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3" r:id="rId4"/>
  </p:sldMasterIdLst>
  <p:notesMasterIdLst>
    <p:notesMasterId r:id="rId37"/>
  </p:notesMasterIdLst>
  <p:handoutMasterIdLst>
    <p:handoutMasterId r:id="rId38"/>
  </p:handoutMasterIdLst>
  <p:sldIdLst>
    <p:sldId id="256" r:id="rId5"/>
    <p:sldId id="347" r:id="rId6"/>
    <p:sldId id="322" r:id="rId7"/>
    <p:sldId id="2047" r:id="rId8"/>
    <p:sldId id="354" r:id="rId9"/>
    <p:sldId id="320" r:id="rId10"/>
    <p:sldId id="2028" r:id="rId11"/>
    <p:sldId id="319" r:id="rId12"/>
    <p:sldId id="313" r:id="rId13"/>
    <p:sldId id="2026" r:id="rId14"/>
    <p:sldId id="2032" r:id="rId15"/>
    <p:sldId id="277" r:id="rId16"/>
    <p:sldId id="2052" r:id="rId17"/>
    <p:sldId id="314" r:id="rId18"/>
    <p:sldId id="2040" r:id="rId19"/>
    <p:sldId id="302" r:id="rId20"/>
    <p:sldId id="2035" r:id="rId21"/>
    <p:sldId id="261" r:id="rId22"/>
    <p:sldId id="2036" r:id="rId23"/>
    <p:sldId id="315" r:id="rId24"/>
    <p:sldId id="306" r:id="rId25"/>
    <p:sldId id="304" r:id="rId26"/>
    <p:sldId id="308" r:id="rId27"/>
    <p:sldId id="2025" r:id="rId28"/>
    <p:sldId id="263" r:id="rId29"/>
    <p:sldId id="318" r:id="rId30"/>
    <p:sldId id="293" r:id="rId31"/>
    <p:sldId id="264" r:id="rId32"/>
    <p:sldId id="2046" r:id="rId33"/>
    <p:sldId id="2037" r:id="rId34"/>
    <p:sldId id="301" r:id="rId35"/>
    <p:sldId id="531" r:id="rId36"/>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Hise" initials="A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B2"/>
    <a:srgbClr val="F49301"/>
    <a:srgbClr val="E50A15"/>
    <a:srgbClr val="009ED3"/>
    <a:srgbClr val="1B9FF4"/>
    <a:srgbClr val="000000"/>
    <a:srgbClr val="E54029"/>
    <a:srgbClr val="FD8023"/>
    <a:srgbClr val="E7523A"/>
    <a:srgbClr val="1253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DF7A91-3FEF-AC4E-9DE6-85B6B34A30C3}" v="157" dt="2019-01-13T20:42:45.5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4"/>
    <p:restoredTop sz="96875"/>
  </p:normalViewPr>
  <p:slideViewPr>
    <p:cSldViewPr snapToGrid="0" snapToObjects="1">
      <p:cViewPr varScale="1">
        <p:scale>
          <a:sx n="114" d="100"/>
          <a:sy n="114" d="100"/>
        </p:scale>
        <p:origin x="1254" y="84"/>
      </p:cViewPr>
      <p:guideLst>
        <p:guide orient="horz" pos="2160"/>
        <p:guide pos="312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D7D7D7">
                    <a:lumMod val="10000"/>
                  </a:srgbClr>
                </a:solidFill>
                <a:latin typeface="+mn-lt"/>
                <a:ea typeface="+mn-ea"/>
                <a:cs typeface="+mn-cs"/>
              </a:defRPr>
            </a:pPr>
            <a:r>
              <a:rPr lang="en-US" sz="1050" b="1" dirty="0"/>
              <a:t>Number of Shipped Devices by Buildings Sub-Segment, </a:t>
            </a:r>
          </a:p>
          <a:p>
            <a:pPr marL="0" marR="0" indent="0" algn="ctr" defTabSz="914400" rtl="0" eaLnBrk="1" fontAlgn="auto" latinLnBrk="0" hangingPunct="1">
              <a:lnSpc>
                <a:spcPct val="100000"/>
              </a:lnSpc>
              <a:spcBef>
                <a:spcPts val="0"/>
              </a:spcBef>
              <a:spcAft>
                <a:spcPts val="0"/>
              </a:spcAft>
              <a:buClrTx/>
              <a:buSzTx/>
              <a:buFontTx/>
              <a:buNone/>
              <a:tabLst/>
              <a:defRPr sz="1050">
                <a:solidFill>
                  <a:srgbClr val="D7D7D7">
                    <a:lumMod val="10000"/>
                  </a:srgbClr>
                </a:solidFill>
              </a:defRPr>
            </a:pPr>
            <a:r>
              <a:rPr lang="en-US" sz="1050" dirty="0"/>
              <a:t>North America 2018-2023 (units,</a:t>
            </a:r>
            <a:r>
              <a:rPr lang="en-US" sz="1050" baseline="0" dirty="0"/>
              <a:t> millions)</a:t>
            </a:r>
            <a:endParaRPr lang="en-US" sz="1050" dirty="0"/>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D7D7D7">
                  <a:lumMod val="10000"/>
                </a:srgbClr>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Commercial</c:v>
                </c:pt>
              </c:strCache>
            </c:strRef>
          </c:tx>
          <c:spPr>
            <a:solidFill>
              <a:srgbClr val="E21322"/>
            </a:solidFill>
            <a:ln>
              <a:noFill/>
            </a:ln>
            <a:effectLst/>
          </c:spPr>
          <c:invertIfNegative val="0"/>
          <c:cat>
            <c:strRef>
              <c:f>Sheet1!$B$1:$G$1</c:f>
              <c:strCache>
                <c:ptCount val="6"/>
                <c:pt idx="0">
                  <c:v>2018</c:v>
                </c:pt>
                <c:pt idx="1">
                  <c:v>2019</c:v>
                </c:pt>
                <c:pt idx="2">
                  <c:v>2020</c:v>
                </c:pt>
                <c:pt idx="3">
                  <c:v>2021</c:v>
                </c:pt>
                <c:pt idx="4">
                  <c:v>2022</c:v>
                </c:pt>
                <c:pt idx="5">
                  <c:v>2023</c:v>
                </c:pt>
              </c:strCache>
            </c:strRef>
          </c:cat>
          <c:val>
            <c:numRef>
              <c:f>Sheet1!$B$2:$G$2</c:f>
              <c:numCache>
                <c:formatCode>_(* #,##0.00_);_(* \(#,##0.00\);_(* "-"??_);_(@_)</c:formatCode>
                <c:ptCount val="6"/>
                <c:pt idx="0">
                  <c:v>20.856352720738101</c:v>
                </c:pt>
                <c:pt idx="1">
                  <c:v>23.0653758822315</c:v>
                </c:pt>
                <c:pt idx="2">
                  <c:v>25.581752385195589</c:v>
                </c:pt>
                <c:pt idx="3">
                  <c:v>28.463161609704333</c:v>
                </c:pt>
                <c:pt idx="4">
                  <c:v>31.780757778394165</c:v>
                </c:pt>
                <c:pt idx="5">
                  <c:v>35.622710213168098</c:v>
                </c:pt>
              </c:numCache>
            </c:numRef>
          </c:val>
          <c:extLst>
            <c:ext xmlns:c16="http://schemas.microsoft.com/office/drawing/2014/chart" uri="{C3380CC4-5D6E-409C-BE32-E72D297353CC}">
              <c16:uniqueId val="{00000000-3299-824E-ADB8-009EB7F7DAD4}"/>
            </c:ext>
          </c:extLst>
        </c:ser>
        <c:ser>
          <c:idx val="1"/>
          <c:order val="1"/>
          <c:tx>
            <c:strRef>
              <c:f>Sheet1!$A$3</c:f>
              <c:strCache>
                <c:ptCount val="1"/>
                <c:pt idx="0">
                  <c:v>Retail &amp; Hospitality</c:v>
                </c:pt>
              </c:strCache>
            </c:strRef>
          </c:tx>
          <c:spPr>
            <a:solidFill>
              <a:srgbClr val="80CEF2"/>
            </a:solidFill>
            <a:ln>
              <a:noFill/>
            </a:ln>
            <a:effectLst/>
          </c:spPr>
          <c:invertIfNegative val="0"/>
          <c:cat>
            <c:strRef>
              <c:f>Sheet1!$B$1:$G$1</c:f>
              <c:strCache>
                <c:ptCount val="6"/>
                <c:pt idx="0">
                  <c:v>2018</c:v>
                </c:pt>
                <c:pt idx="1">
                  <c:v>2019</c:v>
                </c:pt>
                <c:pt idx="2">
                  <c:v>2020</c:v>
                </c:pt>
                <c:pt idx="3">
                  <c:v>2021</c:v>
                </c:pt>
                <c:pt idx="4">
                  <c:v>2022</c:v>
                </c:pt>
                <c:pt idx="5">
                  <c:v>2023</c:v>
                </c:pt>
              </c:strCache>
            </c:strRef>
          </c:cat>
          <c:val>
            <c:numRef>
              <c:f>Sheet1!$B$3:$G$3</c:f>
              <c:numCache>
                <c:formatCode>_(* #,##0.00_);_(* \(#,##0.00\);_(* "-"??_);_(@_)</c:formatCode>
                <c:ptCount val="6"/>
                <c:pt idx="0">
                  <c:v>24.122203593207157</c:v>
                </c:pt>
                <c:pt idx="1">
                  <c:v>26.807116854186901</c:v>
                </c:pt>
                <c:pt idx="2">
                  <c:v>29.876575560186936</c:v>
                </c:pt>
                <c:pt idx="3">
                  <c:v>33.403703527606432</c:v>
                </c:pt>
                <c:pt idx="4">
                  <c:v>37.478887017319671</c:v>
                </c:pt>
                <c:pt idx="5">
                  <c:v>42.21437371623945</c:v>
                </c:pt>
              </c:numCache>
            </c:numRef>
          </c:val>
          <c:extLst>
            <c:ext xmlns:c16="http://schemas.microsoft.com/office/drawing/2014/chart" uri="{C3380CC4-5D6E-409C-BE32-E72D297353CC}">
              <c16:uniqueId val="{00000001-3299-824E-ADB8-009EB7F7DAD4}"/>
            </c:ext>
          </c:extLst>
        </c:ser>
        <c:ser>
          <c:idx val="2"/>
          <c:order val="2"/>
          <c:tx>
            <c:strRef>
              <c:f>Sheet1!$A$4</c:f>
              <c:strCache>
                <c:ptCount val="1"/>
                <c:pt idx="0">
                  <c:v>Public Venues</c:v>
                </c:pt>
              </c:strCache>
            </c:strRef>
          </c:tx>
          <c:spPr>
            <a:solidFill>
              <a:schemeClr val="accent4">
                <a:lumMod val="40000"/>
                <a:lumOff val="60000"/>
              </a:schemeClr>
            </a:solidFill>
            <a:ln>
              <a:noFill/>
            </a:ln>
            <a:effectLst/>
          </c:spPr>
          <c:invertIfNegative val="0"/>
          <c:cat>
            <c:strRef>
              <c:f>Sheet1!$B$1:$G$1</c:f>
              <c:strCache>
                <c:ptCount val="6"/>
                <c:pt idx="0">
                  <c:v>2018</c:v>
                </c:pt>
                <c:pt idx="1">
                  <c:v>2019</c:v>
                </c:pt>
                <c:pt idx="2">
                  <c:v>2020</c:v>
                </c:pt>
                <c:pt idx="3">
                  <c:v>2021</c:v>
                </c:pt>
                <c:pt idx="4">
                  <c:v>2022</c:v>
                </c:pt>
                <c:pt idx="5">
                  <c:v>2023</c:v>
                </c:pt>
              </c:strCache>
            </c:strRef>
          </c:cat>
          <c:val>
            <c:numRef>
              <c:f>Sheet1!$B$4:$G$4</c:f>
              <c:numCache>
                <c:formatCode>_(* #,##0.00_);_(* \(#,##0.00\);_(* "-"??_);_(@_)</c:formatCode>
                <c:ptCount val="6"/>
                <c:pt idx="0">
                  <c:v>7.3162376358766323</c:v>
                </c:pt>
                <c:pt idx="1">
                  <c:v>7.982040025351604</c:v>
                </c:pt>
                <c:pt idx="2">
                  <c:v>8.7334850314654418</c:v>
                </c:pt>
                <c:pt idx="3">
                  <c:v>9.5861529169824902</c:v>
                </c:pt>
                <c:pt idx="4">
                  <c:v>10.55916038930695</c:v>
                </c:pt>
                <c:pt idx="5">
                  <c:v>11.676052011619705</c:v>
                </c:pt>
              </c:numCache>
            </c:numRef>
          </c:val>
          <c:extLst>
            <c:ext xmlns:c16="http://schemas.microsoft.com/office/drawing/2014/chart" uri="{C3380CC4-5D6E-409C-BE32-E72D297353CC}">
              <c16:uniqueId val="{00000002-3299-824E-ADB8-009EB7F7DAD4}"/>
            </c:ext>
          </c:extLst>
        </c:ser>
        <c:ser>
          <c:idx val="3"/>
          <c:order val="3"/>
          <c:tx>
            <c:strRef>
              <c:f>Sheet1!$A$5</c:f>
              <c:strCache>
                <c:ptCount val="1"/>
                <c:pt idx="0">
                  <c:v>Medical </c:v>
                </c:pt>
              </c:strCache>
            </c:strRef>
          </c:tx>
          <c:spPr>
            <a:solidFill>
              <a:srgbClr val="902A81"/>
            </a:solidFill>
            <a:ln>
              <a:noFill/>
            </a:ln>
            <a:effectLst/>
          </c:spPr>
          <c:invertIfNegative val="0"/>
          <c:cat>
            <c:strRef>
              <c:f>Sheet1!$B$1:$G$1</c:f>
              <c:strCache>
                <c:ptCount val="6"/>
                <c:pt idx="0">
                  <c:v>2018</c:v>
                </c:pt>
                <c:pt idx="1">
                  <c:v>2019</c:v>
                </c:pt>
                <c:pt idx="2">
                  <c:v>2020</c:v>
                </c:pt>
                <c:pt idx="3">
                  <c:v>2021</c:v>
                </c:pt>
                <c:pt idx="4">
                  <c:v>2022</c:v>
                </c:pt>
                <c:pt idx="5">
                  <c:v>2023</c:v>
                </c:pt>
              </c:strCache>
            </c:strRef>
          </c:cat>
          <c:val>
            <c:numRef>
              <c:f>Sheet1!$B$5:$G$5</c:f>
              <c:numCache>
                <c:formatCode>_(* #,##0.00_);_(* \(#,##0.00\);_(* "-"??_);_(@_)</c:formatCode>
                <c:ptCount val="6"/>
                <c:pt idx="0">
                  <c:v>4.7505366012708112</c:v>
                </c:pt>
                <c:pt idx="1">
                  <c:v>5.2386132395793776</c:v>
                </c:pt>
                <c:pt idx="2">
                  <c:v>5.7934542919851033</c:v>
                </c:pt>
                <c:pt idx="3">
                  <c:v>6.4274976547019467</c:v>
                </c:pt>
                <c:pt idx="4">
                  <c:v>7.1560691848950606</c:v>
                </c:pt>
                <c:pt idx="5">
                  <c:v>7.9981350787195362</c:v>
                </c:pt>
              </c:numCache>
            </c:numRef>
          </c:val>
          <c:extLst>
            <c:ext xmlns:c16="http://schemas.microsoft.com/office/drawing/2014/chart" uri="{C3380CC4-5D6E-409C-BE32-E72D297353CC}">
              <c16:uniqueId val="{00000003-3299-824E-ADB8-009EB7F7DAD4}"/>
            </c:ext>
          </c:extLst>
        </c:ser>
        <c:ser>
          <c:idx val="4"/>
          <c:order val="4"/>
          <c:tx>
            <c:strRef>
              <c:f>Sheet1!$A$6</c:f>
              <c:strCache>
                <c:ptCount val="1"/>
                <c:pt idx="0">
                  <c:v>Institutional</c:v>
                </c:pt>
              </c:strCache>
            </c:strRef>
          </c:tx>
          <c:spPr>
            <a:solidFill>
              <a:srgbClr val="F29225"/>
            </a:solidFill>
            <a:ln>
              <a:noFill/>
            </a:ln>
            <a:effectLst/>
          </c:spPr>
          <c:invertIfNegative val="0"/>
          <c:cat>
            <c:strRef>
              <c:f>Sheet1!$B$1:$G$1</c:f>
              <c:strCache>
                <c:ptCount val="6"/>
                <c:pt idx="0">
                  <c:v>2018</c:v>
                </c:pt>
                <c:pt idx="1">
                  <c:v>2019</c:v>
                </c:pt>
                <c:pt idx="2">
                  <c:v>2020</c:v>
                </c:pt>
                <c:pt idx="3">
                  <c:v>2021</c:v>
                </c:pt>
                <c:pt idx="4">
                  <c:v>2022</c:v>
                </c:pt>
                <c:pt idx="5">
                  <c:v>2023</c:v>
                </c:pt>
              </c:strCache>
            </c:strRef>
          </c:cat>
          <c:val>
            <c:numRef>
              <c:f>Sheet1!$B$6:$G$6</c:f>
              <c:numCache>
                <c:formatCode>_(* #,##0.00_);_(* \(#,##0.00\);_(* "-"??_);_(@_)</c:formatCode>
                <c:ptCount val="6"/>
                <c:pt idx="0">
                  <c:v>20.817267036232124</c:v>
                </c:pt>
                <c:pt idx="1">
                  <c:v>22.687322077929011</c:v>
                </c:pt>
                <c:pt idx="2">
                  <c:v>24.796497481183948</c:v>
                </c:pt>
                <c:pt idx="3">
                  <c:v>27.188205158174821</c:v>
                </c:pt>
                <c:pt idx="4">
                  <c:v>29.915688182395876</c:v>
                </c:pt>
                <c:pt idx="5">
                  <c:v>33.044490294017997</c:v>
                </c:pt>
              </c:numCache>
            </c:numRef>
          </c:val>
          <c:extLst>
            <c:ext xmlns:c16="http://schemas.microsoft.com/office/drawing/2014/chart" uri="{C3380CC4-5D6E-409C-BE32-E72D297353CC}">
              <c16:uniqueId val="{00000004-3299-824E-ADB8-009EB7F7DAD4}"/>
            </c:ext>
          </c:extLst>
        </c:ser>
        <c:ser>
          <c:idx val="5"/>
          <c:order val="5"/>
          <c:tx>
            <c:strRef>
              <c:f>Sheet1!$A$7</c:f>
              <c:strCache>
                <c:ptCount val="1"/>
                <c:pt idx="0">
                  <c:v>Mission Critical</c:v>
                </c:pt>
              </c:strCache>
            </c:strRef>
          </c:tx>
          <c:spPr>
            <a:solidFill>
              <a:srgbClr val="0E69B0"/>
            </a:solidFill>
            <a:ln>
              <a:noFill/>
            </a:ln>
            <a:effectLst/>
          </c:spPr>
          <c:invertIfNegative val="0"/>
          <c:cat>
            <c:strRef>
              <c:f>Sheet1!$B$1:$G$1</c:f>
              <c:strCache>
                <c:ptCount val="6"/>
                <c:pt idx="0">
                  <c:v>2018</c:v>
                </c:pt>
                <c:pt idx="1">
                  <c:v>2019</c:v>
                </c:pt>
                <c:pt idx="2">
                  <c:v>2020</c:v>
                </c:pt>
                <c:pt idx="3">
                  <c:v>2021</c:v>
                </c:pt>
                <c:pt idx="4">
                  <c:v>2022</c:v>
                </c:pt>
                <c:pt idx="5">
                  <c:v>2023</c:v>
                </c:pt>
              </c:strCache>
            </c:strRef>
          </c:cat>
          <c:val>
            <c:numRef>
              <c:f>Sheet1!$B$7:$G$7</c:f>
              <c:numCache>
                <c:formatCode>_(* #,##0.00_);_(* \(#,##0.00\);_(* "-"??_);_(@_)</c:formatCode>
                <c:ptCount val="6"/>
                <c:pt idx="0">
                  <c:v>46.482832788085162</c:v>
                </c:pt>
                <c:pt idx="1">
                  <c:v>51.258542706875978</c:v>
                </c:pt>
                <c:pt idx="2">
                  <c:v>56.687526004476794</c:v>
                </c:pt>
                <c:pt idx="3">
                  <c:v>62.891484437652174</c:v>
                </c:pt>
                <c:pt idx="4">
                  <c:v>70.02037775110783</c:v>
                </c:pt>
                <c:pt idx="5">
                  <c:v>78.259785511637816</c:v>
                </c:pt>
              </c:numCache>
            </c:numRef>
          </c:val>
          <c:extLst>
            <c:ext xmlns:c16="http://schemas.microsoft.com/office/drawing/2014/chart" uri="{C3380CC4-5D6E-409C-BE32-E72D297353CC}">
              <c16:uniqueId val="{00000005-3299-824E-ADB8-009EB7F7DAD4}"/>
            </c:ext>
          </c:extLst>
        </c:ser>
        <c:dLbls>
          <c:showLegendKey val="0"/>
          <c:showVal val="0"/>
          <c:showCatName val="0"/>
          <c:showSerName val="0"/>
          <c:showPercent val="0"/>
          <c:showBubbleSize val="0"/>
        </c:dLbls>
        <c:gapWidth val="85"/>
        <c:overlap val="100"/>
        <c:axId val="1855791552"/>
        <c:axId val="1855197264"/>
      </c:barChart>
      <c:catAx>
        <c:axId val="185579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2">
                    <a:lumMod val="10000"/>
                  </a:schemeClr>
                </a:solidFill>
                <a:latin typeface="+mn-lt"/>
                <a:ea typeface="+mn-ea"/>
                <a:cs typeface="+mn-cs"/>
              </a:defRPr>
            </a:pPr>
            <a:endParaRPr lang="en-US"/>
          </a:p>
        </c:txPr>
        <c:crossAx val="1855197264"/>
        <c:crosses val="autoZero"/>
        <c:auto val="1"/>
        <c:lblAlgn val="ctr"/>
        <c:lblOffset val="100"/>
        <c:noMultiLvlLbl val="0"/>
      </c:catAx>
      <c:valAx>
        <c:axId val="1855197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2">
                    <a:lumMod val="10000"/>
                  </a:schemeClr>
                </a:solidFill>
                <a:latin typeface="+mn-lt"/>
                <a:ea typeface="+mn-ea"/>
                <a:cs typeface="+mn-cs"/>
              </a:defRPr>
            </a:pPr>
            <a:endParaRPr lang="en-US"/>
          </a:p>
        </c:txPr>
        <c:crossAx val="1855791552"/>
        <c:crosses val="autoZero"/>
        <c:crossBetween val="between"/>
      </c:valAx>
      <c:spPr>
        <a:noFill/>
        <a:ln>
          <a:noFill/>
        </a:ln>
        <a:effectLst/>
      </c:spPr>
    </c:plotArea>
    <c:legend>
      <c:legendPos val="b"/>
      <c:layout>
        <c:manualLayout>
          <c:xMode val="edge"/>
          <c:yMode val="edge"/>
          <c:x val="0.14273387728973616"/>
          <c:y val="0.87047130550992735"/>
          <c:w val="0.7124684669831467"/>
          <c:h val="0.1295286944900726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2">
                  <a:lumMod val="1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bg2">
              <a:lumMod val="10000"/>
            </a:schemeClr>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bg2">
                    <a:lumMod val="10000"/>
                  </a:schemeClr>
                </a:solidFill>
                <a:latin typeface="+mn-lt"/>
                <a:ea typeface="+mn-ea"/>
                <a:cs typeface="+mn-cs"/>
              </a:defRPr>
            </a:pPr>
            <a:r>
              <a:rPr lang="en-US" sz="1050" b="1" dirty="0"/>
              <a:t>Number of Installed Devices by Buildings Sub-Segment, </a:t>
            </a:r>
          </a:p>
          <a:p>
            <a:pPr>
              <a:defRPr sz="1050"/>
            </a:pPr>
            <a:r>
              <a:rPr lang="en-US" sz="1050" dirty="0"/>
              <a:t>North America 2018-2023 (units,</a:t>
            </a:r>
            <a:r>
              <a:rPr lang="en-US" sz="1050" baseline="0" dirty="0"/>
              <a:t> millions)</a:t>
            </a:r>
            <a:endParaRPr lang="en-US" sz="1050" dirty="0"/>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bg2">
                  <a:lumMod val="10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Commercial</c:v>
                </c:pt>
              </c:strCache>
            </c:strRef>
          </c:tx>
          <c:spPr>
            <a:solidFill>
              <a:srgbClr val="E21322"/>
            </a:solidFill>
            <a:ln>
              <a:noFill/>
            </a:ln>
            <a:effectLst/>
          </c:spPr>
          <c:invertIfNegative val="0"/>
          <c:cat>
            <c:strRef>
              <c:f>Sheet1!$B$1:$G$1</c:f>
              <c:strCache>
                <c:ptCount val="6"/>
                <c:pt idx="0">
                  <c:v>2018</c:v>
                </c:pt>
                <c:pt idx="1">
                  <c:v>2019</c:v>
                </c:pt>
                <c:pt idx="2">
                  <c:v>2020</c:v>
                </c:pt>
                <c:pt idx="3">
                  <c:v>2021</c:v>
                </c:pt>
                <c:pt idx="4">
                  <c:v>2022</c:v>
                </c:pt>
                <c:pt idx="5">
                  <c:v>2023</c:v>
                </c:pt>
              </c:strCache>
            </c:strRef>
          </c:cat>
          <c:val>
            <c:numRef>
              <c:f>Sheet1!$B$2:$G$2</c:f>
              <c:numCache>
                <c:formatCode>_(* #,##0.00_);_(* \(#,##0.00\);_(* "-"??_);_(@_)</c:formatCode>
                <c:ptCount val="6"/>
                <c:pt idx="0">
                  <c:v>109.19084588405713</c:v>
                </c:pt>
                <c:pt idx="1">
                  <c:v>119.53233004111893</c:v>
                </c:pt>
                <c:pt idx="2">
                  <c:v>131.08776533541001</c:v>
                </c:pt>
                <c:pt idx="3">
                  <c:v>144.04786005559518</c:v>
                </c:pt>
                <c:pt idx="4">
                  <c:v>158.6427091411762</c:v>
                </c:pt>
                <c:pt idx="5">
                  <c:v>175.1514963610143</c:v>
                </c:pt>
              </c:numCache>
            </c:numRef>
          </c:val>
          <c:extLst>
            <c:ext xmlns:c16="http://schemas.microsoft.com/office/drawing/2014/chart" uri="{C3380CC4-5D6E-409C-BE32-E72D297353CC}">
              <c16:uniqueId val="{00000000-8F08-234D-BFB1-D01E8A450061}"/>
            </c:ext>
          </c:extLst>
        </c:ser>
        <c:ser>
          <c:idx val="1"/>
          <c:order val="1"/>
          <c:tx>
            <c:strRef>
              <c:f>Sheet1!$A$3</c:f>
              <c:strCache>
                <c:ptCount val="1"/>
                <c:pt idx="0">
                  <c:v>Retail &amp; Hospitality</c:v>
                </c:pt>
              </c:strCache>
            </c:strRef>
          </c:tx>
          <c:spPr>
            <a:solidFill>
              <a:srgbClr val="80CEF2"/>
            </a:solidFill>
            <a:ln>
              <a:noFill/>
            </a:ln>
            <a:effectLst/>
          </c:spPr>
          <c:invertIfNegative val="0"/>
          <c:cat>
            <c:strRef>
              <c:f>Sheet1!$B$1:$G$1</c:f>
              <c:strCache>
                <c:ptCount val="6"/>
                <c:pt idx="0">
                  <c:v>2018</c:v>
                </c:pt>
                <c:pt idx="1">
                  <c:v>2019</c:v>
                </c:pt>
                <c:pt idx="2">
                  <c:v>2020</c:v>
                </c:pt>
                <c:pt idx="3">
                  <c:v>2021</c:v>
                </c:pt>
                <c:pt idx="4">
                  <c:v>2022</c:v>
                </c:pt>
                <c:pt idx="5">
                  <c:v>2023</c:v>
                </c:pt>
              </c:strCache>
            </c:strRef>
          </c:cat>
          <c:val>
            <c:numRef>
              <c:f>Sheet1!$B$3:$G$3</c:f>
              <c:numCache>
                <c:formatCode>_(* #,##0.00_);_(* \(#,##0.00\);_(* "-"??_);_(@_)</c:formatCode>
                <c:ptCount val="6"/>
                <c:pt idx="0">
                  <c:v>126.28880275460347</c:v>
                </c:pt>
                <c:pt idx="1">
                  <c:v>138.92325690360713</c:v>
                </c:pt>
                <c:pt idx="2">
                  <c:v>153.09559200979214</c:v>
                </c:pt>
                <c:pt idx="3">
                  <c:v>169.05121353218587</c:v>
                </c:pt>
                <c:pt idx="4">
                  <c:v>187.08654505607194</c:v>
                </c:pt>
                <c:pt idx="5">
                  <c:v>207.56171218014791</c:v>
                </c:pt>
              </c:numCache>
            </c:numRef>
          </c:val>
          <c:extLst>
            <c:ext xmlns:c16="http://schemas.microsoft.com/office/drawing/2014/chart" uri="{C3380CC4-5D6E-409C-BE32-E72D297353CC}">
              <c16:uniqueId val="{00000001-8F08-234D-BFB1-D01E8A450061}"/>
            </c:ext>
          </c:extLst>
        </c:ser>
        <c:ser>
          <c:idx val="2"/>
          <c:order val="2"/>
          <c:tx>
            <c:strRef>
              <c:f>Sheet1!$A$4</c:f>
              <c:strCache>
                <c:ptCount val="1"/>
                <c:pt idx="0">
                  <c:v>Public Venues</c:v>
                </c:pt>
              </c:strCache>
            </c:strRef>
          </c:tx>
          <c:spPr>
            <a:solidFill>
              <a:schemeClr val="accent4">
                <a:lumMod val="40000"/>
                <a:lumOff val="60000"/>
              </a:schemeClr>
            </a:solidFill>
            <a:ln>
              <a:noFill/>
            </a:ln>
            <a:effectLst/>
          </c:spPr>
          <c:invertIfNegative val="0"/>
          <c:cat>
            <c:strRef>
              <c:f>Sheet1!$B$1:$G$1</c:f>
              <c:strCache>
                <c:ptCount val="6"/>
                <c:pt idx="0">
                  <c:v>2018</c:v>
                </c:pt>
                <c:pt idx="1">
                  <c:v>2019</c:v>
                </c:pt>
                <c:pt idx="2">
                  <c:v>2020</c:v>
                </c:pt>
                <c:pt idx="3">
                  <c:v>2021</c:v>
                </c:pt>
                <c:pt idx="4">
                  <c:v>2022</c:v>
                </c:pt>
                <c:pt idx="5">
                  <c:v>2023</c:v>
                </c:pt>
              </c:strCache>
            </c:strRef>
          </c:cat>
          <c:val>
            <c:numRef>
              <c:f>Sheet1!$B$4:$G$4</c:f>
              <c:numCache>
                <c:formatCode>_(* #,##0.00_);_(* \(#,##0.00\);_(* "-"??_);_(@_)</c:formatCode>
                <c:ptCount val="6"/>
                <c:pt idx="0">
                  <c:v>38.303254017937995</c:v>
                </c:pt>
                <c:pt idx="1">
                  <c:v>41.365544944218875</c:v>
                </c:pt>
                <c:pt idx="2">
                  <c:v>44.752721358822754</c:v>
                </c:pt>
                <c:pt idx="3">
                  <c:v>48.514105101600251</c:v>
                </c:pt>
                <c:pt idx="4">
                  <c:v>52.709058169615908</c:v>
                </c:pt>
                <c:pt idx="5">
                  <c:v>57.409387696398511</c:v>
                </c:pt>
              </c:numCache>
            </c:numRef>
          </c:val>
          <c:extLst>
            <c:ext xmlns:c16="http://schemas.microsoft.com/office/drawing/2014/chart" uri="{C3380CC4-5D6E-409C-BE32-E72D297353CC}">
              <c16:uniqueId val="{00000002-8F08-234D-BFB1-D01E8A450061}"/>
            </c:ext>
          </c:extLst>
        </c:ser>
        <c:ser>
          <c:idx val="3"/>
          <c:order val="3"/>
          <c:tx>
            <c:strRef>
              <c:f>Sheet1!$A$5</c:f>
              <c:strCache>
                <c:ptCount val="1"/>
                <c:pt idx="0">
                  <c:v>Medical </c:v>
                </c:pt>
              </c:strCache>
            </c:strRef>
          </c:tx>
          <c:spPr>
            <a:solidFill>
              <a:srgbClr val="902A81"/>
            </a:solidFill>
            <a:ln>
              <a:noFill/>
            </a:ln>
            <a:effectLst/>
          </c:spPr>
          <c:invertIfNegative val="0"/>
          <c:cat>
            <c:strRef>
              <c:f>Sheet1!$B$1:$G$1</c:f>
              <c:strCache>
                <c:ptCount val="6"/>
                <c:pt idx="0">
                  <c:v>2018</c:v>
                </c:pt>
                <c:pt idx="1">
                  <c:v>2019</c:v>
                </c:pt>
                <c:pt idx="2">
                  <c:v>2020</c:v>
                </c:pt>
                <c:pt idx="3">
                  <c:v>2021</c:v>
                </c:pt>
                <c:pt idx="4">
                  <c:v>2022</c:v>
                </c:pt>
                <c:pt idx="5">
                  <c:v>2023</c:v>
                </c:pt>
              </c:strCache>
            </c:strRef>
          </c:cat>
          <c:val>
            <c:numRef>
              <c:f>Sheet1!$B$5:$G$5</c:f>
              <c:numCache>
                <c:formatCode>_(* #,##0.00_);_(* \(#,##0.00\);_(* "-"??_);_(@_)</c:formatCode>
                <c:ptCount val="6"/>
                <c:pt idx="0">
                  <c:v>24.87084471774202</c:v>
                </c:pt>
                <c:pt idx="1">
                  <c:v>27.148209069229186</c:v>
                </c:pt>
                <c:pt idx="2">
                  <c:v>29.687214748770256</c:v>
                </c:pt>
                <c:pt idx="3">
                  <c:v>32.528617002143001</c:v>
                </c:pt>
                <c:pt idx="4">
                  <c:v>35.721558630210986</c:v>
                </c:pt>
                <c:pt idx="5">
                  <c:v>39.325624545473296</c:v>
                </c:pt>
              </c:numCache>
            </c:numRef>
          </c:val>
          <c:extLst>
            <c:ext xmlns:c16="http://schemas.microsoft.com/office/drawing/2014/chart" uri="{C3380CC4-5D6E-409C-BE32-E72D297353CC}">
              <c16:uniqueId val="{00000003-8F08-234D-BFB1-D01E8A450061}"/>
            </c:ext>
          </c:extLst>
        </c:ser>
        <c:ser>
          <c:idx val="4"/>
          <c:order val="4"/>
          <c:tx>
            <c:strRef>
              <c:f>Sheet1!$A$6</c:f>
              <c:strCache>
                <c:ptCount val="1"/>
                <c:pt idx="0">
                  <c:v>Institutional</c:v>
                </c:pt>
              </c:strCache>
            </c:strRef>
          </c:tx>
          <c:spPr>
            <a:solidFill>
              <a:srgbClr val="F29225"/>
            </a:solidFill>
            <a:ln>
              <a:noFill/>
            </a:ln>
            <a:effectLst/>
          </c:spPr>
          <c:invertIfNegative val="0"/>
          <c:cat>
            <c:strRef>
              <c:f>Sheet1!$B$1:$G$1</c:f>
              <c:strCache>
                <c:ptCount val="6"/>
                <c:pt idx="0">
                  <c:v>2018</c:v>
                </c:pt>
                <c:pt idx="1">
                  <c:v>2019</c:v>
                </c:pt>
                <c:pt idx="2">
                  <c:v>2020</c:v>
                </c:pt>
                <c:pt idx="3">
                  <c:v>2021</c:v>
                </c:pt>
                <c:pt idx="4">
                  <c:v>2022</c:v>
                </c:pt>
                <c:pt idx="5">
                  <c:v>2023</c:v>
                </c:pt>
              </c:strCache>
            </c:strRef>
          </c:cat>
          <c:val>
            <c:numRef>
              <c:f>Sheet1!$B$6:$G$6</c:f>
              <c:numCache>
                <c:formatCode>_(* #,##0.00_);_(* \(#,##0.00\);_(* "-"??_);_(@_)</c:formatCode>
                <c:ptCount val="6"/>
                <c:pt idx="0">
                  <c:v>108.986217634319</c:v>
                </c:pt>
                <c:pt idx="1">
                  <c:v>117.57313144232229</c:v>
                </c:pt>
                <c:pt idx="2">
                  <c:v>127.06390844571824</c:v>
                </c:pt>
                <c:pt idx="3">
                  <c:v>137.59549362402191</c:v>
                </c:pt>
                <c:pt idx="4">
                  <c:v>149.33268275636925</c:v>
                </c:pt>
                <c:pt idx="5">
                  <c:v>162.47477765868533</c:v>
                </c:pt>
              </c:numCache>
            </c:numRef>
          </c:val>
          <c:extLst>
            <c:ext xmlns:c16="http://schemas.microsoft.com/office/drawing/2014/chart" uri="{C3380CC4-5D6E-409C-BE32-E72D297353CC}">
              <c16:uniqueId val="{00000004-8F08-234D-BFB1-D01E8A450061}"/>
            </c:ext>
          </c:extLst>
        </c:ser>
        <c:ser>
          <c:idx val="5"/>
          <c:order val="5"/>
          <c:tx>
            <c:strRef>
              <c:f>Sheet1!$A$7</c:f>
              <c:strCache>
                <c:ptCount val="1"/>
                <c:pt idx="0">
                  <c:v>Mission Critical</c:v>
                </c:pt>
              </c:strCache>
            </c:strRef>
          </c:tx>
          <c:spPr>
            <a:solidFill>
              <a:srgbClr val="0E69B0"/>
            </a:solidFill>
            <a:ln>
              <a:noFill/>
            </a:ln>
            <a:effectLst/>
          </c:spPr>
          <c:invertIfNegative val="0"/>
          <c:cat>
            <c:strRef>
              <c:f>Sheet1!$B$1:$G$1</c:f>
              <c:strCache>
                <c:ptCount val="6"/>
                <c:pt idx="0">
                  <c:v>2018</c:v>
                </c:pt>
                <c:pt idx="1">
                  <c:v>2019</c:v>
                </c:pt>
                <c:pt idx="2">
                  <c:v>2020</c:v>
                </c:pt>
                <c:pt idx="3">
                  <c:v>2021</c:v>
                </c:pt>
                <c:pt idx="4">
                  <c:v>2022</c:v>
                </c:pt>
                <c:pt idx="5">
                  <c:v>2023</c:v>
                </c:pt>
              </c:strCache>
            </c:strRef>
          </c:cat>
          <c:val>
            <c:numRef>
              <c:f>Sheet1!$B$7:$G$7</c:f>
              <c:numCache>
                <c:formatCode>_(* #,##0.00_);_(* \(#,##0.00\);_(* "-"??_);_(@_)</c:formatCode>
                <c:ptCount val="6"/>
                <c:pt idx="0">
                  <c:v>243.35510140138172</c:v>
                </c:pt>
                <c:pt idx="1">
                  <c:v>265.6385517213742</c:v>
                </c:pt>
                <c:pt idx="2">
                  <c:v>290.48209811538254</c:v>
                </c:pt>
                <c:pt idx="3">
                  <c:v>318.28452064421487</c:v>
                </c:pt>
                <c:pt idx="4">
                  <c:v>349.52666953322614</c:v>
                </c:pt>
                <c:pt idx="5">
                  <c:v>384.79156850307299</c:v>
                </c:pt>
              </c:numCache>
            </c:numRef>
          </c:val>
          <c:extLst>
            <c:ext xmlns:c16="http://schemas.microsoft.com/office/drawing/2014/chart" uri="{C3380CC4-5D6E-409C-BE32-E72D297353CC}">
              <c16:uniqueId val="{00000005-8F08-234D-BFB1-D01E8A450061}"/>
            </c:ext>
          </c:extLst>
        </c:ser>
        <c:dLbls>
          <c:showLegendKey val="0"/>
          <c:showVal val="0"/>
          <c:showCatName val="0"/>
          <c:showSerName val="0"/>
          <c:showPercent val="0"/>
          <c:showBubbleSize val="0"/>
        </c:dLbls>
        <c:gapWidth val="85"/>
        <c:overlap val="100"/>
        <c:axId val="1855791552"/>
        <c:axId val="1855197264"/>
      </c:barChart>
      <c:catAx>
        <c:axId val="185579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2">
                    <a:lumMod val="10000"/>
                  </a:schemeClr>
                </a:solidFill>
                <a:latin typeface="+mn-lt"/>
                <a:ea typeface="+mn-ea"/>
                <a:cs typeface="+mn-cs"/>
              </a:defRPr>
            </a:pPr>
            <a:endParaRPr lang="en-US"/>
          </a:p>
        </c:txPr>
        <c:crossAx val="1855197264"/>
        <c:crosses val="autoZero"/>
        <c:auto val="1"/>
        <c:lblAlgn val="ctr"/>
        <c:lblOffset val="100"/>
        <c:noMultiLvlLbl val="0"/>
      </c:catAx>
      <c:valAx>
        <c:axId val="1855197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2">
                    <a:lumMod val="10000"/>
                  </a:schemeClr>
                </a:solidFill>
                <a:latin typeface="+mn-lt"/>
                <a:ea typeface="+mn-ea"/>
                <a:cs typeface="+mn-cs"/>
              </a:defRPr>
            </a:pPr>
            <a:endParaRPr lang="en-US"/>
          </a:p>
        </c:txPr>
        <c:crossAx val="1855791552"/>
        <c:crosses val="autoZero"/>
        <c:crossBetween val="between"/>
      </c:valAx>
      <c:spPr>
        <a:noFill/>
        <a:ln>
          <a:noFill/>
        </a:ln>
        <a:effectLst/>
      </c:spPr>
    </c:plotArea>
    <c:legend>
      <c:legendPos val="b"/>
      <c:layout>
        <c:manualLayout>
          <c:xMode val="edge"/>
          <c:yMode val="edge"/>
          <c:x val="0.14052575129867884"/>
          <c:y val="0.86531850676498823"/>
          <c:w val="0.7124684669831467"/>
          <c:h val="0.1327936076474152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2">
                  <a:lumMod val="1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bg2">
              <a:lumMod val="10000"/>
            </a:schemeClr>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rgbClr val="000000"/>
                </a:solidFill>
                <a:latin typeface="+mn-lt"/>
                <a:ea typeface="+mn-ea"/>
                <a:cs typeface="+mn-cs"/>
              </a:defRPr>
            </a:pPr>
            <a:r>
              <a:rPr lang="en-US" sz="1100" b="1" dirty="0"/>
              <a:t>Total Intelligent Buildings Opportunity by Revenue Type</a:t>
            </a:r>
            <a:r>
              <a:rPr lang="en-US" sz="1100" dirty="0"/>
              <a:t>,</a:t>
            </a:r>
          </a:p>
          <a:p>
            <a:pPr>
              <a:defRPr sz="1100"/>
            </a:pPr>
            <a:r>
              <a:rPr lang="en-US" sz="1100" dirty="0"/>
              <a:t> North America 2018-2023 ($, millions)</a:t>
            </a:r>
          </a:p>
        </c:rich>
      </c:tx>
      <c:layout>
        <c:manualLayout>
          <c:xMode val="edge"/>
          <c:yMode val="edge"/>
          <c:x val="0.22061244753044307"/>
          <c:y val="0"/>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rgbClr val="000000"/>
              </a:solidFill>
              <a:latin typeface="+mn-lt"/>
              <a:ea typeface="+mn-ea"/>
              <a:cs typeface="+mn-cs"/>
            </a:defRPr>
          </a:pPr>
          <a:endParaRPr lang="en-US"/>
        </a:p>
      </c:txPr>
    </c:title>
    <c:autoTitleDeleted val="0"/>
    <c:plotArea>
      <c:layout/>
      <c:areaChart>
        <c:grouping val="stacked"/>
        <c:varyColors val="0"/>
        <c:ser>
          <c:idx val="0"/>
          <c:order val="0"/>
          <c:tx>
            <c:strRef>
              <c:f>Sheet1!$A$2</c:f>
              <c:strCache>
                <c:ptCount val="1"/>
                <c:pt idx="0">
                  <c:v>Enablement</c:v>
                </c:pt>
              </c:strCache>
            </c:strRef>
          </c:tx>
          <c:spPr>
            <a:solidFill>
              <a:schemeClr val="accent1"/>
            </a:solidFill>
            <a:ln>
              <a:noFill/>
            </a:ln>
            <a:effectLst/>
          </c:spPr>
          <c:cat>
            <c:strRef>
              <c:f>Sheet1!$B$1:$G$1</c:f>
              <c:strCache>
                <c:ptCount val="6"/>
                <c:pt idx="0">
                  <c:v>2018</c:v>
                </c:pt>
                <c:pt idx="1">
                  <c:v>2019</c:v>
                </c:pt>
                <c:pt idx="2">
                  <c:v>2020</c:v>
                </c:pt>
                <c:pt idx="3">
                  <c:v>2021</c:v>
                </c:pt>
                <c:pt idx="4">
                  <c:v>2022</c:v>
                </c:pt>
                <c:pt idx="5">
                  <c:v>2023</c:v>
                </c:pt>
              </c:strCache>
            </c:strRef>
          </c:cat>
          <c:val>
            <c:numRef>
              <c:f>Sheet1!$B$2:$G$2</c:f>
              <c:numCache>
                <c:formatCode>"$"#,##0</c:formatCode>
                <c:ptCount val="6"/>
                <c:pt idx="0">
                  <c:v>1232.3533017800301</c:v>
                </c:pt>
                <c:pt idx="1">
                  <c:v>1334.11060097169</c:v>
                </c:pt>
                <c:pt idx="2">
                  <c:v>1420.876558030031</c:v>
                </c:pt>
                <c:pt idx="3">
                  <c:v>1533.7066347171608</c:v>
                </c:pt>
                <c:pt idx="4">
                  <c:v>1672.5035172396322</c:v>
                </c:pt>
                <c:pt idx="5">
                  <c:v>1838.8413432461057</c:v>
                </c:pt>
              </c:numCache>
            </c:numRef>
          </c:val>
          <c:extLst>
            <c:ext xmlns:c16="http://schemas.microsoft.com/office/drawing/2014/chart" uri="{C3380CC4-5D6E-409C-BE32-E72D297353CC}">
              <c16:uniqueId val="{00000000-9F33-9E49-B0F7-DC18FA0ADF99}"/>
            </c:ext>
          </c:extLst>
        </c:ser>
        <c:ser>
          <c:idx val="1"/>
          <c:order val="1"/>
          <c:tx>
            <c:strRef>
              <c:f>Sheet1!$A$3</c:f>
              <c:strCache>
                <c:ptCount val="1"/>
                <c:pt idx="0">
                  <c:v>Network Services</c:v>
                </c:pt>
              </c:strCache>
            </c:strRef>
          </c:tx>
          <c:spPr>
            <a:solidFill>
              <a:schemeClr val="accent2"/>
            </a:solidFill>
            <a:ln>
              <a:noFill/>
            </a:ln>
            <a:effectLst/>
          </c:spPr>
          <c:cat>
            <c:strRef>
              <c:f>Sheet1!$B$1:$G$1</c:f>
              <c:strCache>
                <c:ptCount val="6"/>
                <c:pt idx="0">
                  <c:v>2018</c:v>
                </c:pt>
                <c:pt idx="1">
                  <c:v>2019</c:v>
                </c:pt>
                <c:pt idx="2">
                  <c:v>2020</c:v>
                </c:pt>
                <c:pt idx="3">
                  <c:v>2021</c:v>
                </c:pt>
                <c:pt idx="4">
                  <c:v>2022</c:v>
                </c:pt>
                <c:pt idx="5">
                  <c:v>2023</c:v>
                </c:pt>
              </c:strCache>
            </c:strRef>
          </c:cat>
          <c:val>
            <c:numRef>
              <c:f>Sheet1!$B$3:$G$3</c:f>
              <c:numCache>
                <c:formatCode>"$"#,##0</c:formatCode>
                <c:ptCount val="6"/>
                <c:pt idx="0">
                  <c:v>3741.2197662808449</c:v>
                </c:pt>
                <c:pt idx="1">
                  <c:v>4097.8849180964335</c:v>
                </c:pt>
                <c:pt idx="2">
                  <c:v>4485.3116111360068</c:v>
                </c:pt>
                <c:pt idx="3">
                  <c:v>4911.3990295614703</c:v>
                </c:pt>
                <c:pt idx="4">
                  <c:v>5383.8729203917128</c:v>
                </c:pt>
                <c:pt idx="5">
                  <c:v>5911.7173463839481</c:v>
                </c:pt>
              </c:numCache>
            </c:numRef>
          </c:val>
          <c:extLst>
            <c:ext xmlns:c16="http://schemas.microsoft.com/office/drawing/2014/chart" uri="{C3380CC4-5D6E-409C-BE32-E72D297353CC}">
              <c16:uniqueId val="{00000001-9F33-9E49-B0F7-DC18FA0ADF99}"/>
            </c:ext>
          </c:extLst>
        </c:ser>
        <c:ser>
          <c:idx val="2"/>
          <c:order val="2"/>
          <c:tx>
            <c:strRef>
              <c:f>Sheet1!$A$4</c:f>
              <c:strCache>
                <c:ptCount val="1"/>
                <c:pt idx="0">
                  <c:v>System Applications</c:v>
                </c:pt>
              </c:strCache>
            </c:strRef>
          </c:tx>
          <c:spPr>
            <a:solidFill>
              <a:schemeClr val="accent3"/>
            </a:solidFill>
            <a:ln>
              <a:noFill/>
            </a:ln>
            <a:effectLst/>
          </c:spPr>
          <c:cat>
            <c:strRef>
              <c:f>Sheet1!$B$1:$G$1</c:f>
              <c:strCache>
                <c:ptCount val="6"/>
                <c:pt idx="0">
                  <c:v>2018</c:v>
                </c:pt>
                <c:pt idx="1">
                  <c:v>2019</c:v>
                </c:pt>
                <c:pt idx="2">
                  <c:v>2020</c:v>
                </c:pt>
                <c:pt idx="3">
                  <c:v>2021</c:v>
                </c:pt>
                <c:pt idx="4">
                  <c:v>2022</c:v>
                </c:pt>
                <c:pt idx="5">
                  <c:v>2023</c:v>
                </c:pt>
              </c:strCache>
            </c:strRef>
          </c:cat>
          <c:val>
            <c:numRef>
              <c:f>Sheet1!$B$4:$G$4</c:f>
              <c:numCache>
                <c:formatCode>"$"#,##0</c:formatCode>
                <c:ptCount val="6"/>
                <c:pt idx="0">
                  <c:v>2750.8001337865121</c:v>
                </c:pt>
                <c:pt idx="1">
                  <c:v>3118.6355047849711</c:v>
                </c:pt>
                <c:pt idx="2">
                  <c:v>3543.1872052855947</c:v>
                </c:pt>
                <c:pt idx="3">
                  <c:v>4177.6249922747993</c:v>
                </c:pt>
                <c:pt idx="4">
                  <c:v>4778.7235312680659</c:v>
                </c:pt>
                <c:pt idx="5">
                  <c:v>5482.1941765899737</c:v>
                </c:pt>
              </c:numCache>
            </c:numRef>
          </c:val>
          <c:extLst>
            <c:ext xmlns:c16="http://schemas.microsoft.com/office/drawing/2014/chart" uri="{C3380CC4-5D6E-409C-BE32-E72D297353CC}">
              <c16:uniqueId val="{00000002-9F33-9E49-B0F7-DC18FA0ADF99}"/>
            </c:ext>
          </c:extLst>
        </c:ser>
        <c:ser>
          <c:idx val="3"/>
          <c:order val="3"/>
          <c:tx>
            <c:strRef>
              <c:f>Sheet1!$A$5</c:f>
              <c:strCache>
                <c:ptCount val="1"/>
                <c:pt idx="0">
                  <c:v>Value Added Applications</c:v>
                </c:pt>
              </c:strCache>
            </c:strRef>
          </c:tx>
          <c:spPr>
            <a:solidFill>
              <a:schemeClr val="accent4"/>
            </a:solidFill>
            <a:ln>
              <a:noFill/>
            </a:ln>
            <a:effectLst/>
          </c:spPr>
          <c:cat>
            <c:strRef>
              <c:f>Sheet1!$B$1:$G$1</c:f>
              <c:strCache>
                <c:ptCount val="6"/>
                <c:pt idx="0">
                  <c:v>2018</c:v>
                </c:pt>
                <c:pt idx="1">
                  <c:v>2019</c:v>
                </c:pt>
                <c:pt idx="2">
                  <c:v>2020</c:v>
                </c:pt>
                <c:pt idx="3">
                  <c:v>2021</c:v>
                </c:pt>
                <c:pt idx="4">
                  <c:v>2022</c:v>
                </c:pt>
                <c:pt idx="5">
                  <c:v>2023</c:v>
                </c:pt>
              </c:strCache>
            </c:strRef>
          </c:cat>
          <c:val>
            <c:numRef>
              <c:f>Sheet1!$B$5:$G$5</c:f>
              <c:numCache>
                <c:formatCode>"$"#,##0</c:formatCode>
                <c:ptCount val="6"/>
                <c:pt idx="0">
                  <c:v>10733.514247519921</c:v>
                </c:pt>
                <c:pt idx="1">
                  <c:v>12396.964021508415</c:v>
                </c:pt>
                <c:pt idx="2">
                  <c:v>14351.697669894176</c:v>
                </c:pt>
                <c:pt idx="3">
                  <c:v>17168.676847201143</c:v>
                </c:pt>
                <c:pt idx="4">
                  <c:v>19902.863825633765</c:v>
                </c:pt>
                <c:pt idx="5">
                  <c:v>23127.327340407603</c:v>
                </c:pt>
              </c:numCache>
            </c:numRef>
          </c:val>
          <c:extLst>
            <c:ext xmlns:c16="http://schemas.microsoft.com/office/drawing/2014/chart" uri="{C3380CC4-5D6E-409C-BE32-E72D297353CC}">
              <c16:uniqueId val="{00000003-9F33-9E49-B0F7-DC18FA0ADF99}"/>
            </c:ext>
          </c:extLst>
        </c:ser>
        <c:dLbls>
          <c:showLegendKey val="0"/>
          <c:showVal val="0"/>
          <c:showCatName val="0"/>
          <c:showSerName val="0"/>
          <c:showPercent val="0"/>
          <c:showBubbleSize val="0"/>
        </c:dLbls>
        <c:axId val="970027504"/>
        <c:axId val="1503138656"/>
      </c:areaChart>
      <c:catAx>
        <c:axId val="9700275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1503138656"/>
        <c:crosses val="autoZero"/>
        <c:auto val="1"/>
        <c:lblAlgn val="ctr"/>
        <c:lblOffset val="100"/>
        <c:noMultiLvlLbl val="0"/>
      </c:catAx>
      <c:valAx>
        <c:axId val="150313865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970027504"/>
        <c:crosses val="autoZero"/>
        <c:crossBetween val="midCat"/>
        <c:majorUnit val="1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rgbClr val="000000"/>
          </a:solidFill>
          <a:latin typeface="+mn-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rgbClr val="000000"/>
                </a:solidFill>
                <a:latin typeface="+mn-lt"/>
                <a:ea typeface="+mn-ea"/>
                <a:cs typeface="+mn-cs"/>
              </a:defRPr>
            </a:pPr>
            <a:r>
              <a:rPr lang="en-US" sz="1100" b="1" dirty="0"/>
              <a:t>Total Intelligent Buildings Opportunity by Building Segment</a:t>
            </a:r>
            <a:r>
              <a:rPr lang="en-US" sz="1100" dirty="0"/>
              <a:t>,</a:t>
            </a:r>
          </a:p>
          <a:p>
            <a:pPr>
              <a:defRPr sz="1100"/>
            </a:pPr>
            <a:r>
              <a:rPr lang="en-US" sz="1100" dirty="0"/>
              <a:t> North America 2018-2023 ($, millions)</a:t>
            </a:r>
          </a:p>
        </c:rich>
      </c:tx>
      <c:layout>
        <c:manualLayout>
          <c:xMode val="edge"/>
          <c:yMode val="edge"/>
          <c:x val="0.20564767149477498"/>
          <c:y val="0"/>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rgbClr val="000000"/>
              </a:solidFill>
              <a:latin typeface="+mn-lt"/>
              <a:ea typeface="+mn-ea"/>
              <a:cs typeface="+mn-cs"/>
            </a:defRPr>
          </a:pPr>
          <a:endParaRPr lang="en-US"/>
        </a:p>
      </c:txPr>
    </c:title>
    <c:autoTitleDeleted val="0"/>
    <c:plotArea>
      <c:layout/>
      <c:areaChart>
        <c:grouping val="stacked"/>
        <c:varyColors val="0"/>
        <c:ser>
          <c:idx val="0"/>
          <c:order val="0"/>
          <c:tx>
            <c:strRef>
              <c:f>Sheet1!$A$2</c:f>
              <c:strCache>
                <c:ptCount val="1"/>
                <c:pt idx="0">
                  <c:v>Commercial</c:v>
                </c:pt>
              </c:strCache>
            </c:strRef>
          </c:tx>
          <c:spPr>
            <a:solidFill>
              <a:schemeClr val="accent1"/>
            </a:solidFill>
            <a:ln>
              <a:noFill/>
            </a:ln>
            <a:effectLst/>
          </c:spPr>
          <c:cat>
            <c:strRef>
              <c:f>Sheet1!$B$1:$G$1</c:f>
              <c:strCache>
                <c:ptCount val="6"/>
                <c:pt idx="0">
                  <c:v>2018</c:v>
                </c:pt>
                <c:pt idx="1">
                  <c:v>2019</c:v>
                </c:pt>
                <c:pt idx="2">
                  <c:v>2020</c:v>
                </c:pt>
                <c:pt idx="3">
                  <c:v>2021</c:v>
                </c:pt>
                <c:pt idx="4">
                  <c:v>2022</c:v>
                </c:pt>
                <c:pt idx="5">
                  <c:v>2023</c:v>
                </c:pt>
              </c:strCache>
            </c:strRef>
          </c:cat>
          <c:val>
            <c:numRef>
              <c:f>Sheet1!$B$2:$G$2</c:f>
              <c:numCache>
                <c:formatCode>"$"#,##0.00</c:formatCode>
                <c:ptCount val="6"/>
                <c:pt idx="0">
                  <c:v>2012.2443449423222</c:v>
                </c:pt>
                <c:pt idx="1">
                  <c:v>2296.9321796195368</c:v>
                </c:pt>
                <c:pt idx="2">
                  <c:v>2622.3481377137896</c:v>
                </c:pt>
                <c:pt idx="3">
                  <c:v>3076.8846829993527</c:v>
                </c:pt>
                <c:pt idx="4">
                  <c:v>3530.7585220755104</c:v>
                </c:pt>
                <c:pt idx="5">
                  <c:v>4064.3800594509084</c:v>
                </c:pt>
              </c:numCache>
            </c:numRef>
          </c:val>
          <c:extLst>
            <c:ext xmlns:c16="http://schemas.microsoft.com/office/drawing/2014/chart" uri="{C3380CC4-5D6E-409C-BE32-E72D297353CC}">
              <c16:uniqueId val="{00000000-22EB-2E45-948C-F23933581822}"/>
            </c:ext>
          </c:extLst>
        </c:ser>
        <c:ser>
          <c:idx val="1"/>
          <c:order val="1"/>
          <c:tx>
            <c:strRef>
              <c:f>Sheet1!$A$3</c:f>
              <c:strCache>
                <c:ptCount val="1"/>
                <c:pt idx="0">
                  <c:v>Retail &amp; Hospitality</c:v>
                </c:pt>
              </c:strCache>
            </c:strRef>
          </c:tx>
          <c:spPr>
            <a:solidFill>
              <a:schemeClr val="accent2"/>
            </a:solidFill>
            <a:ln>
              <a:noFill/>
            </a:ln>
            <a:effectLst/>
          </c:spPr>
          <c:cat>
            <c:strRef>
              <c:f>Sheet1!$B$1:$G$1</c:f>
              <c:strCache>
                <c:ptCount val="6"/>
                <c:pt idx="0">
                  <c:v>2018</c:v>
                </c:pt>
                <c:pt idx="1">
                  <c:v>2019</c:v>
                </c:pt>
                <c:pt idx="2">
                  <c:v>2020</c:v>
                </c:pt>
                <c:pt idx="3">
                  <c:v>2021</c:v>
                </c:pt>
                <c:pt idx="4">
                  <c:v>2022</c:v>
                </c:pt>
                <c:pt idx="5">
                  <c:v>2023</c:v>
                </c:pt>
              </c:strCache>
            </c:strRef>
          </c:cat>
          <c:val>
            <c:numRef>
              <c:f>Sheet1!$B$3:$G$3</c:f>
              <c:numCache>
                <c:formatCode>"$"#,##0.00</c:formatCode>
                <c:ptCount val="6"/>
                <c:pt idx="0">
                  <c:v>7098.0684998276238</c:v>
                </c:pt>
                <c:pt idx="1">
                  <c:v>8098.9887121407774</c:v>
                </c:pt>
                <c:pt idx="2">
                  <c:v>9248.9876185049361</c:v>
                </c:pt>
                <c:pt idx="3">
                  <c:v>10852.560351367034</c:v>
                </c:pt>
                <c:pt idx="4">
                  <c:v>12462.678915993218</c:v>
                </c:pt>
                <c:pt idx="5">
                  <c:v>14358.951739543354</c:v>
                </c:pt>
              </c:numCache>
            </c:numRef>
          </c:val>
          <c:extLst>
            <c:ext xmlns:c16="http://schemas.microsoft.com/office/drawing/2014/chart" uri="{C3380CC4-5D6E-409C-BE32-E72D297353CC}">
              <c16:uniqueId val="{00000001-22EB-2E45-948C-F23933581822}"/>
            </c:ext>
          </c:extLst>
        </c:ser>
        <c:ser>
          <c:idx val="2"/>
          <c:order val="2"/>
          <c:tx>
            <c:strRef>
              <c:f>Sheet1!$A$4</c:f>
              <c:strCache>
                <c:ptCount val="1"/>
                <c:pt idx="0">
                  <c:v>Public Venues</c:v>
                </c:pt>
              </c:strCache>
            </c:strRef>
          </c:tx>
          <c:spPr>
            <a:solidFill>
              <a:schemeClr val="accent3"/>
            </a:solidFill>
            <a:ln>
              <a:noFill/>
            </a:ln>
            <a:effectLst/>
          </c:spPr>
          <c:cat>
            <c:strRef>
              <c:f>Sheet1!$B$1:$G$1</c:f>
              <c:strCache>
                <c:ptCount val="6"/>
                <c:pt idx="0">
                  <c:v>2018</c:v>
                </c:pt>
                <c:pt idx="1">
                  <c:v>2019</c:v>
                </c:pt>
                <c:pt idx="2">
                  <c:v>2020</c:v>
                </c:pt>
                <c:pt idx="3">
                  <c:v>2021</c:v>
                </c:pt>
                <c:pt idx="4">
                  <c:v>2022</c:v>
                </c:pt>
                <c:pt idx="5">
                  <c:v>2023</c:v>
                </c:pt>
              </c:strCache>
            </c:strRef>
          </c:cat>
          <c:val>
            <c:numRef>
              <c:f>Sheet1!$B$4:$G$4</c:f>
              <c:numCache>
                <c:formatCode>"$"#,##0.00</c:formatCode>
                <c:ptCount val="6"/>
                <c:pt idx="0">
                  <c:v>51.499104603172235</c:v>
                </c:pt>
                <c:pt idx="1">
                  <c:v>57.914557105150628</c:v>
                </c:pt>
                <c:pt idx="2">
                  <c:v>65.18988521048071</c:v>
                </c:pt>
                <c:pt idx="3">
                  <c:v>75.405605465807412</c:v>
                </c:pt>
                <c:pt idx="4">
                  <c:v>85.278727152308676</c:v>
                </c:pt>
                <c:pt idx="5">
                  <c:v>96.742890952194159</c:v>
                </c:pt>
              </c:numCache>
            </c:numRef>
          </c:val>
          <c:extLst>
            <c:ext xmlns:c16="http://schemas.microsoft.com/office/drawing/2014/chart" uri="{C3380CC4-5D6E-409C-BE32-E72D297353CC}">
              <c16:uniqueId val="{00000002-22EB-2E45-948C-F23933581822}"/>
            </c:ext>
          </c:extLst>
        </c:ser>
        <c:ser>
          <c:idx val="3"/>
          <c:order val="3"/>
          <c:tx>
            <c:strRef>
              <c:f>Sheet1!$A$5</c:f>
              <c:strCache>
                <c:ptCount val="1"/>
                <c:pt idx="0">
                  <c:v>Medical </c:v>
                </c:pt>
              </c:strCache>
            </c:strRef>
          </c:tx>
          <c:spPr>
            <a:solidFill>
              <a:schemeClr val="accent4"/>
            </a:solidFill>
            <a:ln>
              <a:noFill/>
            </a:ln>
            <a:effectLst/>
          </c:spPr>
          <c:cat>
            <c:strRef>
              <c:f>Sheet1!$B$1:$G$1</c:f>
              <c:strCache>
                <c:ptCount val="6"/>
                <c:pt idx="0">
                  <c:v>2018</c:v>
                </c:pt>
                <c:pt idx="1">
                  <c:v>2019</c:v>
                </c:pt>
                <c:pt idx="2">
                  <c:v>2020</c:v>
                </c:pt>
                <c:pt idx="3">
                  <c:v>2021</c:v>
                </c:pt>
                <c:pt idx="4">
                  <c:v>2022</c:v>
                </c:pt>
                <c:pt idx="5">
                  <c:v>2023</c:v>
                </c:pt>
              </c:strCache>
            </c:strRef>
          </c:cat>
          <c:val>
            <c:numRef>
              <c:f>Sheet1!$B$5:$G$5</c:f>
              <c:numCache>
                <c:formatCode>"$"#,##0.00</c:formatCode>
                <c:ptCount val="6"/>
                <c:pt idx="0">
                  <c:v>732.27562680382209</c:v>
                </c:pt>
                <c:pt idx="1">
                  <c:v>835.34136490434128</c:v>
                </c:pt>
                <c:pt idx="2">
                  <c:v>950.90811992777435</c:v>
                </c:pt>
                <c:pt idx="3">
                  <c:v>1111.68763741977</c:v>
                </c:pt>
                <c:pt idx="4">
                  <c:v>1270.7989334047056</c:v>
                </c:pt>
                <c:pt idx="5">
                  <c:v>1456.8257547522228</c:v>
                </c:pt>
              </c:numCache>
            </c:numRef>
          </c:val>
          <c:extLst>
            <c:ext xmlns:c16="http://schemas.microsoft.com/office/drawing/2014/chart" uri="{C3380CC4-5D6E-409C-BE32-E72D297353CC}">
              <c16:uniqueId val="{00000003-22EB-2E45-948C-F23933581822}"/>
            </c:ext>
          </c:extLst>
        </c:ser>
        <c:ser>
          <c:idx val="4"/>
          <c:order val="4"/>
          <c:tx>
            <c:strRef>
              <c:f>Sheet1!$A$6</c:f>
              <c:strCache>
                <c:ptCount val="1"/>
                <c:pt idx="0">
                  <c:v>Institutional</c:v>
                </c:pt>
              </c:strCache>
            </c:strRef>
          </c:tx>
          <c:spPr>
            <a:solidFill>
              <a:schemeClr val="accent5"/>
            </a:solidFill>
            <a:ln>
              <a:noFill/>
            </a:ln>
            <a:effectLst/>
          </c:spPr>
          <c:cat>
            <c:strRef>
              <c:f>Sheet1!$B$1:$G$1</c:f>
              <c:strCache>
                <c:ptCount val="6"/>
                <c:pt idx="0">
                  <c:v>2018</c:v>
                </c:pt>
                <c:pt idx="1">
                  <c:v>2019</c:v>
                </c:pt>
                <c:pt idx="2">
                  <c:v>2020</c:v>
                </c:pt>
                <c:pt idx="3">
                  <c:v>2021</c:v>
                </c:pt>
                <c:pt idx="4">
                  <c:v>2022</c:v>
                </c:pt>
                <c:pt idx="5">
                  <c:v>2023</c:v>
                </c:pt>
              </c:strCache>
            </c:strRef>
          </c:cat>
          <c:val>
            <c:numRef>
              <c:f>Sheet1!$B$6:$G$6</c:f>
              <c:numCache>
                <c:formatCode>"$"#,##0.00</c:formatCode>
                <c:ptCount val="6"/>
                <c:pt idx="0">
                  <c:v>3360.6693704926574</c:v>
                </c:pt>
                <c:pt idx="1">
                  <c:v>3773.3613891956966</c:v>
                </c:pt>
                <c:pt idx="2">
                  <c:v>4247.2973845267597</c:v>
                </c:pt>
                <c:pt idx="3">
                  <c:v>4912.7297438802452</c:v>
                </c:pt>
                <c:pt idx="4">
                  <c:v>5552.5125914336704</c:v>
                </c:pt>
                <c:pt idx="5">
                  <c:v>6293.7869299447057</c:v>
                </c:pt>
              </c:numCache>
            </c:numRef>
          </c:val>
          <c:extLst>
            <c:ext xmlns:c16="http://schemas.microsoft.com/office/drawing/2014/chart" uri="{C3380CC4-5D6E-409C-BE32-E72D297353CC}">
              <c16:uniqueId val="{00000004-22EB-2E45-948C-F23933581822}"/>
            </c:ext>
          </c:extLst>
        </c:ser>
        <c:ser>
          <c:idx val="5"/>
          <c:order val="5"/>
          <c:tx>
            <c:strRef>
              <c:f>Sheet1!$A$7</c:f>
              <c:strCache>
                <c:ptCount val="1"/>
                <c:pt idx="0">
                  <c:v>Mission Critical</c:v>
                </c:pt>
              </c:strCache>
            </c:strRef>
          </c:tx>
          <c:spPr>
            <a:solidFill>
              <a:schemeClr val="accent6"/>
            </a:solidFill>
            <a:ln>
              <a:noFill/>
            </a:ln>
            <a:effectLst/>
          </c:spPr>
          <c:cat>
            <c:strRef>
              <c:f>Sheet1!$B$1:$G$1</c:f>
              <c:strCache>
                <c:ptCount val="6"/>
                <c:pt idx="0">
                  <c:v>2018</c:v>
                </c:pt>
                <c:pt idx="1">
                  <c:v>2019</c:v>
                </c:pt>
                <c:pt idx="2">
                  <c:v>2020</c:v>
                </c:pt>
                <c:pt idx="3">
                  <c:v>2021</c:v>
                </c:pt>
                <c:pt idx="4">
                  <c:v>2022</c:v>
                </c:pt>
                <c:pt idx="5">
                  <c:v>2023</c:v>
                </c:pt>
              </c:strCache>
            </c:strRef>
          </c:cat>
          <c:val>
            <c:numRef>
              <c:f>Sheet1!$B$7:$G$7</c:f>
              <c:numCache>
                <c:formatCode>"$"#,##0.00</c:formatCode>
                <c:ptCount val="6"/>
                <c:pt idx="0">
                  <c:v>5203.1305026977097</c:v>
                </c:pt>
                <c:pt idx="1">
                  <c:v>5885.0568423960085</c:v>
                </c:pt>
                <c:pt idx="2">
                  <c:v>6666.3418984620694</c:v>
                </c:pt>
                <c:pt idx="3">
                  <c:v>7762.1394826223632</c:v>
                </c:pt>
                <c:pt idx="4">
                  <c:v>8835.9361044737616</c:v>
                </c:pt>
                <c:pt idx="5">
                  <c:v>10089.392831984243</c:v>
                </c:pt>
              </c:numCache>
            </c:numRef>
          </c:val>
          <c:extLst>
            <c:ext xmlns:c16="http://schemas.microsoft.com/office/drawing/2014/chart" uri="{C3380CC4-5D6E-409C-BE32-E72D297353CC}">
              <c16:uniqueId val="{00000005-22EB-2E45-948C-F23933581822}"/>
            </c:ext>
          </c:extLst>
        </c:ser>
        <c:dLbls>
          <c:showLegendKey val="0"/>
          <c:showVal val="0"/>
          <c:showCatName val="0"/>
          <c:showSerName val="0"/>
          <c:showPercent val="0"/>
          <c:showBubbleSize val="0"/>
        </c:dLbls>
        <c:axId val="970027504"/>
        <c:axId val="1503138656"/>
      </c:areaChart>
      <c:catAx>
        <c:axId val="9700275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1503138656"/>
        <c:crosses val="autoZero"/>
        <c:auto val="1"/>
        <c:lblAlgn val="ctr"/>
        <c:lblOffset val="100"/>
        <c:noMultiLvlLbl val="0"/>
      </c:catAx>
      <c:valAx>
        <c:axId val="150313865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97002750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rgbClr val="000000"/>
          </a:solidFill>
          <a:latin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C5A86C-ADEC-4849-99F4-4F59CFAA262B}" type="datetimeFigureOut">
              <a:rPr lang="en-US" smtClean="0"/>
              <a:t>2/24/2020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CDF438-D284-6147-AF89-06B63E120702}" type="slidenum">
              <a:rPr lang="en-US" smtClean="0"/>
              <a:t>‹#›</a:t>
            </a:fld>
            <a:endParaRPr lang="en-US" dirty="0"/>
          </a:p>
        </p:txBody>
      </p:sp>
    </p:spTree>
    <p:extLst>
      <p:ext uri="{BB962C8B-B14F-4D97-AF65-F5344CB8AC3E}">
        <p14:creationId xmlns:p14="http://schemas.microsoft.com/office/powerpoint/2010/main" val="1363058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yriad Pro Regular"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yriad Pro Regular" charset="0"/>
              </a:defRPr>
            </a:lvl1pPr>
          </a:lstStyle>
          <a:p>
            <a:fld id="{8BB321ED-B2C9-0D48-956F-A92D3C19091A}" type="datetimeFigureOut">
              <a:rPr lang="en-US" smtClean="0"/>
              <a:pPr/>
              <a:t>2/24/2020</a:t>
            </a:fld>
            <a:endParaRPr lang="en-US" dirty="0"/>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yriad Pro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yriad Pro Regular" charset="0"/>
              </a:defRPr>
            </a:lvl1pPr>
          </a:lstStyle>
          <a:p>
            <a:fld id="{FD05A919-F8AD-A64A-BEA2-B66A6D0F2D45}" type="slidenum">
              <a:rPr lang="en-US" smtClean="0"/>
              <a:pPr/>
              <a:t>‹#›</a:t>
            </a:fld>
            <a:endParaRPr lang="en-US" dirty="0"/>
          </a:p>
        </p:txBody>
      </p:sp>
    </p:spTree>
    <p:extLst>
      <p:ext uri="{BB962C8B-B14F-4D97-AF65-F5344CB8AC3E}">
        <p14:creationId xmlns:p14="http://schemas.microsoft.com/office/powerpoint/2010/main" val="1533714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yriad Pro Regular" charset="0"/>
        <a:ea typeface="+mn-ea"/>
        <a:cs typeface="+mn-cs"/>
      </a:defRPr>
    </a:lvl1pPr>
    <a:lvl2pPr marL="457200" algn="l" defTabSz="914400" rtl="0" eaLnBrk="1" latinLnBrk="0" hangingPunct="1">
      <a:defRPr sz="1200" b="0" i="0" kern="1200">
        <a:solidFill>
          <a:schemeClr val="tx1"/>
        </a:solidFill>
        <a:latin typeface="Myriad Pro Regular" charset="0"/>
        <a:ea typeface="+mn-ea"/>
        <a:cs typeface="+mn-cs"/>
      </a:defRPr>
    </a:lvl2pPr>
    <a:lvl3pPr marL="914400" algn="l" defTabSz="914400" rtl="0" eaLnBrk="1" latinLnBrk="0" hangingPunct="1">
      <a:defRPr sz="1200" b="0" i="0" kern="1200">
        <a:solidFill>
          <a:schemeClr val="tx1"/>
        </a:solidFill>
        <a:latin typeface="Myriad Pro Regular" charset="0"/>
        <a:ea typeface="+mn-ea"/>
        <a:cs typeface="+mn-cs"/>
      </a:defRPr>
    </a:lvl3pPr>
    <a:lvl4pPr marL="1371600" algn="l" defTabSz="914400" rtl="0" eaLnBrk="1" latinLnBrk="0" hangingPunct="1">
      <a:defRPr sz="1200" b="0" i="0" kern="1200">
        <a:solidFill>
          <a:schemeClr val="tx1"/>
        </a:solidFill>
        <a:latin typeface="Myriad Pro Regular" charset="0"/>
        <a:ea typeface="+mn-ea"/>
        <a:cs typeface="+mn-cs"/>
      </a:defRPr>
    </a:lvl4pPr>
    <a:lvl5pPr marL="1828800" algn="l" defTabSz="914400" rtl="0" eaLnBrk="1" latinLnBrk="0" hangingPunct="1">
      <a:defRPr sz="1200" b="0" i="0" kern="1200">
        <a:solidFill>
          <a:schemeClr val="tx1"/>
        </a:solidFill>
        <a:latin typeface="Myriad Pro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5A919-F8AD-A64A-BEA2-B66A6D0F2D45}" type="slidenum">
              <a:rPr lang="en-US" smtClean="0"/>
              <a:pPr/>
              <a:t>1</a:t>
            </a:fld>
            <a:endParaRPr lang="en-US" dirty="0"/>
          </a:p>
        </p:txBody>
      </p:sp>
    </p:spTree>
    <p:extLst>
      <p:ext uri="{BB962C8B-B14F-4D97-AF65-F5344CB8AC3E}">
        <p14:creationId xmlns:p14="http://schemas.microsoft.com/office/powerpoint/2010/main" val="654481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3963" y="1154113"/>
            <a:ext cx="4502150"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5A919-F8AD-A64A-BEA2-B66A6D0F2D45}" type="slidenum">
              <a:rPr lang="en-US" smtClean="0"/>
              <a:t>32</a:t>
            </a:fld>
            <a:endParaRPr lang="en-US" dirty="0"/>
          </a:p>
        </p:txBody>
      </p:sp>
    </p:spTree>
    <p:extLst>
      <p:ext uri="{BB962C8B-B14F-4D97-AF65-F5344CB8AC3E}">
        <p14:creationId xmlns:p14="http://schemas.microsoft.com/office/powerpoint/2010/main" val="1254786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05A919-F8AD-A64A-BEA2-B66A6D0F2D45}" type="slidenum">
              <a:rPr lang="en-US" smtClean="0"/>
              <a:pPr/>
              <a:t>8</a:t>
            </a:fld>
            <a:endParaRPr lang="en-US" dirty="0"/>
          </a:p>
        </p:txBody>
      </p:sp>
    </p:spTree>
    <p:extLst>
      <p:ext uri="{BB962C8B-B14F-4D97-AF65-F5344CB8AC3E}">
        <p14:creationId xmlns:p14="http://schemas.microsoft.com/office/powerpoint/2010/main" val="2950349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05A919-F8AD-A64A-BEA2-B66A6D0F2D45}" type="slidenum">
              <a:rPr lang="en-US" smtClean="0"/>
              <a:pPr/>
              <a:t>14</a:t>
            </a:fld>
            <a:endParaRPr lang="en-US" dirty="0"/>
          </a:p>
        </p:txBody>
      </p:sp>
    </p:spTree>
    <p:extLst>
      <p:ext uri="{BB962C8B-B14F-4D97-AF65-F5344CB8AC3E}">
        <p14:creationId xmlns:p14="http://schemas.microsoft.com/office/powerpoint/2010/main" val="1713366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05A919-F8AD-A64A-BEA2-B66A6D0F2D45}" type="slidenum">
              <a:rPr lang="en-US" smtClean="0"/>
              <a:pPr/>
              <a:t>15</a:t>
            </a:fld>
            <a:endParaRPr lang="en-US" dirty="0"/>
          </a:p>
        </p:txBody>
      </p:sp>
    </p:spTree>
    <p:extLst>
      <p:ext uri="{BB962C8B-B14F-4D97-AF65-F5344CB8AC3E}">
        <p14:creationId xmlns:p14="http://schemas.microsoft.com/office/powerpoint/2010/main" val="431541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05A919-F8AD-A64A-BEA2-B66A6D0F2D45}" type="slidenum">
              <a:rPr lang="en-US" smtClean="0"/>
              <a:pPr/>
              <a:t>22</a:t>
            </a:fld>
            <a:endParaRPr lang="en-US" dirty="0"/>
          </a:p>
        </p:txBody>
      </p:sp>
    </p:spTree>
    <p:extLst>
      <p:ext uri="{BB962C8B-B14F-4D97-AF65-F5344CB8AC3E}">
        <p14:creationId xmlns:p14="http://schemas.microsoft.com/office/powerpoint/2010/main" val="2628489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05A919-F8AD-A64A-BEA2-B66A6D0F2D45}" type="slidenum">
              <a:rPr lang="en-US" smtClean="0"/>
              <a:pPr/>
              <a:t>23</a:t>
            </a:fld>
            <a:endParaRPr lang="en-US" dirty="0"/>
          </a:p>
        </p:txBody>
      </p:sp>
    </p:spTree>
    <p:extLst>
      <p:ext uri="{BB962C8B-B14F-4D97-AF65-F5344CB8AC3E}">
        <p14:creationId xmlns:p14="http://schemas.microsoft.com/office/powerpoint/2010/main" val="381822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05A919-F8AD-A64A-BEA2-B66A6D0F2D45}" type="slidenum">
              <a:rPr lang="en-US" smtClean="0"/>
              <a:pPr/>
              <a:t>24</a:t>
            </a:fld>
            <a:endParaRPr lang="en-US" dirty="0"/>
          </a:p>
        </p:txBody>
      </p:sp>
    </p:spTree>
    <p:extLst>
      <p:ext uri="{BB962C8B-B14F-4D97-AF65-F5344CB8AC3E}">
        <p14:creationId xmlns:p14="http://schemas.microsoft.com/office/powerpoint/2010/main" val="2848024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05A919-F8AD-A64A-BEA2-B66A6D0F2D45}" type="slidenum">
              <a:rPr lang="en-US" smtClean="0"/>
              <a:pPr/>
              <a:t>25</a:t>
            </a:fld>
            <a:endParaRPr lang="en-US" dirty="0"/>
          </a:p>
        </p:txBody>
      </p:sp>
    </p:spTree>
    <p:extLst>
      <p:ext uri="{BB962C8B-B14F-4D97-AF65-F5344CB8AC3E}">
        <p14:creationId xmlns:p14="http://schemas.microsoft.com/office/powerpoint/2010/main" val="1636791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5A919-F8AD-A64A-BEA2-B66A6D0F2D45}" type="slidenum">
              <a:rPr lang="en-US" smtClean="0"/>
              <a:pPr/>
              <a:t>31</a:t>
            </a:fld>
            <a:endParaRPr lang="en-US" dirty="0"/>
          </a:p>
        </p:txBody>
      </p:sp>
    </p:spTree>
    <p:extLst>
      <p:ext uri="{BB962C8B-B14F-4D97-AF65-F5344CB8AC3E}">
        <p14:creationId xmlns:p14="http://schemas.microsoft.com/office/powerpoint/2010/main" val="3541284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966" y="5446649"/>
            <a:ext cx="3640320" cy="1007177"/>
          </a:xfrm>
          <a:prstGeom prst="rect">
            <a:avLst/>
          </a:prstGeom>
        </p:spPr>
      </p:pic>
      <p:sp>
        <p:nvSpPr>
          <p:cNvPr id="16" name="Title 1"/>
          <p:cNvSpPr>
            <a:spLocks noGrp="1"/>
          </p:cNvSpPr>
          <p:nvPr>
            <p:ph type="ctrTitle"/>
          </p:nvPr>
        </p:nvSpPr>
        <p:spPr>
          <a:xfrm>
            <a:off x="681038" y="1779670"/>
            <a:ext cx="7711158" cy="1430024"/>
          </a:xfrm>
        </p:spPr>
        <p:txBody>
          <a:bodyPr anchor="t" anchorCtr="0">
            <a:normAutofit/>
          </a:bodyPr>
          <a:lstStyle>
            <a:lvl1pPr algn="l">
              <a:defRPr sz="5000" baseline="0">
                <a:latin typeface="Montserrat Light" charset="0"/>
              </a:defRPr>
            </a:lvl1pPr>
          </a:lstStyle>
          <a:p>
            <a:r>
              <a:rPr lang="en-US"/>
              <a:t>Click to edit Master title style</a:t>
            </a:r>
          </a:p>
        </p:txBody>
      </p:sp>
      <p:sp>
        <p:nvSpPr>
          <p:cNvPr id="17" name="Subtitle 2"/>
          <p:cNvSpPr>
            <a:spLocks noGrp="1"/>
          </p:cNvSpPr>
          <p:nvPr>
            <p:ph type="subTitle" idx="1"/>
          </p:nvPr>
        </p:nvSpPr>
        <p:spPr>
          <a:xfrm>
            <a:off x="681037" y="3301770"/>
            <a:ext cx="6769391" cy="1233982"/>
          </a:xfrm>
        </p:spPr>
        <p:txBody>
          <a:bodyPr/>
          <a:lstStyle>
            <a:lvl1pPr marL="0" indent="0" algn="l">
              <a:buNone/>
              <a:defRPr sz="2400" b="0" i="0" baseline="0">
                <a:solidFill>
                  <a:schemeClr val="tx1"/>
                </a:solidFill>
                <a:latin typeface="Myriad Pro Regular"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966" y="235785"/>
            <a:ext cx="4058332" cy="1254034"/>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86971" y="3974291"/>
            <a:ext cx="4549851" cy="2956800"/>
          </a:xfrm>
          <a:prstGeom prst="rect">
            <a:avLst/>
          </a:prstGeom>
        </p:spPr>
      </p:pic>
    </p:spTree>
    <p:extLst>
      <p:ext uri="{BB962C8B-B14F-4D97-AF65-F5344CB8AC3E}">
        <p14:creationId xmlns:p14="http://schemas.microsoft.com/office/powerpoint/2010/main" val="85658379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1038" y="1779670"/>
            <a:ext cx="7711158" cy="1430024"/>
          </a:xfrm>
        </p:spPr>
        <p:txBody>
          <a:bodyPr anchor="t" anchorCtr="0">
            <a:normAutofit/>
          </a:bodyPr>
          <a:lstStyle>
            <a:lvl1pPr algn="l">
              <a:defRPr sz="5000" baseline="0">
                <a:latin typeface="Montserrat Light" charset="0"/>
              </a:defRPr>
            </a:lvl1pPr>
          </a:lstStyle>
          <a:p>
            <a:r>
              <a:rPr lang="en-US"/>
              <a:t>Click to edit Master title style</a:t>
            </a:r>
          </a:p>
        </p:txBody>
      </p:sp>
      <p:sp>
        <p:nvSpPr>
          <p:cNvPr id="3" name="Subtitle 2"/>
          <p:cNvSpPr>
            <a:spLocks noGrp="1"/>
          </p:cNvSpPr>
          <p:nvPr>
            <p:ph type="subTitle" idx="1"/>
          </p:nvPr>
        </p:nvSpPr>
        <p:spPr>
          <a:xfrm>
            <a:off x="681037" y="3301770"/>
            <a:ext cx="6769391" cy="1233982"/>
          </a:xfrm>
        </p:spPr>
        <p:txBody>
          <a:bodyPr/>
          <a:lstStyle>
            <a:lvl1pPr marL="0" indent="0" algn="l">
              <a:buNone/>
              <a:defRPr sz="2400" b="0" i="0" baseline="0">
                <a:solidFill>
                  <a:schemeClr val="tx1"/>
                </a:solidFill>
                <a:latin typeface="Myriad Pro Regular"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6971" y="3974291"/>
            <a:ext cx="4549851" cy="2956800"/>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966" y="235785"/>
            <a:ext cx="4058332" cy="1254034"/>
          </a:xfrm>
          <a:prstGeom prst="rect">
            <a:avLst/>
          </a:prstGeom>
        </p:spPr>
      </p:pic>
    </p:spTree>
    <p:extLst>
      <p:ext uri="{BB962C8B-B14F-4D97-AF65-F5344CB8AC3E}">
        <p14:creationId xmlns:p14="http://schemas.microsoft.com/office/powerpoint/2010/main" val="202102395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9906000" cy="1238250"/>
          </a:xfrm>
          <a:prstGeom prst="rect">
            <a:avLst/>
          </a:prstGeom>
        </p:spPr>
      </p:pic>
      <p:sp>
        <p:nvSpPr>
          <p:cNvPr id="7" name="Title 1"/>
          <p:cNvSpPr>
            <a:spLocks noGrp="1"/>
          </p:cNvSpPr>
          <p:nvPr>
            <p:ph type="title"/>
          </p:nvPr>
        </p:nvSpPr>
        <p:spPr>
          <a:xfrm>
            <a:off x="682328" y="210253"/>
            <a:ext cx="6164380" cy="808219"/>
          </a:xfrm>
        </p:spPr>
        <p:txBody>
          <a:bodyPr>
            <a:noAutofit/>
          </a:bodyPr>
          <a:lstStyle>
            <a:lvl1pPr>
              <a:defRPr sz="3200">
                <a:solidFill>
                  <a:schemeClr val="bg1"/>
                </a:solidFill>
              </a:defRPr>
            </a:lvl1pPr>
          </a:lstStyle>
          <a:p>
            <a:r>
              <a:rPr lang="en-US"/>
              <a:t>Click to edit Master title style</a:t>
            </a:r>
          </a:p>
        </p:txBody>
      </p:sp>
      <p:sp>
        <p:nvSpPr>
          <p:cNvPr id="8" name="Text Placeholder 4"/>
          <p:cNvSpPr>
            <a:spLocks noGrp="1"/>
          </p:cNvSpPr>
          <p:nvPr>
            <p:ph type="body" sz="quarter" idx="12" hasCustomPrompt="1"/>
          </p:nvPr>
        </p:nvSpPr>
        <p:spPr>
          <a:xfrm>
            <a:off x="682328" y="1376101"/>
            <a:ext cx="5852021" cy="4932362"/>
          </a:xfrm>
        </p:spPr>
        <p:txBody>
          <a:bodyPr>
            <a:normAutofit/>
          </a:bodyPr>
          <a:lstStyle>
            <a:lvl1pPr>
              <a:defRPr sz="18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Table of Contents</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2890" y="5240660"/>
            <a:ext cx="1673110" cy="1617340"/>
          </a:xfrm>
          <a:prstGeom prst="rect">
            <a:avLst/>
          </a:prstGeom>
        </p:spPr>
      </p:pic>
    </p:spTree>
    <p:extLst>
      <p:ext uri="{BB962C8B-B14F-4D97-AF65-F5344CB8AC3E}">
        <p14:creationId xmlns:p14="http://schemas.microsoft.com/office/powerpoint/2010/main" val="60071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9906000" cy="123825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2890" y="5240660"/>
            <a:ext cx="1673110" cy="1617340"/>
          </a:xfrm>
          <a:prstGeom prst="rect">
            <a:avLst/>
          </a:prstGeom>
        </p:spPr>
      </p:pic>
      <p:sp>
        <p:nvSpPr>
          <p:cNvPr id="7" name="Title 1">
            <a:extLst>
              <a:ext uri="{FF2B5EF4-FFF2-40B4-BE49-F238E27FC236}">
                <a16:creationId xmlns:a16="http://schemas.microsoft.com/office/drawing/2014/main" id="{B9BDC4C6-3AA9-5145-BE1D-A6291CCFA589}"/>
              </a:ext>
            </a:extLst>
          </p:cNvPr>
          <p:cNvSpPr>
            <a:spLocks noGrp="1"/>
          </p:cNvSpPr>
          <p:nvPr>
            <p:ph type="title"/>
          </p:nvPr>
        </p:nvSpPr>
        <p:spPr>
          <a:xfrm>
            <a:off x="682328" y="210253"/>
            <a:ext cx="6164380" cy="808219"/>
          </a:xfrm>
        </p:spPr>
        <p:txBody>
          <a:bodyPr>
            <a:no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924364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9906000" cy="1238250"/>
          </a:xfrm>
          <a:prstGeom prst="rect">
            <a:avLst/>
          </a:prstGeom>
        </p:spPr>
      </p:pic>
      <p:sp>
        <p:nvSpPr>
          <p:cNvPr id="8" name="Content Placeholder 2"/>
          <p:cNvSpPr>
            <a:spLocks noGrp="1"/>
          </p:cNvSpPr>
          <p:nvPr>
            <p:ph sz="half" idx="1"/>
          </p:nvPr>
        </p:nvSpPr>
        <p:spPr>
          <a:xfrm>
            <a:off x="681037" y="2110500"/>
            <a:ext cx="8542636"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1"/>
          <p:cNvSpPr>
            <a:spLocks noGrp="1"/>
          </p:cNvSpPr>
          <p:nvPr>
            <p:ph type="body" sz="quarter" idx="12" hasCustomPrompt="1"/>
          </p:nvPr>
        </p:nvSpPr>
        <p:spPr>
          <a:xfrm>
            <a:off x="682328" y="1359323"/>
            <a:ext cx="854134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2890" y="5240660"/>
            <a:ext cx="1673110" cy="1617340"/>
          </a:xfrm>
          <a:prstGeom prst="rect">
            <a:avLst/>
          </a:prstGeom>
        </p:spPr>
      </p:pic>
      <p:sp>
        <p:nvSpPr>
          <p:cNvPr id="10" name="Title 1">
            <a:extLst>
              <a:ext uri="{FF2B5EF4-FFF2-40B4-BE49-F238E27FC236}">
                <a16:creationId xmlns:a16="http://schemas.microsoft.com/office/drawing/2014/main" id="{968726A5-8B1C-A948-AF1B-0FB2BC4F8413}"/>
              </a:ext>
            </a:extLst>
          </p:cNvPr>
          <p:cNvSpPr>
            <a:spLocks noGrp="1"/>
          </p:cNvSpPr>
          <p:nvPr>
            <p:ph type="title"/>
          </p:nvPr>
        </p:nvSpPr>
        <p:spPr>
          <a:xfrm>
            <a:off x="682328" y="210253"/>
            <a:ext cx="6164380" cy="808219"/>
          </a:xfrm>
        </p:spPr>
        <p:txBody>
          <a:bodyPr>
            <a:no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89086075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9906000" cy="123825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2890" y="5240660"/>
            <a:ext cx="1673110" cy="1617340"/>
          </a:xfrm>
          <a:prstGeom prst="rect">
            <a:avLst/>
          </a:prstGeom>
        </p:spPr>
      </p:pic>
      <p:sp>
        <p:nvSpPr>
          <p:cNvPr id="5" name="Title 1">
            <a:extLst>
              <a:ext uri="{FF2B5EF4-FFF2-40B4-BE49-F238E27FC236}">
                <a16:creationId xmlns:a16="http://schemas.microsoft.com/office/drawing/2014/main" id="{5E8322BB-3A84-0748-B386-9A89DEE6F42F}"/>
              </a:ext>
            </a:extLst>
          </p:cNvPr>
          <p:cNvSpPr>
            <a:spLocks noGrp="1"/>
          </p:cNvSpPr>
          <p:nvPr>
            <p:ph type="title"/>
          </p:nvPr>
        </p:nvSpPr>
        <p:spPr>
          <a:xfrm>
            <a:off x="682328" y="210253"/>
            <a:ext cx="6164380" cy="808219"/>
          </a:xfrm>
        </p:spPr>
        <p:txBody>
          <a:bodyPr>
            <a:no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41335107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7" y="365126"/>
            <a:ext cx="5584508" cy="447675"/>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681038" y="1233488"/>
            <a:ext cx="8543925" cy="49434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659589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72" r:id="rId6"/>
  </p:sldLayoutIdLst>
  <p:hf hdr="0" dt="0"/>
  <p:txStyles>
    <p:titleStyle>
      <a:lvl1pPr algn="l" defTabSz="914400" rtl="0" eaLnBrk="1" latinLnBrk="0" hangingPunct="1">
        <a:lnSpc>
          <a:spcPct val="90000"/>
        </a:lnSpc>
        <a:spcBef>
          <a:spcPct val="0"/>
        </a:spcBef>
        <a:buNone/>
        <a:defRPr sz="2000" kern="1200" baseline="0">
          <a:solidFill>
            <a:schemeClr val="tx1"/>
          </a:solidFill>
          <a:latin typeface="Montserrat Light"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baseline="0">
          <a:solidFill>
            <a:schemeClr val="tx2"/>
          </a:solidFill>
          <a:latin typeface="Myriad Pro Regular"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tx2"/>
          </a:solidFill>
          <a:latin typeface="Myriad Pro Regular"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tx2"/>
          </a:solidFill>
          <a:latin typeface="Myriad Pro Regular"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tx2"/>
          </a:solidFill>
          <a:latin typeface="Myriad Pro Regular"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tx2"/>
          </a:solidFill>
          <a:latin typeface="Myriad Pro 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529" userDrawn="1">
          <p15:clr>
            <a:srgbClr val="F26B43"/>
          </p15:clr>
        </p15:guide>
        <p15:guide id="9" pos="7151" userDrawn="1">
          <p15:clr>
            <a:srgbClr val="F26B43"/>
          </p15:clr>
        </p15:guide>
        <p15:guide id="10" orient="horz" pos="777" userDrawn="1">
          <p15:clr>
            <a:srgbClr val="F26B43"/>
          </p15:clr>
        </p15:guide>
        <p15:guide id="11" orient="horz" pos="414" userDrawn="1">
          <p15:clr>
            <a:srgbClr val="F26B43"/>
          </p15:clr>
        </p15:guide>
        <p15:guide id="12" orient="horz" pos="38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5.xml"/><Relationship Id="rId5" Type="http://schemas.openxmlformats.org/officeDocument/2006/relationships/image" Target="../media/image25.jp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hyperlink" Target="mailto:gallmendinger@harborresearch.com"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1037" y="2078053"/>
            <a:ext cx="8830826" cy="1430024"/>
          </a:xfrm>
        </p:spPr>
        <p:txBody>
          <a:bodyPr>
            <a:normAutofit/>
          </a:bodyPr>
          <a:lstStyle/>
          <a:p>
            <a:r>
              <a:rPr lang="en-US" sz="4400" dirty="0">
                <a:latin typeface="Myriad Pro" charset="0"/>
                <a:ea typeface="Myriad Pro" charset="0"/>
                <a:cs typeface="Myriad Pro" charset="0"/>
              </a:rPr>
              <a:t>2018 Landmark Research Report: Monetization of Intelligent Buildings</a:t>
            </a:r>
          </a:p>
        </p:txBody>
      </p:sp>
      <p:sp>
        <p:nvSpPr>
          <p:cNvPr id="3" name="Subtitle 2"/>
          <p:cNvSpPr>
            <a:spLocks noGrp="1"/>
          </p:cNvSpPr>
          <p:nvPr>
            <p:ph type="subTitle" idx="1"/>
          </p:nvPr>
        </p:nvSpPr>
        <p:spPr>
          <a:xfrm>
            <a:off x="681037" y="4620125"/>
            <a:ext cx="6769391" cy="498527"/>
          </a:xfrm>
        </p:spPr>
        <p:txBody>
          <a:bodyPr>
            <a:normAutofit/>
          </a:bodyPr>
          <a:lstStyle/>
          <a:p>
            <a:r>
              <a:rPr lang="en-US" b="1" dirty="0"/>
              <a:t>Harbor Research</a:t>
            </a:r>
          </a:p>
        </p:txBody>
      </p:sp>
    </p:spTree>
    <p:extLst>
      <p:ext uri="{BB962C8B-B14F-4D97-AF65-F5344CB8AC3E}">
        <p14:creationId xmlns:p14="http://schemas.microsoft.com/office/powerpoint/2010/main" val="3894700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38287192-84ED-AC46-9A95-D89259C47B37}"/>
              </a:ext>
            </a:extLst>
          </p:cNvPr>
          <p:cNvSpPr/>
          <p:nvPr/>
        </p:nvSpPr>
        <p:spPr>
          <a:xfrm>
            <a:off x="1773042" y="1420776"/>
            <a:ext cx="7069875" cy="1304693"/>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160" indent="-137160">
              <a:buFont typeface="Arial" panose="020B0604020202020204" pitchFamily="34" charset="0"/>
              <a:buChar char="•"/>
            </a:pPr>
            <a:r>
              <a:rPr lang="en-US" sz="1200" b="1" dirty="0">
                <a:solidFill>
                  <a:schemeClr val="tx2"/>
                </a:solidFill>
              </a:rPr>
              <a:t>Peer-to-peer information, social networking and pervasive computing </a:t>
            </a:r>
            <a:r>
              <a:rPr lang="en-US" sz="1200" dirty="0">
                <a:solidFill>
                  <a:schemeClr val="tx2"/>
                </a:solidFill>
              </a:rPr>
              <a:t>are combining to create new modes of collaboration and decision making, enabling the convergence of physical and virtual worlds. </a:t>
            </a:r>
          </a:p>
          <a:p>
            <a:pPr marL="137160" indent="-137160">
              <a:buFont typeface="Arial" panose="020B0604020202020204" pitchFamily="34" charset="0"/>
              <a:buChar char="•"/>
            </a:pPr>
            <a:r>
              <a:rPr lang="en-US" sz="1200" dirty="0">
                <a:solidFill>
                  <a:schemeClr val="tx2"/>
                </a:solidFill>
              </a:rPr>
              <a:t>Social networking technologies are moving to the enterprise and will be embraced differently than in the consumer space. Network awareness will include pervasive </a:t>
            </a:r>
            <a:r>
              <a:rPr lang="en-US" sz="1200" b="1" dirty="0">
                <a:solidFill>
                  <a:schemeClr val="tx2"/>
                </a:solidFill>
              </a:rPr>
              <a:t>knowledge share between people and things.</a:t>
            </a:r>
          </a:p>
        </p:txBody>
      </p:sp>
      <p:sp>
        <p:nvSpPr>
          <p:cNvPr id="2" name="Title 1">
            <a:extLst>
              <a:ext uri="{FF2B5EF4-FFF2-40B4-BE49-F238E27FC236}">
                <a16:creationId xmlns:a16="http://schemas.microsoft.com/office/drawing/2014/main" id="{EA3A27E3-04A6-5042-9483-F535277A6032}"/>
              </a:ext>
            </a:extLst>
          </p:cNvPr>
          <p:cNvSpPr>
            <a:spLocks noGrp="1"/>
          </p:cNvSpPr>
          <p:nvPr>
            <p:ph type="title"/>
          </p:nvPr>
        </p:nvSpPr>
        <p:spPr>
          <a:xfrm>
            <a:off x="681034" y="199691"/>
            <a:ext cx="8376339" cy="524107"/>
          </a:xfrm>
        </p:spPr>
        <p:txBody>
          <a:bodyPr/>
          <a:lstStyle/>
          <a:p>
            <a:r>
              <a:rPr lang="en-US" dirty="0"/>
              <a:t>Smart Systems Bring New Age of Value Creation and Data Monetization</a:t>
            </a:r>
          </a:p>
        </p:txBody>
      </p:sp>
      <p:sp>
        <p:nvSpPr>
          <p:cNvPr id="3" name="Chevron 2">
            <a:extLst>
              <a:ext uri="{FF2B5EF4-FFF2-40B4-BE49-F238E27FC236}">
                <a16:creationId xmlns:a16="http://schemas.microsoft.com/office/drawing/2014/main" id="{57E58F62-3AFB-5541-826B-96B2BE0E4D0E}"/>
              </a:ext>
            </a:extLst>
          </p:cNvPr>
          <p:cNvSpPr/>
          <p:nvPr/>
        </p:nvSpPr>
        <p:spPr>
          <a:xfrm rot="5400000">
            <a:off x="497087" y="1566701"/>
            <a:ext cx="1571414" cy="1203517"/>
          </a:xfrm>
          <a:prstGeom prst="chevron">
            <a:avLst>
              <a:gd name="adj" fmla="val 3662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ounded Rectangle 7">
            <a:extLst>
              <a:ext uri="{FF2B5EF4-FFF2-40B4-BE49-F238E27FC236}">
                <a16:creationId xmlns:a16="http://schemas.microsoft.com/office/drawing/2014/main" id="{25F7BBE8-5D77-4C4D-B1FE-80B01D68E7B1}"/>
              </a:ext>
            </a:extLst>
          </p:cNvPr>
          <p:cNvSpPr/>
          <p:nvPr/>
        </p:nvSpPr>
        <p:spPr>
          <a:xfrm>
            <a:off x="1773042" y="2906752"/>
            <a:ext cx="7069875" cy="1304693"/>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160" indent="-137160">
              <a:buFont typeface="Arial" panose="020B0604020202020204" pitchFamily="34" charset="0"/>
              <a:buChar char="•"/>
            </a:pPr>
            <a:r>
              <a:rPr lang="en-US" sz="1200" dirty="0">
                <a:solidFill>
                  <a:schemeClr val="tx2"/>
                </a:solidFill>
              </a:rPr>
              <a:t>The foundation of smart systems is based on </a:t>
            </a:r>
            <a:r>
              <a:rPr lang="en-US" sz="1200" b="1" dirty="0">
                <a:solidFill>
                  <a:schemeClr val="tx2"/>
                </a:solidFill>
              </a:rPr>
              <a:t>leveraging embedded computing, software and networking technology</a:t>
            </a:r>
            <a:r>
              <a:rPr lang="en-US" sz="1200" dirty="0">
                <a:solidFill>
                  <a:schemeClr val="tx2"/>
                </a:solidFill>
              </a:rPr>
              <a:t> to deliver smart, remotely monitored assets that will support entirely new modes of customer-device interaction and service delivery. </a:t>
            </a:r>
          </a:p>
          <a:p>
            <a:pPr marL="137160" indent="-137160">
              <a:buFont typeface="Arial" panose="020B0604020202020204" pitchFamily="34" charset="0"/>
              <a:buChar char="•"/>
            </a:pPr>
            <a:r>
              <a:rPr lang="en-US" sz="1200" dirty="0">
                <a:solidFill>
                  <a:schemeClr val="tx2"/>
                </a:solidFill>
              </a:rPr>
              <a:t>The core platforms that inform smart systems combine new innovations in software and information architectures with data collection, aggregation, integration and management tools.</a:t>
            </a:r>
          </a:p>
        </p:txBody>
      </p:sp>
      <p:sp>
        <p:nvSpPr>
          <p:cNvPr id="9" name="Chevron 8">
            <a:extLst>
              <a:ext uri="{FF2B5EF4-FFF2-40B4-BE49-F238E27FC236}">
                <a16:creationId xmlns:a16="http://schemas.microsoft.com/office/drawing/2014/main" id="{1829E3DC-14FC-7142-9BA5-81AD86FF2FAD}"/>
              </a:ext>
            </a:extLst>
          </p:cNvPr>
          <p:cNvSpPr/>
          <p:nvPr/>
        </p:nvSpPr>
        <p:spPr>
          <a:xfrm rot="5400000">
            <a:off x="497087" y="3052677"/>
            <a:ext cx="1571414" cy="1203517"/>
          </a:xfrm>
          <a:prstGeom prst="chevron">
            <a:avLst>
              <a:gd name="adj" fmla="val 3662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ounded Rectangle 9">
            <a:extLst>
              <a:ext uri="{FF2B5EF4-FFF2-40B4-BE49-F238E27FC236}">
                <a16:creationId xmlns:a16="http://schemas.microsoft.com/office/drawing/2014/main" id="{AEB0D960-B534-8E49-9BA3-C5DCC7674148}"/>
              </a:ext>
            </a:extLst>
          </p:cNvPr>
          <p:cNvSpPr/>
          <p:nvPr/>
        </p:nvSpPr>
        <p:spPr>
          <a:xfrm>
            <a:off x="1773041" y="4386147"/>
            <a:ext cx="7069875" cy="1304693"/>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160" indent="-137160">
              <a:buFont typeface="Arial" panose="020B0604020202020204" pitchFamily="34" charset="0"/>
              <a:buChar char="•"/>
            </a:pPr>
            <a:r>
              <a:rPr lang="en-US" sz="1200" dirty="0">
                <a:solidFill>
                  <a:schemeClr val="tx2"/>
                </a:solidFill>
              </a:rPr>
              <a:t>The three previous waves of technology each have had significant impacts on productivity and efficiencies; </a:t>
            </a:r>
            <a:r>
              <a:rPr lang="en-US" sz="1200" b="1" dirty="0">
                <a:solidFill>
                  <a:schemeClr val="tx2"/>
                </a:solidFill>
              </a:rPr>
              <a:t>mainframes standardized transactions, personal computing placed processing power into the hands of professionals, and networked systems enabled business process automation</a:t>
            </a:r>
            <a:r>
              <a:rPr lang="en-US" sz="1200" dirty="0">
                <a:solidFill>
                  <a:schemeClr val="tx2"/>
                </a:solidFill>
              </a:rPr>
              <a:t>. What is important about this next wave of smart systems is the </a:t>
            </a:r>
            <a:r>
              <a:rPr lang="en-US" sz="1200" b="1" dirty="0">
                <a:solidFill>
                  <a:schemeClr val="tx2"/>
                </a:solidFill>
              </a:rPr>
              <a:t>combined impact of these innovation cycles.  </a:t>
            </a:r>
          </a:p>
        </p:txBody>
      </p:sp>
      <p:sp>
        <p:nvSpPr>
          <p:cNvPr id="11" name="Chevron 10">
            <a:extLst>
              <a:ext uri="{FF2B5EF4-FFF2-40B4-BE49-F238E27FC236}">
                <a16:creationId xmlns:a16="http://schemas.microsoft.com/office/drawing/2014/main" id="{9477356F-44B7-BA45-9BFD-90B71CBA3F47}"/>
              </a:ext>
            </a:extLst>
          </p:cNvPr>
          <p:cNvSpPr/>
          <p:nvPr/>
        </p:nvSpPr>
        <p:spPr>
          <a:xfrm rot="5400000">
            <a:off x="497086" y="4532072"/>
            <a:ext cx="1571414" cy="1203517"/>
          </a:xfrm>
          <a:prstGeom prst="chevron">
            <a:avLst>
              <a:gd name="adj" fmla="val 3662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42547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C648DE-02F8-4F46-82F3-BA75E73BF714}"/>
              </a:ext>
            </a:extLst>
          </p:cNvPr>
          <p:cNvSpPr>
            <a:spLocks noGrp="1"/>
          </p:cNvSpPr>
          <p:nvPr>
            <p:ph type="title"/>
          </p:nvPr>
        </p:nvSpPr>
        <p:spPr>
          <a:xfrm>
            <a:off x="337821" y="153845"/>
            <a:ext cx="7601577" cy="524107"/>
          </a:xfrm>
        </p:spPr>
        <p:txBody>
          <a:bodyPr/>
          <a:lstStyle/>
          <a:p>
            <a:r>
              <a:rPr lang="en-US" dirty="0"/>
              <a:t>Key Smart Systems Opportunities in Commercial Buildings</a:t>
            </a:r>
          </a:p>
        </p:txBody>
      </p:sp>
      <p:grpSp>
        <p:nvGrpSpPr>
          <p:cNvPr id="2" name="Group 1">
            <a:extLst>
              <a:ext uri="{FF2B5EF4-FFF2-40B4-BE49-F238E27FC236}">
                <a16:creationId xmlns:a16="http://schemas.microsoft.com/office/drawing/2014/main" id="{6B3C5886-5510-BC44-A17C-1F716FACEF30}"/>
              </a:ext>
            </a:extLst>
          </p:cNvPr>
          <p:cNvGrpSpPr/>
          <p:nvPr/>
        </p:nvGrpSpPr>
        <p:grpSpPr>
          <a:xfrm>
            <a:off x="493269" y="1496085"/>
            <a:ext cx="8188644" cy="4574235"/>
            <a:chOff x="681036" y="1587525"/>
            <a:chExt cx="7795445" cy="4574235"/>
          </a:xfrm>
        </p:grpSpPr>
        <p:sp>
          <p:nvSpPr>
            <p:cNvPr id="3" name="Chevron 2">
              <a:extLst>
                <a:ext uri="{FF2B5EF4-FFF2-40B4-BE49-F238E27FC236}">
                  <a16:creationId xmlns:a16="http://schemas.microsoft.com/office/drawing/2014/main" id="{ABED6695-190C-694B-B4FE-906B60A3514A}"/>
                </a:ext>
              </a:extLst>
            </p:cNvPr>
            <p:cNvSpPr/>
            <p:nvPr/>
          </p:nvSpPr>
          <p:spPr>
            <a:xfrm>
              <a:off x="681036" y="1587525"/>
              <a:ext cx="1920240" cy="75791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Innovation</a:t>
              </a:r>
            </a:p>
          </p:txBody>
        </p:sp>
        <p:sp>
          <p:nvSpPr>
            <p:cNvPr id="5" name="Chevron 4">
              <a:extLst>
                <a:ext uri="{FF2B5EF4-FFF2-40B4-BE49-F238E27FC236}">
                  <a16:creationId xmlns:a16="http://schemas.microsoft.com/office/drawing/2014/main" id="{353BD7C7-6BD5-E54C-BBE0-2E29CD17989F}"/>
                </a:ext>
              </a:extLst>
            </p:cNvPr>
            <p:cNvSpPr/>
            <p:nvPr/>
          </p:nvSpPr>
          <p:spPr>
            <a:xfrm>
              <a:off x="2350001" y="1587525"/>
              <a:ext cx="6126480" cy="822960"/>
            </a:xfrm>
            <a:prstGeom prst="chevron">
              <a:avLst/>
            </a:prstGeom>
            <a:solidFill>
              <a:srgbClr val="D1E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a:solidFill>
                    <a:srgbClr val="000000"/>
                  </a:solidFill>
                </a:rPr>
                <a:t>As the world trends towards smart systems, innovations coinciding with each segment, will be necessary — monetization is dependent on the solution, supplier, and operator. </a:t>
              </a:r>
            </a:p>
          </p:txBody>
        </p:sp>
        <p:sp>
          <p:nvSpPr>
            <p:cNvPr id="6" name="Chevron 5">
              <a:extLst>
                <a:ext uri="{FF2B5EF4-FFF2-40B4-BE49-F238E27FC236}">
                  <a16:creationId xmlns:a16="http://schemas.microsoft.com/office/drawing/2014/main" id="{3255A26E-AB87-F845-B428-3CE6471B022A}"/>
                </a:ext>
              </a:extLst>
            </p:cNvPr>
            <p:cNvSpPr/>
            <p:nvPr/>
          </p:nvSpPr>
          <p:spPr>
            <a:xfrm>
              <a:off x="681036" y="2510105"/>
              <a:ext cx="1920240" cy="757168"/>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t>Addressing Horizontal Needs</a:t>
              </a:r>
            </a:p>
          </p:txBody>
        </p:sp>
        <p:sp>
          <p:nvSpPr>
            <p:cNvPr id="7" name="Chevron 6">
              <a:extLst>
                <a:ext uri="{FF2B5EF4-FFF2-40B4-BE49-F238E27FC236}">
                  <a16:creationId xmlns:a16="http://schemas.microsoft.com/office/drawing/2014/main" id="{EB570F5A-6747-5040-8E82-65565DAFEC71}"/>
                </a:ext>
              </a:extLst>
            </p:cNvPr>
            <p:cNvSpPr/>
            <p:nvPr/>
          </p:nvSpPr>
          <p:spPr>
            <a:xfrm>
              <a:off x="2350001" y="2510105"/>
              <a:ext cx="6126480" cy="822960"/>
            </a:xfrm>
            <a:prstGeom prst="chevron">
              <a:avLst/>
            </a:prstGeom>
            <a:solidFill>
              <a:srgbClr val="D1E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a:solidFill>
                    <a:srgbClr val="000000"/>
                  </a:solidFill>
                </a:rPr>
                <a:t>The intelligent commercial buildings space is defined by horizontal pain points as well as segment-specific elements such as budget options, willingness to pay, and consumer interaction.</a:t>
              </a:r>
            </a:p>
          </p:txBody>
        </p:sp>
        <p:sp>
          <p:nvSpPr>
            <p:cNvPr id="8" name="Chevron 7">
              <a:extLst>
                <a:ext uri="{FF2B5EF4-FFF2-40B4-BE49-F238E27FC236}">
                  <a16:creationId xmlns:a16="http://schemas.microsoft.com/office/drawing/2014/main" id="{13DCB17D-565B-C348-B6D8-46DCC54848DB}"/>
                </a:ext>
              </a:extLst>
            </p:cNvPr>
            <p:cNvSpPr/>
            <p:nvPr/>
          </p:nvSpPr>
          <p:spPr>
            <a:xfrm>
              <a:off x="681036" y="3450524"/>
              <a:ext cx="1920240" cy="82296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Proving Value</a:t>
              </a:r>
            </a:p>
          </p:txBody>
        </p:sp>
        <p:sp>
          <p:nvSpPr>
            <p:cNvPr id="9" name="Chevron 8">
              <a:extLst>
                <a:ext uri="{FF2B5EF4-FFF2-40B4-BE49-F238E27FC236}">
                  <a16:creationId xmlns:a16="http://schemas.microsoft.com/office/drawing/2014/main" id="{1DBED05B-ECD2-ED42-A0A4-FE52A7A19B80}"/>
                </a:ext>
              </a:extLst>
            </p:cNvPr>
            <p:cNvSpPr/>
            <p:nvPr/>
          </p:nvSpPr>
          <p:spPr>
            <a:xfrm>
              <a:off x="2350001" y="3450524"/>
              <a:ext cx="6126480" cy="822960"/>
            </a:xfrm>
            <a:prstGeom prst="chevron">
              <a:avLst/>
            </a:prstGeom>
            <a:solidFill>
              <a:srgbClr val="D1E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a:solidFill>
                    <a:srgbClr val="000000"/>
                  </a:solidFill>
                </a:rPr>
                <a:t>Horizontally, pain points such as budget and intangible ROI lead to operator preferences that typically need up-front solutions that increase operational efficiencies of existing and necessary systems.</a:t>
              </a:r>
            </a:p>
          </p:txBody>
        </p:sp>
        <p:sp>
          <p:nvSpPr>
            <p:cNvPr id="10" name="Chevron 9">
              <a:extLst>
                <a:ext uri="{FF2B5EF4-FFF2-40B4-BE49-F238E27FC236}">
                  <a16:creationId xmlns:a16="http://schemas.microsoft.com/office/drawing/2014/main" id="{36015220-B433-EF4C-97F6-D91841DD6D7D}"/>
                </a:ext>
              </a:extLst>
            </p:cNvPr>
            <p:cNvSpPr/>
            <p:nvPr/>
          </p:nvSpPr>
          <p:spPr>
            <a:xfrm>
              <a:off x="681036" y="4390943"/>
              <a:ext cx="1920240" cy="826679"/>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t>Targeting Early Adopters</a:t>
              </a:r>
            </a:p>
          </p:txBody>
        </p:sp>
        <p:sp>
          <p:nvSpPr>
            <p:cNvPr id="11" name="Chevron 10">
              <a:extLst>
                <a:ext uri="{FF2B5EF4-FFF2-40B4-BE49-F238E27FC236}">
                  <a16:creationId xmlns:a16="http://schemas.microsoft.com/office/drawing/2014/main" id="{A0560199-CE31-B740-A763-AB46C0B74A5C}"/>
                </a:ext>
              </a:extLst>
            </p:cNvPr>
            <p:cNvSpPr/>
            <p:nvPr/>
          </p:nvSpPr>
          <p:spPr>
            <a:xfrm>
              <a:off x="2350001" y="4394662"/>
              <a:ext cx="6126480" cy="822960"/>
            </a:xfrm>
            <a:prstGeom prst="chevron">
              <a:avLst/>
            </a:prstGeom>
            <a:solidFill>
              <a:srgbClr val="D1E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a:solidFill>
                    <a:srgbClr val="000000"/>
                  </a:solidFill>
                </a:rPr>
                <a:t>There are unique use cases across segments. Early adopters are used as proving grounds, before new products demonstrate tangible ROI and can be implemented in segments with operators that have a lower willingness to pay. </a:t>
              </a:r>
            </a:p>
          </p:txBody>
        </p:sp>
        <p:sp>
          <p:nvSpPr>
            <p:cNvPr id="12" name="Chevron 11">
              <a:extLst>
                <a:ext uri="{FF2B5EF4-FFF2-40B4-BE49-F238E27FC236}">
                  <a16:creationId xmlns:a16="http://schemas.microsoft.com/office/drawing/2014/main" id="{026DB5A6-795A-C844-ACF8-32F1690D4890}"/>
                </a:ext>
              </a:extLst>
            </p:cNvPr>
            <p:cNvSpPr/>
            <p:nvPr/>
          </p:nvSpPr>
          <p:spPr>
            <a:xfrm>
              <a:off x="681036" y="5404592"/>
              <a:ext cx="1920240" cy="691376"/>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t>Optimizing Monetization</a:t>
              </a:r>
            </a:p>
          </p:txBody>
        </p:sp>
        <p:sp>
          <p:nvSpPr>
            <p:cNvPr id="13" name="Chevron 12">
              <a:extLst>
                <a:ext uri="{FF2B5EF4-FFF2-40B4-BE49-F238E27FC236}">
                  <a16:creationId xmlns:a16="http://schemas.microsoft.com/office/drawing/2014/main" id="{78355F91-A1CC-1C41-83B9-07D466811FF6}"/>
                </a:ext>
              </a:extLst>
            </p:cNvPr>
            <p:cNvSpPr/>
            <p:nvPr/>
          </p:nvSpPr>
          <p:spPr>
            <a:xfrm>
              <a:off x="2350001" y="5338800"/>
              <a:ext cx="6126480" cy="822960"/>
            </a:xfrm>
            <a:prstGeom prst="chevron">
              <a:avLst/>
            </a:prstGeom>
            <a:solidFill>
              <a:srgbClr val="D1E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200" dirty="0">
                  <a:solidFill>
                    <a:srgbClr val="000000"/>
                  </a:solidFill>
                </a:rPr>
                <a:t>Important factors of monetization include use case category, operator attitudes (prefer to pay upfront, wants the solution to prove its worth with performance-based evaluation, etc.), and several other key considerations.</a:t>
              </a:r>
              <a:endParaRPr lang="en-US" sz="1200" dirty="0">
                <a:solidFill>
                  <a:srgbClr val="000000"/>
                </a:solidFill>
              </a:endParaRPr>
            </a:p>
          </p:txBody>
        </p:sp>
      </p:grpSp>
    </p:spTree>
    <p:extLst>
      <p:ext uri="{BB962C8B-B14F-4D97-AF65-F5344CB8AC3E}">
        <p14:creationId xmlns:p14="http://schemas.microsoft.com/office/powerpoint/2010/main" val="1942806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308498CF-19D0-DA42-911F-38A7568723F0}"/>
              </a:ext>
            </a:extLst>
          </p:cNvPr>
          <p:cNvSpPr/>
          <p:nvPr/>
        </p:nvSpPr>
        <p:spPr>
          <a:xfrm>
            <a:off x="8193505" y="5242212"/>
            <a:ext cx="1712495" cy="1615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E4F1D0F1-D7E1-7749-BA2D-1754034F0460}"/>
              </a:ext>
            </a:extLst>
          </p:cNvPr>
          <p:cNvPicPr>
            <a:picLocks noChangeAspect="1"/>
          </p:cNvPicPr>
          <p:nvPr/>
        </p:nvPicPr>
        <p:blipFill rotWithShape="1">
          <a:blip r:embed="rId2"/>
          <a:srcRect l="50171" t="42553" r="40313" b="47485"/>
          <a:stretch/>
        </p:blipFill>
        <p:spPr>
          <a:xfrm>
            <a:off x="5173860" y="3164659"/>
            <a:ext cx="471193" cy="524107"/>
          </a:xfrm>
          <a:prstGeom prst="rect">
            <a:avLst/>
          </a:prstGeom>
        </p:spPr>
      </p:pic>
      <p:sp>
        <p:nvSpPr>
          <p:cNvPr id="2" name="Title 1">
            <a:extLst>
              <a:ext uri="{FF2B5EF4-FFF2-40B4-BE49-F238E27FC236}">
                <a16:creationId xmlns:a16="http://schemas.microsoft.com/office/drawing/2014/main" id="{45FA8612-55BB-6141-AB41-66C50297E398}"/>
              </a:ext>
            </a:extLst>
          </p:cNvPr>
          <p:cNvSpPr>
            <a:spLocks noGrp="1"/>
          </p:cNvSpPr>
          <p:nvPr>
            <p:ph type="title"/>
          </p:nvPr>
        </p:nvSpPr>
        <p:spPr>
          <a:xfrm>
            <a:off x="681036" y="275918"/>
            <a:ext cx="8326643" cy="524107"/>
          </a:xfrm>
        </p:spPr>
        <p:txBody>
          <a:bodyPr/>
          <a:lstStyle/>
          <a:p>
            <a:r>
              <a:rPr lang="en-US" dirty="0"/>
              <a:t>Combination of Trends Influences Outcomes of Monetization Strategies</a:t>
            </a:r>
          </a:p>
        </p:txBody>
      </p:sp>
      <p:cxnSp>
        <p:nvCxnSpPr>
          <p:cNvPr id="6" name="Straight Connector 5">
            <a:extLst>
              <a:ext uri="{FF2B5EF4-FFF2-40B4-BE49-F238E27FC236}">
                <a16:creationId xmlns:a16="http://schemas.microsoft.com/office/drawing/2014/main" id="{EC2CCF82-4A6F-B04C-9B9A-A9451B98FA8F}"/>
              </a:ext>
            </a:extLst>
          </p:cNvPr>
          <p:cNvCxnSpPr>
            <a:cxnSpLocks/>
          </p:cNvCxnSpPr>
          <p:nvPr/>
        </p:nvCxnSpPr>
        <p:spPr>
          <a:xfrm>
            <a:off x="4953000" y="1464648"/>
            <a:ext cx="0" cy="4960217"/>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F26FB48-5D7F-0549-BB24-7444EC18A511}"/>
              </a:ext>
            </a:extLst>
          </p:cNvPr>
          <p:cNvCxnSpPr>
            <a:cxnSpLocks/>
          </p:cNvCxnSpPr>
          <p:nvPr/>
        </p:nvCxnSpPr>
        <p:spPr>
          <a:xfrm flipH="1">
            <a:off x="565484" y="4129927"/>
            <a:ext cx="89154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3E6ABFD-2261-F84B-83CF-7563FAF5478D}"/>
              </a:ext>
            </a:extLst>
          </p:cNvPr>
          <p:cNvSpPr txBox="1"/>
          <p:nvPr/>
        </p:nvSpPr>
        <p:spPr>
          <a:xfrm>
            <a:off x="3288769" y="3717760"/>
            <a:ext cx="1648208" cy="369332"/>
          </a:xfrm>
          <a:prstGeom prst="rect">
            <a:avLst/>
          </a:prstGeom>
          <a:noFill/>
        </p:spPr>
        <p:txBody>
          <a:bodyPr wrap="none" rtlCol="0">
            <a:spAutoFit/>
          </a:bodyPr>
          <a:lstStyle/>
          <a:p>
            <a:r>
              <a:rPr lang="en-US" b="1" dirty="0">
                <a:solidFill>
                  <a:srgbClr val="009ED3"/>
                </a:solidFill>
              </a:rPr>
              <a:t>Competitive</a:t>
            </a:r>
          </a:p>
        </p:txBody>
      </p:sp>
      <p:sp>
        <p:nvSpPr>
          <p:cNvPr id="13" name="TextBox 12">
            <a:extLst>
              <a:ext uri="{FF2B5EF4-FFF2-40B4-BE49-F238E27FC236}">
                <a16:creationId xmlns:a16="http://schemas.microsoft.com/office/drawing/2014/main" id="{F70DC21A-5C3B-1E49-A6E5-A1CDBAD679A1}"/>
              </a:ext>
            </a:extLst>
          </p:cNvPr>
          <p:cNvSpPr txBox="1"/>
          <p:nvPr/>
        </p:nvSpPr>
        <p:spPr>
          <a:xfrm>
            <a:off x="4969024" y="3717760"/>
            <a:ext cx="1561646" cy="369332"/>
          </a:xfrm>
          <a:prstGeom prst="rect">
            <a:avLst/>
          </a:prstGeom>
          <a:noFill/>
        </p:spPr>
        <p:txBody>
          <a:bodyPr wrap="none" rtlCol="0">
            <a:spAutoFit/>
          </a:bodyPr>
          <a:lstStyle/>
          <a:p>
            <a:r>
              <a:rPr lang="en-US" b="1" dirty="0">
                <a:solidFill>
                  <a:srgbClr val="E50A15"/>
                </a:solidFill>
              </a:rPr>
              <a:t>Technology</a:t>
            </a:r>
          </a:p>
        </p:txBody>
      </p:sp>
      <p:sp>
        <p:nvSpPr>
          <p:cNvPr id="14" name="TextBox 13">
            <a:extLst>
              <a:ext uri="{FF2B5EF4-FFF2-40B4-BE49-F238E27FC236}">
                <a16:creationId xmlns:a16="http://schemas.microsoft.com/office/drawing/2014/main" id="{8501489B-D747-7B45-B7EC-96CA78F190BD}"/>
              </a:ext>
            </a:extLst>
          </p:cNvPr>
          <p:cNvSpPr txBox="1"/>
          <p:nvPr/>
        </p:nvSpPr>
        <p:spPr>
          <a:xfrm>
            <a:off x="2945726" y="4146151"/>
            <a:ext cx="1991251" cy="369332"/>
          </a:xfrm>
          <a:prstGeom prst="rect">
            <a:avLst/>
          </a:prstGeom>
          <a:noFill/>
        </p:spPr>
        <p:txBody>
          <a:bodyPr wrap="none" rtlCol="0">
            <a:spAutoFit/>
          </a:bodyPr>
          <a:lstStyle/>
          <a:p>
            <a:pPr algn="r"/>
            <a:r>
              <a:rPr lang="en-US" b="1" dirty="0">
                <a:solidFill>
                  <a:srgbClr val="F49301"/>
                </a:solidFill>
              </a:rPr>
              <a:t>Socioeconomic</a:t>
            </a:r>
          </a:p>
        </p:txBody>
      </p:sp>
      <p:sp>
        <p:nvSpPr>
          <p:cNvPr id="15" name="TextBox 14">
            <a:extLst>
              <a:ext uri="{FF2B5EF4-FFF2-40B4-BE49-F238E27FC236}">
                <a16:creationId xmlns:a16="http://schemas.microsoft.com/office/drawing/2014/main" id="{EA164A85-56A9-0C4D-B597-E7DE9DB783F4}"/>
              </a:ext>
            </a:extLst>
          </p:cNvPr>
          <p:cNvSpPr txBox="1"/>
          <p:nvPr/>
        </p:nvSpPr>
        <p:spPr>
          <a:xfrm>
            <a:off x="4969024" y="4146151"/>
            <a:ext cx="1343638" cy="369332"/>
          </a:xfrm>
          <a:prstGeom prst="rect">
            <a:avLst/>
          </a:prstGeom>
          <a:noFill/>
        </p:spPr>
        <p:txBody>
          <a:bodyPr wrap="none" rtlCol="0">
            <a:spAutoFit/>
          </a:bodyPr>
          <a:lstStyle/>
          <a:p>
            <a:r>
              <a:rPr lang="en-US" b="1" dirty="0">
                <a:solidFill>
                  <a:srgbClr val="0067B2"/>
                </a:solidFill>
              </a:rPr>
              <a:t>Customer</a:t>
            </a:r>
          </a:p>
        </p:txBody>
      </p:sp>
      <p:pic>
        <p:nvPicPr>
          <p:cNvPr id="16" name="Picture 15">
            <a:extLst>
              <a:ext uri="{FF2B5EF4-FFF2-40B4-BE49-F238E27FC236}">
                <a16:creationId xmlns:a16="http://schemas.microsoft.com/office/drawing/2014/main" id="{58687B54-67C6-D346-9F32-896D0C6DE67A}"/>
              </a:ext>
            </a:extLst>
          </p:cNvPr>
          <p:cNvPicPr>
            <a:picLocks noChangeAspect="1"/>
          </p:cNvPicPr>
          <p:nvPr/>
        </p:nvPicPr>
        <p:blipFill rotWithShape="1">
          <a:blip r:embed="rId2"/>
          <a:srcRect l="2141" t="11653" r="90084" b="78817"/>
          <a:stretch/>
        </p:blipFill>
        <p:spPr>
          <a:xfrm>
            <a:off x="705815" y="1567499"/>
            <a:ext cx="385011" cy="501350"/>
          </a:xfrm>
          <a:prstGeom prst="rect">
            <a:avLst/>
          </a:prstGeom>
        </p:spPr>
      </p:pic>
      <p:pic>
        <p:nvPicPr>
          <p:cNvPr id="17" name="Picture 16">
            <a:extLst>
              <a:ext uri="{FF2B5EF4-FFF2-40B4-BE49-F238E27FC236}">
                <a16:creationId xmlns:a16="http://schemas.microsoft.com/office/drawing/2014/main" id="{A7CF0AAA-4056-D042-A392-0B5EA77E3E95}"/>
              </a:ext>
            </a:extLst>
          </p:cNvPr>
          <p:cNvPicPr>
            <a:picLocks noChangeAspect="1"/>
          </p:cNvPicPr>
          <p:nvPr/>
        </p:nvPicPr>
        <p:blipFill rotWithShape="1">
          <a:blip r:embed="rId2"/>
          <a:srcRect l="2384" t="21259" r="89841" b="69211"/>
          <a:stretch/>
        </p:blipFill>
        <p:spPr>
          <a:xfrm>
            <a:off x="705758" y="2038895"/>
            <a:ext cx="385011" cy="501350"/>
          </a:xfrm>
          <a:prstGeom prst="rect">
            <a:avLst/>
          </a:prstGeom>
        </p:spPr>
      </p:pic>
      <p:pic>
        <p:nvPicPr>
          <p:cNvPr id="18" name="Picture 17">
            <a:extLst>
              <a:ext uri="{FF2B5EF4-FFF2-40B4-BE49-F238E27FC236}">
                <a16:creationId xmlns:a16="http://schemas.microsoft.com/office/drawing/2014/main" id="{7F6E22FA-C432-F84A-BA00-2929B8F5CCDE}"/>
              </a:ext>
            </a:extLst>
          </p:cNvPr>
          <p:cNvPicPr>
            <a:picLocks noChangeAspect="1"/>
          </p:cNvPicPr>
          <p:nvPr/>
        </p:nvPicPr>
        <p:blipFill rotWithShape="1">
          <a:blip r:embed="rId2"/>
          <a:srcRect l="2627" t="33609" r="89598" b="56861"/>
          <a:stretch/>
        </p:blipFill>
        <p:spPr>
          <a:xfrm>
            <a:off x="713025" y="2583080"/>
            <a:ext cx="385011" cy="501350"/>
          </a:xfrm>
          <a:prstGeom prst="rect">
            <a:avLst/>
          </a:prstGeom>
        </p:spPr>
      </p:pic>
      <p:pic>
        <p:nvPicPr>
          <p:cNvPr id="19" name="Picture 18">
            <a:extLst>
              <a:ext uri="{FF2B5EF4-FFF2-40B4-BE49-F238E27FC236}">
                <a16:creationId xmlns:a16="http://schemas.microsoft.com/office/drawing/2014/main" id="{C1C456AB-B1CE-3C43-928B-72A24D5D1779}"/>
              </a:ext>
            </a:extLst>
          </p:cNvPr>
          <p:cNvPicPr>
            <a:picLocks noChangeAspect="1"/>
          </p:cNvPicPr>
          <p:nvPr/>
        </p:nvPicPr>
        <p:blipFill rotWithShape="1">
          <a:blip r:embed="rId2"/>
          <a:srcRect l="2384" t="45676" r="89841" b="44794"/>
          <a:stretch/>
        </p:blipFill>
        <p:spPr>
          <a:xfrm>
            <a:off x="672995" y="3232333"/>
            <a:ext cx="385011" cy="501350"/>
          </a:xfrm>
          <a:prstGeom prst="rect">
            <a:avLst/>
          </a:prstGeom>
        </p:spPr>
      </p:pic>
      <p:pic>
        <p:nvPicPr>
          <p:cNvPr id="20" name="Picture 19">
            <a:extLst>
              <a:ext uri="{FF2B5EF4-FFF2-40B4-BE49-F238E27FC236}">
                <a16:creationId xmlns:a16="http://schemas.microsoft.com/office/drawing/2014/main" id="{2249F8B8-70DE-DF43-9084-487A81B28583}"/>
              </a:ext>
            </a:extLst>
          </p:cNvPr>
          <p:cNvPicPr>
            <a:picLocks noChangeAspect="1"/>
          </p:cNvPicPr>
          <p:nvPr/>
        </p:nvPicPr>
        <p:blipFill rotWithShape="1">
          <a:blip r:embed="rId2"/>
          <a:srcRect l="2627" t="66287" r="89598" b="24183"/>
          <a:stretch/>
        </p:blipFill>
        <p:spPr>
          <a:xfrm>
            <a:off x="705815" y="4583788"/>
            <a:ext cx="385011" cy="501350"/>
          </a:xfrm>
          <a:prstGeom prst="rect">
            <a:avLst/>
          </a:prstGeom>
        </p:spPr>
      </p:pic>
      <p:pic>
        <p:nvPicPr>
          <p:cNvPr id="21" name="Picture 20">
            <a:extLst>
              <a:ext uri="{FF2B5EF4-FFF2-40B4-BE49-F238E27FC236}">
                <a16:creationId xmlns:a16="http://schemas.microsoft.com/office/drawing/2014/main" id="{22CA1CB4-5249-D945-9F09-3EEA70B2330E}"/>
              </a:ext>
            </a:extLst>
          </p:cNvPr>
          <p:cNvPicPr>
            <a:picLocks noChangeAspect="1"/>
          </p:cNvPicPr>
          <p:nvPr/>
        </p:nvPicPr>
        <p:blipFill rotWithShape="1">
          <a:blip r:embed="rId2"/>
          <a:srcRect l="2917" t="77764" r="89308" b="12706"/>
          <a:stretch/>
        </p:blipFill>
        <p:spPr>
          <a:xfrm>
            <a:off x="725000" y="5211510"/>
            <a:ext cx="385011" cy="501350"/>
          </a:xfrm>
          <a:prstGeom prst="rect">
            <a:avLst/>
          </a:prstGeom>
        </p:spPr>
      </p:pic>
      <p:pic>
        <p:nvPicPr>
          <p:cNvPr id="22" name="Picture 21">
            <a:extLst>
              <a:ext uri="{FF2B5EF4-FFF2-40B4-BE49-F238E27FC236}">
                <a16:creationId xmlns:a16="http://schemas.microsoft.com/office/drawing/2014/main" id="{38EEB370-76B4-9347-98B9-F6B9F5AFBFF1}"/>
              </a:ext>
            </a:extLst>
          </p:cNvPr>
          <p:cNvPicPr>
            <a:picLocks noChangeAspect="1"/>
          </p:cNvPicPr>
          <p:nvPr/>
        </p:nvPicPr>
        <p:blipFill rotWithShape="1">
          <a:blip r:embed="rId2"/>
          <a:srcRect l="2135" t="89874" r="90090" b="596"/>
          <a:stretch/>
        </p:blipFill>
        <p:spPr>
          <a:xfrm>
            <a:off x="673768" y="5792452"/>
            <a:ext cx="385011" cy="501350"/>
          </a:xfrm>
          <a:prstGeom prst="rect">
            <a:avLst/>
          </a:prstGeom>
        </p:spPr>
      </p:pic>
      <p:pic>
        <p:nvPicPr>
          <p:cNvPr id="25" name="Picture 24">
            <a:extLst>
              <a:ext uri="{FF2B5EF4-FFF2-40B4-BE49-F238E27FC236}">
                <a16:creationId xmlns:a16="http://schemas.microsoft.com/office/drawing/2014/main" id="{C8F19279-AEDB-DA4A-8208-6F1AF4DEF357}"/>
              </a:ext>
            </a:extLst>
          </p:cNvPr>
          <p:cNvPicPr>
            <a:picLocks noChangeAspect="1"/>
          </p:cNvPicPr>
          <p:nvPr/>
        </p:nvPicPr>
        <p:blipFill rotWithShape="1">
          <a:blip r:embed="rId2"/>
          <a:srcRect l="50538" t="11206" r="39946" b="78832"/>
          <a:stretch/>
        </p:blipFill>
        <p:spPr>
          <a:xfrm>
            <a:off x="5168401" y="1464648"/>
            <a:ext cx="471193" cy="524107"/>
          </a:xfrm>
          <a:prstGeom prst="rect">
            <a:avLst/>
          </a:prstGeom>
        </p:spPr>
      </p:pic>
      <p:pic>
        <p:nvPicPr>
          <p:cNvPr id="26" name="Picture 25">
            <a:extLst>
              <a:ext uri="{FF2B5EF4-FFF2-40B4-BE49-F238E27FC236}">
                <a16:creationId xmlns:a16="http://schemas.microsoft.com/office/drawing/2014/main" id="{90773F61-B1BC-0B4F-A00C-A21ABF7C2A18}"/>
              </a:ext>
            </a:extLst>
          </p:cNvPr>
          <p:cNvPicPr>
            <a:picLocks noChangeAspect="1"/>
          </p:cNvPicPr>
          <p:nvPr/>
        </p:nvPicPr>
        <p:blipFill rotWithShape="1">
          <a:blip r:embed="rId2"/>
          <a:srcRect l="49459" t="20977" r="41025" b="69061"/>
          <a:stretch/>
        </p:blipFill>
        <p:spPr>
          <a:xfrm>
            <a:off x="5168401" y="2032974"/>
            <a:ext cx="471193" cy="524107"/>
          </a:xfrm>
          <a:prstGeom prst="rect">
            <a:avLst/>
          </a:prstGeom>
        </p:spPr>
      </p:pic>
      <p:pic>
        <p:nvPicPr>
          <p:cNvPr id="27" name="Picture 26">
            <a:extLst>
              <a:ext uri="{FF2B5EF4-FFF2-40B4-BE49-F238E27FC236}">
                <a16:creationId xmlns:a16="http://schemas.microsoft.com/office/drawing/2014/main" id="{603518FE-4733-0A45-9227-04F84D0ADC04}"/>
              </a:ext>
            </a:extLst>
          </p:cNvPr>
          <p:cNvPicPr>
            <a:picLocks noChangeAspect="1"/>
          </p:cNvPicPr>
          <p:nvPr/>
        </p:nvPicPr>
        <p:blipFill rotWithShape="1">
          <a:blip r:embed="rId2"/>
          <a:srcRect l="50438" t="30949" r="40046" b="59089"/>
          <a:stretch/>
        </p:blipFill>
        <p:spPr>
          <a:xfrm>
            <a:off x="5168401" y="2571195"/>
            <a:ext cx="471193" cy="524107"/>
          </a:xfrm>
          <a:prstGeom prst="rect">
            <a:avLst/>
          </a:prstGeom>
        </p:spPr>
      </p:pic>
      <p:pic>
        <p:nvPicPr>
          <p:cNvPr id="29" name="Picture 28">
            <a:extLst>
              <a:ext uri="{FF2B5EF4-FFF2-40B4-BE49-F238E27FC236}">
                <a16:creationId xmlns:a16="http://schemas.microsoft.com/office/drawing/2014/main" id="{306724AB-A9B6-5245-AA47-365F9958DE3F}"/>
              </a:ext>
            </a:extLst>
          </p:cNvPr>
          <p:cNvPicPr>
            <a:picLocks noChangeAspect="1"/>
          </p:cNvPicPr>
          <p:nvPr/>
        </p:nvPicPr>
        <p:blipFill rotWithShape="1">
          <a:blip r:embed="rId2"/>
          <a:srcRect l="50608" t="66484" r="39876" b="23554"/>
          <a:stretch/>
        </p:blipFill>
        <p:spPr>
          <a:xfrm>
            <a:off x="5168400" y="4568841"/>
            <a:ext cx="471193" cy="524107"/>
          </a:xfrm>
          <a:prstGeom prst="rect">
            <a:avLst/>
          </a:prstGeom>
        </p:spPr>
      </p:pic>
      <p:pic>
        <p:nvPicPr>
          <p:cNvPr id="30" name="Picture 29">
            <a:extLst>
              <a:ext uri="{FF2B5EF4-FFF2-40B4-BE49-F238E27FC236}">
                <a16:creationId xmlns:a16="http://schemas.microsoft.com/office/drawing/2014/main" id="{73F714DC-77C7-4B4F-907E-C88BB03C3C84}"/>
              </a:ext>
            </a:extLst>
          </p:cNvPr>
          <p:cNvPicPr>
            <a:picLocks noChangeAspect="1"/>
          </p:cNvPicPr>
          <p:nvPr/>
        </p:nvPicPr>
        <p:blipFill rotWithShape="1">
          <a:blip r:embed="rId2"/>
          <a:srcRect l="51126" t="77315" r="39358" b="12723"/>
          <a:stretch/>
        </p:blipFill>
        <p:spPr>
          <a:xfrm>
            <a:off x="5168400" y="5200377"/>
            <a:ext cx="471193" cy="524107"/>
          </a:xfrm>
          <a:prstGeom prst="rect">
            <a:avLst/>
          </a:prstGeom>
        </p:spPr>
      </p:pic>
      <p:pic>
        <p:nvPicPr>
          <p:cNvPr id="31" name="Picture 30">
            <a:extLst>
              <a:ext uri="{FF2B5EF4-FFF2-40B4-BE49-F238E27FC236}">
                <a16:creationId xmlns:a16="http://schemas.microsoft.com/office/drawing/2014/main" id="{50F40876-9AD1-0A42-8B54-729679FED9B8}"/>
              </a:ext>
            </a:extLst>
          </p:cNvPr>
          <p:cNvPicPr>
            <a:picLocks noChangeAspect="1"/>
          </p:cNvPicPr>
          <p:nvPr/>
        </p:nvPicPr>
        <p:blipFill rotWithShape="1">
          <a:blip r:embed="rId2"/>
          <a:srcRect l="50046" t="86341" r="40438" b="3697"/>
          <a:stretch/>
        </p:blipFill>
        <p:spPr>
          <a:xfrm>
            <a:off x="5145505" y="5755718"/>
            <a:ext cx="471193" cy="524107"/>
          </a:xfrm>
          <a:prstGeom prst="rect">
            <a:avLst/>
          </a:prstGeom>
        </p:spPr>
      </p:pic>
      <p:sp>
        <p:nvSpPr>
          <p:cNvPr id="33" name="TextBox 32">
            <a:extLst>
              <a:ext uri="{FF2B5EF4-FFF2-40B4-BE49-F238E27FC236}">
                <a16:creationId xmlns:a16="http://schemas.microsoft.com/office/drawing/2014/main" id="{1D2A795E-244D-E643-9186-40B3E914B68A}"/>
              </a:ext>
            </a:extLst>
          </p:cNvPr>
          <p:cNvSpPr txBox="1"/>
          <p:nvPr/>
        </p:nvSpPr>
        <p:spPr>
          <a:xfrm>
            <a:off x="1166946" y="1612562"/>
            <a:ext cx="3802075" cy="430887"/>
          </a:xfrm>
          <a:prstGeom prst="rect">
            <a:avLst/>
          </a:prstGeom>
          <a:noFill/>
        </p:spPr>
        <p:txBody>
          <a:bodyPr wrap="square" rtlCol="0">
            <a:spAutoFit/>
          </a:bodyPr>
          <a:lstStyle/>
          <a:p>
            <a:r>
              <a:rPr lang="en-US" sz="1100" dirty="0">
                <a:solidFill>
                  <a:schemeClr val="accent2"/>
                </a:solidFill>
              </a:rPr>
              <a:t>Innovative startups are introducing new technologies and service models</a:t>
            </a:r>
          </a:p>
        </p:txBody>
      </p:sp>
      <p:sp>
        <p:nvSpPr>
          <p:cNvPr id="34" name="TextBox 33">
            <a:extLst>
              <a:ext uri="{FF2B5EF4-FFF2-40B4-BE49-F238E27FC236}">
                <a16:creationId xmlns:a16="http://schemas.microsoft.com/office/drawing/2014/main" id="{9A501DDF-3CC2-F44A-9988-E8C196819244}"/>
              </a:ext>
            </a:extLst>
          </p:cNvPr>
          <p:cNvSpPr txBox="1"/>
          <p:nvPr/>
        </p:nvSpPr>
        <p:spPr>
          <a:xfrm>
            <a:off x="1166946" y="2153352"/>
            <a:ext cx="3802075" cy="430887"/>
          </a:xfrm>
          <a:prstGeom prst="rect">
            <a:avLst/>
          </a:prstGeom>
          <a:noFill/>
        </p:spPr>
        <p:txBody>
          <a:bodyPr wrap="square" rtlCol="0">
            <a:spAutoFit/>
          </a:bodyPr>
          <a:lstStyle/>
          <a:p>
            <a:r>
              <a:rPr lang="en-US" sz="1100" dirty="0">
                <a:solidFill>
                  <a:schemeClr val="accent2"/>
                </a:solidFill>
              </a:rPr>
              <a:t>Emerging data-centric business models are requiring new monetization models</a:t>
            </a:r>
          </a:p>
        </p:txBody>
      </p:sp>
      <p:sp>
        <p:nvSpPr>
          <p:cNvPr id="35" name="TextBox 34">
            <a:extLst>
              <a:ext uri="{FF2B5EF4-FFF2-40B4-BE49-F238E27FC236}">
                <a16:creationId xmlns:a16="http://schemas.microsoft.com/office/drawing/2014/main" id="{A53FD9C3-A4D7-1A49-8510-CEE2505555AB}"/>
              </a:ext>
            </a:extLst>
          </p:cNvPr>
          <p:cNvSpPr txBox="1"/>
          <p:nvPr/>
        </p:nvSpPr>
        <p:spPr>
          <a:xfrm>
            <a:off x="1166946" y="2640542"/>
            <a:ext cx="3802075" cy="430887"/>
          </a:xfrm>
          <a:prstGeom prst="rect">
            <a:avLst/>
          </a:prstGeom>
          <a:noFill/>
        </p:spPr>
        <p:txBody>
          <a:bodyPr wrap="square" rtlCol="0">
            <a:spAutoFit/>
          </a:bodyPr>
          <a:lstStyle/>
          <a:p>
            <a:r>
              <a:rPr lang="en-US" sz="1100" dirty="0">
                <a:solidFill>
                  <a:schemeClr val="accent2"/>
                </a:solidFill>
              </a:rPr>
              <a:t>'Strange bedfellow’ partnerships are creating opportunities to create value across systems</a:t>
            </a:r>
          </a:p>
        </p:txBody>
      </p:sp>
      <p:sp>
        <p:nvSpPr>
          <p:cNvPr id="36" name="TextBox 35">
            <a:extLst>
              <a:ext uri="{FF2B5EF4-FFF2-40B4-BE49-F238E27FC236}">
                <a16:creationId xmlns:a16="http://schemas.microsoft.com/office/drawing/2014/main" id="{1216BDB7-154A-EE42-975C-98286FD02E99}"/>
              </a:ext>
            </a:extLst>
          </p:cNvPr>
          <p:cNvSpPr txBox="1"/>
          <p:nvPr/>
        </p:nvSpPr>
        <p:spPr>
          <a:xfrm>
            <a:off x="1166946" y="3197685"/>
            <a:ext cx="3802075" cy="430887"/>
          </a:xfrm>
          <a:prstGeom prst="rect">
            <a:avLst/>
          </a:prstGeom>
          <a:noFill/>
        </p:spPr>
        <p:txBody>
          <a:bodyPr wrap="square" rtlCol="0">
            <a:spAutoFit/>
          </a:bodyPr>
          <a:lstStyle/>
          <a:p>
            <a:r>
              <a:rPr lang="en-US" sz="1100" dirty="0">
                <a:solidFill>
                  <a:schemeClr val="accent2"/>
                </a:solidFill>
              </a:rPr>
              <a:t>Incumbent building tech vendors are opening their systems to incentivize multi-vendor collaboration</a:t>
            </a:r>
          </a:p>
        </p:txBody>
      </p:sp>
      <p:sp>
        <p:nvSpPr>
          <p:cNvPr id="37" name="TextBox 36">
            <a:extLst>
              <a:ext uri="{FF2B5EF4-FFF2-40B4-BE49-F238E27FC236}">
                <a16:creationId xmlns:a16="http://schemas.microsoft.com/office/drawing/2014/main" id="{8B3E1ED9-62EA-7247-B6CF-1C4E029D29EB}"/>
              </a:ext>
            </a:extLst>
          </p:cNvPr>
          <p:cNvSpPr txBox="1"/>
          <p:nvPr/>
        </p:nvSpPr>
        <p:spPr>
          <a:xfrm>
            <a:off x="5838973" y="1562231"/>
            <a:ext cx="3802075" cy="430887"/>
          </a:xfrm>
          <a:prstGeom prst="rect">
            <a:avLst/>
          </a:prstGeom>
          <a:noFill/>
        </p:spPr>
        <p:txBody>
          <a:bodyPr wrap="square" rtlCol="0">
            <a:spAutoFit/>
          </a:bodyPr>
          <a:lstStyle/>
          <a:p>
            <a:r>
              <a:rPr lang="en-US" sz="1100" dirty="0">
                <a:solidFill>
                  <a:schemeClr val="accent2"/>
                </a:solidFill>
              </a:rPr>
              <a:t>Reduced costs of sensors and devices are driving new use of data and corresponding business models</a:t>
            </a:r>
          </a:p>
        </p:txBody>
      </p:sp>
      <p:sp>
        <p:nvSpPr>
          <p:cNvPr id="38" name="TextBox 37">
            <a:extLst>
              <a:ext uri="{FF2B5EF4-FFF2-40B4-BE49-F238E27FC236}">
                <a16:creationId xmlns:a16="http://schemas.microsoft.com/office/drawing/2014/main" id="{6310D82B-9590-0347-9E30-2DF9999B05FD}"/>
              </a:ext>
            </a:extLst>
          </p:cNvPr>
          <p:cNvSpPr txBox="1"/>
          <p:nvPr/>
        </p:nvSpPr>
        <p:spPr>
          <a:xfrm>
            <a:off x="5838973" y="2063285"/>
            <a:ext cx="3802075" cy="430887"/>
          </a:xfrm>
          <a:prstGeom prst="rect">
            <a:avLst/>
          </a:prstGeom>
          <a:noFill/>
        </p:spPr>
        <p:txBody>
          <a:bodyPr wrap="square" rtlCol="0">
            <a:spAutoFit/>
          </a:bodyPr>
          <a:lstStyle/>
          <a:p>
            <a:r>
              <a:rPr lang="en-US" sz="1100" dirty="0">
                <a:solidFill>
                  <a:schemeClr val="accent2"/>
                </a:solidFill>
              </a:rPr>
              <a:t>Broader range of high-performance networks is introducing new and cost-effective solutions</a:t>
            </a:r>
          </a:p>
        </p:txBody>
      </p:sp>
      <p:sp>
        <p:nvSpPr>
          <p:cNvPr id="39" name="TextBox 38">
            <a:extLst>
              <a:ext uri="{FF2B5EF4-FFF2-40B4-BE49-F238E27FC236}">
                <a16:creationId xmlns:a16="http://schemas.microsoft.com/office/drawing/2014/main" id="{56A002C2-1F56-1E40-B8F1-4A1262400063}"/>
              </a:ext>
            </a:extLst>
          </p:cNvPr>
          <p:cNvSpPr txBox="1"/>
          <p:nvPr/>
        </p:nvSpPr>
        <p:spPr>
          <a:xfrm>
            <a:off x="5838974" y="2640542"/>
            <a:ext cx="3802075" cy="430887"/>
          </a:xfrm>
          <a:prstGeom prst="rect">
            <a:avLst/>
          </a:prstGeom>
          <a:noFill/>
        </p:spPr>
        <p:txBody>
          <a:bodyPr wrap="square" rtlCol="0">
            <a:spAutoFit/>
          </a:bodyPr>
          <a:lstStyle/>
          <a:p>
            <a:r>
              <a:rPr lang="en-US" sz="1100" dirty="0">
                <a:solidFill>
                  <a:schemeClr val="accent2"/>
                </a:solidFill>
              </a:rPr>
              <a:t>Access to real-time data is driving unprecedented visibility and control of building networks</a:t>
            </a:r>
          </a:p>
        </p:txBody>
      </p:sp>
      <p:sp>
        <p:nvSpPr>
          <p:cNvPr id="40" name="TextBox 39">
            <a:extLst>
              <a:ext uri="{FF2B5EF4-FFF2-40B4-BE49-F238E27FC236}">
                <a16:creationId xmlns:a16="http://schemas.microsoft.com/office/drawing/2014/main" id="{4C501937-BED5-334E-AD87-A575143125EA}"/>
              </a:ext>
            </a:extLst>
          </p:cNvPr>
          <p:cNvSpPr txBox="1"/>
          <p:nvPr/>
        </p:nvSpPr>
        <p:spPr>
          <a:xfrm>
            <a:off x="5838974" y="3197685"/>
            <a:ext cx="3802075" cy="430887"/>
          </a:xfrm>
          <a:prstGeom prst="rect">
            <a:avLst/>
          </a:prstGeom>
          <a:noFill/>
        </p:spPr>
        <p:txBody>
          <a:bodyPr wrap="square" rtlCol="0">
            <a:spAutoFit/>
          </a:bodyPr>
          <a:lstStyle/>
          <a:p>
            <a:r>
              <a:rPr lang="en-US" sz="1100" dirty="0">
                <a:solidFill>
                  <a:schemeClr val="accent2"/>
                </a:solidFill>
              </a:rPr>
              <a:t>Adoption of advanced data management, AI, and machine learning is leading to more automation</a:t>
            </a:r>
          </a:p>
        </p:txBody>
      </p:sp>
      <p:sp>
        <p:nvSpPr>
          <p:cNvPr id="41" name="TextBox 40">
            <a:extLst>
              <a:ext uri="{FF2B5EF4-FFF2-40B4-BE49-F238E27FC236}">
                <a16:creationId xmlns:a16="http://schemas.microsoft.com/office/drawing/2014/main" id="{0EE6000D-AF85-B249-BA74-5694F328DEBA}"/>
              </a:ext>
            </a:extLst>
          </p:cNvPr>
          <p:cNvSpPr txBox="1"/>
          <p:nvPr/>
        </p:nvSpPr>
        <p:spPr>
          <a:xfrm>
            <a:off x="1166946" y="4677338"/>
            <a:ext cx="3802075" cy="430887"/>
          </a:xfrm>
          <a:prstGeom prst="rect">
            <a:avLst/>
          </a:prstGeom>
          <a:noFill/>
        </p:spPr>
        <p:txBody>
          <a:bodyPr wrap="square" rtlCol="0">
            <a:spAutoFit/>
          </a:bodyPr>
          <a:lstStyle/>
          <a:p>
            <a:r>
              <a:rPr lang="en-US" sz="1100" dirty="0">
                <a:solidFill>
                  <a:schemeClr val="accent2"/>
                </a:solidFill>
              </a:rPr>
              <a:t>Regulations are driving building system upgrades with an emphasis on energy efficiency</a:t>
            </a:r>
          </a:p>
        </p:txBody>
      </p:sp>
      <p:sp>
        <p:nvSpPr>
          <p:cNvPr id="44" name="TextBox 43">
            <a:extLst>
              <a:ext uri="{FF2B5EF4-FFF2-40B4-BE49-F238E27FC236}">
                <a16:creationId xmlns:a16="http://schemas.microsoft.com/office/drawing/2014/main" id="{5A5F21EF-245F-E64C-9DA2-80AC72F966B1}"/>
              </a:ext>
            </a:extLst>
          </p:cNvPr>
          <p:cNvSpPr txBox="1"/>
          <p:nvPr/>
        </p:nvSpPr>
        <p:spPr>
          <a:xfrm>
            <a:off x="1166945" y="5246741"/>
            <a:ext cx="3802075" cy="430887"/>
          </a:xfrm>
          <a:prstGeom prst="rect">
            <a:avLst/>
          </a:prstGeom>
          <a:noFill/>
        </p:spPr>
        <p:txBody>
          <a:bodyPr wrap="square" rtlCol="0">
            <a:spAutoFit/>
          </a:bodyPr>
          <a:lstStyle/>
          <a:p>
            <a:r>
              <a:rPr lang="en-US" sz="1100" dirty="0">
                <a:solidFill>
                  <a:schemeClr val="accent2"/>
                </a:solidFill>
              </a:rPr>
              <a:t>Growing demand for Smart City systems is creating opportunities for integration with city infrastructure</a:t>
            </a:r>
          </a:p>
        </p:txBody>
      </p:sp>
      <p:sp>
        <p:nvSpPr>
          <p:cNvPr id="45" name="TextBox 44">
            <a:extLst>
              <a:ext uri="{FF2B5EF4-FFF2-40B4-BE49-F238E27FC236}">
                <a16:creationId xmlns:a16="http://schemas.microsoft.com/office/drawing/2014/main" id="{2137737B-2934-9347-AF9C-E040B8A0022C}"/>
              </a:ext>
            </a:extLst>
          </p:cNvPr>
          <p:cNvSpPr txBox="1"/>
          <p:nvPr/>
        </p:nvSpPr>
        <p:spPr>
          <a:xfrm>
            <a:off x="1166945" y="5819697"/>
            <a:ext cx="3802075" cy="430887"/>
          </a:xfrm>
          <a:prstGeom prst="rect">
            <a:avLst/>
          </a:prstGeom>
          <a:noFill/>
        </p:spPr>
        <p:txBody>
          <a:bodyPr wrap="square" rtlCol="0">
            <a:spAutoFit/>
          </a:bodyPr>
          <a:lstStyle/>
          <a:p>
            <a:r>
              <a:rPr lang="en-US" sz="1100" dirty="0">
                <a:solidFill>
                  <a:schemeClr val="accent2"/>
                </a:solidFill>
              </a:rPr>
              <a:t>Increasingly tech-fluent occupants are creating demand for smarter and more robust experiences</a:t>
            </a:r>
          </a:p>
        </p:txBody>
      </p:sp>
      <p:sp>
        <p:nvSpPr>
          <p:cNvPr id="46" name="TextBox 45">
            <a:extLst>
              <a:ext uri="{FF2B5EF4-FFF2-40B4-BE49-F238E27FC236}">
                <a16:creationId xmlns:a16="http://schemas.microsoft.com/office/drawing/2014/main" id="{ED85522B-46F9-F742-83DF-640EFB18EAD9}"/>
              </a:ext>
            </a:extLst>
          </p:cNvPr>
          <p:cNvSpPr txBox="1"/>
          <p:nvPr/>
        </p:nvSpPr>
        <p:spPr>
          <a:xfrm>
            <a:off x="5838973" y="4672809"/>
            <a:ext cx="3802075" cy="430887"/>
          </a:xfrm>
          <a:prstGeom prst="rect">
            <a:avLst/>
          </a:prstGeom>
          <a:noFill/>
        </p:spPr>
        <p:txBody>
          <a:bodyPr wrap="square" rtlCol="0">
            <a:spAutoFit/>
          </a:bodyPr>
          <a:lstStyle/>
          <a:p>
            <a:r>
              <a:rPr lang="en-US" sz="1100" dirty="0">
                <a:solidFill>
                  <a:schemeClr val="accent2"/>
                </a:solidFill>
              </a:rPr>
              <a:t>Customers are demanding tangible value from building systems and software providers</a:t>
            </a:r>
          </a:p>
        </p:txBody>
      </p:sp>
      <p:sp>
        <p:nvSpPr>
          <p:cNvPr id="47" name="TextBox 46">
            <a:extLst>
              <a:ext uri="{FF2B5EF4-FFF2-40B4-BE49-F238E27FC236}">
                <a16:creationId xmlns:a16="http://schemas.microsoft.com/office/drawing/2014/main" id="{EF17BFBD-D050-1644-BB36-35664F80B52D}"/>
              </a:ext>
            </a:extLst>
          </p:cNvPr>
          <p:cNvSpPr txBox="1"/>
          <p:nvPr/>
        </p:nvSpPr>
        <p:spPr>
          <a:xfrm>
            <a:off x="5838972" y="5242212"/>
            <a:ext cx="3802075" cy="430887"/>
          </a:xfrm>
          <a:prstGeom prst="rect">
            <a:avLst/>
          </a:prstGeom>
          <a:noFill/>
        </p:spPr>
        <p:txBody>
          <a:bodyPr wrap="square" rtlCol="0">
            <a:spAutoFit/>
          </a:bodyPr>
          <a:lstStyle/>
          <a:p>
            <a:r>
              <a:rPr lang="en-US" sz="1100" dirty="0">
                <a:solidFill>
                  <a:schemeClr val="accent2"/>
                </a:solidFill>
              </a:rPr>
              <a:t>Physical and cybersecurity threats highlight need for convergence of IT and facilities security</a:t>
            </a:r>
          </a:p>
        </p:txBody>
      </p:sp>
      <p:sp>
        <p:nvSpPr>
          <p:cNvPr id="48" name="TextBox 47">
            <a:extLst>
              <a:ext uri="{FF2B5EF4-FFF2-40B4-BE49-F238E27FC236}">
                <a16:creationId xmlns:a16="http://schemas.microsoft.com/office/drawing/2014/main" id="{7F4D8571-7AC1-AC4E-8D95-6DF457E2AE8D}"/>
              </a:ext>
            </a:extLst>
          </p:cNvPr>
          <p:cNvSpPr txBox="1"/>
          <p:nvPr/>
        </p:nvSpPr>
        <p:spPr>
          <a:xfrm>
            <a:off x="5838972" y="5815168"/>
            <a:ext cx="3802075" cy="430887"/>
          </a:xfrm>
          <a:prstGeom prst="rect">
            <a:avLst/>
          </a:prstGeom>
          <a:noFill/>
        </p:spPr>
        <p:txBody>
          <a:bodyPr wrap="square" rtlCol="0">
            <a:spAutoFit/>
          </a:bodyPr>
          <a:lstStyle/>
          <a:p>
            <a:r>
              <a:rPr lang="en-US" sz="1100" dirty="0">
                <a:solidFill>
                  <a:schemeClr val="accent2"/>
                </a:solidFill>
              </a:rPr>
              <a:t>Building occupant-centric solutions and services is creating a new value-added services opportunity</a:t>
            </a:r>
          </a:p>
        </p:txBody>
      </p:sp>
    </p:spTree>
    <p:extLst>
      <p:ext uri="{BB962C8B-B14F-4D97-AF65-F5344CB8AC3E}">
        <p14:creationId xmlns:p14="http://schemas.microsoft.com/office/powerpoint/2010/main" val="50811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A2442-53F6-EE41-95DE-9128AD5B088D}"/>
              </a:ext>
            </a:extLst>
          </p:cNvPr>
          <p:cNvSpPr>
            <a:spLocks noGrp="1"/>
          </p:cNvSpPr>
          <p:nvPr>
            <p:ph type="title"/>
          </p:nvPr>
        </p:nvSpPr>
        <p:spPr>
          <a:xfrm>
            <a:off x="681038" y="264767"/>
            <a:ext cx="6799208" cy="524107"/>
          </a:xfrm>
        </p:spPr>
        <p:txBody>
          <a:bodyPr/>
          <a:lstStyle/>
          <a:p>
            <a:r>
              <a:rPr lang="en-US" dirty="0"/>
              <a:t>Device Installed Base Will Reach Just Over 1 Billion Units in 2023</a:t>
            </a:r>
          </a:p>
        </p:txBody>
      </p:sp>
      <p:graphicFrame>
        <p:nvGraphicFramePr>
          <p:cNvPr id="6" name="Chart 5">
            <a:extLst>
              <a:ext uri="{FF2B5EF4-FFF2-40B4-BE49-F238E27FC236}">
                <a16:creationId xmlns:a16="http://schemas.microsoft.com/office/drawing/2014/main" id="{C73C1F71-A73B-A642-ABBE-D044E34D6A5B}"/>
              </a:ext>
            </a:extLst>
          </p:cNvPr>
          <p:cNvGraphicFramePr/>
          <p:nvPr/>
        </p:nvGraphicFramePr>
        <p:xfrm>
          <a:off x="1728439" y="4026724"/>
          <a:ext cx="5751808" cy="26518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7AE82550-C030-9E44-A184-3C7EF0963C87}"/>
              </a:ext>
            </a:extLst>
          </p:cNvPr>
          <p:cNvGraphicFramePr/>
          <p:nvPr/>
        </p:nvGraphicFramePr>
        <p:xfrm>
          <a:off x="1728439" y="1456653"/>
          <a:ext cx="5751807" cy="25700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7466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0701C-E8C3-AB4E-93A8-8A60708269D4}"/>
              </a:ext>
            </a:extLst>
          </p:cNvPr>
          <p:cNvSpPr>
            <a:spLocks noGrp="1"/>
          </p:cNvSpPr>
          <p:nvPr>
            <p:ph type="ctrTitle"/>
          </p:nvPr>
        </p:nvSpPr>
        <p:spPr>
          <a:xfrm>
            <a:off x="654519" y="1998976"/>
            <a:ext cx="7642458" cy="1430024"/>
          </a:xfrm>
        </p:spPr>
        <p:txBody>
          <a:bodyPr vert="horz" lIns="91440" tIns="45720" rIns="91440" bIns="45720" rtlCol="0" anchor="t" anchorCtr="0">
            <a:noAutofit/>
          </a:bodyPr>
          <a:lstStyle/>
          <a:p>
            <a:pPr>
              <a:lnSpc>
                <a:spcPct val="150000"/>
              </a:lnSpc>
            </a:pPr>
            <a:r>
              <a:rPr lang="en-US" sz="2800" b="1" dirty="0"/>
              <a:t>Users’ payment preferences and coordination with other ecosystem players shape tech suppliers’ monetization opportunities</a:t>
            </a:r>
          </a:p>
        </p:txBody>
      </p:sp>
    </p:spTree>
    <p:extLst>
      <p:ext uri="{BB962C8B-B14F-4D97-AF65-F5344CB8AC3E}">
        <p14:creationId xmlns:p14="http://schemas.microsoft.com/office/powerpoint/2010/main" val="694627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BF1BF4-27C3-C347-A05C-32E4E5CF95F0}"/>
              </a:ext>
            </a:extLst>
          </p:cNvPr>
          <p:cNvSpPr/>
          <p:nvPr/>
        </p:nvSpPr>
        <p:spPr>
          <a:xfrm>
            <a:off x="7928811" y="5329989"/>
            <a:ext cx="1977189" cy="1528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able 4">
            <a:extLst>
              <a:ext uri="{FF2B5EF4-FFF2-40B4-BE49-F238E27FC236}">
                <a16:creationId xmlns:a16="http://schemas.microsoft.com/office/drawing/2014/main" id="{149A19CA-34EC-FA4E-8219-E37788F40E56}"/>
              </a:ext>
            </a:extLst>
          </p:cNvPr>
          <p:cNvGraphicFramePr>
            <a:graphicFrameLocks noGrp="1"/>
          </p:cNvGraphicFramePr>
          <p:nvPr>
            <p:extLst>
              <p:ext uri="{D42A27DB-BD31-4B8C-83A1-F6EECF244321}">
                <p14:modId xmlns:p14="http://schemas.microsoft.com/office/powerpoint/2010/main" val="4229949273"/>
              </p:ext>
            </p:extLst>
          </p:nvPr>
        </p:nvGraphicFramePr>
        <p:xfrm>
          <a:off x="837398" y="1424539"/>
          <a:ext cx="8177508" cy="5334000"/>
        </p:xfrm>
        <a:graphic>
          <a:graphicData uri="http://schemas.openxmlformats.org/drawingml/2006/table">
            <a:tbl>
              <a:tblPr firstRow="1" bandRow="1">
                <a:tableStyleId>{125E5076-3810-47DD-B79F-674D7AD40C01}</a:tableStyleId>
              </a:tblPr>
              <a:tblGrid>
                <a:gridCol w="1362918">
                  <a:extLst>
                    <a:ext uri="{9D8B030D-6E8A-4147-A177-3AD203B41FA5}">
                      <a16:colId xmlns:a16="http://schemas.microsoft.com/office/drawing/2014/main" val="774964765"/>
                    </a:ext>
                  </a:extLst>
                </a:gridCol>
                <a:gridCol w="1362918">
                  <a:extLst>
                    <a:ext uri="{9D8B030D-6E8A-4147-A177-3AD203B41FA5}">
                      <a16:colId xmlns:a16="http://schemas.microsoft.com/office/drawing/2014/main" val="1100593078"/>
                    </a:ext>
                  </a:extLst>
                </a:gridCol>
                <a:gridCol w="1362918">
                  <a:extLst>
                    <a:ext uri="{9D8B030D-6E8A-4147-A177-3AD203B41FA5}">
                      <a16:colId xmlns:a16="http://schemas.microsoft.com/office/drawing/2014/main" val="2267057859"/>
                    </a:ext>
                  </a:extLst>
                </a:gridCol>
                <a:gridCol w="1362918">
                  <a:extLst>
                    <a:ext uri="{9D8B030D-6E8A-4147-A177-3AD203B41FA5}">
                      <a16:colId xmlns:a16="http://schemas.microsoft.com/office/drawing/2014/main" val="3265510048"/>
                    </a:ext>
                  </a:extLst>
                </a:gridCol>
                <a:gridCol w="1362918">
                  <a:extLst>
                    <a:ext uri="{9D8B030D-6E8A-4147-A177-3AD203B41FA5}">
                      <a16:colId xmlns:a16="http://schemas.microsoft.com/office/drawing/2014/main" val="4219675252"/>
                    </a:ext>
                  </a:extLst>
                </a:gridCol>
                <a:gridCol w="1362918">
                  <a:extLst>
                    <a:ext uri="{9D8B030D-6E8A-4147-A177-3AD203B41FA5}">
                      <a16:colId xmlns:a16="http://schemas.microsoft.com/office/drawing/2014/main" val="309635489"/>
                    </a:ext>
                  </a:extLst>
                </a:gridCol>
              </a:tblGrid>
              <a:tr h="624013">
                <a:tc>
                  <a:txBody>
                    <a:bodyPr/>
                    <a:lstStyle/>
                    <a:p>
                      <a:pPr algn="ctr"/>
                      <a:r>
                        <a:rPr lang="en-US" sz="1200" dirty="0"/>
                        <a:t>Commercial Buildings</a:t>
                      </a:r>
                    </a:p>
                  </a:txBody>
                  <a:tcPr anchor="ctr"/>
                </a:tc>
                <a:tc>
                  <a:txBody>
                    <a:bodyPr/>
                    <a:lstStyle/>
                    <a:p>
                      <a:pPr algn="ctr"/>
                      <a:r>
                        <a:rPr lang="en-US" sz="1200" dirty="0"/>
                        <a:t>Retail and Hospitality</a:t>
                      </a:r>
                    </a:p>
                  </a:txBody>
                  <a:tcPr anchor="ctr"/>
                </a:tc>
                <a:tc>
                  <a:txBody>
                    <a:bodyPr/>
                    <a:lstStyle/>
                    <a:p>
                      <a:pPr algn="ctr"/>
                      <a:r>
                        <a:rPr lang="en-US" sz="1200" dirty="0"/>
                        <a:t>Public Venues</a:t>
                      </a:r>
                    </a:p>
                  </a:txBody>
                  <a:tcPr anchor="ctr"/>
                </a:tc>
                <a:tc>
                  <a:txBody>
                    <a:bodyPr/>
                    <a:lstStyle/>
                    <a:p>
                      <a:pPr algn="ctr"/>
                      <a:r>
                        <a:rPr lang="en-US" sz="1200" dirty="0"/>
                        <a:t>Medical</a:t>
                      </a:r>
                    </a:p>
                  </a:txBody>
                  <a:tcPr anchor="ctr"/>
                </a:tc>
                <a:tc>
                  <a:txBody>
                    <a:bodyPr/>
                    <a:lstStyle/>
                    <a:p>
                      <a:pPr algn="ctr"/>
                      <a:r>
                        <a:rPr lang="en-US" sz="1200" dirty="0"/>
                        <a:t>Institutional (Education &amp; Government)</a:t>
                      </a:r>
                    </a:p>
                  </a:txBody>
                  <a:tcPr anchor="ctr"/>
                </a:tc>
                <a:tc>
                  <a:txBody>
                    <a:bodyPr/>
                    <a:lstStyle/>
                    <a:p>
                      <a:pPr algn="ctr"/>
                      <a:r>
                        <a:rPr lang="en-US" sz="1200" dirty="0"/>
                        <a:t>Mission Critical</a:t>
                      </a:r>
                    </a:p>
                  </a:txBody>
                  <a:tcPr anchor="ctr"/>
                </a:tc>
                <a:extLst>
                  <a:ext uri="{0D108BD9-81ED-4DB2-BD59-A6C34878D82A}">
                    <a16:rowId xmlns:a16="http://schemas.microsoft.com/office/drawing/2014/main" val="2915565101"/>
                  </a:ext>
                </a:extLst>
              </a:tr>
              <a:tr h="1298151">
                <a:tc>
                  <a:txBody>
                    <a:bodyPr/>
                    <a:lstStyle/>
                    <a:p>
                      <a:pPr marL="0" lvl="0" indent="0" algn="l">
                        <a:buFont typeface="Arial" panose="020B0604020202020204" pitchFamily="34" charset="0"/>
                        <a:buNone/>
                      </a:pPr>
                      <a:r>
                        <a:rPr lang="en-US" sz="1000" baseline="0" dirty="0"/>
                        <a:t>Suppliers must adopt new monetization models to ensure tenant comfort and maximize revenue.</a:t>
                      </a:r>
                      <a:endParaRPr lang="en-US" sz="1000" dirty="0"/>
                    </a:p>
                    <a:p>
                      <a:pPr marL="0" indent="0" algn="l">
                        <a:buFont typeface="Arial" panose="020B0604020202020204" pitchFamily="34" charset="0"/>
                        <a:buNone/>
                      </a:pPr>
                      <a:endParaRPr lang="en-US" sz="1000" dirty="0">
                        <a:solidFill>
                          <a:srgbClr val="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000" baseline="0" dirty="0"/>
                        <a:t>Top applications include: comfort and convenience, and customer engagement and satisfaction.</a:t>
                      </a:r>
                      <a:endParaRPr lang="en-US" sz="1000" dirty="0">
                        <a:solidFill>
                          <a:srgbClr val="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000" baseline="0" dirty="0"/>
                        <a:t>Top priority is handling large fluctuations of people, including direction, security and maintenance. </a:t>
                      </a:r>
                      <a:endParaRPr lang="en-US" sz="1000" dirty="0">
                        <a:solidFill>
                          <a:srgbClr val="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000" baseline="0" dirty="0"/>
                        <a:t>Top priority is uptime assurance and operating cost optimization. </a:t>
                      </a:r>
                      <a:endParaRPr lang="en-US" sz="1000" dirty="0">
                        <a:solidFill>
                          <a:srgbClr val="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000" baseline="0" dirty="0"/>
                        <a:t>Socioeconomic factors impact requirements for scheduling, comfort, and efficiencies in the waiting room.</a:t>
                      </a:r>
                      <a:endParaRPr lang="en-US" sz="1000" dirty="0">
                        <a:solidFill>
                          <a:srgbClr val="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000" baseline="0" dirty="0"/>
                        <a:t>Industrial buildings need security, uptime, and safety, requiring vendor coordination for complex, interconnected machinery.</a:t>
                      </a:r>
                      <a:endParaRPr lang="en-US" sz="1000" dirty="0">
                        <a:solidFill>
                          <a:srgbClr val="000000"/>
                        </a:solidFill>
                      </a:endParaRPr>
                    </a:p>
                  </a:txBody>
                  <a:tcPr/>
                </a:tc>
                <a:extLst>
                  <a:ext uri="{0D108BD9-81ED-4DB2-BD59-A6C34878D82A}">
                    <a16:rowId xmlns:a16="http://schemas.microsoft.com/office/drawing/2014/main" val="1780840625"/>
                  </a:ext>
                </a:extLst>
              </a:tr>
              <a:tr h="129815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000" baseline="0" dirty="0"/>
                        <a:t>Juggling a desire for a lower price point and comfort can force owners/operators to be risk-averse when adopting technology. </a:t>
                      </a:r>
                      <a:endParaRPr lang="en-US" sz="1000" dirty="0"/>
                    </a:p>
                    <a:p>
                      <a:pPr marL="0" indent="0" algn="l">
                        <a:buFont typeface="Arial" panose="020B0604020202020204" pitchFamily="34" charset="0"/>
                        <a:buNone/>
                      </a:pPr>
                      <a:endParaRPr lang="en-US" sz="1000" dirty="0">
                        <a:solidFill>
                          <a:srgbClr val="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000" baseline="0" dirty="0"/>
                        <a:t>Retailers must go beyond basic comfort requirements and generate customer engagement.  </a:t>
                      </a:r>
                      <a:endParaRPr lang="en-US" sz="1000" dirty="0">
                        <a:solidFill>
                          <a:srgbClr val="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000" baseline="0" dirty="0"/>
                        <a:t>Compliance with regulatory oversight agencies presents pros and cons for suppliers.</a:t>
                      </a:r>
                      <a:endParaRPr lang="en-US" sz="1000" dirty="0"/>
                    </a:p>
                    <a:p>
                      <a:pPr marL="0" indent="0" algn="l">
                        <a:buFont typeface="Arial" panose="020B0604020202020204" pitchFamily="34" charset="0"/>
                        <a:buNone/>
                      </a:pPr>
                      <a:endParaRPr lang="en-US" sz="1000" dirty="0">
                        <a:solidFill>
                          <a:srgbClr val="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000" baseline="0" dirty="0"/>
                        <a:t>Medical venues  work with single building system vendors, or collective bargaining agreements with other medical facilities to lower prices. </a:t>
                      </a:r>
                      <a:endParaRPr lang="en-US" sz="1000" dirty="0">
                        <a:solidFill>
                          <a:srgbClr val="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000" baseline="0" dirty="0"/>
                        <a:t>Gaining approval through a single entity opens the door for the vendor to more easily pursue sales across multiple public facilities. </a:t>
                      </a:r>
                      <a:endParaRPr lang="en-US" sz="1000" dirty="0">
                        <a:solidFill>
                          <a:srgbClr val="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000" baseline="0" dirty="0"/>
                        <a:t>Data center performance requires cybersecurity, cooling, energy management, and ongoing equipment performance monitoring.</a:t>
                      </a:r>
                      <a:endParaRPr lang="en-US" sz="1000" dirty="0">
                        <a:solidFill>
                          <a:srgbClr val="000000"/>
                        </a:solidFill>
                      </a:endParaRPr>
                    </a:p>
                  </a:txBody>
                  <a:tcPr/>
                </a:tc>
                <a:extLst>
                  <a:ext uri="{0D108BD9-81ED-4DB2-BD59-A6C34878D82A}">
                    <a16:rowId xmlns:a16="http://schemas.microsoft.com/office/drawing/2014/main" val="2022256165"/>
                  </a:ext>
                </a:extLst>
              </a:tr>
              <a:tr h="144793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000" baseline="0" dirty="0"/>
                        <a:t>New uses are unlocked  by extending communication abilities such as automated help and by adding new devices, such as digital signage.</a:t>
                      </a:r>
                      <a:endParaRPr lang="en-US" sz="1000" dirty="0">
                        <a:solidFill>
                          <a:srgbClr val="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000" baseline="0" dirty="0"/>
                        <a:t>Smart payment, smart kiosks, and digital signage are rising, shrinking wait time, improving experience, and reducing operational costs. </a:t>
                      </a:r>
                      <a:endParaRPr lang="en-US" sz="1000" dirty="0">
                        <a:solidFill>
                          <a:srgbClr val="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000" baseline="0" dirty="0"/>
                        <a:t>Top features include digital signage, smart parking, wayfinding, and ubiquitous connectivity. ROI is less tangible for operators and suppliers</a:t>
                      </a:r>
                      <a:r>
                        <a:rPr lang="en-US" sz="1000" baseline="0" dirty="0"/>
                        <a:t>.</a:t>
                      </a:r>
                      <a:endParaRPr lang="en-US" sz="1000" dirty="0">
                        <a:solidFill>
                          <a:srgbClr val="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000" baseline="0" dirty="0"/>
                        <a:t>Asset management is top of mind, creating demand for RFID tags and real-time-location-services (RTLS). </a:t>
                      </a:r>
                      <a:endParaRPr lang="en-US" sz="1000" dirty="0"/>
                    </a:p>
                    <a:p>
                      <a:pPr marL="0" indent="0" algn="l">
                        <a:buFont typeface="Arial" panose="020B0604020202020204" pitchFamily="34" charset="0"/>
                        <a:buNone/>
                      </a:pPr>
                      <a:endParaRPr lang="en-US" sz="1000" dirty="0">
                        <a:solidFill>
                          <a:srgbClr val="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000" baseline="0" dirty="0"/>
                        <a:t>As funding increases for smart cities, building upgrades create demand for technologies such as smart parking and digital signage. </a:t>
                      </a:r>
                      <a:endParaRPr lang="en-US" sz="1000" dirty="0"/>
                    </a:p>
                    <a:p>
                      <a:pPr marL="0" indent="0" algn="l">
                        <a:buFont typeface="Arial" panose="020B0604020202020204" pitchFamily="34" charset="0"/>
                        <a:buNone/>
                      </a:pPr>
                      <a:endParaRPr lang="en-US" sz="1000" dirty="0">
                        <a:solidFill>
                          <a:srgbClr val="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000" baseline="0" dirty="0"/>
                        <a:t>Personnel  wear tracking tags integrated with machine sensors to alert workers of emergency. </a:t>
                      </a:r>
                      <a:endParaRPr lang="en-US" sz="1000" dirty="0">
                        <a:solidFill>
                          <a:srgbClr val="000000"/>
                        </a:solidFill>
                      </a:endParaRPr>
                    </a:p>
                  </a:txBody>
                  <a:tcPr/>
                </a:tc>
                <a:extLst>
                  <a:ext uri="{0D108BD9-81ED-4DB2-BD59-A6C34878D82A}">
                    <a16:rowId xmlns:a16="http://schemas.microsoft.com/office/drawing/2014/main" val="2882850272"/>
                  </a:ext>
                </a:extLst>
              </a:tr>
            </a:tbl>
          </a:graphicData>
        </a:graphic>
      </p:graphicFrame>
      <p:sp>
        <p:nvSpPr>
          <p:cNvPr id="4" name="Title 1">
            <a:extLst>
              <a:ext uri="{FF2B5EF4-FFF2-40B4-BE49-F238E27FC236}">
                <a16:creationId xmlns:a16="http://schemas.microsoft.com/office/drawing/2014/main" id="{18D0F080-130B-544A-A5D3-6E7BDC23B1FB}"/>
              </a:ext>
            </a:extLst>
          </p:cNvPr>
          <p:cNvSpPr>
            <a:spLocks noGrp="1"/>
          </p:cNvSpPr>
          <p:nvPr>
            <p:ph type="title"/>
          </p:nvPr>
        </p:nvSpPr>
        <p:spPr>
          <a:xfrm>
            <a:off x="682328" y="210253"/>
            <a:ext cx="8332580" cy="808219"/>
          </a:xfrm>
        </p:spPr>
        <p:txBody>
          <a:bodyPr/>
          <a:lstStyle/>
          <a:p>
            <a:r>
              <a:rPr lang="en-US" dirty="0"/>
              <a:t>Different Buildings Venues Pose Unique Challenges for Suppliers</a:t>
            </a:r>
          </a:p>
        </p:txBody>
      </p:sp>
    </p:spTree>
    <p:extLst>
      <p:ext uri="{BB962C8B-B14F-4D97-AF65-F5344CB8AC3E}">
        <p14:creationId xmlns:p14="http://schemas.microsoft.com/office/powerpoint/2010/main" val="4010397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25C81-F713-BA4B-9A67-F18AD4B72B58}"/>
              </a:ext>
            </a:extLst>
          </p:cNvPr>
          <p:cNvSpPr>
            <a:spLocks noGrp="1"/>
          </p:cNvSpPr>
          <p:nvPr>
            <p:ph type="title"/>
          </p:nvPr>
        </p:nvSpPr>
        <p:spPr>
          <a:xfrm>
            <a:off x="681036" y="265543"/>
            <a:ext cx="8583280" cy="524107"/>
          </a:xfrm>
        </p:spPr>
        <p:txBody>
          <a:bodyPr/>
          <a:lstStyle/>
          <a:p>
            <a:r>
              <a:rPr lang="en-US" dirty="0"/>
              <a:t>Decision Makers Face Challenges of Costly and Complex Implementation of Tech</a:t>
            </a:r>
          </a:p>
        </p:txBody>
      </p:sp>
      <p:graphicFrame>
        <p:nvGraphicFramePr>
          <p:cNvPr id="7" name="Table 6">
            <a:extLst>
              <a:ext uri="{FF2B5EF4-FFF2-40B4-BE49-F238E27FC236}">
                <a16:creationId xmlns:a16="http://schemas.microsoft.com/office/drawing/2014/main" id="{800DEE2E-E57A-054C-9E1F-0D58E78B4399}"/>
              </a:ext>
            </a:extLst>
          </p:cNvPr>
          <p:cNvGraphicFramePr>
            <a:graphicFrameLocks noGrp="1"/>
          </p:cNvGraphicFramePr>
          <p:nvPr>
            <p:extLst>
              <p:ext uri="{D42A27DB-BD31-4B8C-83A1-F6EECF244321}">
                <p14:modId xmlns:p14="http://schemas.microsoft.com/office/powerpoint/2010/main" val="2328413059"/>
              </p:ext>
            </p:extLst>
          </p:nvPr>
        </p:nvGraphicFramePr>
        <p:xfrm>
          <a:off x="681036" y="1943629"/>
          <a:ext cx="7981702" cy="1508760"/>
        </p:xfrm>
        <a:graphic>
          <a:graphicData uri="http://schemas.openxmlformats.org/drawingml/2006/table">
            <a:tbl>
              <a:tblPr firstRow="1" bandRow="1">
                <a:tableStyleId>{2D5ABB26-0587-4C30-8999-92F81FD0307C}</a:tableStyleId>
              </a:tblPr>
              <a:tblGrid>
                <a:gridCol w="1965912">
                  <a:extLst>
                    <a:ext uri="{9D8B030D-6E8A-4147-A177-3AD203B41FA5}">
                      <a16:colId xmlns:a16="http://schemas.microsoft.com/office/drawing/2014/main" val="2057263468"/>
                    </a:ext>
                  </a:extLst>
                </a:gridCol>
                <a:gridCol w="6015790">
                  <a:extLst>
                    <a:ext uri="{9D8B030D-6E8A-4147-A177-3AD203B41FA5}">
                      <a16:colId xmlns:a16="http://schemas.microsoft.com/office/drawing/2014/main" val="1229500502"/>
                    </a:ext>
                  </a:extLst>
                </a:gridCol>
              </a:tblGrid>
              <a:tr h="200240">
                <a:tc>
                  <a:txBody>
                    <a:bodyPr/>
                    <a:lstStyle/>
                    <a:p>
                      <a:r>
                        <a:rPr lang="en-US" sz="1200" b="1" dirty="0">
                          <a:solidFill>
                            <a:schemeClr val="accent4"/>
                          </a:solidFill>
                        </a:rPr>
                        <a:t>Energy Efficiency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1" dirty="0">
                          <a:solidFill>
                            <a:srgbClr val="000000"/>
                          </a:solidFill>
                        </a:rPr>
                        <a:t>25 percent of respondents noted energy efficiency </a:t>
                      </a:r>
                      <a:r>
                        <a:rPr lang="en-CA" sz="1100" dirty="0">
                          <a:solidFill>
                            <a:srgbClr val="000000"/>
                          </a:solidFill>
                        </a:rPr>
                        <a:t>verification and measurement as the number one-use case that operators would be most willing to adopt and would make a positive impact on operations.</a:t>
                      </a:r>
                      <a:endParaRPr lang="en-US" sz="1100" b="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9836072"/>
                  </a:ext>
                </a:extLst>
              </a:tr>
              <a:tr h="2826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accent4"/>
                          </a:solidFill>
                          <a:latin typeface="+mn-lt"/>
                          <a:ea typeface="+mn-ea"/>
                          <a:cs typeface="+mn-cs"/>
                        </a:rPr>
                        <a:t>Building Occupancy Sensing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0" kern="1200" dirty="0">
                          <a:solidFill>
                            <a:srgbClr val="000000"/>
                          </a:solidFill>
                          <a:latin typeface="+mn-lt"/>
                          <a:ea typeface="+mn-ea"/>
                          <a:cs typeface="+mn-cs"/>
                        </a:rPr>
                        <a:t>Detecting lighting and other means of converting energy efficiency garnered the vote for top use case from 20 percent of respondents.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0628507"/>
                  </a:ext>
                </a:extLst>
              </a:tr>
              <a:tr h="188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chemeClr val="accent4"/>
                          </a:solidFill>
                        </a:rPr>
                        <a:t>Asset and Predictive Maintenance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dirty="0">
                          <a:solidFill>
                            <a:srgbClr val="000000"/>
                          </a:solidFill>
                        </a:rPr>
                        <a:t>19 percent of votes for the top use case among operators</a:t>
                      </a:r>
                      <a:r>
                        <a:rPr lang="en-US" sz="1100" dirty="0">
                          <a:solidFill>
                            <a:srgbClr val="000000"/>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9121207"/>
                  </a:ext>
                </a:extLst>
              </a:tr>
            </a:tbl>
          </a:graphicData>
        </a:graphic>
      </p:graphicFrame>
      <p:cxnSp>
        <p:nvCxnSpPr>
          <p:cNvPr id="5" name="Straight Connector 4">
            <a:extLst>
              <a:ext uri="{FF2B5EF4-FFF2-40B4-BE49-F238E27FC236}">
                <a16:creationId xmlns:a16="http://schemas.microsoft.com/office/drawing/2014/main" id="{CFD5EAA6-0E46-3E46-BA18-7C9F156C514A}"/>
              </a:ext>
            </a:extLst>
          </p:cNvPr>
          <p:cNvCxnSpPr>
            <a:cxnSpLocks/>
          </p:cNvCxnSpPr>
          <p:nvPr/>
        </p:nvCxnSpPr>
        <p:spPr>
          <a:xfrm>
            <a:off x="681036" y="1852863"/>
            <a:ext cx="7981702"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014D262-8FC4-1F4C-BFC4-DD6ACFB0C73B}"/>
              </a:ext>
            </a:extLst>
          </p:cNvPr>
          <p:cNvSpPr txBox="1"/>
          <p:nvPr/>
        </p:nvSpPr>
        <p:spPr>
          <a:xfrm>
            <a:off x="681036" y="1514309"/>
            <a:ext cx="7499169" cy="338554"/>
          </a:xfrm>
          <a:prstGeom prst="rect">
            <a:avLst/>
          </a:prstGeom>
          <a:noFill/>
        </p:spPr>
        <p:txBody>
          <a:bodyPr wrap="none" rtlCol="0">
            <a:spAutoFit/>
          </a:bodyPr>
          <a:lstStyle/>
          <a:p>
            <a:r>
              <a:rPr lang="en-US" sz="1600" b="1" dirty="0">
                <a:solidFill>
                  <a:schemeClr val="tx2"/>
                </a:solidFill>
              </a:rPr>
              <a:t>Top</a:t>
            </a:r>
            <a:r>
              <a:rPr lang="en-US" sz="1600" b="1" dirty="0">
                <a:solidFill>
                  <a:schemeClr val="accent4"/>
                </a:solidFill>
              </a:rPr>
              <a:t> Application Opportunities</a:t>
            </a:r>
            <a:r>
              <a:rPr lang="en-US" sz="1600" b="1" dirty="0">
                <a:solidFill>
                  <a:schemeClr val="tx2"/>
                </a:solidFill>
              </a:rPr>
              <a:t> Across Commercial Building Segments</a:t>
            </a:r>
          </a:p>
        </p:txBody>
      </p:sp>
      <p:cxnSp>
        <p:nvCxnSpPr>
          <p:cNvPr id="13" name="Straight Connector 12">
            <a:extLst>
              <a:ext uri="{FF2B5EF4-FFF2-40B4-BE49-F238E27FC236}">
                <a16:creationId xmlns:a16="http://schemas.microsoft.com/office/drawing/2014/main" id="{A028ED94-C253-3B4E-8923-4F0D60680C13}"/>
              </a:ext>
            </a:extLst>
          </p:cNvPr>
          <p:cNvCxnSpPr>
            <a:cxnSpLocks/>
          </p:cNvCxnSpPr>
          <p:nvPr/>
        </p:nvCxnSpPr>
        <p:spPr>
          <a:xfrm>
            <a:off x="681036" y="4135593"/>
            <a:ext cx="7981702"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E167DE6-5FE4-A840-A24C-54E4959E3FDE}"/>
              </a:ext>
            </a:extLst>
          </p:cNvPr>
          <p:cNvSpPr txBox="1"/>
          <p:nvPr/>
        </p:nvSpPr>
        <p:spPr>
          <a:xfrm>
            <a:off x="681036" y="3797039"/>
            <a:ext cx="7511993" cy="338554"/>
          </a:xfrm>
          <a:prstGeom prst="rect">
            <a:avLst/>
          </a:prstGeom>
          <a:noFill/>
        </p:spPr>
        <p:txBody>
          <a:bodyPr wrap="none" rtlCol="0">
            <a:spAutoFit/>
          </a:bodyPr>
          <a:lstStyle/>
          <a:p>
            <a:r>
              <a:rPr lang="en-US" sz="1600" b="1" dirty="0">
                <a:solidFill>
                  <a:schemeClr val="tx2"/>
                </a:solidFill>
              </a:rPr>
              <a:t>Top </a:t>
            </a:r>
            <a:r>
              <a:rPr lang="en-US" sz="1600" b="1" dirty="0"/>
              <a:t>Buildings Tech Pain Points </a:t>
            </a:r>
            <a:r>
              <a:rPr lang="en-US" sz="1600" b="1" dirty="0">
                <a:solidFill>
                  <a:schemeClr val="tx2"/>
                </a:solidFill>
              </a:rPr>
              <a:t>Across Commercial Building Segments</a:t>
            </a:r>
          </a:p>
        </p:txBody>
      </p:sp>
      <p:graphicFrame>
        <p:nvGraphicFramePr>
          <p:cNvPr id="15" name="Table 14">
            <a:extLst>
              <a:ext uri="{FF2B5EF4-FFF2-40B4-BE49-F238E27FC236}">
                <a16:creationId xmlns:a16="http://schemas.microsoft.com/office/drawing/2014/main" id="{6788BA7A-F5C3-824C-A9E8-FD62C6BB0D16}"/>
              </a:ext>
            </a:extLst>
          </p:cNvPr>
          <p:cNvGraphicFramePr>
            <a:graphicFrameLocks noGrp="1"/>
          </p:cNvGraphicFramePr>
          <p:nvPr>
            <p:extLst>
              <p:ext uri="{D42A27DB-BD31-4B8C-83A1-F6EECF244321}">
                <p14:modId xmlns:p14="http://schemas.microsoft.com/office/powerpoint/2010/main" val="291067617"/>
              </p:ext>
            </p:extLst>
          </p:nvPr>
        </p:nvGraphicFramePr>
        <p:xfrm>
          <a:off x="681036" y="4240695"/>
          <a:ext cx="7981702" cy="1522424"/>
        </p:xfrm>
        <a:graphic>
          <a:graphicData uri="http://schemas.openxmlformats.org/drawingml/2006/table">
            <a:tbl>
              <a:tblPr firstRow="1" bandRow="1">
                <a:tableStyleId>{2D5ABB26-0587-4C30-8999-92F81FD0307C}</a:tableStyleId>
              </a:tblPr>
              <a:tblGrid>
                <a:gridCol w="1965912">
                  <a:extLst>
                    <a:ext uri="{9D8B030D-6E8A-4147-A177-3AD203B41FA5}">
                      <a16:colId xmlns:a16="http://schemas.microsoft.com/office/drawing/2014/main" val="2057263468"/>
                    </a:ext>
                  </a:extLst>
                </a:gridCol>
                <a:gridCol w="6015790">
                  <a:extLst>
                    <a:ext uri="{9D8B030D-6E8A-4147-A177-3AD203B41FA5}">
                      <a16:colId xmlns:a16="http://schemas.microsoft.com/office/drawing/2014/main" val="1229500502"/>
                    </a:ext>
                  </a:extLst>
                </a:gridCol>
              </a:tblGrid>
              <a:tr h="761212">
                <a:tc>
                  <a:txBody>
                    <a:bodyPr/>
                    <a:lstStyle/>
                    <a:p>
                      <a:r>
                        <a:rPr lang="en-CA" sz="1200" b="1" dirty="0">
                          <a:solidFill>
                            <a:schemeClr val="tx1"/>
                          </a:solidFill>
                        </a:rPr>
                        <a:t>Complex and Costly Set-Up and Implementation</a:t>
                      </a:r>
                      <a:endParaRPr lang="en-US" sz="12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1" dirty="0">
                          <a:solidFill>
                            <a:srgbClr val="000000"/>
                          </a:solidFill>
                        </a:rPr>
                        <a:t>38 percent of respondents noted the selection and price</a:t>
                      </a:r>
                      <a:r>
                        <a:rPr lang="en-CA" sz="1100" dirty="0">
                          <a:solidFill>
                            <a:srgbClr val="000000"/>
                          </a:solidFill>
                        </a:rPr>
                        <a:t>, both upfront and through services is a key inhibitor for adoption.</a:t>
                      </a:r>
                      <a:endParaRPr lang="en-US" sz="11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9836072"/>
                  </a:ext>
                </a:extLst>
              </a:tr>
              <a:tr h="761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chemeClr val="tx1"/>
                          </a:solidFill>
                        </a:rPr>
                        <a:t>Complexity of Integration with Current Systems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1" dirty="0">
                          <a:solidFill>
                            <a:srgbClr val="000000"/>
                          </a:solidFill>
                        </a:rPr>
                        <a:t>47 percent of respondents noted implementing or retrofitting </a:t>
                      </a:r>
                      <a:r>
                        <a:rPr lang="en-CA" sz="1100" dirty="0">
                          <a:solidFill>
                            <a:srgbClr val="000000"/>
                          </a:solidFill>
                        </a:rPr>
                        <a:t>new modern, connected devices into existing systems leads to problems with interoperability.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0628507"/>
                  </a:ext>
                </a:extLst>
              </a:tr>
            </a:tbl>
          </a:graphicData>
        </a:graphic>
      </p:graphicFrame>
    </p:spTree>
    <p:extLst>
      <p:ext uri="{BB962C8B-B14F-4D97-AF65-F5344CB8AC3E}">
        <p14:creationId xmlns:p14="http://schemas.microsoft.com/office/powerpoint/2010/main" val="3100244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6EB97F7-B879-F54B-AA15-B9B13857AF72}"/>
              </a:ext>
            </a:extLst>
          </p:cNvPr>
          <p:cNvSpPr/>
          <p:nvPr/>
        </p:nvSpPr>
        <p:spPr>
          <a:xfrm>
            <a:off x="7928811" y="5329989"/>
            <a:ext cx="1977189" cy="1528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D0B821-4C3E-EB4F-9345-42ECB64E73E0}"/>
              </a:ext>
            </a:extLst>
          </p:cNvPr>
          <p:cNvSpPr>
            <a:spLocks noGrp="1"/>
          </p:cNvSpPr>
          <p:nvPr>
            <p:ph type="title"/>
          </p:nvPr>
        </p:nvSpPr>
        <p:spPr>
          <a:xfrm>
            <a:off x="682327" y="210253"/>
            <a:ext cx="8982965" cy="808219"/>
          </a:xfrm>
        </p:spPr>
        <p:txBody>
          <a:bodyPr/>
          <a:lstStyle/>
          <a:p>
            <a:r>
              <a:rPr lang="en-US" dirty="0"/>
              <a:t>Tenants Value Comfort and Experience, While Owners Want Efficiency</a:t>
            </a:r>
          </a:p>
        </p:txBody>
      </p:sp>
      <p:graphicFrame>
        <p:nvGraphicFramePr>
          <p:cNvPr id="4" name="Table 3">
            <a:extLst>
              <a:ext uri="{FF2B5EF4-FFF2-40B4-BE49-F238E27FC236}">
                <a16:creationId xmlns:a16="http://schemas.microsoft.com/office/drawing/2014/main" id="{BB6BE8FA-2777-FF42-A469-F9257C62ABE0}"/>
              </a:ext>
            </a:extLst>
          </p:cNvPr>
          <p:cNvGraphicFramePr>
            <a:graphicFrameLocks noGrp="1"/>
          </p:cNvGraphicFramePr>
          <p:nvPr>
            <p:extLst>
              <p:ext uri="{D42A27DB-BD31-4B8C-83A1-F6EECF244321}">
                <p14:modId xmlns:p14="http://schemas.microsoft.com/office/powerpoint/2010/main" val="3731804627"/>
              </p:ext>
            </p:extLst>
          </p:nvPr>
        </p:nvGraphicFramePr>
        <p:xfrm>
          <a:off x="1270348" y="2049967"/>
          <a:ext cx="8092365" cy="3956616"/>
        </p:xfrm>
        <a:graphic>
          <a:graphicData uri="http://schemas.openxmlformats.org/drawingml/2006/table">
            <a:tbl>
              <a:tblPr firstRow="1" bandRow="1">
                <a:tableStyleId>{125E5076-3810-47DD-B79F-674D7AD40C01}</a:tableStyleId>
              </a:tblPr>
              <a:tblGrid>
                <a:gridCol w="1618473">
                  <a:extLst>
                    <a:ext uri="{9D8B030D-6E8A-4147-A177-3AD203B41FA5}">
                      <a16:colId xmlns:a16="http://schemas.microsoft.com/office/drawing/2014/main" val="2057263468"/>
                    </a:ext>
                  </a:extLst>
                </a:gridCol>
                <a:gridCol w="1618473">
                  <a:extLst>
                    <a:ext uri="{9D8B030D-6E8A-4147-A177-3AD203B41FA5}">
                      <a16:colId xmlns:a16="http://schemas.microsoft.com/office/drawing/2014/main" val="2854689653"/>
                    </a:ext>
                  </a:extLst>
                </a:gridCol>
                <a:gridCol w="1618473">
                  <a:extLst>
                    <a:ext uri="{9D8B030D-6E8A-4147-A177-3AD203B41FA5}">
                      <a16:colId xmlns:a16="http://schemas.microsoft.com/office/drawing/2014/main" val="3542542184"/>
                    </a:ext>
                  </a:extLst>
                </a:gridCol>
                <a:gridCol w="1618473">
                  <a:extLst>
                    <a:ext uri="{9D8B030D-6E8A-4147-A177-3AD203B41FA5}">
                      <a16:colId xmlns:a16="http://schemas.microsoft.com/office/drawing/2014/main" val="2852893044"/>
                    </a:ext>
                  </a:extLst>
                </a:gridCol>
                <a:gridCol w="1618473">
                  <a:extLst>
                    <a:ext uri="{9D8B030D-6E8A-4147-A177-3AD203B41FA5}">
                      <a16:colId xmlns:a16="http://schemas.microsoft.com/office/drawing/2014/main" val="3118227294"/>
                    </a:ext>
                  </a:extLst>
                </a:gridCol>
              </a:tblGrid>
              <a:tr h="521628">
                <a:tc>
                  <a:txBody>
                    <a:bodyPr/>
                    <a:lstStyle/>
                    <a:p>
                      <a:pPr algn="ctr"/>
                      <a:r>
                        <a:rPr lang="en-US" sz="1200" dirty="0"/>
                        <a:t>Tenants</a:t>
                      </a:r>
                      <a:endParaRPr lang="en-US" sz="1200" dirty="0">
                        <a:solidFill>
                          <a:schemeClr val="bg1"/>
                        </a:solidFill>
                      </a:endParaRPr>
                    </a:p>
                  </a:txBody>
                  <a:tcPr anchor="ctr"/>
                </a:tc>
                <a:tc>
                  <a:txBody>
                    <a:bodyPr/>
                    <a:lstStyle/>
                    <a:p>
                      <a:pPr marL="0" algn="ctr" defTabSz="914400" rtl="0" eaLnBrk="1" latinLnBrk="0" hangingPunct="1"/>
                      <a:r>
                        <a:rPr lang="en-US" sz="1200" kern="1200" dirty="0"/>
                        <a:t>Retail Consumers</a:t>
                      </a:r>
                      <a:endParaRPr lang="en-US" sz="1200" kern="1200" dirty="0">
                        <a:solidFill>
                          <a:schemeClr val="bg1"/>
                        </a:solidFill>
                        <a:latin typeface="+mn-lt"/>
                        <a:ea typeface="+mn-ea"/>
                        <a:cs typeface="+mn-cs"/>
                      </a:endParaRPr>
                    </a:p>
                  </a:txBody>
                  <a:tcPr anchor="ctr"/>
                </a:tc>
                <a:tc>
                  <a:txBody>
                    <a:bodyPr/>
                    <a:lstStyle/>
                    <a:p>
                      <a:pPr marL="0" algn="ctr" defTabSz="914400" rtl="0" eaLnBrk="1" latinLnBrk="0" hangingPunct="1"/>
                      <a:r>
                        <a:rPr lang="en-US" sz="1200" kern="1200" dirty="0"/>
                        <a:t>Hospitality Consumers</a:t>
                      </a:r>
                      <a:endParaRPr lang="en-US" sz="1200" kern="1200" dirty="0">
                        <a:solidFill>
                          <a:schemeClr val="bg1"/>
                        </a:solidFill>
                        <a:latin typeface="+mn-lt"/>
                        <a:ea typeface="+mn-ea"/>
                        <a:cs typeface="+mn-cs"/>
                      </a:endParaRPr>
                    </a:p>
                  </a:txBody>
                  <a:tcPr anchor="ctr"/>
                </a:tc>
                <a:tc>
                  <a:txBody>
                    <a:bodyPr/>
                    <a:lstStyle/>
                    <a:p>
                      <a:pPr marL="0" algn="ctr" defTabSz="914400" rtl="0" eaLnBrk="1" latinLnBrk="0" hangingPunct="1"/>
                      <a:r>
                        <a:rPr lang="en-US" sz="1200" kern="1200" dirty="0"/>
                        <a:t>Restaurant Consumers</a:t>
                      </a:r>
                      <a:endParaRPr lang="en-US" sz="1200" kern="1200" dirty="0">
                        <a:solidFill>
                          <a:schemeClr val="bg1"/>
                        </a:solidFill>
                        <a:latin typeface="+mn-lt"/>
                        <a:ea typeface="+mn-ea"/>
                        <a:cs typeface="+mn-cs"/>
                      </a:endParaRPr>
                    </a:p>
                  </a:txBody>
                  <a:tcPr anchor="ctr"/>
                </a:tc>
                <a:tc>
                  <a:txBody>
                    <a:bodyPr/>
                    <a:lstStyle/>
                    <a:p>
                      <a:pPr marL="0" algn="ctr" defTabSz="914400" rtl="0" eaLnBrk="1" latinLnBrk="0" hangingPunct="1"/>
                      <a:r>
                        <a:rPr lang="en-US" sz="1200" kern="1200" dirty="0"/>
                        <a:t>Building Decision-Makers</a:t>
                      </a:r>
                      <a:endParaRPr lang="en-US" sz="1200" kern="1200" dirty="0">
                        <a:solidFill>
                          <a:schemeClr val="bg1"/>
                        </a:solidFill>
                        <a:latin typeface="+mn-lt"/>
                        <a:ea typeface="+mn-ea"/>
                        <a:cs typeface="+mn-cs"/>
                      </a:endParaRPr>
                    </a:p>
                  </a:txBody>
                  <a:tcPr anchor="ctr"/>
                </a:tc>
                <a:extLst>
                  <a:ext uri="{0D108BD9-81ED-4DB2-BD59-A6C34878D82A}">
                    <a16:rowId xmlns:a16="http://schemas.microsoft.com/office/drawing/2014/main" val="2514213893"/>
                  </a:ext>
                </a:extLst>
              </a:tr>
              <a:tr h="821280">
                <a:tc>
                  <a:txBody>
                    <a:bodyPr/>
                    <a:lstStyle/>
                    <a:p>
                      <a:pPr algn="l"/>
                      <a:r>
                        <a:rPr lang="en-US" sz="1200" dirty="0"/>
                        <a:t>Occupancy Sensing</a:t>
                      </a:r>
                      <a:endParaRPr lang="en-US" sz="1200" b="0" dirty="0">
                        <a:solidFill>
                          <a:srgbClr val="000000"/>
                        </a:solidFill>
                      </a:endParaRPr>
                    </a:p>
                  </a:txBody>
                  <a:tcPr anchor="ctr"/>
                </a:tc>
                <a:tc>
                  <a:txBody>
                    <a:bodyPr/>
                    <a:lstStyle/>
                    <a:p>
                      <a:pPr algn="l"/>
                      <a:r>
                        <a:rPr lang="en-US" sz="1200" dirty="0"/>
                        <a:t>Identity Management to Prevent Financial Data Fraud</a:t>
                      </a:r>
                      <a:endParaRPr lang="en-US" sz="1200" b="0" dirty="0">
                        <a:solidFill>
                          <a:srgbClr val="000000"/>
                        </a:solidFill>
                      </a:endParaRPr>
                    </a:p>
                  </a:txBody>
                  <a:tcPr anchor="ctr"/>
                </a:tc>
                <a:tc>
                  <a:txBody>
                    <a:bodyPr/>
                    <a:lstStyle/>
                    <a:p>
                      <a:pPr algn="l"/>
                      <a:r>
                        <a:rPr lang="en-US" sz="1200" dirty="0"/>
                        <a:t>Smart Signs</a:t>
                      </a:r>
                      <a:endParaRPr lang="en-US" sz="1200" b="0" dirty="0">
                        <a:solidFill>
                          <a:srgbClr val="000000"/>
                        </a:solidFill>
                      </a:endParaRPr>
                    </a:p>
                  </a:txBody>
                  <a:tcPr anchor="ctr"/>
                </a:tc>
                <a:tc>
                  <a:txBody>
                    <a:bodyPr/>
                    <a:lstStyle/>
                    <a:p>
                      <a:pPr algn="l"/>
                      <a:r>
                        <a:rPr lang="en-US" sz="1200" dirty="0"/>
                        <a:t>Building Energy Efficiency and Use of Renewable Energy</a:t>
                      </a:r>
                      <a:endParaRPr lang="en-US" sz="1200" b="0" dirty="0">
                        <a:solidFill>
                          <a:srgbClr val="000000"/>
                        </a:solidFill>
                      </a:endParaRPr>
                    </a:p>
                  </a:txBody>
                  <a:tcPr anchor="ctr"/>
                </a:tc>
                <a:tc>
                  <a:txBody>
                    <a:bodyPr/>
                    <a:lstStyle/>
                    <a:p>
                      <a:pPr algn="l"/>
                      <a:r>
                        <a:rPr lang="en-US" sz="1200" dirty="0"/>
                        <a:t>Energy Efficiency</a:t>
                      </a:r>
                      <a:endParaRPr lang="en-US" sz="1200" b="0" dirty="0">
                        <a:solidFill>
                          <a:srgbClr val="000000"/>
                        </a:solidFill>
                      </a:endParaRPr>
                    </a:p>
                  </a:txBody>
                  <a:tcPr anchor="ctr"/>
                </a:tc>
                <a:extLst>
                  <a:ext uri="{0D108BD9-81ED-4DB2-BD59-A6C34878D82A}">
                    <a16:rowId xmlns:a16="http://schemas.microsoft.com/office/drawing/2014/main" val="3779836072"/>
                  </a:ext>
                </a:extLst>
              </a:tr>
              <a:tr h="868595">
                <a:tc>
                  <a:txBody>
                    <a:bodyPr/>
                    <a:lstStyle/>
                    <a:p>
                      <a:pPr algn="l"/>
                      <a:r>
                        <a:rPr lang="en-US" sz="1200" dirty="0"/>
                        <a:t>Temperature Optimization</a:t>
                      </a:r>
                      <a:endParaRPr lang="en-US" sz="1200" b="0" dirty="0">
                        <a:solidFill>
                          <a:srgbClr val="000000"/>
                        </a:solidFill>
                      </a:endParaRPr>
                    </a:p>
                  </a:txBody>
                  <a:tcPr anchor="ctr"/>
                </a:tc>
                <a:tc>
                  <a:txBody>
                    <a:bodyPr/>
                    <a:lstStyle/>
                    <a:p>
                      <a:pPr algn="l"/>
                      <a:r>
                        <a:rPr lang="en-US" sz="1200" dirty="0"/>
                        <a:t>Smart Parking to Guide Shoppers to Open Parking Spots</a:t>
                      </a:r>
                      <a:endParaRPr lang="en-US" sz="1200" b="0" dirty="0">
                        <a:solidFill>
                          <a:srgbClr val="000000"/>
                        </a:solidFill>
                      </a:endParaRPr>
                    </a:p>
                  </a:txBody>
                  <a:tcPr anchor="ctr"/>
                </a:tc>
                <a:tc>
                  <a:txBody>
                    <a:bodyPr/>
                    <a:lstStyle/>
                    <a:p>
                      <a:pPr algn="l"/>
                      <a:r>
                        <a:rPr lang="en-US" sz="1200" dirty="0"/>
                        <a:t>Occupancy Sensing to support automatic lighting</a:t>
                      </a:r>
                      <a:endParaRPr lang="en-US" sz="1200" b="0" dirty="0">
                        <a:solidFill>
                          <a:srgbClr val="000000"/>
                        </a:solidFill>
                      </a:endParaRPr>
                    </a:p>
                  </a:txBody>
                  <a:tcPr anchor="ctr"/>
                </a:tc>
                <a:tc>
                  <a:txBody>
                    <a:bodyPr/>
                    <a:lstStyle/>
                    <a:p>
                      <a:pPr algn="l"/>
                      <a:r>
                        <a:rPr lang="en-US" sz="1200" dirty="0"/>
                        <a:t>AR and VR Applications for Food Before Ordering</a:t>
                      </a:r>
                      <a:endParaRPr lang="en-US" sz="1200" b="0" dirty="0">
                        <a:solidFill>
                          <a:srgbClr val="000000"/>
                        </a:solidFill>
                      </a:endParaRPr>
                    </a:p>
                  </a:txBody>
                  <a:tcPr anchor="ctr"/>
                </a:tc>
                <a:tc>
                  <a:txBody>
                    <a:bodyPr/>
                    <a:lstStyle/>
                    <a:p>
                      <a:pPr algn="l"/>
                      <a:r>
                        <a:rPr lang="en-US" sz="1200" dirty="0"/>
                        <a:t>Occupancy Sensing</a:t>
                      </a:r>
                      <a:endParaRPr lang="en-US" sz="1200" b="0" dirty="0">
                        <a:solidFill>
                          <a:srgbClr val="000000"/>
                        </a:solidFill>
                      </a:endParaRPr>
                    </a:p>
                  </a:txBody>
                  <a:tcPr anchor="ctr"/>
                </a:tc>
                <a:extLst>
                  <a:ext uri="{0D108BD9-81ED-4DB2-BD59-A6C34878D82A}">
                    <a16:rowId xmlns:a16="http://schemas.microsoft.com/office/drawing/2014/main" val="1670628507"/>
                  </a:ext>
                </a:extLst>
              </a:tr>
              <a:tr h="737593">
                <a:tc>
                  <a:txBody>
                    <a:bodyPr/>
                    <a:lstStyle/>
                    <a:p>
                      <a:pPr algn="l"/>
                      <a:r>
                        <a:rPr lang="en-US" sz="1200" dirty="0"/>
                        <a:t>Smart Sensors for Automated Lighting Control</a:t>
                      </a:r>
                      <a:endParaRPr lang="en-US" sz="1200" b="0" dirty="0">
                        <a:solidFill>
                          <a:srgbClr val="000000"/>
                        </a:solidFill>
                      </a:endParaRPr>
                    </a:p>
                  </a:txBody>
                  <a:tcPr anchor="ctr"/>
                </a:tc>
                <a:tc>
                  <a:txBody>
                    <a:bodyPr/>
                    <a:lstStyle/>
                    <a:p>
                      <a:pPr algn="l"/>
                      <a:r>
                        <a:rPr lang="en-US" sz="1200" dirty="0"/>
                        <a:t>Interactive Smart Signs to Guide Shoppers</a:t>
                      </a:r>
                      <a:endParaRPr lang="en-US" sz="1200" b="0" dirty="0">
                        <a:solidFill>
                          <a:srgbClr val="000000"/>
                        </a:solidFill>
                      </a:endParaRPr>
                    </a:p>
                  </a:txBody>
                  <a:tcPr anchor="ctr"/>
                </a:tc>
                <a:tc>
                  <a:txBody>
                    <a:bodyPr/>
                    <a:lstStyle/>
                    <a:p>
                      <a:pPr algn="l"/>
                      <a:r>
                        <a:rPr lang="en-US" sz="1200" dirty="0"/>
                        <a:t>Voice-Controlled Heating and Air Conditioning</a:t>
                      </a:r>
                      <a:endParaRPr lang="en-US" sz="1200" b="0" dirty="0">
                        <a:solidFill>
                          <a:srgbClr val="000000"/>
                        </a:solidFill>
                      </a:endParaRPr>
                    </a:p>
                  </a:txBody>
                  <a:tcPr anchor="ctr"/>
                </a:tc>
                <a:tc>
                  <a:txBody>
                    <a:bodyPr/>
                    <a:lstStyle/>
                    <a:p>
                      <a:pPr algn="l"/>
                      <a:r>
                        <a:rPr lang="en-US" sz="1200" dirty="0"/>
                        <a:t>Smart Reservation System</a:t>
                      </a:r>
                      <a:endParaRPr lang="en-US" sz="1200" b="0" dirty="0">
                        <a:solidFill>
                          <a:srgbClr val="000000"/>
                        </a:solidFill>
                      </a:endParaRPr>
                    </a:p>
                  </a:txBody>
                  <a:tcPr anchor="ctr"/>
                </a:tc>
                <a:tc>
                  <a:txBody>
                    <a:bodyPr/>
                    <a:lstStyle/>
                    <a:p>
                      <a:pPr algn="l"/>
                      <a:r>
                        <a:rPr lang="en-US" sz="1200" dirty="0"/>
                        <a:t>Predictive and Preventative Maintenance</a:t>
                      </a:r>
                      <a:endParaRPr lang="en-US" sz="1200" b="0" dirty="0">
                        <a:solidFill>
                          <a:srgbClr val="000000"/>
                        </a:solidFill>
                      </a:endParaRPr>
                    </a:p>
                  </a:txBody>
                  <a:tcPr anchor="ctr"/>
                </a:tc>
                <a:extLst>
                  <a:ext uri="{0D108BD9-81ED-4DB2-BD59-A6C34878D82A}">
                    <a16:rowId xmlns:a16="http://schemas.microsoft.com/office/drawing/2014/main" val="1263615558"/>
                  </a:ext>
                </a:extLst>
              </a:tr>
              <a:tr h="737593">
                <a:tc>
                  <a:txBody>
                    <a:bodyPr/>
                    <a:lstStyle/>
                    <a:p>
                      <a:pPr algn="l"/>
                      <a:r>
                        <a:rPr lang="en-US" sz="1200" dirty="0"/>
                        <a:t>Convenience Services</a:t>
                      </a:r>
                      <a:endParaRPr lang="en-US" sz="1200" b="0" dirty="0">
                        <a:solidFill>
                          <a:srgbClr val="000000"/>
                        </a:solidFill>
                      </a:endParaRPr>
                    </a:p>
                  </a:txBody>
                  <a:tcPr anchor="ctr"/>
                </a:tc>
                <a:tc>
                  <a:txBody>
                    <a:bodyPr/>
                    <a:lstStyle/>
                    <a:p>
                      <a:pPr algn="l"/>
                      <a:r>
                        <a:rPr lang="en-US" sz="1200" dirty="0"/>
                        <a:t>Interactive Customer Engagement Kiosks and Digital Signage</a:t>
                      </a:r>
                      <a:endParaRPr lang="en-US" sz="1200" b="0" dirty="0">
                        <a:solidFill>
                          <a:srgbClr val="000000"/>
                        </a:solidFill>
                      </a:endParaRPr>
                    </a:p>
                  </a:txBody>
                  <a:tcPr anchor="ctr"/>
                </a:tc>
                <a:tc>
                  <a:txBody>
                    <a:bodyPr/>
                    <a:lstStyle/>
                    <a:p>
                      <a:pPr algn="l"/>
                      <a:r>
                        <a:rPr lang="en-US" sz="1200" dirty="0"/>
                        <a:t>Smart Phone App for Maintenance and Housekeeping</a:t>
                      </a:r>
                      <a:endParaRPr lang="en-US" sz="1200" b="0" dirty="0">
                        <a:solidFill>
                          <a:srgbClr val="000000"/>
                        </a:solidFill>
                      </a:endParaRPr>
                    </a:p>
                  </a:txBody>
                  <a:tcPr anchor="ctr"/>
                </a:tc>
                <a:tc>
                  <a:txBody>
                    <a:bodyPr/>
                    <a:lstStyle/>
                    <a:p>
                      <a:pPr algn="l"/>
                      <a:r>
                        <a:rPr lang="en-US" sz="1200" dirty="0"/>
                        <a:t>Interactive Smart Menus</a:t>
                      </a:r>
                      <a:endParaRPr lang="en-US" sz="1200" b="0" dirty="0">
                        <a:solidFill>
                          <a:srgbClr val="000000"/>
                        </a:solidFill>
                      </a:endParaRPr>
                    </a:p>
                  </a:txBody>
                  <a:tcPr anchor="ctr"/>
                </a:tc>
                <a:tc>
                  <a:txBody>
                    <a:bodyPr/>
                    <a:lstStyle/>
                    <a:p>
                      <a:pPr algn="l"/>
                      <a:r>
                        <a:rPr lang="en-US" sz="1200" dirty="0"/>
                        <a:t>Air Quality</a:t>
                      </a:r>
                      <a:endParaRPr lang="en-US" sz="1200" b="0" dirty="0">
                        <a:solidFill>
                          <a:srgbClr val="000000"/>
                        </a:solidFill>
                      </a:endParaRPr>
                    </a:p>
                  </a:txBody>
                  <a:tcPr anchor="ctr"/>
                </a:tc>
                <a:extLst>
                  <a:ext uri="{0D108BD9-81ED-4DB2-BD59-A6C34878D82A}">
                    <a16:rowId xmlns:a16="http://schemas.microsoft.com/office/drawing/2014/main" val="1785953504"/>
                  </a:ext>
                </a:extLst>
              </a:tr>
            </a:tbl>
          </a:graphicData>
        </a:graphic>
      </p:graphicFrame>
      <p:sp>
        <p:nvSpPr>
          <p:cNvPr id="5" name="TextBox 4">
            <a:extLst>
              <a:ext uri="{FF2B5EF4-FFF2-40B4-BE49-F238E27FC236}">
                <a16:creationId xmlns:a16="http://schemas.microsoft.com/office/drawing/2014/main" id="{C9F2A94F-F1A5-2745-9DEA-603A78CD0ED2}"/>
              </a:ext>
            </a:extLst>
          </p:cNvPr>
          <p:cNvSpPr txBox="1"/>
          <p:nvPr/>
        </p:nvSpPr>
        <p:spPr>
          <a:xfrm>
            <a:off x="1270347" y="1728763"/>
            <a:ext cx="8092365" cy="307777"/>
          </a:xfrm>
          <a:prstGeom prst="rect">
            <a:avLst/>
          </a:prstGeom>
          <a:noFill/>
          <a:ln w="28575">
            <a:solidFill>
              <a:schemeClr val="tx1"/>
            </a:solidFill>
          </a:ln>
        </p:spPr>
        <p:txBody>
          <a:bodyPr wrap="square" rtlCol="0">
            <a:spAutoFit/>
          </a:bodyPr>
          <a:lstStyle/>
          <a:p>
            <a:pPr algn="ctr"/>
            <a:r>
              <a:rPr lang="en-US" sz="1400" b="1" dirty="0">
                <a:solidFill>
                  <a:srgbClr val="000000"/>
                </a:solidFill>
              </a:rPr>
              <a:t>Top Use Cases Across Commercial Building Segments</a:t>
            </a:r>
          </a:p>
        </p:txBody>
      </p:sp>
      <p:sp>
        <p:nvSpPr>
          <p:cNvPr id="3" name="Up-Down Arrow 2">
            <a:extLst>
              <a:ext uri="{FF2B5EF4-FFF2-40B4-BE49-F238E27FC236}">
                <a16:creationId xmlns:a16="http://schemas.microsoft.com/office/drawing/2014/main" id="{B74390A5-74AD-8546-9424-A1221C95DEB9}"/>
              </a:ext>
            </a:extLst>
          </p:cNvPr>
          <p:cNvSpPr/>
          <p:nvPr/>
        </p:nvSpPr>
        <p:spPr>
          <a:xfrm>
            <a:off x="682327" y="2683751"/>
            <a:ext cx="419548" cy="2841013"/>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F6AB888-739D-B44C-9F94-932608D0DFED}"/>
              </a:ext>
            </a:extLst>
          </p:cNvPr>
          <p:cNvSpPr txBox="1"/>
          <p:nvPr/>
        </p:nvSpPr>
        <p:spPr>
          <a:xfrm rot="16200000">
            <a:off x="-90607" y="3964649"/>
            <a:ext cx="1959123" cy="307777"/>
          </a:xfrm>
          <a:prstGeom prst="rect">
            <a:avLst/>
          </a:prstGeom>
          <a:solidFill>
            <a:schemeClr val="bg1"/>
          </a:solidFill>
        </p:spPr>
        <p:txBody>
          <a:bodyPr wrap="square" rtlCol="0">
            <a:spAutoFit/>
          </a:bodyPr>
          <a:lstStyle/>
          <a:p>
            <a:pPr algn="ctr"/>
            <a:r>
              <a:rPr lang="en-US" sz="1400" b="1" dirty="0">
                <a:solidFill>
                  <a:schemeClr val="accent1"/>
                </a:solidFill>
              </a:rPr>
              <a:t>Rank of Priority</a:t>
            </a:r>
          </a:p>
        </p:txBody>
      </p:sp>
      <p:sp>
        <p:nvSpPr>
          <p:cNvPr id="8" name="TextBox 7">
            <a:extLst>
              <a:ext uri="{FF2B5EF4-FFF2-40B4-BE49-F238E27FC236}">
                <a16:creationId xmlns:a16="http://schemas.microsoft.com/office/drawing/2014/main" id="{37B2C948-FCA6-134C-AFC9-EEB1F1169C75}"/>
              </a:ext>
            </a:extLst>
          </p:cNvPr>
          <p:cNvSpPr txBox="1"/>
          <p:nvPr/>
        </p:nvSpPr>
        <p:spPr>
          <a:xfrm>
            <a:off x="543286" y="2406753"/>
            <a:ext cx="697627" cy="276999"/>
          </a:xfrm>
          <a:prstGeom prst="rect">
            <a:avLst/>
          </a:prstGeom>
          <a:noFill/>
        </p:spPr>
        <p:txBody>
          <a:bodyPr wrap="none" rtlCol="0">
            <a:spAutoFit/>
          </a:bodyPr>
          <a:lstStyle/>
          <a:p>
            <a:r>
              <a:rPr lang="en-US" sz="1200" dirty="0">
                <a:solidFill>
                  <a:schemeClr val="accent1"/>
                </a:solidFill>
              </a:rPr>
              <a:t>Higher</a:t>
            </a:r>
          </a:p>
        </p:txBody>
      </p:sp>
      <p:sp>
        <p:nvSpPr>
          <p:cNvPr id="9" name="TextBox 8">
            <a:extLst>
              <a:ext uri="{FF2B5EF4-FFF2-40B4-BE49-F238E27FC236}">
                <a16:creationId xmlns:a16="http://schemas.microsoft.com/office/drawing/2014/main" id="{49AF85D6-F9CE-0C47-8152-CC940258E821}"/>
              </a:ext>
            </a:extLst>
          </p:cNvPr>
          <p:cNvSpPr txBox="1"/>
          <p:nvPr/>
        </p:nvSpPr>
        <p:spPr>
          <a:xfrm>
            <a:off x="566591" y="5584607"/>
            <a:ext cx="644728" cy="276999"/>
          </a:xfrm>
          <a:prstGeom prst="rect">
            <a:avLst/>
          </a:prstGeom>
          <a:noFill/>
        </p:spPr>
        <p:txBody>
          <a:bodyPr wrap="none" rtlCol="0">
            <a:spAutoFit/>
          </a:bodyPr>
          <a:lstStyle/>
          <a:p>
            <a:r>
              <a:rPr lang="en-US" sz="1200" dirty="0">
                <a:solidFill>
                  <a:schemeClr val="accent1"/>
                </a:solidFill>
              </a:rPr>
              <a:t>Lower</a:t>
            </a:r>
          </a:p>
        </p:txBody>
      </p:sp>
    </p:spTree>
    <p:extLst>
      <p:ext uri="{BB962C8B-B14F-4D97-AF65-F5344CB8AC3E}">
        <p14:creationId xmlns:p14="http://schemas.microsoft.com/office/powerpoint/2010/main" val="828325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6778F-DA25-AB48-A6DA-DEE013474010}"/>
              </a:ext>
            </a:extLst>
          </p:cNvPr>
          <p:cNvSpPr>
            <a:spLocks noGrp="1"/>
          </p:cNvSpPr>
          <p:nvPr>
            <p:ph type="title"/>
          </p:nvPr>
        </p:nvSpPr>
        <p:spPr>
          <a:xfrm>
            <a:off x="681036" y="189193"/>
            <a:ext cx="8451961" cy="524107"/>
          </a:xfrm>
        </p:spPr>
        <p:txBody>
          <a:bodyPr/>
          <a:lstStyle/>
          <a:p>
            <a:r>
              <a:rPr lang="en-US" dirty="0"/>
              <a:t>Use Case Categories Impact Owner / Operator Decision-Making</a:t>
            </a:r>
          </a:p>
        </p:txBody>
      </p:sp>
      <p:sp>
        <p:nvSpPr>
          <p:cNvPr id="3" name="Text Placeholder 2">
            <a:extLst>
              <a:ext uri="{FF2B5EF4-FFF2-40B4-BE49-F238E27FC236}">
                <a16:creationId xmlns:a16="http://schemas.microsoft.com/office/drawing/2014/main" id="{7DB42E54-ED85-B442-8CDA-86F1913B21DB}"/>
              </a:ext>
            </a:extLst>
          </p:cNvPr>
          <p:cNvSpPr>
            <a:spLocks noGrp="1"/>
          </p:cNvSpPr>
          <p:nvPr>
            <p:ph type="body" sz="quarter" idx="12"/>
          </p:nvPr>
        </p:nvSpPr>
        <p:spPr>
          <a:xfrm>
            <a:off x="402732" y="1623491"/>
            <a:ext cx="3642821" cy="4680362"/>
          </a:xfrm>
        </p:spPr>
        <p:txBody>
          <a:bodyPr>
            <a:normAutofit/>
          </a:bodyPr>
          <a:lstStyle/>
          <a:p>
            <a:pPr lvl="0"/>
            <a:r>
              <a:rPr lang="en-CA" sz="1600" b="1" dirty="0"/>
              <a:t>Retrofit &amp; Upgrade:</a:t>
            </a:r>
            <a:r>
              <a:rPr lang="en-CA" sz="1600" dirty="0"/>
              <a:t> Use cases included in this category include those that are predominately energy management related and that have very tangible metrics for measuring the expected return on investment</a:t>
            </a:r>
          </a:p>
          <a:p>
            <a:pPr lvl="0"/>
            <a:r>
              <a:rPr lang="en-CA" sz="1600" b="1" dirty="0"/>
              <a:t>Operational Excellence:</a:t>
            </a:r>
            <a:r>
              <a:rPr lang="en-CA" sz="1600" dirty="0"/>
              <a:t> Use cases that still have quantifiable returns but are less tangible than retrofit and upgrade use cases. </a:t>
            </a:r>
          </a:p>
          <a:p>
            <a:pPr lvl="0"/>
            <a:r>
              <a:rPr lang="en-CA" sz="1600" b="1" dirty="0"/>
              <a:t>Comfort and Convenience:</a:t>
            </a:r>
            <a:r>
              <a:rPr lang="en-CA" sz="1600" dirty="0"/>
              <a:t> Use cases that don’t have objective or clear measures of return for the stakeholder</a:t>
            </a:r>
            <a:endParaRPr lang="en-US" dirty="0"/>
          </a:p>
        </p:txBody>
      </p:sp>
      <p:sp>
        <p:nvSpPr>
          <p:cNvPr id="4" name="TextBox 3">
            <a:extLst>
              <a:ext uri="{FF2B5EF4-FFF2-40B4-BE49-F238E27FC236}">
                <a16:creationId xmlns:a16="http://schemas.microsoft.com/office/drawing/2014/main" id="{53AAE196-70DA-1C45-9BDF-573E1E3E4FD3}"/>
              </a:ext>
            </a:extLst>
          </p:cNvPr>
          <p:cNvSpPr txBox="1"/>
          <p:nvPr/>
        </p:nvSpPr>
        <p:spPr>
          <a:xfrm>
            <a:off x="681036" y="5472856"/>
            <a:ext cx="6393532" cy="738664"/>
          </a:xfrm>
          <a:prstGeom prst="rect">
            <a:avLst/>
          </a:prstGeom>
          <a:noFill/>
        </p:spPr>
        <p:txBody>
          <a:bodyPr wrap="square" rtlCol="0">
            <a:spAutoFit/>
          </a:bodyPr>
          <a:lstStyle/>
          <a:p>
            <a:r>
              <a:rPr lang="en-US" sz="1400" b="1" i="1" dirty="0">
                <a:solidFill>
                  <a:srgbClr val="000000"/>
                </a:solidFill>
              </a:rPr>
              <a:t>Example: </a:t>
            </a:r>
            <a:r>
              <a:rPr lang="en-US" sz="1400" i="1" dirty="0">
                <a:solidFill>
                  <a:srgbClr val="000000"/>
                </a:solidFill>
              </a:rPr>
              <a:t>Retail store customers desire interactive digital signage to enhance their user experience, pushing retail store owners/operators to choose less tangible ROI solutions in hopes that ROI is made up in customer loyalty or other qualitative metrics</a:t>
            </a:r>
            <a:endParaRPr lang="en-US" sz="1400" b="1" i="1" dirty="0">
              <a:solidFill>
                <a:srgbClr val="000000"/>
              </a:solidFill>
            </a:endParaRPr>
          </a:p>
        </p:txBody>
      </p:sp>
      <p:pic>
        <p:nvPicPr>
          <p:cNvPr id="6" name="Picture 5">
            <a:extLst>
              <a:ext uri="{FF2B5EF4-FFF2-40B4-BE49-F238E27FC236}">
                <a16:creationId xmlns:a16="http://schemas.microsoft.com/office/drawing/2014/main" id="{A82EA355-E9A3-3B41-841A-A4810FD70303}"/>
              </a:ext>
            </a:extLst>
          </p:cNvPr>
          <p:cNvPicPr>
            <a:picLocks noChangeAspect="1"/>
          </p:cNvPicPr>
          <p:nvPr/>
        </p:nvPicPr>
        <p:blipFill>
          <a:blip r:embed="rId2"/>
          <a:stretch>
            <a:fillRect/>
          </a:stretch>
        </p:blipFill>
        <p:spPr>
          <a:xfrm>
            <a:off x="4164106" y="1359136"/>
            <a:ext cx="5396920" cy="3983441"/>
          </a:xfrm>
          <a:prstGeom prst="rect">
            <a:avLst/>
          </a:prstGeom>
        </p:spPr>
      </p:pic>
    </p:spTree>
    <p:extLst>
      <p:ext uri="{BB962C8B-B14F-4D97-AF65-F5344CB8AC3E}">
        <p14:creationId xmlns:p14="http://schemas.microsoft.com/office/powerpoint/2010/main" val="3015777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8733B-D15F-9247-9BD2-1619A327E5DB}"/>
              </a:ext>
            </a:extLst>
          </p:cNvPr>
          <p:cNvSpPr>
            <a:spLocks noGrp="1"/>
          </p:cNvSpPr>
          <p:nvPr>
            <p:ph type="title"/>
          </p:nvPr>
        </p:nvSpPr>
        <p:spPr>
          <a:xfrm>
            <a:off x="681037" y="303342"/>
            <a:ext cx="8390774" cy="524107"/>
          </a:xfrm>
        </p:spPr>
        <p:txBody>
          <a:bodyPr/>
          <a:lstStyle/>
          <a:p>
            <a:r>
              <a:rPr lang="en-US" dirty="0"/>
              <a:t>Top Use Cases Aligned with Player Types Result in Monetization Model Alignment</a:t>
            </a:r>
          </a:p>
        </p:txBody>
      </p:sp>
      <p:sp>
        <p:nvSpPr>
          <p:cNvPr id="87" name="TextBox 86">
            <a:extLst>
              <a:ext uri="{FF2B5EF4-FFF2-40B4-BE49-F238E27FC236}">
                <a16:creationId xmlns:a16="http://schemas.microsoft.com/office/drawing/2014/main" id="{9AC414B1-2AA3-7C4A-BCEC-6DFE7254E721}"/>
              </a:ext>
            </a:extLst>
          </p:cNvPr>
          <p:cNvSpPr txBox="1"/>
          <p:nvPr/>
        </p:nvSpPr>
        <p:spPr>
          <a:xfrm>
            <a:off x="6340642" y="1908896"/>
            <a:ext cx="3128211" cy="815608"/>
          </a:xfrm>
          <a:prstGeom prst="rect">
            <a:avLst/>
          </a:prstGeom>
          <a:noFill/>
        </p:spPr>
        <p:txBody>
          <a:bodyPr wrap="square" rtlCol="0">
            <a:spAutoFit/>
          </a:bodyPr>
          <a:lstStyle/>
          <a:p>
            <a:r>
              <a:rPr lang="en-US" sz="1400" b="1" u="sng" dirty="0">
                <a:solidFill>
                  <a:srgbClr val="1B9FF4"/>
                </a:solidFill>
              </a:rPr>
              <a:t>Unbound Smart Service:</a:t>
            </a:r>
          </a:p>
          <a:p>
            <a:r>
              <a:rPr lang="en-CA" sz="1100" dirty="0">
                <a:solidFill>
                  <a:srgbClr val="000000"/>
                </a:solidFill>
              </a:rPr>
              <a:t>Device serves as the point of access to other services which are less automated, or which are not sold directly to the device’s end-user. </a:t>
            </a:r>
            <a:endParaRPr lang="en-US" sz="1100" dirty="0">
              <a:solidFill>
                <a:srgbClr val="000000"/>
              </a:solidFill>
            </a:endParaRPr>
          </a:p>
        </p:txBody>
      </p:sp>
      <p:sp>
        <p:nvSpPr>
          <p:cNvPr id="5" name="TextBox 4">
            <a:extLst>
              <a:ext uri="{FF2B5EF4-FFF2-40B4-BE49-F238E27FC236}">
                <a16:creationId xmlns:a16="http://schemas.microsoft.com/office/drawing/2014/main" id="{B0740392-D968-034E-8569-E20E8836E35D}"/>
              </a:ext>
            </a:extLst>
          </p:cNvPr>
          <p:cNvSpPr txBox="1"/>
          <p:nvPr/>
        </p:nvSpPr>
        <p:spPr>
          <a:xfrm>
            <a:off x="6340641" y="2815358"/>
            <a:ext cx="3128211" cy="769441"/>
          </a:xfrm>
          <a:prstGeom prst="rect">
            <a:avLst/>
          </a:prstGeom>
          <a:noFill/>
        </p:spPr>
        <p:txBody>
          <a:bodyPr wrap="square" rtlCol="0">
            <a:spAutoFit/>
          </a:bodyPr>
          <a:lstStyle/>
          <a:p>
            <a:r>
              <a:rPr lang="en-US" sz="1100" b="1" u="sng" dirty="0">
                <a:solidFill>
                  <a:srgbClr val="FD8023"/>
                </a:solidFill>
              </a:rPr>
              <a:t>Solution-based Smart Service:</a:t>
            </a:r>
          </a:p>
          <a:p>
            <a:r>
              <a:rPr lang="en-CA" sz="1100" dirty="0">
                <a:solidFill>
                  <a:srgbClr val="000000"/>
                </a:solidFill>
              </a:rPr>
              <a:t>Made possible by customer activity chains that have a total value far in excess of the purchase price of the device. </a:t>
            </a:r>
            <a:endParaRPr lang="en-US" sz="1100" dirty="0">
              <a:solidFill>
                <a:srgbClr val="000000"/>
              </a:solidFill>
            </a:endParaRPr>
          </a:p>
        </p:txBody>
      </p:sp>
      <p:sp>
        <p:nvSpPr>
          <p:cNvPr id="6" name="TextBox 5">
            <a:extLst>
              <a:ext uri="{FF2B5EF4-FFF2-40B4-BE49-F238E27FC236}">
                <a16:creationId xmlns:a16="http://schemas.microsoft.com/office/drawing/2014/main" id="{0027CFAC-4E38-DB44-95DE-0392EC117FC8}"/>
              </a:ext>
            </a:extLst>
          </p:cNvPr>
          <p:cNvSpPr txBox="1"/>
          <p:nvPr/>
        </p:nvSpPr>
        <p:spPr>
          <a:xfrm>
            <a:off x="6340640" y="3681859"/>
            <a:ext cx="3128211" cy="646331"/>
          </a:xfrm>
          <a:prstGeom prst="rect">
            <a:avLst/>
          </a:prstGeom>
          <a:noFill/>
        </p:spPr>
        <p:txBody>
          <a:bodyPr wrap="square" rtlCol="0">
            <a:spAutoFit/>
          </a:bodyPr>
          <a:lstStyle/>
          <a:p>
            <a:r>
              <a:rPr lang="en-US" sz="1100" b="1" u="sng" dirty="0">
                <a:solidFill>
                  <a:srgbClr val="E54029"/>
                </a:solidFill>
              </a:rPr>
              <a:t>Product-bound</a:t>
            </a:r>
            <a:r>
              <a:rPr lang="en-US" sz="1400" b="1" u="sng" dirty="0">
                <a:solidFill>
                  <a:srgbClr val="1B9FF4"/>
                </a:solidFill>
              </a:rPr>
              <a:t>:</a:t>
            </a:r>
          </a:p>
          <a:p>
            <a:r>
              <a:rPr lang="en-CA" sz="1100" dirty="0">
                <a:solidFill>
                  <a:srgbClr val="000000"/>
                </a:solidFill>
              </a:rPr>
              <a:t>Revenue is collected not simply for the product, but, in some way, for the associated service. </a:t>
            </a:r>
            <a:endParaRPr lang="en-US" sz="1100" dirty="0">
              <a:solidFill>
                <a:srgbClr val="000000"/>
              </a:solidFill>
            </a:endParaRPr>
          </a:p>
        </p:txBody>
      </p:sp>
      <p:sp>
        <p:nvSpPr>
          <p:cNvPr id="7" name="TextBox 6">
            <a:extLst>
              <a:ext uri="{FF2B5EF4-FFF2-40B4-BE49-F238E27FC236}">
                <a16:creationId xmlns:a16="http://schemas.microsoft.com/office/drawing/2014/main" id="{2442C8CE-68D3-FC42-A200-C06865100534}"/>
              </a:ext>
            </a:extLst>
          </p:cNvPr>
          <p:cNvSpPr txBox="1"/>
          <p:nvPr/>
        </p:nvSpPr>
        <p:spPr>
          <a:xfrm>
            <a:off x="6340640" y="4384002"/>
            <a:ext cx="3128211" cy="1154162"/>
          </a:xfrm>
          <a:prstGeom prst="rect">
            <a:avLst/>
          </a:prstGeom>
          <a:noFill/>
        </p:spPr>
        <p:txBody>
          <a:bodyPr wrap="square" rtlCol="0">
            <a:spAutoFit/>
          </a:bodyPr>
          <a:lstStyle/>
          <a:p>
            <a:r>
              <a:rPr lang="en-US" sz="1100" b="1" u="sng" dirty="0">
                <a:solidFill>
                  <a:srgbClr val="12539F"/>
                </a:solidFill>
              </a:rPr>
              <a:t>Product-based</a:t>
            </a:r>
            <a:r>
              <a:rPr lang="en-US" sz="1400" b="1" u="sng" dirty="0">
                <a:solidFill>
                  <a:srgbClr val="12539F"/>
                </a:solidFill>
              </a:rPr>
              <a:t>:</a:t>
            </a:r>
          </a:p>
          <a:p>
            <a:r>
              <a:rPr lang="en-CA" sz="1100" dirty="0">
                <a:solidFill>
                  <a:srgbClr val="000000"/>
                </a:solidFill>
              </a:rPr>
              <a:t>The embedding of connectivity into the product does not open a great opportunity for selling value-adding services. For these companies, the only revenue model is the same old one, the “one-time transaction” model. </a:t>
            </a:r>
            <a:endParaRPr lang="en-US" sz="1100" dirty="0">
              <a:solidFill>
                <a:srgbClr val="000000"/>
              </a:solidFill>
            </a:endParaRPr>
          </a:p>
        </p:txBody>
      </p:sp>
      <p:sp>
        <p:nvSpPr>
          <p:cNvPr id="10" name="Left Bracket 9">
            <a:extLst>
              <a:ext uri="{FF2B5EF4-FFF2-40B4-BE49-F238E27FC236}">
                <a16:creationId xmlns:a16="http://schemas.microsoft.com/office/drawing/2014/main" id="{D2F1AD57-2B55-7744-9D5E-90DDF832F773}"/>
              </a:ext>
            </a:extLst>
          </p:cNvPr>
          <p:cNvSpPr/>
          <p:nvPr/>
        </p:nvSpPr>
        <p:spPr>
          <a:xfrm>
            <a:off x="6142616" y="1818042"/>
            <a:ext cx="198025" cy="3775934"/>
          </a:xfrm>
          <a:prstGeom prst="leftBracket">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4BAE1D6B-7F6E-D149-98F1-DB15D373E020}"/>
              </a:ext>
            </a:extLst>
          </p:cNvPr>
          <p:cNvPicPr>
            <a:picLocks noChangeAspect="1"/>
          </p:cNvPicPr>
          <p:nvPr/>
        </p:nvPicPr>
        <p:blipFill rotWithShape="1">
          <a:blip r:embed="rId2"/>
          <a:srcRect r="20054"/>
          <a:stretch/>
        </p:blipFill>
        <p:spPr>
          <a:xfrm>
            <a:off x="1083606" y="1732911"/>
            <a:ext cx="4338248" cy="4328439"/>
          </a:xfrm>
          <a:prstGeom prst="rect">
            <a:avLst/>
          </a:prstGeom>
        </p:spPr>
      </p:pic>
    </p:spTree>
    <p:extLst>
      <p:ext uri="{BB962C8B-B14F-4D97-AF65-F5344CB8AC3E}">
        <p14:creationId xmlns:p14="http://schemas.microsoft.com/office/powerpoint/2010/main" val="1868925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7" y="365126"/>
            <a:ext cx="6164380" cy="524107"/>
          </a:xfrm>
        </p:spPr>
        <p:txBody>
          <a:bodyPr/>
          <a:lstStyle/>
          <a:p>
            <a:r>
              <a:rPr lang="en-CA" dirty="0"/>
              <a:t>About CABA </a:t>
            </a:r>
          </a:p>
        </p:txBody>
      </p:sp>
      <p:sp>
        <p:nvSpPr>
          <p:cNvPr id="4" name="Text Placeholder 2"/>
          <p:cNvSpPr txBox="1">
            <a:spLocks/>
          </p:cNvSpPr>
          <p:nvPr/>
        </p:nvSpPr>
        <p:spPr>
          <a:xfrm>
            <a:off x="1076327" y="1231902"/>
            <a:ext cx="7180262" cy="5705475"/>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None/>
              <a:defRPr/>
            </a:pPr>
            <a:endParaRPr lang="en-GB" sz="1292" b="1" dirty="0"/>
          </a:p>
          <a:p>
            <a:pPr marL="0" indent="0" algn="just">
              <a:buNone/>
              <a:defRPr/>
            </a:pPr>
            <a:endParaRPr lang="en-GB" sz="1292" dirty="0"/>
          </a:p>
          <a:p>
            <a:pPr marL="0" indent="0" algn="just">
              <a:buNone/>
              <a:defRPr/>
            </a:pPr>
            <a:endParaRPr lang="en-GB" sz="1292" dirty="0"/>
          </a:p>
          <a:p>
            <a:pPr marL="0" indent="0" algn="just">
              <a:buNone/>
              <a:defRPr/>
            </a:pPr>
            <a:endParaRPr lang="en-GB" sz="1292" dirty="0"/>
          </a:p>
          <a:p>
            <a:pPr marL="0" indent="0" algn="just">
              <a:buNone/>
              <a:defRPr/>
            </a:pPr>
            <a:endParaRPr lang="en-GB" sz="1292" dirty="0"/>
          </a:p>
          <a:p>
            <a:pPr marL="0" indent="0" algn="just">
              <a:buNone/>
              <a:defRPr/>
            </a:pPr>
            <a:endParaRPr lang="en-GB" sz="1292" dirty="0"/>
          </a:p>
          <a:p>
            <a:pPr marL="0" indent="0" algn="just">
              <a:buNone/>
              <a:defRPr/>
            </a:pPr>
            <a:endParaRPr lang="en-GB" sz="1292" dirty="0"/>
          </a:p>
          <a:p>
            <a:pPr marL="0" indent="0" algn="just">
              <a:buNone/>
              <a:defRPr/>
            </a:pPr>
            <a:endParaRPr lang="en-GB" sz="1292" dirty="0"/>
          </a:p>
          <a:p>
            <a:pPr marL="0" indent="0" algn="just">
              <a:buNone/>
              <a:defRPr/>
            </a:pPr>
            <a:endParaRPr lang="en-GB" sz="1292" dirty="0"/>
          </a:p>
          <a:p>
            <a:pPr marL="0" indent="0" algn="just">
              <a:buNone/>
              <a:defRPr/>
            </a:pPr>
            <a:endParaRPr lang="en-GB" sz="1292" dirty="0"/>
          </a:p>
        </p:txBody>
      </p:sp>
      <p:pic>
        <p:nvPicPr>
          <p:cNvPr id="5" name="Picture 6"/>
          <p:cNvPicPr>
            <a:picLocks noChangeAspect="1"/>
          </p:cNvPicPr>
          <p:nvPr/>
        </p:nvPicPr>
        <p:blipFill rotWithShape="1">
          <a:blip r:embed="rId2">
            <a:extLst>
              <a:ext uri="{28A0092B-C50C-407E-A947-70E740481C1C}">
                <a14:useLocalDpi xmlns:a14="http://schemas.microsoft.com/office/drawing/2010/main" val="0"/>
              </a:ext>
            </a:extLst>
          </a:blip>
          <a:srcRect l="5840" t="14621" r="55753" b="15907"/>
          <a:stretch/>
        </p:blipFill>
        <p:spPr bwMode="auto">
          <a:xfrm>
            <a:off x="584555" y="1303990"/>
            <a:ext cx="2025617" cy="144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cdn6.bigcommerce.com/s-24lnxe/product_images/uploaded_images/cel-fi-connected-home-using-mobile-signal-boos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584" y="3076952"/>
            <a:ext cx="1877240" cy="187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i.istockimg.com/file_thumbview_approve/34525834/3/stock-photo-34525834-modern-business-office-building-isolated-on-white-backgrou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4692" y="2976720"/>
            <a:ext cx="1910247" cy="2077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caba.org/images/CABA-IIBC-X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9964" y="4953061"/>
            <a:ext cx="26797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www.caba.org/images/CABA-CHC-X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0609" y="4820424"/>
            <a:ext cx="243681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p:cNvSpPr>
            <a:spLocks noChangeArrowheads="1"/>
          </p:cNvSpPr>
          <p:nvPr/>
        </p:nvSpPr>
        <p:spPr bwMode="auto">
          <a:xfrm>
            <a:off x="1009651" y="5700453"/>
            <a:ext cx="72469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ヒラギノ角ゴ Pro W3" pitchFamily="-107" charset="-128"/>
              </a:defRPr>
            </a:lvl1pPr>
            <a:lvl2pPr marL="742950" indent="-285750">
              <a:defRPr>
                <a:solidFill>
                  <a:schemeClr val="tx1"/>
                </a:solidFill>
                <a:latin typeface="Calibri" pitchFamily="34" charset="0"/>
                <a:ea typeface="ヒラギノ角ゴ Pro W3" pitchFamily="-107" charset="-128"/>
              </a:defRPr>
            </a:lvl2pPr>
            <a:lvl3pPr marL="1143000" indent="-228600">
              <a:defRPr>
                <a:solidFill>
                  <a:schemeClr val="tx1"/>
                </a:solidFill>
                <a:latin typeface="Calibri" pitchFamily="34" charset="0"/>
                <a:ea typeface="ヒラギノ角ゴ Pro W3" pitchFamily="-107" charset="-128"/>
              </a:defRPr>
            </a:lvl3pPr>
            <a:lvl4pPr marL="1600200" indent="-228600">
              <a:defRPr>
                <a:solidFill>
                  <a:schemeClr val="tx1"/>
                </a:solidFill>
                <a:latin typeface="Calibri" pitchFamily="34" charset="0"/>
                <a:ea typeface="ヒラギノ角ゴ Pro W3" pitchFamily="-107" charset="-128"/>
              </a:defRPr>
            </a:lvl4pPr>
            <a:lvl5pPr marL="2057400" indent="-228600">
              <a:defRPr>
                <a:solidFill>
                  <a:schemeClr val="tx1"/>
                </a:solidFill>
                <a:latin typeface="Calibri" pitchFamily="34" charset="0"/>
                <a:ea typeface="ヒラギノ角ゴ Pro W3" pitchFamily="-107"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9pPr>
          </a:lstStyle>
          <a:p>
            <a:pPr eaLnBrk="1" hangingPunct="1"/>
            <a:r>
              <a:rPr lang="en-US" altLang="en-US" b="1" dirty="0"/>
              <a:t>Vision</a:t>
            </a:r>
          </a:p>
          <a:p>
            <a:pPr eaLnBrk="1" hangingPunct="1"/>
            <a:r>
              <a:rPr lang="en-US" altLang="en-US" dirty="0"/>
              <a:t>CABA advances the connected home and intelligent buildings sectors.</a:t>
            </a:r>
          </a:p>
        </p:txBody>
      </p:sp>
      <p:sp>
        <p:nvSpPr>
          <p:cNvPr id="11" name="Rectangle 12"/>
          <p:cNvSpPr>
            <a:spLocks noChangeArrowheads="1"/>
          </p:cNvSpPr>
          <p:nvPr/>
        </p:nvSpPr>
        <p:spPr bwMode="auto">
          <a:xfrm>
            <a:off x="2610172" y="1806750"/>
            <a:ext cx="71479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ヒラギノ角ゴ Pro W3" pitchFamily="-107" charset="-128"/>
              </a:defRPr>
            </a:lvl1pPr>
            <a:lvl2pPr marL="742950" indent="-285750">
              <a:defRPr>
                <a:solidFill>
                  <a:schemeClr val="tx1"/>
                </a:solidFill>
                <a:latin typeface="Calibri" pitchFamily="34" charset="0"/>
                <a:ea typeface="ヒラギノ角ゴ Pro W3" pitchFamily="-107" charset="-128"/>
              </a:defRPr>
            </a:lvl2pPr>
            <a:lvl3pPr marL="1143000" indent="-228600">
              <a:defRPr>
                <a:solidFill>
                  <a:schemeClr val="tx1"/>
                </a:solidFill>
                <a:latin typeface="Calibri" pitchFamily="34" charset="0"/>
                <a:ea typeface="ヒラギノ角ゴ Pro W3" pitchFamily="-107" charset="-128"/>
              </a:defRPr>
            </a:lvl3pPr>
            <a:lvl4pPr marL="1600200" indent="-228600">
              <a:defRPr>
                <a:solidFill>
                  <a:schemeClr val="tx1"/>
                </a:solidFill>
                <a:latin typeface="Calibri" pitchFamily="34" charset="0"/>
                <a:ea typeface="ヒラギノ角ゴ Pro W3" pitchFamily="-107" charset="-128"/>
              </a:defRPr>
            </a:lvl4pPr>
            <a:lvl5pPr marL="2057400" indent="-228600">
              <a:defRPr>
                <a:solidFill>
                  <a:schemeClr val="tx1"/>
                </a:solidFill>
                <a:latin typeface="Calibri" pitchFamily="34" charset="0"/>
                <a:ea typeface="ヒラギノ角ゴ Pro W3" pitchFamily="-107"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9pPr>
          </a:lstStyle>
          <a:p>
            <a:pPr eaLnBrk="1" hangingPunct="1"/>
            <a:r>
              <a:rPr lang="en-US" altLang="en-US" sz="2400" b="1" dirty="0"/>
              <a:t>CABA (Continental Automated Buildings Association)</a:t>
            </a:r>
            <a:endParaRPr lang="en-US" altLang="en-US" sz="2400" dirty="0"/>
          </a:p>
        </p:txBody>
      </p:sp>
    </p:spTree>
    <p:extLst>
      <p:ext uri="{BB962C8B-B14F-4D97-AF65-F5344CB8AC3E}">
        <p14:creationId xmlns:p14="http://schemas.microsoft.com/office/powerpoint/2010/main" val="1703109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0701C-E8C3-AB4E-93A8-8A60708269D4}"/>
              </a:ext>
            </a:extLst>
          </p:cNvPr>
          <p:cNvSpPr>
            <a:spLocks noGrp="1"/>
          </p:cNvSpPr>
          <p:nvPr>
            <p:ph type="ctrTitle"/>
          </p:nvPr>
        </p:nvSpPr>
        <p:spPr>
          <a:xfrm>
            <a:off x="681038" y="2236870"/>
            <a:ext cx="5758264" cy="1430024"/>
          </a:xfrm>
        </p:spPr>
        <p:txBody>
          <a:bodyPr vert="horz" lIns="91440" tIns="45720" rIns="91440" bIns="45720" rtlCol="0" anchor="t" anchorCtr="0">
            <a:noAutofit/>
          </a:bodyPr>
          <a:lstStyle/>
          <a:p>
            <a:pPr>
              <a:lnSpc>
                <a:spcPct val="150000"/>
              </a:lnSpc>
            </a:pPr>
            <a:r>
              <a:rPr lang="en-US" sz="2800" b="1" dirty="0"/>
              <a:t>These business models will drive new, more profitable and dependable monetization models </a:t>
            </a:r>
          </a:p>
        </p:txBody>
      </p:sp>
    </p:spTree>
    <p:extLst>
      <p:ext uri="{BB962C8B-B14F-4D97-AF65-F5344CB8AC3E}">
        <p14:creationId xmlns:p14="http://schemas.microsoft.com/office/powerpoint/2010/main" val="1293025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3B5AA-CFA8-854D-8B93-506E66FAA438}"/>
              </a:ext>
            </a:extLst>
          </p:cNvPr>
          <p:cNvSpPr>
            <a:spLocks noGrp="1"/>
          </p:cNvSpPr>
          <p:nvPr>
            <p:ph type="title"/>
          </p:nvPr>
        </p:nvSpPr>
        <p:spPr>
          <a:xfrm>
            <a:off x="682327" y="210253"/>
            <a:ext cx="8547733" cy="808219"/>
          </a:xfrm>
        </p:spPr>
        <p:txBody>
          <a:bodyPr/>
          <a:lstStyle/>
          <a:p>
            <a:r>
              <a:rPr lang="en-US" dirty="0"/>
              <a:t>Product, Customers, and Collaboration Drive New Monetization Models</a:t>
            </a:r>
          </a:p>
        </p:txBody>
      </p:sp>
      <p:pic>
        <p:nvPicPr>
          <p:cNvPr id="7" name="Picture 6">
            <a:extLst>
              <a:ext uri="{FF2B5EF4-FFF2-40B4-BE49-F238E27FC236}">
                <a16:creationId xmlns:a16="http://schemas.microsoft.com/office/drawing/2014/main" id="{D99CA849-0D79-FB4A-A0B6-4CED58610A56}"/>
              </a:ext>
            </a:extLst>
          </p:cNvPr>
          <p:cNvPicPr>
            <a:picLocks noChangeAspect="1"/>
          </p:cNvPicPr>
          <p:nvPr/>
        </p:nvPicPr>
        <p:blipFill>
          <a:blip r:embed="rId2"/>
          <a:stretch>
            <a:fillRect/>
          </a:stretch>
        </p:blipFill>
        <p:spPr>
          <a:xfrm>
            <a:off x="4346427" y="1494739"/>
            <a:ext cx="5480638" cy="4213344"/>
          </a:xfrm>
          <a:prstGeom prst="rect">
            <a:avLst/>
          </a:prstGeom>
        </p:spPr>
      </p:pic>
      <p:sp>
        <p:nvSpPr>
          <p:cNvPr id="3" name="Text Placeholder 2">
            <a:extLst>
              <a:ext uri="{FF2B5EF4-FFF2-40B4-BE49-F238E27FC236}">
                <a16:creationId xmlns:a16="http://schemas.microsoft.com/office/drawing/2014/main" id="{91BDC212-9E28-DD43-81DB-415CAC60B8C6}"/>
              </a:ext>
            </a:extLst>
          </p:cNvPr>
          <p:cNvSpPr>
            <a:spLocks noGrp="1"/>
          </p:cNvSpPr>
          <p:nvPr>
            <p:ph type="body" sz="quarter" idx="12"/>
          </p:nvPr>
        </p:nvSpPr>
        <p:spPr>
          <a:xfrm>
            <a:off x="682327" y="1561812"/>
            <a:ext cx="3911187" cy="4932362"/>
          </a:xfrm>
        </p:spPr>
        <p:txBody>
          <a:bodyPr>
            <a:normAutofit fontScale="92500" lnSpcReduction="10000"/>
          </a:bodyPr>
          <a:lstStyle/>
          <a:p>
            <a:r>
              <a:rPr lang="en-CA" sz="1600" b="1" dirty="0">
                <a:latin typeface="Montserrat" pitchFamily="2" charset="77"/>
              </a:rPr>
              <a:t>The Impact of Customer Product Life-Cycle Economics &amp; Support Automation</a:t>
            </a:r>
          </a:p>
          <a:p>
            <a:pPr lvl="1"/>
            <a:r>
              <a:rPr lang="en-CA" sz="1600" dirty="0">
                <a:latin typeface="Montserrat" pitchFamily="2" charset="77"/>
              </a:rPr>
              <a:t>What are the activities the customer engages in, to procure, own, use, and dispose of our product or service?</a:t>
            </a:r>
            <a:endParaRPr lang="en-US" sz="1600" dirty="0">
              <a:latin typeface="Montserrat" pitchFamily="2" charset="77"/>
            </a:endParaRPr>
          </a:p>
          <a:p>
            <a:r>
              <a:rPr lang="en-CA" sz="1600" b="1" dirty="0">
                <a:latin typeface="Montserrat" pitchFamily="2" charset="77"/>
              </a:rPr>
              <a:t>“Peripheral Vision”: Analyzing Customer Adjacencies and Collaboration </a:t>
            </a:r>
          </a:p>
          <a:p>
            <a:pPr lvl="1"/>
            <a:r>
              <a:rPr lang="en-CA" sz="1600" dirty="0">
                <a:latin typeface="Montserrat" pitchFamily="2" charset="77"/>
              </a:rPr>
              <a:t>For each of these activities, what else is the customer close to or in contact with when performing the activity?</a:t>
            </a:r>
            <a:endParaRPr lang="en-US" sz="1600" dirty="0">
              <a:latin typeface="Montserrat" pitchFamily="2" charset="77"/>
            </a:endParaRPr>
          </a:p>
          <a:p>
            <a:r>
              <a:rPr lang="en-CA" sz="1600" b="1" dirty="0">
                <a:latin typeface="Montserrat" pitchFamily="2" charset="77"/>
              </a:rPr>
              <a:t>Solo versus Multi-Party Opportunities</a:t>
            </a:r>
          </a:p>
          <a:p>
            <a:pPr lvl="1"/>
            <a:r>
              <a:rPr lang="en-CA" sz="1600" dirty="0">
                <a:latin typeface="Montserrat" pitchFamily="2" charset="77"/>
              </a:rPr>
              <a:t>Is there a community of participants who interact with the equipment beyond the primary vendor and the immediate operator of the service, equipment or device?  </a:t>
            </a:r>
            <a:endParaRPr lang="en-US" sz="1600" dirty="0">
              <a:latin typeface="Montserrat" pitchFamily="2" charset="77"/>
            </a:endParaRPr>
          </a:p>
        </p:txBody>
      </p:sp>
    </p:spTree>
    <p:extLst>
      <p:ext uri="{BB962C8B-B14F-4D97-AF65-F5344CB8AC3E}">
        <p14:creationId xmlns:p14="http://schemas.microsoft.com/office/powerpoint/2010/main" val="2470721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a:extLst>
              <a:ext uri="{FF2B5EF4-FFF2-40B4-BE49-F238E27FC236}">
                <a16:creationId xmlns:a16="http://schemas.microsoft.com/office/drawing/2014/main" id="{4B94D9DE-198F-0E4C-A9D5-AA15325AADF9}"/>
              </a:ext>
            </a:extLst>
          </p:cNvPr>
          <p:cNvSpPr txBox="1">
            <a:spLocks/>
          </p:cNvSpPr>
          <p:nvPr/>
        </p:nvSpPr>
        <p:spPr>
          <a:xfrm>
            <a:off x="714218" y="202861"/>
            <a:ext cx="8390774" cy="52410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kern="1200" baseline="0">
                <a:solidFill>
                  <a:schemeClr val="bg1"/>
                </a:solidFill>
                <a:latin typeface="Montserrat Light" charset="0"/>
                <a:ea typeface="+mj-ea"/>
                <a:cs typeface="+mj-cs"/>
              </a:defRPr>
            </a:lvl1pPr>
          </a:lstStyle>
          <a:p>
            <a:r>
              <a:rPr lang="en-US" dirty="0"/>
              <a:t>New Value Props Are Changing How Commercial Building Owners Monetize</a:t>
            </a:r>
          </a:p>
        </p:txBody>
      </p:sp>
      <p:grpSp>
        <p:nvGrpSpPr>
          <p:cNvPr id="5" name="Group 4">
            <a:extLst>
              <a:ext uri="{FF2B5EF4-FFF2-40B4-BE49-F238E27FC236}">
                <a16:creationId xmlns:a16="http://schemas.microsoft.com/office/drawing/2014/main" id="{75B365E3-BA73-1342-8C20-4A6409BCE4DF}"/>
              </a:ext>
            </a:extLst>
          </p:cNvPr>
          <p:cNvGrpSpPr/>
          <p:nvPr/>
        </p:nvGrpSpPr>
        <p:grpSpPr>
          <a:xfrm>
            <a:off x="428145" y="967246"/>
            <a:ext cx="1591677" cy="1684791"/>
            <a:chOff x="283766" y="940768"/>
            <a:chExt cx="1591677" cy="1684791"/>
          </a:xfrm>
        </p:grpSpPr>
        <p:sp>
          <p:nvSpPr>
            <p:cNvPr id="17" name="TextBox 16">
              <a:extLst>
                <a:ext uri="{FF2B5EF4-FFF2-40B4-BE49-F238E27FC236}">
                  <a16:creationId xmlns:a16="http://schemas.microsoft.com/office/drawing/2014/main" id="{3C88F58E-C872-CB43-B0FD-CAC7765C5A50}"/>
                </a:ext>
              </a:extLst>
            </p:cNvPr>
            <p:cNvSpPr txBox="1"/>
            <p:nvPr/>
          </p:nvSpPr>
          <p:spPr>
            <a:xfrm rot="18205485">
              <a:off x="-10174" y="1234708"/>
              <a:ext cx="926433" cy="338554"/>
            </a:xfrm>
            <a:prstGeom prst="rect">
              <a:avLst/>
            </a:prstGeom>
            <a:noFill/>
          </p:spPr>
          <p:txBody>
            <a:bodyPr wrap="square" rtlCol="0">
              <a:spAutoFit/>
            </a:bodyPr>
            <a:lstStyle/>
            <a:p>
              <a:r>
                <a:rPr lang="en-US" sz="800" dirty="0">
                  <a:solidFill>
                    <a:srgbClr val="000000"/>
                  </a:solidFill>
                </a:rPr>
                <a:t>Revenue Realization</a:t>
              </a:r>
            </a:p>
          </p:txBody>
        </p:sp>
        <p:grpSp>
          <p:nvGrpSpPr>
            <p:cNvPr id="4" name="Group 3">
              <a:extLst>
                <a:ext uri="{FF2B5EF4-FFF2-40B4-BE49-F238E27FC236}">
                  <a16:creationId xmlns:a16="http://schemas.microsoft.com/office/drawing/2014/main" id="{7D84E04D-DF85-FA45-91ED-417EF193D62B}"/>
                </a:ext>
              </a:extLst>
            </p:cNvPr>
            <p:cNvGrpSpPr/>
            <p:nvPr/>
          </p:nvGrpSpPr>
          <p:grpSpPr>
            <a:xfrm>
              <a:off x="397239" y="1403985"/>
              <a:ext cx="1478204" cy="1221574"/>
              <a:chOff x="403508" y="1297794"/>
              <a:chExt cx="1478204" cy="1221574"/>
            </a:xfrm>
          </p:grpSpPr>
          <p:grpSp>
            <p:nvGrpSpPr>
              <p:cNvPr id="99" name="Group 98">
                <a:extLst>
                  <a:ext uri="{FF2B5EF4-FFF2-40B4-BE49-F238E27FC236}">
                    <a16:creationId xmlns:a16="http://schemas.microsoft.com/office/drawing/2014/main" id="{48E51CCC-9D90-F349-8C83-E9343A9C65DC}"/>
                  </a:ext>
                </a:extLst>
              </p:cNvPr>
              <p:cNvGrpSpPr/>
              <p:nvPr/>
            </p:nvGrpSpPr>
            <p:grpSpPr>
              <a:xfrm>
                <a:off x="426432" y="1342819"/>
                <a:ext cx="1229667" cy="966487"/>
                <a:chOff x="3218585" y="2144028"/>
                <a:chExt cx="4750215" cy="3302008"/>
              </a:xfrm>
            </p:grpSpPr>
            <p:sp>
              <p:nvSpPr>
                <p:cNvPr id="100" name="AutoShape 49">
                  <a:extLst>
                    <a:ext uri="{FF2B5EF4-FFF2-40B4-BE49-F238E27FC236}">
                      <a16:creationId xmlns:a16="http://schemas.microsoft.com/office/drawing/2014/main" id="{B748AB93-324F-5145-8E02-CB67E1EF6173}"/>
                    </a:ext>
                  </a:extLst>
                </p:cNvPr>
                <p:cNvSpPr>
                  <a:spLocks noChangeArrowheads="1"/>
                </p:cNvSpPr>
                <p:nvPr/>
              </p:nvSpPr>
              <p:spPr bwMode="auto">
                <a:xfrm rot="16200000" flipH="1">
                  <a:off x="5749664" y="3224833"/>
                  <a:ext cx="3295172" cy="1143100"/>
                </a:xfrm>
                <a:prstGeom prst="parallelogram">
                  <a:avLst>
                    <a:gd name="adj" fmla="val 110247"/>
                  </a:avLst>
                </a:prstGeom>
                <a:solidFill>
                  <a:srgbClr val="E83E1D">
                    <a:alpha val="20000"/>
                  </a:srgbClr>
                </a:solidFill>
                <a:ln w="12700">
                  <a:noFill/>
                  <a:miter lim="800000"/>
                  <a:headEnd type="none" w="sm" len="sm"/>
                  <a:tailEnd type="none" w="sm" len="sm"/>
                </a:ln>
                <a:effectLst/>
              </p:spPr>
              <p:txBody>
                <a:bodyPr wrap="none" lIns="81609" tIns="40806" rIns="81609" bIns="40806" anchor="ctr"/>
                <a:lstStyle/>
                <a:p>
                  <a:pPr marL="0" marR="0" lvl="0" indent="0" defTabSz="549309"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dirty="0">
                    <a:ln>
                      <a:noFill/>
                    </a:ln>
                    <a:solidFill>
                      <a:srgbClr val="FFFFFF"/>
                    </a:solidFill>
                    <a:effectLst/>
                    <a:uLnTx/>
                    <a:uFillTx/>
                    <a:latin typeface="Merriweather"/>
                    <a:cs typeface="Myriad Pro"/>
                  </a:endParaRPr>
                </a:p>
              </p:txBody>
            </p:sp>
            <p:sp>
              <p:nvSpPr>
                <p:cNvPr id="105" name="Line 52">
                  <a:extLst>
                    <a:ext uri="{FF2B5EF4-FFF2-40B4-BE49-F238E27FC236}">
                      <a16:creationId xmlns:a16="http://schemas.microsoft.com/office/drawing/2014/main" id="{691A34E1-50E2-2E4E-A03D-8B4A18C0F74C}"/>
                    </a:ext>
                  </a:extLst>
                </p:cNvPr>
                <p:cNvSpPr>
                  <a:spLocks noChangeShapeType="1"/>
                </p:cNvSpPr>
                <p:nvPr/>
              </p:nvSpPr>
              <p:spPr bwMode="auto">
                <a:xfrm flipV="1">
                  <a:off x="7399041" y="2760074"/>
                  <a:ext cx="0" cy="2087910"/>
                </a:xfrm>
                <a:prstGeom prst="line">
                  <a:avLst/>
                </a:prstGeom>
                <a:noFill/>
                <a:ln w="12700">
                  <a:solidFill>
                    <a:srgbClr val="FFFFFF"/>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1609" tIns="40806" rIns="81609" bIns="40806"/>
                <a:lstStyle/>
                <a:p>
                  <a:pPr marL="0" marR="0" lvl="0" indent="0" defTabSz="549309"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dirty="0">
                    <a:ln>
                      <a:noFill/>
                    </a:ln>
                    <a:solidFill>
                      <a:srgbClr val="000000"/>
                    </a:solidFill>
                    <a:effectLst/>
                    <a:uLnTx/>
                    <a:uFillTx/>
                    <a:latin typeface="Merriweather"/>
                    <a:cs typeface="Myriad Pro"/>
                  </a:endParaRPr>
                </a:p>
              </p:txBody>
            </p:sp>
            <p:grpSp>
              <p:nvGrpSpPr>
                <p:cNvPr id="106" name="Group 105">
                  <a:extLst>
                    <a:ext uri="{FF2B5EF4-FFF2-40B4-BE49-F238E27FC236}">
                      <a16:creationId xmlns:a16="http://schemas.microsoft.com/office/drawing/2014/main" id="{D31D9D09-0593-C945-9DF9-D79F0ABDC8BA}"/>
                    </a:ext>
                  </a:extLst>
                </p:cNvPr>
                <p:cNvGrpSpPr/>
                <p:nvPr/>
              </p:nvGrpSpPr>
              <p:grpSpPr>
                <a:xfrm>
                  <a:off x="3219472" y="3430062"/>
                  <a:ext cx="3590641" cy="2015974"/>
                  <a:chOff x="1258149" y="5654290"/>
                  <a:chExt cx="5232886" cy="1725898"/>
                </a:xfrm>
              </p:grpSpPr>
              <p:sp>
                <p:nvSpPr>
                  <p:cNvPr id="115" name="Rectangle 5">
                    <a:extLst>
                      <a:ext uri="{FF2B5EF4-FFF2-40B4-BE49-F238E27FC236}">
                        <a16:creationId xmlns:a16="http://schemas.microsoft.com/office/drawing/2014/main" id="{E6A190B6-AD13-1549-850F-62BEF6355D47}"/>
                      </a:ext>
                    </a:extLst>
                  </p:cNvPr>
                  <p:cNvSpPr>
                    <a:spLocks noChangeArrowheads="1"/>
                  </p:cNvSpPr>
                  <p:nvPr/>
                </p:nvSpPr>
                <p:spPr bwMode="auto">
                  <a:xfrm>
                    <a:off x="1258150" y="6240912"/>
                    <a:ext cx="5232885" cy="527225"/>
                  </a:xfrm>
                  <a:prstGeom prst="rect">
                    <a:avLst/>
                  </a:prstGeom>
                  <a:solidFill>
                    <a:srgbClr val="009DF7">
                      <a:alpha val="20000"/>
                    </a:srgbClr>
                  </a:solidFill>
                  <a:ln w="12700">
                    <a:solidFill>
                      <a:srgbClr val="FFFFFF"/>
                    </a:solidFill>
                    <a:miter lim="800000"/>
                    <a:headEnd type="none" w="sm" len="sm"/>
                    <a:tailEnd type="none" w="sm" len="sm"/>
                  </a:ln>
                </p:spPr>
                <p:txBody>
                  <a:bodyPr wrap="none" lIns="24881" tIns="12440" rIns="24881" bIns="12440" anchor="ctr">
                    <a:prstTxWarp prst="textNoShape">
                      <a:avLst/>
                    </a:prstTxWarp>
                  </a:bodyPr>
                  <a:lstStyle/>
                  <a:p>
                    <a:pPr marL="0" marR="0" lvl="0" indent="0" algn="ctr" defTabSz="549309"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dirty="0">
                      <a:ln>
                        <a:noFill/>
                      </a:ln>
                      <a:solidFill>
                        <a:srgbClr val="FFFFFF"/>
                      </a:solidFill>
                      <a:effectLst/>
                      <a:uLnTx/>
                      <a:uFillTx/>
                      <a:latin typeface="Merriweather"/>
                      <a:cs typeface="Myriad Pro"/>
                    </a:endParaRPr>
                  </a:p>
                </p:txBody>
              </p:sp>
              <p:sp>
                <p:nvSpPr>
                  <p:cNvPr id="116" name="Rectangle 15">
                    <a:extLst>
                      <a:ext uri="{FF2B5EF4-FFF2-40B4-BE49-F238E27FC236}">
                        <a16:creationId xmlns:a16="http://schemas.microsoft.com/office/drawing/2014/main" id="{C8F7F81B-5DA9-7244-9C18-480D4428E58F}"/>
                      </a:ext>
                    </a:extLst>
                  </p:cNvPr>
                  <p:cNvSpPr>
                    <a:spLocks noChangeArrowheads="1"/>
                  </p:cNvSpPr>
                  <p:nvPr/>
                </p:nvSpPr>
                <p:spPr bwMode="auto">
                  <a:xfrm>
                    <a:off x="1258151" y="6797011"/>
                    <a:ext cx="5229330" cy="583177"/>
                  </a:xfrm>
                  <a:prstGeom prst="rect">
                    <a:avLst/>
                  </a:prstGeom>
                  <a:solidFill>
                    <a:srgbClr val="009DF7">
                      <a:alpha val="20000"/>
                    </a:srgbClr>
                  </a:solidFill>
                  <a:ln w="12700">
                    <a:solidFill>
                      <a:srgbClr val="FFFFFF"/>
                    </a:solidFill>
                    <a:miter lim="800000"/>
                    <a:headEnd type="none" w="sm" len="sm"/>
                    <a:tailEnd type="none" w="sm" len="sm"/>
                  </a:ln>
                </p:spPr>
                <p:txBody>
                  <a:bodyPr lIns="7464" tIns="12440" rIns="7464" bIns="12440" anchor="ctr">
                    <a:prstTxWarp prst="textNoShape">
                      <a:avLst/>
                    </a:prstTxWarp>
                  </a:bodyPr>
                  <a:lstStyle/>
                  <a:p>
                    <a:pPr marL="0" marR="0" lvl="0" indent="0" algn="ctr" defTabSz="36980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dirty="0">
                      <a:ln>
                        <a:noFill/>
                      </a:ln>
                      <a:solidFill>
                        <a:srgbClr val="FFFFFF"/>
                      </a:solidFill>
                      <a:effectLst/>
                      <a:uLnTx/>
                      <a:uFillTx/>
                      <a:latin typeface="Merriweather"/>
                      <a:cs typeface="Myriad Pro"/>
                    </a:endParaRPr>
                  </a:p>
                </p:txBody>
              </p:sp>
              <p:sp>
                <p:nvSpPr>
                  <p:cNvPr id="117" name="Rectangle 31">
                    <a:extLst>
                      <a:ext uri="{FF2B5EF4-FFF2-40B4-BE49-F238E27FC236}">
                        <a16:creationId xmlns:a16="http://schemas.microsoft.com/office/drawing/2014/main" id="{44497F54-2FF1-9648-8A3F-C72739FB1A65}"/>
                      </a:ext>
                    </a:extLst>
                  </p:cNvPr>
                  <p:cNvSpPr>
                    <a:spLocks noChangeArrowheads="1"/>
                  </p:cNvSpPr>
                  <p:nvPr/>
                </p:nvSpPr>
                <p:spPr bwMode="auto">
                  <a:xfrm>
                    <a:off x="1258149" y="5654290"/>
                    <a:ext cx="5229329" cy="559354"/>
                  </a:xfrm>
                  <a:prstGeom prst="rect">
                    <a:avLst/>
                  </a:prstGeom>
                  <a:solidFill>
                    <a:srgbClr val="009DF7">
                      <a:alpha val="20000"/>
                    </a:srgbClr>
                  </a:solidFill>
                  <a:ln w="12700">
                    <a:solidFill>
                      <a:srgbClr val="FFFFFF"/>
                    </a:solidFill>
                    <a:miter lim="800000"/>
                    <a:headEnd type="none" w="sm" len="sm"/>
                    <a:tailEnd type="none" w="sm" len="sm"/>
                  </a:ln>
                </p:spPr>
                <p:txBody>
                  <a:bodyPr wrap="none" lIns="24881" tIns="12440" rIns="24881" bIns="12440" anchor="ctr">
                    <a:prstTxWarp prst="textNoShape">
                      <a:avLst/>
                    </a:prstTxWarp>
                  </a:bodyPr>
                  <a:lstStyle/>
                  <a:p>
                    <a:pPr marL="0" marR="0" lvl="0" indent="0" algn="ctr" defTabSz="549309"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dirty="0">
                      <a:ln>
                        <a:noFill/>
                      </a:ln>
                      <a:solidFill>
                        <a:srgbClr val="FFFFFF"/>
                      </a:solidFill>
                      <a:effectLst/>
                      <a:uLnTx/>
                      <a:uFillTx/>
                      <a:latin typeface="Merriweather"/>
                      <a:cs typeface="Myriad Pro"/>
                    </a:endParaRPr>
                  </a:p>
                </p:txBody>
              </p:sp>
            </p:grpSp>
            <p:grpSp>
              <p:nvGrpSpPr>
                <p:cNvPr id="107" name="Group 106">
                  <a:extLst>
                    <a:ext uri="{FF2B5EF4-FFF2-40B4-BE49-F238E27FC236}">
                      <a16:creationId xmlns:a16="http://schemas.microsoft.com/office/drawing/2014/main" id="{62A63E19-452B-6F4F-B721-0CF243E09346}"/>
                    </a:ext>
                  </a:extLst>
                </p:cNvPr>
                <p:cNvGrpSpPr/>
                <p:nvPr/>
              </p:nvGrpSpPr>
              <p:grpSpPr>
                <a:xfrm>
                  <a:off x="3218585" y="2144028"/>
                  <a:ext cx="4738722" cy="1276587"/>
                  <a:chOff x="3478616" y="2858702"/>
                  <a:chExt cx="4301458" cy="1702116"/>
                </a:xfrm>
              </p:grpSpPr>
              <p:sp>
                <p:nvSpPr>
                  <p:cNvPr id="109" name="AutoShape 46">
                    <a:extLst>
                      <a:ext uri="{FF2B5EF4-FFF2-40B4-BE49-F238E27FC236}">
                        <a16:creationId xmlns:a16="http://schemas.microsoft.com/office/drawing/2014/main" id="{EB0DAD5C-AB12-DD43-B936-88A51E044AD1}"/>
                      </a:ext>
                    </a:extLst>
                  </p:cNvPr>
                  <p:cNvSpPr>
                    <a:spLocks noChangeArrowheads="1"/>
                  </p:cNvSpPr>
                  <p:nvPr/>
                </p:nvSpPr>
                <p:spPr bwMode="auto">
                  <a:xfrm>
                    <a:off x="3478616" y="2860291"/>
                    <a:ext cx="2359878" cy="1700527"/>
                  </a:xfrm>
                  <a:prstGeom prst="parallelogram">
                    <a:avLst>
                      <a:gd name="adj" fmla="val 85884"/>
                    </a:avLst>
                  </a:prstGeom>
                  <a:solidFill>
                    <a:srgbClr val="0A51A1"/>
                  </a:solidFill>
                  <a:ln w="12700">
                    <a:solidFill>
                      <a:srgbClr val="FFFFFF"/>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1609" tIns="40806" rIns="81609" bIns="40806" anchor="ctr"/>
                  <a:lstStyle/>
                  <a:p>
                    <a:pPr marL="0" marR="0" lvl="0" indent="0" defTabSz="549309" eaLnBrk="1" fontAlgn="auto" latinLnBrk="0" hangingPunct="1">
                      <a:lnSpc>
                        <a:spcPct val="100000"/>
                      </a:lnSpc>
                      <a:spcBef>
                        <a:spcPts val="0"/>
                      </a:spcBef>
                      <a:spcAft>
                        <a:spcPts val="0"/>
                      </a:spcAft>
                      <a:buClrTx/>
                      <a:buSzTx/>
                      <a:buFontTx/>
                      <a:buNone/>
                      <a:tabLst/>
                      <a:defRPr/>
                    </a:pPr>
                    <a:r>
                      <a:rPr kumimoji="0" lang="en-US" sz="675" b="0" i="0" u="none" strike="noStrike" kern="0" cap="none" spc="0" normalizeH="0" baseline="0" noProof="0" dirty="0">
                        <a:ln>
                          <a:noFill/>
                        </a:ln>
                        <a:solidFill>
                          <a:srgbClr val="FFFFFF"/>
                        </a:solidFill>
                        <a:effectLst/>
                        <a:uLnTx/>
                        <a:uFillTx/>
                        <a:latin typeface="Merriweather"/>
                        <a:cs typeface="Myriad Pro"/>
                      </a:rPr>
                      <a:t>        </a:t>
                    </a:r>
                  </a:p>
                </p:txBody>
              </p:sp>
              <p:sp>
                <p:nvSpPr>
                  <p:cNvPr id="110" name="AutoShape 46">
                    <a:extLst>
                      <a:ext uri="{FF2B5EF4-FFF2-40B4-BE49-F238E27FC236}">
                        <a16:creationId xmlns:a16="http://schemas.microsoft.com/office/drawing/2014/main" id="{9CDFA43F-A6C9-3F49-8F9E-8BE9AC14FC01}"/>
                      </a:ext>
                    </a:extLst>
                  </p:cNvPr>
                  <p:cNvSpPr>
                    <a:spLocks noChangeArrowheads="1"/>
                  </p:cNvSpPr>
                  <p:nvPr/>
                </p:nvSpPr>
                <p:spPr bwMode="auto">
                  <a:xfrm>
                    <a:off x="4552553" y="2858702"/>
                    <a:ext cx="2261946" cy="1698965"/>
                  </a:xfrm>
                  <a:prstGeom prst="parallelogram">
                    <a:avLst>
                      <a:gd name="adj" fmla="val 90105"/>
                    </a:avLst>
                  </a:prstGeom>
                  <a:solidFill>
                    <a:srgbClr val="0A51A1"/>
                  </a:solidFill>
                  <a:ln w="12700">
                    <a:solidFill>
                      <a:srgbClr val="FFFFFF"/>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1609" tIns="40806" rIns="81609" bIns="40806" anchor="ctr"/>
                  <a:lstStyle/>
                  <a:p>
                    <a:pPr marL="0" marR="0" lvl="0" indent="0" defTabSz="549309" eaLnBrk="1" fontAlgn="auto" latinLnBrk="0" hangingPunct="1">
                      <a:lnSpc>
                        <a:spcPct val="100000"/>
                      </a:lnSpc>
                      <a:spcBef>
                        <a:spcPts val="0"/>
                      </a:spcBef>
                      <a:spcAft>
                        <a:spcPts val="0"/>
                      </a:spcAft>
                      <a:buClrTx/>
                      <a:buSzTx/>
                      <a:buFontTx/>
                      <a:buNone/>
                      <a:tabLst/>
                      <a:defRPr/>
                    </a:pPr>
                    <a:r>
                      <a:rPr kumimoji="0" lang="en-US" sz="675" b="0" i="0" u="none" strike="noStrike" kern="0" cap="none" spc="0" normalizeH="0" baseline="0" noProof="0" dirty="0">
                        <a:ln>
                          <a:noFill/>
                        </a:ln>
                        <a:solidFill>
                          <a:srgbClr val="FFFFFF"/>
                        </a:solidFill>
                        <a:effectLst/>
                        <a:uLnTx/>
                        <a:uFillTx/>
                        <a:latin typeface="Merriweather"/>
                        <a:cs typeface="Myriad Pro"/>
                      </a:rPr>
                      <a:t>     </a:t>
                    </a:r>
                    <a:r>
                      <a:rPr kumimoji="0" lang="en-US" sz="750" b="0" i="0" u="none" strike="noStrike" kern="0" cap="none" spc="0" normalizeH="0" baseline="0" noProof="0" dirty="0">
                        <a:ln>
                          <a:noFill/>
                        </a:ln>
                        <a:solidFill>
                          <a:srgbClr val="FFFFFF"/>
                        </a:solidFill>
                        <a:effectLst/>
                        <a:uLnTx/>
                        <a:uFillTx/>
                        <a:latin typeface="Merriweather"/>
                        <a:cs typeface="Myriad Pro"/>
                      </a:rPr>
                      <a:t> </a:t>
                    </a:r>
                    <a:endParaRPr kumimoji="0" lang="en-US" sz="675" b="0" i="0" u="none" strike="noStrike" kern="0" cap="none" spc="0" normalizeH="0" baseline="0" noProof="0" dirty="0">
                      <a:ln>
                        <a:noFill/>
                      </a:ln>
                      <a:solidFill>
                        <a:srgbClr val="FFFFFF"/>
                      </a:solidFill>
                      <a:effectLst/>
                      <a:uLnTx/>
                      <a:uFillTx/>
                      <a:latin typeface="Merriweather"/>
                      <a:cs typeface="Myriad Pro"/>
                    </a:endParaRPr>
                  </a:p>
                </p:txBody>
              </p:sp>
              <p:sp>
                <p:nvSpPr>
                  <p:cNvPr id="112" name="AutoShape 46">
                    <a:extLst>
                      <a:ext uri="{FF2B5EF4-FFF2-40B4-BE49-F238E27FC236}">
                        <a16:creationId xmlns:a16="http://schemas.microsoft.com/office/drawing/2014/main" id="{8F38FA85-A051-A04E-9341-A4639B6FCD89}"/>
                      </a:ext>
                    </a:extLst>
                  </p:cNvPr>
                  <p:cNvSpPr>
                    <a:spLocks noChangeArrowheads="1"/>
                  </p:cNvSpPr>
                  <p:nvPr/>
                </p:nvSpPr>
                <p:spPr bwMode="auto">
                  <a:xfrm>
                    <a:off x="5655184" y="2860291"/>
                    <a:ext cx="2124890" cy="1687803"/>
                  </a:xfrm>
                  <a:prstGeom prst="parallelogram">
                    <a:avLst>
                      <a:gd name="adj" fmla="val 90105"/>
                    </a:avLst>
                  </a:prstGeom>
                  <a:solidFill>
                    <a:srgbClr val="0A51A1"/>
                  </a:solidFill>
                  <a:ln w="12700">
                    <a:solidFill>
                      <a:srgbClr val="FFFFFF"/>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1609" tIns="40806" rIns="81609" bIns="40806" anchor="ctr"/>
                  <a:lstStyle/>
                  <a:p>
                    <a:pPr marL="0" marR="0" lvl="0" indent="0" defTabSz="549309" eaLnBrk="1" fontAlgn="auto" latinLnBrk="0" hangingPunct="1">
                      <a:lnSpc>
                        <a:spcPct val="100000"/>
                      </a:lnSpc>
                      <a:spcBef>
                        <a:spcPts val="0"/>
                      </a:spcBef>
                      <a:spcAft>
                        <a:spcPts val="0"/>
                      </a:spcAft>
                      <a:buClrTx/>
                      <a:buSzTx/>
                      <a:buFontTx/>
                      <a:buNone/>
                      <a:tabLst/>
                      <a:defRPr/>
                    </a:pPr>
                    <a:r>
                      <a:rPr kumimoji="0" lang="en-US" sz="675" b="0" i="0" u="none" strike="noStrike" kern="0" cap="none" spc="0" normalizeH="0" baseline="0" noProof="0" dirty="0">
                        <a:ln>
                          <a:noFill/>
                        </a:ln>
                        <a:solidFill>
                          <a:srgbClr val="FFFFFF"/>
                        </a:solidFill>
                        <a:effectLst/>
                        <a:uLnTx/>
                        <a:uFillTx/>
                        <a:latin typeface="Merriweather"/>
                        <a:cs typeface="Myriad Pro"/>
                      </a:rPr>
                      <a:t>     </a:t>
                    </a:r>
                    <a:r>
                      <a:rPr kumimoji="0" lang="en-US" sz="750" b="0" i="0" u="none" strike="noStrike" kern="0" cap="none" spc="0" normalizeH="0" baseline="0" noProof="0" dirty="0">
                        <a:ln>
                          <a:noFill/>
                        </a:ln>
                        <a:solidFill>
                          <a:srgbClr val="FFFFFF"/>
                        </a:solidFill>
                        <a:effectLst/>
                        <a:uLnTx/>
                        <a:uFillTx/>
                        <a:latin typeface="Merriweather"/>
                        <a:cs typeface="Myriad Pro"/>
                      </a:rPr>
                      <a:t> </a:t>
                    </a:r>
                    <a:endParaRPr kumimoji="0" lang="en-US" sz="675" b="0" i="0" u="none" strike="noStrike" kern="0" cap="none" spc="0" normalizeH="0" baseline="0" noProof="0" dirty="0">
                      <a:ln>
                        <a:noFill/>
                      </a:ln>
                      <a:solidFill>
                        <a:srgbClr val="FFFFFF"/>
                      </a:solidFill>
                      <a:effectLst/>
                      <a:uLnTx/>
                      <a:uFillTx/>
                      <a:latin typeface="Merriweather"/>
                      <a:cs typeface="Myriad Pro"/>
                    </a:endParaRPr>
                  </a:p>
                </p:txBody>
              </p:sp>
            </p:grpSp>
          </p:grpSp>
          <p:sp>
            <p:nvSpPr>
              <p:cNvPr id="2" name="TextBox 1">
                <a:extLst>
                  <a:ext uri="{FF2B5EF4-FFF2-40B4-BE49-F238E27FC236}">
                    <a16:creationId xmlns:a16="http://schemas.microsoft.com/office/drawing/2014/main" id="{6A0C20FD-A59C-1240-97BF-EF00F4AB547F}"/>
                  </a:ext>
                </a:extLst>
              </p:cNvPr>
              <p:cNvSpPr txBox="1"/>
              <p:nvPr/>
            </p:nvSpPr>
            <p:spPr>
              <a:xfrm>
                <a:off x="403508" y="2297238"/>
                <a:ext cx="926433" cy="222130"/>
              </a:xfrm>
              <a:prstGeom prst="rect">
                <a:avLst/>
              </a:prstGeom>
              <a:noFill/>
            </p:spPr>
            <p:txBody>
              <a:bodyPr wrap="square" rtlCol="0">
                <a:spAutoFit/>
              </a:bodyPr>
              <a:lstStyle/>
              <a:p>
                <a:r>
                  <a:rPr lang="en-US" sz="800" dirty="0">
                    <a:solidFill>
                      <a:srgbClr val="000000"/>
                    </a:solidFill>
                  </a:rPr>
                  <a:t>Pricing Models</a:t>
                </a:r>
              </a:p>
            </p:txBody>
          </p:sp>
          <p:sp>
            <p:nvSpPr>
              <p:cNvPr id="18" name="TextBox 17">
                <a:extLst>
                  <a:ext uri="{FF2B5EF4-FFF2-40B4-BE49-F238E27FC236}">
                    <a16:creationId xmlns:a16="http://schemas.microsoft.com/office/drawing/2014/main" id="{9D710026-3C15-4647-AA0F-E89E72CC4A12}"/>
                  </a:ext>
                </a:extLst>
              </p:cNvPr>
              <p:cNvSpPr txBox="1"/>
              <p:nvPr/>
            </p:nvSpPr>
            <p:spPr>
              <a:xfrm rot="5400000">
                <a:off x="1249218" y="1591734"/>
                <a:ext cx="926433" cy="338554"/>
              </a:xfrm>
              <a:prstGeom prst="rect">
                <a:avLst/>
              </a:prstGeom>
              <a:noFill/>
            </p:spPr>
            <p:txBody>
              <a:bodyPr wrap="square" rtlCol="0">
                <a:spAutoFit/>
              </a:bodyPr>
              <a:lstStyle/>
              <a:p>
                <a:r>
                  <a:rPr lang="en-US" sz="800" dirty="0">
                    <a:solidFill>
                      <a:srgbClr val="000000"/>
                    </a:solidFill>
                  </a:rPr>
                  <a:t>Solution Delivery</a:t>
                </a:r>
              </a:p>
            </p:txBody>
          </p:sp>
        </p:grpSp>
      </p:grpSp>
      <p:pic>
        <p:nvPicPr>
          <p:cNvPr id="7" name="Picture 6">
            <a:extLst>
              <a:ext uri="{FF2B5EF4-FFF2-40B4-BE49-F238E27FC236}">
                <a16:creationId xmlns:a16="http://schemas.microsoft.com/office/drawing/2014/main" id="{062F4297-AAF8-9C44-BCB2-4AD7209D3CE9}"/>
              </a:ext>
            </a:extLst>
          </p:cNvPr>
          <p:cNvPicPr>
            <a:picLocks noChangeAspect="1"/>
          </p:cNvPicPr>
          <p:nvPr/>
        </p:nvPicPr>
        <p:blipFill>
          <a:blip r:embed="rId3"/>
          <a:stretch>
            <a:fillRect/>
          </a:stretch>
        </p:blipFill>
        <p:spPr>
          <a:xfrm>
            <a:off x="281866" y="2734778"/>
            <a:ext cx="4671134" cy="2239387"/>
          </a:xfrm>
          <a:prstGeom prst="rect">
            <a:avLst/>
          </a:prstGeom>
        </p:spPr>
      </p:pic>
      <p:sp>
        <p:nvSpPr>
          <p:cNvPr id="3" name="Text Placeholder 2">
            <a:extLst>
              <a:ext uri="{FF2B5EF4-FFF2-40B4-BE49-F238E27FC236}">
                <a16:creationId xmlns:a16="http://schemas.microsoft.com/office/drawing/2014/main" id="{F0A1200C-74DC-F44B-99C4-2B277CDB22CB}"/>
              </a:ext>
            </a:extLst>
          </p:cNvPr>
          <p:cNvSpPr>
            <a:spLocks noGrp="1"/>
          </p:cNvSpPr>
          <p:nvPr>
            <p:ph type="body" sz="quarter" idx="12"/>
          </p:nvPr>
        </p:nvSpPr>
        <p:spPr>
          <a:xfrm>
            <a:off x="5140635" y="1809642"/>
            <a:ext cx="4692334" cy="3733453"/>
          </a:xfrm>
        </p:spPr>
        <p:txBody>
          <a:bodyPr>
            <a:normAutofit/>
          </a:bodyPr>
          <a:lstStyle/>
          <a:p>
            <a:r>
              <a:rPr lang="en-CA" sz="1600" b="1" dirty="0"/>
              <a:t>Service and Support Delivery Efficiencies and Cost Savings</a:t>
            </a:r>
            <a:r>
              <a:rPr lang="en-CA" sz="1600" dirty="0"/>
              <a:t>: </a:t>
            </a:r>
          </a:p>
          <a:p>
            <a:pPr lvl="1"/>
            <a:r>
              <a:rPr lang="en-CA" sz="1400" dirty="0"/>
              <a:t>As devices send home better information about required maintenance, inventory, the need for software updates or the replenishment of supplies</a:t>
            </a:r>
            <a:endParaRPr lang="en-US" sz="1400" dirty="0"/>
          </a:p>
          <a:p>
            <a:pPr lvl="0"/>
            <a:r>
              <a:rPr lang="en-CA" sz="1600" b="1" dirty="0"/>
              <a:t>Service Delivery Enhancements</a:t>
            </a:r>
            <a:r>
              <a:rPr lang="en-CA" sz="1600" dirty="0"/>
              <a:t>: </a:t>
            </a:r>
          </a:p>
          <a:p>
            <a:pPr lvl="1"/>
            <a:r>
              <a:rPr lang="en-CA" sz="1400" dirty="0"/>
              <a:t>Connected products enable the manufacturer to increase the level of extrinsic service the company provides to the customer, as well as the enhanced services impacts on customer loyalty</a:t>
            </a:r>
            <a:endParaRPr lang="en-US" sz="1400" dirty="0"/>
          </a:p>
          <a:p>
            <a:pPr lvl="0"/>
            <a:r>
              <a:rPr lang="en-CA" sz="1600" b="1" dirty="0"/>
              <a:t>New Services and Sources of Value and Revenues</a:t>
            </a:r>
            <a:r>
              <a:rPr lang="en-CA" sz="1600" dirty="0"/>
              <a:t>:</a:t>
            </a:r>
          </a:p>
          <a:p>
            <a:pPr lvl="1"/>
            <a:r>
              <a:rPr lang="en-CA" sz="1400" dirty="0"/>
              <a:t>New customer facing network-based services and values, as well as cross-vendor services such as data brokering, new analytics capabilities and other non-traditional values created by data. </a:t>
            </a:r>
            <a:endParaRPr lang="en-US" sz="1400" dirty="0"/>
          </a:p>
          <a:p>
            <a:endParaRPr lang="en-US" sz="1600" dirty="0"/>
          </a:p>
        </p:txBody>
      </p:sp>
    </p:spTree>
    <p:extLst>
      <p:ext uri="{BB962C8B-B14F-4D97-AF65-F5344CB8AC3E}">
        <p14:creationId xmlns:p14="http://schemas.microsoft.com/office/powerpoint/2010/main" val="1697082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B0E03-21F8-5944-A405-649EA7B4A876}"/>
              </a:ext>
            </a:extLst>
          </p:cNvPr>
          <p:cNvSpPr>
            <a:spLocks noGrp="1"/>
          </p:cNvSpPr>
          <p:nvPr>
            <p:ph type="title"/>
          </p:nvPr>
        </p:nvSpPr>
        <p:spPr/>
        <p:txBody>
          <a:bodyPr/>
          <a:lstStyle/>
          <a:p>
            <a:r>
              <a:rPr lang="en-US" dirty="0"/>
              <a:t>Monetization is Going Beyond Selling The Product</a:t>
            </a:r>
          </a:p>
        </p:txBody>
      </p:sp>
      <p:sp>
        <p:nvSpPr>
          <p:cNvPr id="4" name="Rectangle 3">
            <a:extLst>
              <a:ext uri="{FF2B5EF4-FFF2-40B4-BE49-F238E27FC236}">
                <a16:creationId xmlns:a16="http://schemas.microsoft.com/office/drawing/2014/main" id="{E2DCCCCA-E6C1-5A44-9E75-96C22FB78066}"/>
              </a:ext>
            </a:extLst>
          </p:cNvPr>
          <p:cNvSpPr/>
          <p:nvPr/>
        </p:nvSpPr>
        <p:spPr>
          <a:xfrm>
            <a:off x="5591201" y="4985396"/>
            <a:ext cx="3772796" cy="288758"/>
          </a:xfrm>
          <a:prstGeom prst="rect">
            <a:avLst/>
          </a:prstGeom>
          <a:solidFill>
            <a:srgbClr val="125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Product-Based Models</a:t>
            </a:r>
          </a:p>
        </p:txBody>
      </p:sp>
      <p:sp>
        <p:nvSpPr>
          <p:cNvPr id="6" name="Rectangle 5">
            <a:extLst>
              <a:ext uri="{FF2B5EF4-FFF2-40B4-BE49-F238E27FC236}">
                <a16:creationId xmlns:a16="http://schemas.microsoft.com/office/drawing/2014/main" id="{287B5FBC-CFC3-E640-82F9-53E533674AC6}"/>
              </a:ext>
            </a:extLst>
          </p:cNvPr>
          <p:cNvSpPr/>
          <p:nvPr/>
        </p:nvSpPr>
        <p:spPr>
          <a:xfrm>
            <a:off x="5586357" y="1388996"/>
            <a:ext cx="3772796" cy="288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Product-bound Service Models</a:t>
            </a:r>
          </a:p>
        </p:txBody>
      </p:sp>
      <p:sp>
        <p:nvSpPr>
          <p:cNvPr id="13" name="Rectangle 12">
            <a:extLst>
              <a:ext uri="{FF2B5EF4-FFF2-40B4-BE49-F238E27FC236}">
                <a16:creationId xmlns:a16="http://schemas.microsoft.com/office/drawing/2014/main" id="{44C26FC3-3983-EB43-96E1-B12C9017528D}"/>
              </a:ext>
            </a:extLst>
          </p:cNvPr>
          <p:cNvSpPr/>
          <p:nvPr/>
        </p:nvSpPr>
        <p:spPr>
          <a:xfrm>
            <a:off x="1930399" y="1735599"/>
            <a:ext cx="3508467" cy="2323713"/>
          </a:xfrm>
          <a:prstGeom prst="rect">
            <a:avLst/>
          </a:prstGeom>
        </p:spPr>
        <p:txBody>
          <a:bodyPr wrap="square">
            <a:spAutoFit/>
          </a:bodyPr>
          <a:lstStyle/>
          <a:p>
            <a:pPr marL="171450" lvl="0" indent="-171450">
              <a:spcAft>
                <a:spcPts val="300"/>
              </a:spcAft>
              <a:buFont typeface="Arial" panose="020B0604020202020204" pitchFamily="34" charset="0"/>
              <a:buChar char="•"/>
            </a:pPr>
            <a:r>
              <a:rPr lang="en-CA" sz="1100" b="1" dirty="0">
                <a:solidFill>
                  <a:srgbClr val="000000"/>
                </a:solidFill>
                <a:latin typeface="Montserrat" pitchFamily="2" charset="77"/>
              </a:rPr>
              <a:t>Product Life-cycle Model: </a:t>
            </a:r>
          </a:p>
          <a:p>
            <a:pPr marL="857250" lvl="0" indent="-171450">
              <a:spcAft>
                <a:spcPts val="300"/>
              </a:spcAft>
              <a:buFont typeface="Arial" panose="020B0604020202020204" pitchFamily="34" charset="0"/>
              <a:buChar char="•"/>
            </a:pPr>
            <a:r>
              <a:rPr lang="en-CA" sz="1100" dirty="0">
                <a:solidFill>
                  <a:srgbClr val="000000"/>
                </a:solidFill>
                <a:latin typeface="Montserrat" pitchFamily="2" charset="77"/>
              </a:rPr>
              <a:t>Device manufacturer offers basic services based on highest points of device activity</a:t>
            </a:r>
            <a:endParaRPr lang="en-US" sz="1100" dirty="0">
              <a:solidFill>
                <a:srgbClr val="000000"/>
              </a:solidFill>
              <a:latin typeface="Montserrat" pitchFamily="2" charset="77"/>
            </a:endParaRPr>
          </a:p>
          <a:p>
            <a:pPr marL="171450" lvl="0" indent="-171450">
              <a:spcAft>
                <a:spcPts val="300"/>
              </a:spcAft>
              <a:buFont typeface="Arial" panose="020B0604020202020204" pitchFamily="34" charset="0"/>
              <a:buChar char="•"/>
            </a:pPr>
            <a:r>
              <a:rPr lang="en-CA" sz="1100" b="1" dirty="0">
                <a:solidFill>
                  <a:srgbClr val="000000"/>
                </a:solidFill>
                <a:latin typeface="Montserrat" pitchFamily="2" charset="77"/>
              </a:rPr>
              <a:t>Outsource  Model: </a:t>
            </a:r>
          </a:p>
          <a:p>
            <a:pPr marL="857250" lvl="0" indent="-171450">
              <a:spcAft>
                <a:spcPts val="300"/>
              </a:spcAft>
              <a:buFont typeface="Arial" panose="020B0604020202020204" pitchFamily="34" charset="0"/>
              <a:buChar char="•"/>
            </a:pPr>
            <a:r>
              <a:rPr lang="en-CA" sz="1100" dirty="0">
                <a:solidFill>
                  <a:srgbClr val="000000"/>
                </a:solidFill>
                <a:latin typeface="Montserrat" pitchFamily="2" charset="77"/>
              </a:rPr>
              <a:t>Device manufacturer controls the use of the device itself</a:t>
            </a:r>
          </a:p>
          <a:p>
            <a:pPr marL="171450" lvl="0" indent="-171450">
              <a:spcAft>
                <a:spcPts val="300"/>
              </a:spcAft>
              <a:buFont typeface="Arial" panose="020B0604020202020204" pitchFamily="34" charset="0"/>
              <a:buChar char="•"/>
            </a:pPr>
            <a:r>
              <a:rPr lang="en-CA" sz="1100" b="1" dirty="0">
                <a:solidFill>
                  <a:srgbClr val="000000"/>
                </a:solidFill>
                <a:latin typeface="Montserrat" pitchFamily="2" charset="77"/>
              </a:rPr>
              <a:t>Insource Model: </a:t>
            </a:r>
          </a:p>
          <a:p>
            <a:pPr marL="857250" lvl="0" indent="-171450">
              <a:spcAft>
                <a:spcPts val="300"/>
              </a:spcAft>
              <a:buFont typeface="Arial" panose="020B0604020202020204" pitchFamily="34" charset="0"/>
              <a:buChar char="•"/>
            </a:pPr>
            <a:r>
              <a:rPr lang="en-CA" sz="1100" dirty="0">
                <a:solidFill>
                  <a:srgbClr val="000000"/>
                </a:solidFill>
                <a:latin typeface="Montserrat" pitchFamily="2" charset="77"/>
              </a:rPr>
              <a:t>A supplier shares risk and reward with the customer by undertaking penalties for downtime</a:t>
            </a:r>
            <a:endParaRPr lang="en-US" sz="1100" dirty="0">
              <a:solidFill>
                <a:srgbClr val="000000"/>
              </a:solidFill>
              <a:latin typeface="Montserrat" pitchFamily="2" charset="77"/>
            </a:endParaRPr>
          </a:p>
          <a:p>
            <a:pPr marL="857250" indent="-171450">
              <a:spcBef>
                <a:spcPts val="0"/>
              </a:spcBef>
              <a:spcAft>
                <a:spcPts val="300"/>
              </a:spcAft>
              <a:buFont typeface="Arial" panose="020B0604020202020204" pitchFamily="34" charset="0"/>
              <a:buChar char="•"/>
            </a:pPr>
            <a:endParaRPr lang="en-CA" sz="900" b="1" dirty="0">
              <a:solidFill>
                <a:srgbClr val="000000"/>
              </a:solidFill>
              <a:latin typeface="Montserrat" pitchFamily="2" charset="77"/>
            </a:endParaRPr>
          </a:p>
        </p:txBody>
      </p:sp>
      <p:grpSp>
        <p:nvGrpSpPr>
          <p:cNvPr id="48" name="Group 47">
            <a:extLst>
              <a:ext uri="{FF2B5EF4-FFF2-40B4-BE49-F238E27FC236}">
                <a16:creationId xmlns:a16="http://schemas.microsoft.com/office/drawing/2014/main" id="{3C56EC4E-EE30-2C45-B843-0C310CA76FDA}"/>
              </a:ext>
            </a:extLst>
          </p:cNvPr>
          <p:cNvGrpSpPr/>
          <p:nvPr/>
        </p:nvGrpSpPr>
        <p:grpSpPr>
          <a:xfrm>
            <a:off x="279217" y="1527911"/>
            <a:ext cx="1229667" cy="966507"/>
            <a:chOff x="3218585" y="2144028"/>
            <a:chExt cx="4750213" cy="3302008"/>
          </a:xfrm>
        </p:grpSpPr>
        <p:sp>
          <p:nvSpPr>
            <p:cNvPr id="49" name="AutoShape 49">
              <a:extLst>
                <a:ext uri="{FF2B5EF4-FFF2-40B4-BE49-F238E27FC236}">
                  <a16:creationId xmlns:a16="http://schemas.microsoft.com/office/drawing/2014/main" id="{1B49FB15-5FDC-B043-9CA5-6631CD63142A}"/>
                </a:ext>
              </a:extLst>
            </p:cNvPr>
            <p:cNvSpPr>
              <a:spLocks noChangeArrowheads="1"/>
            </p:cNvSpPr>
            <p:nvPr/>
          </p:nvSpPr>
          <p:spPr bwMode="auto">
            <a:xfrm rot="16200000" flipH="1">
              <a:off x="5749664" y="3224831"/>
              <a:ext cx="3295170" cy="1143099"/>
            </a:xfrm>
            <a:prstGeom prst="parallelogram">
              <a:avLst>
                <a:gd name="adj" fmla="val 110247"/>
              </a:avLst>
            </a:prstGeom>
            <a:solidFill>
              <a:srgbClr val="E83E1D"/>
            </a:solidFill>
            <a:ln w="12700">
              <a:noFill/>
              <a:miter lim="800000"/>
              <a:headEnd type="none" w="sm" len="sm"/>
              <a:tailEnd type="none" w="sm" len="sm"/>
            </a:ln>
            <a:effectLst/>
          </p:spPr>
          <p:txBody>
            <a:bodyPr wrap="none" lIns="81609" tIns="40806" rIns="81609" bIns="40806" anchor="ctr"/>
            <a:lstStyle/>
            <a:p>
              <a:pPr marL="0" marR="0" lvl="0" indent="0" defTabSz="549309"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dirty="0">
                <a:ln>
                  <a:noFill/>
                </a:ln>
                <a:solidFill>
                  <a:srgbClr val="FFFFFF"/>
                </a:solidFill>
                <a:effectLst/>
                <a:uLnTx/>
                <a:uFillTx/>
                <a:latin typeface="Merriweather"/>
                <a:cs typeface="Myriad Pro"/>
              </a:endParaRPr>
            </a:p>
          </p:txBody>
        </p:sp>
        <p:sp>
          <p:nvSpPr>
            <p:cNvPr id="50" name="Line 52">
              <a:extLst>
                <a:ext uri="{FF2B5EF4-FFF2-40B4-BE49-F238E27FC236}">
                  <a16:creationId xmlns:a16="http://schemas.microsoft.com/office/drawing/2014/main" id="{0CFB794D-C067-6349-85E1-93961622E5BD}"/>
                </a:ext>
              </a:extLst>
            </p:cNvPr>
            <p:cNvSpPr>
              <a:spLocks noChangeShapeType="1"/>
            </p:cNvSpPr>
            <p:nvPr/>
          </p:nvSpPr>
          <p:spPr bwMode="auto">
            <a:xfrm flipV="1">
              <a:off x="7399041" y="2760074"/>
              <a:ext cx="0" cy="2087910"/>
            </a:xfrm>
            <a:prstGeom prst="line">
              <a:avLst/>
            </a:prstGeom>
            <a:noFill/>
            <a:ln w="12700">
              <a:solidFill>
                <a:srgbClr val="FFFFFF"/>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1609" tIns="40806" rIns="81609" bIns="40806"/>
            <a:lstStyle/>
            <a:p>
              <a:pPr marL="0" marR="0" lvl="0" indent="0" defTabSz="549309"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dirty="0">
                <a:ln>
                  <a:noFill/>
                </a:ln>
                <a:solidFill>
                  <a:srgbClr val="000000"/>
                </a:solidFill>
                <a:effectLst/>
                <a:uLnTx/>
                <a:uFillTx/>
                <a:latin typeface="Merriweather"/>
                <a:cs typeface="Myriad Pro"/>
              </a:endParaRPr>
            </a:p>
          </p:txBody>
        </p:sp>
        <p:grpSp>
          <p:nvGrpSpPr>
            <p:cNvPr id="51" name="Group 50">
              <a:extLst>
                <a:ext uri="{FF2B5EF4-FFF2-40B4-BE49-F238E27FC236}">
                  <a16:creationId xmlns:a16="http://schemas.microsoft.com/office/drawing/2014/main" id="{782B9579-458B-504D-A74F-A5489357577C}"/>
                </a:ext>
              </a:extLst>
            </p:cNvPr>
            <p:cNvGrpSpPr/>
            <p:nvPr/>
          </p:nvGrpSpPr>
          <p:grpSpPr>
            <a:xfrm>
              <a:off x="3219472" y="3430062"/>
              <a:ext cx="3590641" cy="2015974"/>
              <a:chOff x="1258149" y="5654290"/>
              <a:chExt cx="5232886" cy="1725898"/>
            </a:xfrm>
          </p:grpSpPr>
          <p:sp>
            <p:nvSpPr>
              <p:cNvPr id="56" name="Rectangle 5">
                <a:extLst>
                  <a:ext uri="{FF2B5EF4-FFF2-40B4-BE49-F238E27FC236}">
                    <a16:creationId xmlns:a16="http://schemas.microsoft.com/office/drawing/2014/main" id="{D1E646A3-FD3F-AC48-AEF5-98EF1AB75A26}"/>
                  </a:ext>
                </a:extLst>
              </p:cNvPr>
              <p:cNvSpPr>
                <a:spLocks noChangeArrowheads="1"/>
              </p:cNvSpPr>
              <p:nvPr/>
            </p:nvSpPr>
            <p:spPr bwMode="auto">
              <a:xfrm>
                <a:off x="1258150" y="6240912"/>
                <a:ext cx="5232885" cy="527225"/>
              </a:xfrm>
              <a:prstGeom prst="rect">
                <a:avLst/>
              </a:prstGeom>
              <a:solidFill>
                <a:srgbClr val="009DF7">
                  <a:alpha val="22000"/>
                </a:srgbClr>
              </a:solidFill>
              <a:ln w="12700">
                <a:solidFill>
                  <a:srgbClr val="FFFFFF"/>
                </a:solidFill>
                <a:miter lim="800000"/>
                <a:headEnd type="none" w="sm" len="sm"/>
                <a:tailEnd type="none" w="sm" len="sm"/>
              </a:ln>
            </p:spPr>
            <p:txBody>
              <a:bodyPr wrap="none" lIns="24881" tIns="12440" rIns="24881" bIns="12440" anchor="ctr">
                <a:prstTxWarp prst="textNoShape">
                  <a:avLst/>
                </a:prstTxWarp>
              </a:bodyPr>
              <a:lstStyle/>
              <a:p>
                <a:pPr marL="0" marR="0" lvl="0" indent="0" algn="ctr" defTabSz="549309"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dirty="0">
                  <a:ln>
                    <a:noFill/>
                  </a:ln>
                  <a:solidFill>
                    <a:srgbClr val="FFFFFF"/>
                  </a:solidFill>
                  <a:effectLst/>
                  <a:uLnTx/>
                  <a:uFillTx/>
                  <a:latin typeface="Merriweather"/>
                  <a:cs typeface="Myriad Pro"/>
                </a:endParaRPr>
              </a:p>
            </p:txBody>
          </p:sp>
          <p:sp>
            <p:nvSpPr>
              <p:cNvPr id="57" name="Rectangle 15">
                <a:extLst>
                  <a:ext uri="{FF2B5EF4-FFF2-40B4-BE49-F238E27FC236}">
                    <a16:creationId xmlns:a16="http://schemas.microsoft.com/office/drawing/2014/main" id="{34D9FF50-C5EA-0B4E-A4D1-CE7FD24A12E9}"/>
                  </a:ext>
                </a:extLst>
              </p:cNvPr>
              <p:cNvSpPr>
                <a:spLocks noChangeArrowheads="1"/>
              </p:cNvSpPr>
              <p:nvPr/>
            </p:nvSpPr>
            <p:spPr bwMode="auto">
              <a:xfrm>
                <a:off x="1258151" y="6797011"/>
                <a:ext cx="5229330" cy="583177"/>
              </a:xfrm>
              <a:prstGeom prst="rect">
                <a:avLst/>
              </a:prstGeom>
              <a:solidFill>
                <a:srgbClr val="009DF7">
                  <a:alpha val="22000"/>
                </a:srgbClr>
              </a:solidFill>
              <a:ln w="12700">
                <a:solidFill>
                  <a:srgbClr val="FFFFFF"/>
                </a:solidFill>
                <a:miter lim="800000"/>
                <a:headEnd type="none" w="sm" len="sm"/>
                <a:tailEnd type="none" w="sm" len="sm"/>
              </a:ln>
            </p:spPr>
            <p:txBody>
              <a:bodyPr lIns="7464" tIns="12440" rIns="7464" bIns="12440" anchor="ctr">
                <a:prstTxWarp prst="textNoShape">
                  <a:avLst/>
                </a:prstTxWarp>
              </a:bodyPr>
              <a:lstStyle/>
              <a:p>
                <a:pPr marL="0" marR="0" lvl="0" indent="0" algn="ctr" defTabSz="36980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dirty="0">
                  <a:ln>
                    <a:noFill/>
                  </a:ln>
                  <a:solidFill>
                    <a:srgbClr val="FFFFFF"/>
                  </a:solidFill>
                  <a:effectLst/>
                  <a:uLnTx/>
                  <a:uFillTx/>
                  <a:latin typeface="Merriweather"/>
                  <a:cs typeface="Myriad Pro"/>
                </a:endParaRPr>
              </a:p>
            </p:txBody>
          </p:sp>
          <p:sp>
            <p:nvSpPr>
              <p:cNvPr id="58" name="Rectangle 31">
                <a:extLst>
                  <a:ext uri="{FF2B5EF4-FFF2-40B4-BE49-F238E27FC236}">
                    <a16:creationId xmlns:a16="http://schemas.microsoft.com/office/drawing/2014/main" id="{37CED5B5-9228-FE4E-B70C-7A3C6444C526}"/>
                  </a:ext>
                </a:extLst>
              </p:cNvPr>
              <p:cNvSpPr>
                <a:spLocks noChangeArrowheads="1"/>
              </p:cNvSpPr>
              <p:nvPr/>
            </p:nvSpPr>
            <p:spPr bwMode="auto">
              <a:xfrm>
                <a:off x="1258149" y="5654290"/>
                <a:ext cx="5229329" cy="559354"/>
              </a:xfrm>
              <a:prstGeom prst="rect">
                <a:avLst/>
              </a:prstGeom>
              <a:solidFill>
                <a:srgbClr val="009DF7">
                  <a:alpha val="22000"/>
                </a:srgbClr>
              </a:solidFill>
              <a:ln w="12700">
                <a:solidFill>
                  <a:srgbClr val="FFFFFF"/>
                </a:solidFill>
                <a:miter lim="800000"/>
                <a:headEnd type="none" w="sm" len="sm"/>
                <a:tailEnd type="none" w="sm" len="sm"/>
              </a:ln>
            </p:spPr>
            <p:txBody>
              <a:bodyPr wrap="none" lIns="24881" tIns="12440" rIns="24881" bIns="12440" anchor="ctr">
                <a:prstTxWarp prst="textNoShape">
                  <a:avLst/>
                </a:prstTxWarp>
              </a:bodyPr>
              <a:lstStyle/>
              <a:p>
                <a:pPr marL="0" marR="0" lvl="0" indent="0" algn="ctr" defTabSz="549309"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dirty="0">
                  <a:ln>
                    <a:noFill/>
                  </a:ln>
                  <a:solidFill>
                    <a:srgbClr val="FFFFFF"/>
                  </a:solidFill>
                  <a:effectLst/>
                  <a:uLnTx/>
                  <a:uFillTx/>
                  <a:latin typeface="Merriweather"/>
                  <a:cs typeface="Myriad Pro"/>
                </a:endParaRPr>
              </a:p>
            </p:txBody>
          </p:sp>
        </p:grpSp>
        <p:grpSp>
          <p:nvGrpSpPr>
            <p:cNvPr id="52" name="Group 51">
              <a:extLst>
                <a:ext uri="{FF2B5EF4-FFF2-40B4-BE49-F238E27FC236}">
                  <a16:creationId xmlns:a16="http://schemas.microsoft.com/office/drawing/2014/main" id="{C00DBEA1-46CE-F449-9B51-C506934016E3}"/>
                </a:ext>
              </a:extLst>
            </p:cNvPr>
            <p:cNvGrpSpPr/>
            <p:nvPr/>
          </p:nvGrpSpPr>
          <p:grpSpPr>
            <a:xfrm>
              <a:off x="3218585" y="2144028"/>
              <a:ext cx="4738722" cy="1276587"/>
              <a:chOff x="3478616" y="2858702"/>
              <a:chExt cx="4301458" cy="1702116"/>
            </a:xfrm>
          </p:grpSpPr>
          <p:sp>
            <p:nvSpPr>
              <p:cNvPr id="53" name="AutoShape 46">
                <a:extLst>
                  <a:ext uri="{FF2B5EF4-FFF2-40B4-BE49-F238E27FC236}">
                    <a16:creationId xmlns:a16="http://schemas.microsoft.com/office/drawing/2014/main" id="{7A6D3C41-0DD0-BE46-85C5-F591F17F13CB}"/>
                  </a:ext>
                </a:extLst>
              </p:cNvPr>
              <p:cNvSpPr>
                <a:spLocks noChangeArrowheads="1"/>
              </p:cNvSpPr>
              <p:nvPr/>
            </p:nvSpPr>
            <p:spPr bwMode="auto">
              <a:xfrm>
                <a:off x="3478616" y="2860291"/>
                <a:ext cx="2359878" cy="1700527"/>
              </a:xfrm>
              <a:prstGeom prst="parallelogram">
                <a:avLst>
                  <a:gd name="adj" fmla="val 85884"/>
                </a:avLst>
              </a:prstGeom>
              <a:solidFill>
                <a:srgbClr val="0A51A1">
                  <a:alpha val="19000"/>
                </a:srgbClr>
              </a:solidFill>
              <a:ln w="12700">
                <a:solidFill>
                  <a:srgbClr val="FFFFFF"/>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1609" tIns="40806" rIns="81609" bIns="40806" anchor="ctr"/>
              <a:lstStyle/>
              <a:p>
                <a:pPr marL="0" marR="0" lvl="0" indent="0" defTabSz="549309" eaLnBrk="1" fontAlgn="auto" latinLnBrk="0" hangingPunct="1">
                  <a:lnSpc>
                    <a:spcPct val="100000"/>
                  </a:lnSpc>
                  <a:spcBef>
                    <a:spcPts val="0"/>
                  </a:spcBef>
                  <a:spcAft>
                    <a:spcPts val="0"/>
                  </a:spcAft>
                  <a:buClrTx/>
                  <a:buSzTx/>
                  <a:buFontTx/>
                  <a:buNone/>
                  <a:tabLst/>
                  <a:defRPr/>
                </a:pPr>
                <a:r>
                  <a:rPr kumimoji="0" lang="en-US" sz="675" b="0" i="0" u="none" strike="noStrike" kern="0" cap="none" spc="0" normalizeH="0" baseline="0" noProof="0" dirty="0">
                    <a:ln>
                      <a:noFill/>
                    </a:ln>
                    <a:solidFill>
                      <a:srgbClr val="FFFFFF"/>
                    </a:solidFill>
                    <a:effectLst/>
                    <a:uLnTx/>
                    <a:uFillTx/>
                    <a:latin typeface="Merriweather"/>
                    <a:cs typeface="Myriad Pro"/>
                  </a:rPr>
                  <a:t>        </a:t>
                </a:r>
              </a:p>
            </p:txBody>
          </p:sp>
          <p:sp>
            <p:nvSpPr>
              <p:cNvPr id="54" name="AutoShape 46">
                <a:extLst>
                  <a:ext uri="{FF2B5EF4-FFF2-40B4-BE49-F238E27FC236}">
                    <a16:creationId xmlns:a16="http://schemas.microsoft.com/office/drawing/2014/main" id="{95838E35-99B6-EE43-ABDA-4C0D4776408D}"/>
                  </a:ext>
                </a:extLst>
              </p:cNvPr>
              <p:cNvSpPr>
                <a:spLocks noChangeArrowheads="1"/>
              </p:cNvSpPr>
              <p:nvPr/>
            </p:nvSpPr>
            <p:spPr bwMode="auto">
              <a:xfrm>
                <a:off x="4552553" y="2858702"/>
                <a:ext cx="2261946" cy="1698965"/>
              </a:xfrm>
              <a:prstGeom prst="parallelogram">
                <a:avLst>
                  <a:gd name="adj" fmla="val 90105"/>
                </a:avLst>
              </a:prstGeom>
              <a:solidFill>
                <a:srgbClr val="0A51A1">
                  <a:alpha val="19000"/>
                </a:srgbClr>
              </a:solidFill>
              <a:ln w="12700">
                <a:solidFill>
                  <a:srgbClr val="FFFFFF"/>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1609" tIns="40806" rIns="81609" bIns="40806" anchor="ctr"/>
              <a:lstStyle/>
              <a:p>
                <a:pPr marL="0" marR="0" lvl="0" indent="0" defTabSz="549309" eaLnBrk="1" fontAlgn="auto" latinLnBrk="0" hangingPunct="1">
                  <a:lnSpc>
                    <a:spcPct val="100000"/>
                  </a:lnSpc>
                  <a:spcBef>
                    <a:spcPts val="0"/>
                  </a:spcBef>
                  <a:spcAft>
                    <a:spcPts val="0"/>
                  </a:spcAft>
                  <a:buClrTx/>
                  <a:buSzTx/>
                  <a:buFontTx/>
                  <a:buNone/>
                  <a:tabLst/>
                  <a:defRPr/>
                </a:pPr>
                <a:r>
                  <a:rPr kumimoji="0" lang="en-US" sz="675" b="0" i="0" u="none" strike="noStrike" kern="0" cap="none" spc="0" normalizeH="0" baseline="0" noProof="0" dirty="0">
                    <a:ln>
                      <a:noFill/>
                    </a:ln>
                    <a:solidFill>
                      <a:srgbClr val="FFFFFF"/>
                    </a:solidFill>
                    <a:effectLst/>
                    <a:uLnTx/>
                    <a:uFillTx/>
                    <a:latin typeface="Merriweather"/>
                    <a:cs typeface="Myriad Pro"/>
                  </a:rPr>
                  <a:t>     </a:t>
                </a:r>
                <a:r>
                  <a:rPr kumimoji="0" lang="en-US" sz="750" b="0" i="0" u="none" strike="noStrike" kern="0" cap="none" spc="0" normalizeH="0" baseline="0" noProof="0" dirty="0">
                    <a:ln>
                      <a:noFill/>
                    </a:ln>
                    <a:solidFill>
                      <a:srgbClr val="FFFFFF"/>
                    </a:solidFill>
                    <a:effectLst/>
                    <a:uLnTx/>
                    <a:uFillTx/>
                    <a:latin typeface="Merriweather"/>
                    <a:cs typeface="Myriad Pro"/>
                  </a:rPr>
                  <a:t> </a:t>
                </a:r>
                <a:endParaRPr kumimoji="0" lang="en-US" sz="675" b="0" i="0" u="none" strike="noStrike" kern="0" cap="none" spc="0" normalizeH="0" baseline="0" noProof="0" dirty="0">
                  <a:ln>
                    <a:noFill/>
                  </a:ln>
                  <a:solidFill>
                    <a:srgbClr val="FFFFFF"/>
                  </a:solidFill>
                  <a:effectLst/>
                  <a:uLnTx/>
                  <a:uFillTx/>
                  <a:latin typeface="Merriweather"/>
                  <a:cs typeface="Myriad Pro"/>
                </a:endParaRPr>
              </a:p>
            </p:txBody>
          </p:sp>
          <p:sp>
            <p:nvSpPr>
              <p:cNvPr id="55" name="AutoShape 46">
                <a:extLst>
                  <a:ext uri="{FF2B5EF4-FFF2-40B4-BE49-F238E27FC236}">
                    <a16:creationId xmlns:a16="http://schemas.microsoft.com/office/drawing/2014/main" id="{7E53EC25-444A-A44A-905C-5ACA4B434D19}"/>
                  </a:ext>
                </a:extLst>
              </p:cNvPr>
              <p:cNvSpPr>
                <a:spLocks noChangeArrowheads="1"/>
              </p:cNvSpPr>
              <p:nvPr/>
            </p:nvSpPr>
            <p:spPr bwMode="auto">
              <a:xfrm>
                <a:off x="5655184" y="2860291"/>
                <a:ext cx="2124890" cy="1687803"/>
              </a:xfrm>
              <a:prstGeom prst="parallelogram">
                <a:avLst>
                  <a:gd name="adj" fmla="val 90105"/>
                </a:avLst>
              </a:prstGeom>
              <a:solidFill>
                <a:srgbClr val="0A51A1">
                  <a:alpha val="19000"/>
                </a:srgbClr>
              </a:solidFill>
              <a:ln w="12700">
                <a:solidFill>
                  <a:srgbClr val="FFFFFF"/>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1609" tIns="40806" rIns="81609" bIns="40806" anchor="ctr"/>
              <a:lstStyle/>
              <a:p>
                <a:pPr marL="0" marR="0" lvl="0" indent="0" defTabSz="549309" eaLnBrk="1" fontAlgn="auto" latinLnBrk="0" hangingPunct="1">
                  <a:lnSpc>
                    <a:spcPct val="100000"/>
                  </a:lnSpc>
                  <a:spcBef>
                    <a:spcPts val="0"/>
                  </a:spcBef>
                  <a:spcAft>
                    <a:spcPts val="0"/>
                  </a:spcAft>
                  <a:buClrTx/>
                  <a:buSzTx/>
                  <a:buFontTx/>
                  <a:buNone/>
                  <a:tabLst/>
                  <a:defRPr/>
                </a:pPr>
                <a:r>
                  <a:rPr kumimoji="0" lang="en-US" sz="675" b="0" i="0" u="none" strike="noStrike" kern="0" cap="none" spc="0" normalizeH="0" baseline="0" noProof="0" dirty="0">
                    <a:ln>
                      <a:noFill/>
                    </a:ln>
                    <a:solidFill>
                      <a:srgbClr val="FFFFFF"/>
                    </a:solidFill>
                    <a:effectLst/>
                    <a:uLnTx/>
                    <a:uFillTx/>
                    <a:latin typeface="Merriweather"/>
                    <a:cs typeface="Myriad Pro"/>
                  </a:rPr>
                  <a:t>     </a:t>
                </a:r>
                <a:r>
                  <a:rPr kumimoji="0" lang="en-US" sz="750" b="0" i="0" u="none" strike="noStrike" kern="0" cap="none" spc="0" normalizeH="0" baseline="0" noProof="0" dirty="0">
                    <a:ln>
                      <a:noFill/>
                    </a:ln>
                    <a:solidFill>
                      <a:srgbClr val="FFFFFF"/>
                    </a:solidFill>
                    <a:effectLst/>
                    <a:uLnTx/>
                    <a:uFillTx/>
                    <a:latin typeface="Merriweather"/>
                    <a:cs typeface="Myriad Pro"/>
                  </a:rPr>
                  <a:t> </a:t>
                </a:r>
                <a:endParaRPr kumimoji="0" lang="en-US" sz="675" b="0" i="0" u="none" strike="noStrike" kern="0" cap="none" spc="0" normalizeH="0" baseline="0" noProof="0" dirty="0">
                  <a:ln>
                    <a:noFill/>
                  </a:ln>
                  <a:solidFill>
                    <a:srgbClr val="FFFFFF"/>
                  </a:solidFill>
                  <a:effectLst/>
                  <a:uLnTx/>
                  <a:uFillTx/>
                  <a:latin typeface="Merriweather"/>
                  <a:cs typeface="Myriad Pro"/>
                </a:endParaRPr>
              </a:p>
            </p:txBody>
          </p:sp>
        </p:grpSp>
      </p:grpSp>
      <p:sp>
        <p:nvSpPr>
          <p:cNvPr id="9" name="Text Placeholder 2">
            <a:extLst>
              <a:ext uri="{FF2B5EF4-FFF2-40B4-BE49-F238E27FC236}">
                <a16:creationId xmlns:a16="http://schemas.microsoft.com/office/drawing/2014/main" id="{9352AE27-DC8B-3F48-8F14-CA6A832C1050}"/>
              </a:ext>
            </a:extLst>
          </p:cNvPr>
          <p:cNvSpPr txBox="1">
            <a:spLocks/>
          </p:cNvSpPr>
          <p:nvPr/>
        </p:nvSpPr>
        <p:spPr>
          <a:xfrm>
            <a:off x="5589495" y="1734152"/>
            <a:ext cx="3772796" cy="341876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a:buChar char="•"/>
              <a:defRPr sz="1800" b="0" i="0" kern="1200" baseline="0">
                <a:solidFill>
                  <a:schemeClr val="tx2"/>
                </a:solidFill>
                <a:latin typeface="Myriad Pro Regular"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tx2"/>
                </a:solidFill>
                <a:latin typeface="Myriad Pro Regular"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tx2"/>
                </a:solidFill>
                <a:latin typeface="Myriad Pro Regular"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tx2"/>
                </a:solidFill>
                <a:latin typeface="Myriad Pro Regular"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tx2"/>
                </a:solidFill>
                <a:latin typeface="Myriad Pro 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300"/>
              </a:spcAft>
            </a:pPr>
            <a:r>
              <a:rPr lang="en-CA" sz="1200" b="1" dirty="0">
                <a:solidFill>
                  <a:srgbClr val="000000"/>
                </a:solidFill>
                <a:latin typeface="Montserrat" pitchFamily="2" charset="77"/>
              </a:rPr>
              <a:t>Pay-Per-Period/Per-Usage Model: </a:t>
            </a:r>
          </a:p>
          <a:p>
            <a:pPr lvl="1">
              <a:spcAft>
                <a:spcPts val="300"/>
              </a:spcAft>
            </a:pPr>
            <a:r>
              <a:rPr lang="en-CA" sz="1200" dirty="0">
                <a:solidFill>
                  <a:srgbClr val="000000"/>
                </a:solidFill>
                <a:latin typeface="Montserrat" pitchFamily="2" charset="77"/>
              </a:rPr>
              <a:t>Charges made per instance of use or per time period </a:t>
            </a:r>
          </a:p>
          <a:p>
            <a:pPr>
              <a:spcAft>
                <a:spcPts val="300"/>
              </a:spcAft>
            </a:pPr>
            <a:r>
              <a:rPr lang="en-CA" sz="1200" b="1" dirty="0">
                <a:solidFill>
                  <a:srgbClr val="000000"/>
                </a:solidFill>
                <a:latin typeface="Montserrat" pitchFamily="2" charset="77"/>
              </a:rPr>
              <a:t>Performance-Tied Model: </a:t>
            </a:r>
          </a:p>
          <a:p>
            <a:pPr lvl="1">
              <a:spcAft>
                <a:spcPts val="300"/>
              </a:spcAft>
            </a:pPr>
            <a:r>
              <a:rPr lang="en-CA" sz="1200" dirty="0">
                <a:solidFill>
                  <a:srgbClr val="000000"/>
                </a:solidFill>
                <a:latin typeface="Montserrat" pitchFamily="2" charset="77"/>
              </a:rPr>
              <a:t>Key incentive for the customer is guaranteed levels of service </a:t>
            </a:r>
          </a:p>
          <a:p>
            <a:pPr>
              <a:spcAft>
                <a:spcPts val="300"/>
              </a:spcAft>
            </a:pPr>
            <a:r>
              <a:rPr lang="en-CA" sz="1200" b="1" dirty="0">
                <a:solidFill>
                  <a:srgbClr val="000000"/>
                </a:solidFill>
                <a:latin typeface="Montserrat" pitchFamily="2" charset="77"/>
              </a:rPr>
              <a:t>Incentives &amp; Rebates Model: </a:t>
            </a:r>
          </a:p>
          <a:p>
            <a:pPr lvl="1">
              <a:spcAft>
                <a:spcPts val="300"/>
              </a:spcAft>
            </a:pPr>
            <a:r>
              <a:rPr lang="en-CA" sz="1200" dirty="0">
                <a:solidFill>
                  <a:srgbClr val="000000"/>
                </a:solidFill>
                <a:latin typeface="Montserrat" pitchFamily="2" charset="77"/>
              </a:rPr>
              <a:t>In this model, the product is sold as the gateway to an incentive plan through which sales of other products or services </a:t>
            </a:r>
          </a:p>
          <a:p>
            <a:pPr>
              <a:spcAft>
                <a:spcPts val="300"/>
              </a:spcAft>
            </a:pPr>
            <a:r>
              <a:rPr lang="en-CA" sz="1200" b="1" dirty="0">
                <a:solidFill>
                  <a:srgbClr val="000000"/>
                </a:solidFill>
                <a:latin typeface="Montserrat" pitchFamily="2" charset="77"/>
              </a:rPr>
              <a:t>Volume Discount Model: </a:t>
            </a:r>
          </a:p>
          <a:p>
            <a:pPr lvl="1">
              <a:spcAft>
                <a:spcPts val="300"/>
              </a:spcAft>
            </a:pPr>
            <a:r>
              <a:rPr lang="en-CA" sz="1200" dirty="0">
                <a:solidFill>
                  <a:srgbClr val="000000"/>
                </a:solidFill>
                <a:latin typeface="Montserrat" pitchFamily="2" charset="77"/>
              </a:rPr>
              <a:t>Users will be offered automatic discounts based upon volume</a:t>
            </a:r>
          </a:p>
          <a:p>
            <a:pPr>
              <a:spcAft>
                <a:spcPts val="300"/>
              </a:spcAft>
            </a:pPr>
            <a:r>
              <a:rPr lang="en-CA" sz="1200" b="1" dirty="0">
                <a:solidFill>
                  <a:srgbClr val="000000"/>
                </a:solidFill>
                <a:latin typeface="Montserrat" pitchFamily="2" charset="77"/>
              </a:rPr>
              <a:t>Membership Club Model: </a:t>
            </a:r>
          </a:p>
          <a:p>
            <a:pPr lvl="1">
              <a:spcAft>
                <a:spcPts val="300"/>
              </a:spcAft>
            </a:pPr>
            <a:r>
              <a:rPr lang="en-CA" sz="1200" dirty="0">
                <a:solidFill>
                  <a:srgbClr val="000000"/>
                </a:solidFill>
                <a:latin typeface="Montserrat" pitchFamily="2" charset="77"/>
              </a:rPr>
              <a:t>A product is bundled with a membership for other products or services</a:t>
            </a:r>
          </a:p>
          <a:p>
            <a:pPr lvl="1">
              <a:spcAft>
                <a:spcPts val="300"/>
              </a:spcAft>
            </a:pPr>
            <a:endParaRPr lang="en-US" sz="1100" dirty="0">
              <a:solidFill>
                <a:srgbClr val="000000"/>
              </a:solidFill>
              <a:latin typeface="Montserrat" pitchFamily="2" charset="77"/>
            </a:endParaRPr>
          </a:p>
        </p:txBody>
      </p:sp>
      <p:sp>
        <p:nvSpPr>
          <p:cNvPr id="31" name="TextBox 30">
            <a:extLst>
              <a:ext uri="{FF2B5EF4-FFF2-40B4-BE49-F238E27FC236}">
                <a16:creationId xmlns:a16="http://schemas.microsoft.com/office/drawing/2014/main" id="{DAD8F18D-AE81-C740-87A5-A292E325DCCE}"/>
              </a:ext>
            </a:extLst>
          </p:cNvPr>
          <p:cNvSpPr txBox="1"/>
          <p:nvPr/>
        </p:nvSpPr>
        <p:spPr>
          <a:xfrm>
            <a:off x="281793" y="2493812"/>
            <a:ext cx="926433" cy="222130"/>
          </a:xfrm>
          <a:prstGeom prst="rect">
            <a:avLst/>
          </a:prstGeom>
          <a:noFill/>
        </p:spPr>
        <p:txBody>
          <a:bodyPr wrap="square" rtlCol="0">
            <a:spAutoFit/>
          </a:bodyPr>
          <a:lstStyle/>
          <a:p>
            <a:r>
              <a:rPr lang="en-US" sz="800" dirty="0">
                <a:solidFill>
                  <a:srgbClr val="000000"/>
                </a:solidFill>
              </a:rPr>
              <a:t>Pricing Models</a:t>
            </a:r>
          </a:p>
        </p:txBody>
      </p:sp>
      <p:sp>
        <p:nvSpPr>
          <p:cNvPr id="32" name="TextBox 31">
            <a:extLst>
              <a:ext uri="{FF2B5EF4-FFF2-40B4-BE49-F238E27FC236}">
                <a16:creationId xmlns:a16="http://schemas.microsoft.com/office/drawing/2014/main" id="{7684E067-E7DF-DA4C-87D1-45E70EE5ABEE}"/>
              </a:ext>
            </a:extLst>
          </p:cNvPr>
          <p:cNvSpPr txBox="1"/>
          <p:nvPr/>
        </p:nvSpPr>
        <p:spPr>
          <a:xfrm rot="18205485">
            <a:off x="-93169" y="1372313"/>
            <a:ext cx="926433" cy="338554"/>
          </a:xfrm>
          <a:prstGeom prst="rect">
            <a:avLst/>
          </a:prstGeom>
          <a:noFill/>
        </p:spPr>
        <p:txBody>
          <a:bodyPr wrap="square" rtlCol="0">
            <a:spAutoFit/>
          </a:bodyPr>
          <a:lstStyle/>
          <a:p>
            <a:r>
              <a:rPr lang="en-US" sz="800" dirty="0">
                <a:solidFill>
                  <a:srgbClr val="000000"/>
                </a:solidFill>
              </a:rPr>
              <a:t>Revenue Realization</a:t>
            </a:r>
          </a:p>
        </p:txBody>
      </p:sp>
      <p:sp>
        <p:nvSpPr>
          <p:cNvPr id="33" name="TextBox 32">
            <a:extLst>
              <a:ext uri="{FF2B5EF4-FFF2-40B4-BE49-F238E27FC236}">
                <a16:creationId xmlns:a16="http://schemas.microsoft.com/office/drawing/2014/main" id="{B83C315D-4F96-A14E-AB85-808EC491BDDC}"/>
              </a:ext>
            </a:extLst>
          </p:cNvPr>
          <p:cNvSpPr txBox="1"/>
          <p:nvPr/>
        </p:nvSpPr>
        <p:spPr>
          <a:xfrm rot="5400000">
            <a:off x="1240445" y="1835530"/>
            <a:ext cx="926433" cy="338554"/>
          </a:xfrm>
          <a:prstGeom prst="rect">
            <a:avLst/>
          </a:prstGeom>
          <a:noFill/>
        </p:spPr>
        <p:txBody>
          <a:bodyPr wrap="square" rtlCol="0">
            <a:spAutoFit/>
          </a:bodyPr>
          <a:lstStyle/>
          <a:p>
            <a:r>
              <a:rPr lang="en-US" sz="800" dirty="0">
                <a:solidFill>
                  <a:srgbClr val="000000"/>
                </a:solidFill>
              </a:rPr>
              <a:t>Solution Delivery</a:t>
            </a:r>
          </a:p>
        </p:txBody>
      </p:sp>
      <p:sp>
        <p:nvSpPr>
          <p:cNvPr id="34" name="Rectangle 33">
            <a:extLst>
              <a:ext uri="{FF2B5EF4-FFF2-40B4-BE49-F238E27FC236}">
                <a16:creationId xmlns:a16="http://schemas.microsoft.com/office/drawing/2014/main" id="{B0610DAF-3691-324E-8D4A-4E657827E9E9}"/>
              </a:ext>
            </a:extLst>
          </p:cNvPr>
          <p:cNvSpPr/>
          <p:nvPr/>
        </p:nvSpPr>
        <p:spPr>
          <a:xfrm>
            <a:off x="1930399" y="1388996"/>
            <a:ext cx="3508467" cy="2887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Solution-Based Models</a:t>
            </a:r>
          </a:p>
        </p:txBody>
      </p:sp>
      <p:sp>
        <p:nvSpPr>
          <p:cNvPr id="36" name="Rectangle 35">
            <a:extLst>
              <a:ext uri="{FF2B5EF4-FFF2-40B4-BE49-F238E27FC236}">
                <a16:creationId xmlns:a16="http://schemas.microsoft.com/office/drawing/2014/main" id="{28D43507-6196-0348-89DB-6DC7FE5AC45E}"/>
              </a:ext>
            </a:extLst>
          </p:cNvPr>
          <p:cNvSpPr/>
          <p:nvPr/>
        </p:nvSpPr>
        <p:spPr>
          <a:xfrm>
            <a:off x="1930399" y="3929357"/>
            <a:ext cx="3508467" cy="498434"/>
          </a:xfrm>
          <a:prstGeom prst="rect">
            <a:avLst/>
          </a:prstGeom>
          <a:solidFill>
            <a:srgbClr val="1B9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Unbound Smart Service-based Models</a:t>
            </a:r>
          </a:p>
        </p:txBody>
      </p:sp>
      <p:sp>
        <p:nvSpPr>
          <p:cNvPr id="7" name="TextBox 6">
            <a:extLst>
              <a:ext uri="{FF2B5EF4-FFF2-40B4-BE49-F238E27FC236}">
                <a16:creationId xmlns:a16="http://schemas.microsoft.com/office/drawing/2014/main" id="{5B37BE22-C37B-5E42-88CB-663C22AD945C}"/>
              </a:ext>
            </a:extLst>
          </p:cNvPr>
          <p:cNvSpPr txBox="1"/>
          <p:nvPr/>
        </p:nvSpPr>
        <p:spPr>
          <a:xfrm>
            <a:off x="1933358" y="4498449"/>
            <a:ext cx="3520210" cy="1977464"/>
          </a:xfrm>
          <a:prstGeom prst="rect">
            <a:avLst/>
          </a:prstGeom>
          <a:noFill/>
        </p:spPr>
        <p:txBody>
          <a:bodyPr wrap="square" rtlCol="0">
            <a:spAutoFit/>
          </a:bodyPr>
          <a:lstStyle/>
          <a:p>
            <a:pPr marL="171450" lvl="0" indent="-171450">
              <a:spcAft>
                <a:spcPts val="300"/>
              </a:spcAft>
              <a:buFont typeface="Arial" panose="020B0604020202020204" pitchFamily="34" charset="0"/>
              <a:buChar char="•"/>
            </a:pPr>
            <a:r>
              <a:rPr lang="en-CA" sz="1100" b="1" dirty="0">
                <a:solidFill>
                  <a:srgbClr val="000000"/>
                </a:solidFill>
                <a:latin typeface="Montserrat" pitchFamily="2" charset="77"/>
              </a:rPr>
              <a:t>Sale-of-Data Model: </a:t>
            </a:r>
          </a:p>
          <a:p>
            <a:pPr marL="628650" lvl="1" indent="-171450">
              <a:spcAft>
                <a:spcPts val="300"/>
              </a:spcAft>
              <a:buFont typeface="Arial" panose="020B0604020202020204" pitchFamily="34" charset="0"/>
              <a:buChar char="•"/>
            </a:pPr>
            <a:r>
              <a:rPr lang="en-CA" sz="1100" dirty="0">
                <a:solidFill>
                  <a:srgbClr val="000000"/>
                </a:solidFill>
                <a:latin typeface="Montserrat" pitchFamily="2" charset="77"/>
              </a:rPr>
              <a:t>OEM or service provider to share information with third-parties</a:t>
            </a:r>
          </a:p>
          <a:p>
            <a:pPr marL="171450" lvl="0" indent="-171450">
              <a:spcAft>
                <a:spcPts val="300"/>
              </a:spcAft>
              <a:buFont typeface="Arial" panose="020B0604020202020204" pitchFamily="34" charset="0"/>
              <a:buChar char="•"/>
            </a:pPr>
            <a:r>
              <a:rPr lang="en-CA" sz="1100" b="1" dirty="0">
                <a:solidFill>
                  <a:srgbClr val="000000"/>
                </a:solidFill>
                <a:latin typeface="Montserrat" pitchFamily="2" charset="77"/>
              </a:rPr>
              <a:t>Switchboard Model: </a:t>
            </a:r>
          </a:p>
          <a:p>
            <a:pPr marL="628650" lvl="1" indent="-171450">
              <a:spcAft>
                <a:spcPts val="300"/>
              </a:spcAft>
              <a:buFont typeface="Arial" panose="020B0604020202020204" pitchFamily="34" charset="0"/>
              <a:buChar char="•"/>
            </a:pPr>
            <a:r>
              <a:rPr lang="en-CA" sz="1100" dirty="0">
                <a:solidFill>
                  <a:srgbClr val="000000"/>
                </a:solidFill>
                <a:latin typeface="Montserrat" pitchFamily="2" charset="77"/>
              </a:rPr>
              <a:t>A many-to-many marketplace in which buyers and sellers can find each other, and the owner of the meeting place takes a share of the proceeds</a:t>
            </a:r>
          </a:p>
          <a:p>
            <a:pPr marL="171450" lvl="0" indent="-171450">
              <a:spcAft>
                <a:spcPts val="300"/>
              </a:spcAft>
              <a:buFont typeface="Arial" panose="020B0604020202020204" pitchFamily="34" charset="0"/>
              <a:buChar char="•"/>
            </a:pPr>
            <a:r>
              <a:rPr lang="en-CA" sz="1100" b="1" dirty="0">
                <a:solidFill>
                  <a:srgbClr val="000000"/>
                </a:solidFill>
                <a:latin typeface="Montserrat" pitchFamily="2" charset="77"/>
              </a:rPr>
              <a:t>Gateway Model: </a:t>
            </a:r>
          </a:p>
          <a:p>
            <a:pPr marL="628650" lvl="1" indent="-171450">
              <a:spcAft>
                <a:spcPts val="300"/>
              </a:spcAft>
              <a:buFont typeface="Arial" panose="020B0604020202020204" pitchFamily="34" charset="0"/>
              <a:buChar char="•"/>
            </a:pPr>
            <a:r>
              <a:rPr lang="en-CA" sz="1100" dirty="0">
                <a:solidFill>
                  <a:srgbClr val="000000"/>
                </a:solidFill>
                <a:latin typeface="Montserrat" pitchFamily="2" charset="77"/>
              </a:rPr>
              <a:t>A many-to-one marketplace</a:t>
            </a:r>
          </a:p>
        </p:txBody>
      </p:sp>
      <p:sp>
        <p:nvSpPr>
          <p:cNvPr id="38" name="Rectangle 37">
            <a:extLst>
              <a:ext uri="{FF2B5EF4-FFF2-40B4-BE49-F238E27FC236}">
                <a16:creationId xmlns:a16="http://schemas.microsoft.com/office/drawing/2014/main" id="{D7E3D57E-7194-1B44-9FF8-3EBB9BA478D1}"/>
              </a:ext>
            </a:extLst>
          </p:cNvPr>
          <p:cNvSpPr/>
          <p:nvPr/>
        </p:nvSpPr>
        <p:spPr>
          <a:xfrm>
            <a:off x="5591201" y="5308631"/>
            <a:ext cx="3854853" cy="430887"/>
          </a:xfrm>
          <a:prstGeom prst="rect">
            <a:avLst/>
          </a:prstGeom>
        </p:spPr>
        <p:txBody>
          <a:bodyPr wrap="square">
            <a:spAutoFit/>
          </a:bodyPr>
          <a:lstStyle/>
          <a:p>
            <a:pPr marL="171450" lvl="0" indent="-171450">
              <a:buFont typeface="Arial" panose="020B0604020202020204" pitchFamily="34" charset="0"/>
              <a:buChar char="•"/>
            </a:pPr>
            <a:r>
              <a:rPr lang="en-CA" sz="1100" b="1" dirty="0">
                <a:solidFill>
                  <a:srgbClr val="000000"/>
                </a:solidFill>
                <a:latin typeface="Montserrat" pitchFamily="2" charset="77"/>
              </a:rPr>
              <a:t>Product-Based Model: </a:t>
            </a:r>
          </a:p>
          <a:p>
            <a:pPr marL="628650" lvl="1" indent="-171450">
              <a:buFont typeface="Arial" panose="020B0604020202020204" pitchFamily="34" charset="0"/>
              <a:buChar char="•"/>
            </a:pPr>
            <a:r>
              <a:rPr lang="en-CA" sz="1100" dirty="0">
                <a:solidFill>
                  <a:srgbClr val="000000"/>
                </a:solidFill>
                <a:latin typeface="Montserrat" pitchFamily="2" charset="77"/>
              </a:rPr>
              <a:t>One-time transaction model</a:t>
            </a:r>
          </a:p>
        </p:txBody>
      </p:sp>
    </p:spTree>
    <p:extLst>
      <p:ext uri="{BB962C8B-B14F-4D97-AF65-F5344CB8AC3E}">
        <p14:creationId xmlns:p14="http://schemas.microsoft.com/office/powerpoint/2010/main" val="3884250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8733B-D15F-9247-9BD2-1619A327E5DB}"/>
              </a:ext>
            </a:extLst>
          </p:cNvPr>
          <p:cNvSpPr>
            <a:spLocks noGrp="1"/>
          </p:cNvSpPr>
          <p:nvPr>
            <p:ph type="title"/>
          </p:nvPr>
        </p:nvSpPr>
        <p:spPr>
          <a:xfrm>
            <a:off x="527033" y="177958"/>
            <a:ext cx="8390774" cy="524107"/>
          </a:xfrm>
        </p:spPr>
        <p:txBody>
          <a:bodyPr/>
          <a:lstStyle/>
          <a:p>
            <a:r>
              <a:rPr lang="en-US" dirty="0"/>
              <a:t>Monetization Models Correlate With Solution Delivery Mechanisms</a:t>
            </a:r>
          </a:p>
        </p:txBody>
      </p:sp>
      <p:grpSp>
        <p:nvGrpSpPr>
          <p:cNvPr id="18" name="Group 17">
            <a:extLst>
              <a:ext uri="{FF2B5EF4-FFF2-40B4-BE49-F238E27FC236}">
                <a16:creationId xmlns:a16="http://schemas.microsoft.com/office/drawing/2014/main" id="{9CFC6C60-13C0-C244-ADA0-C40D622F5618}"/>
              </a:ext>
            </a:extLst>
          </p:cNvPr>
          <p:cNvGrpSpPr/>
          <p:nvPr/>
        </p:nvGrpSpPr>
        <p:grpSpPr>
          <a:xfrm>
            <a:off x="308783" y="1389721"/>
            <a:ext cx="1229667" cy="966507"/>
            <a:chOff x="3218585" y="2144028"/>
            <a:chExt cx="4750213" cy="3302008"/>
          </a:xfrm>
        </p:grpSpPr>
        <p:sp>
          <p:nvSpPr>
            <p:cNvPr id="19" name="AutoShape 49">
              <a:extLst>
                <a:ext uri="{FF2B5EF4-FFF2-40B4-BE49-F238E27FC236}">
                  <a16:creationId xmlns:a16="http://schemas.microsoft.com/office/drawing/2014/main" id="{B676F1D1-F32F-6347-9C4D-FEEB6B569F9F}"/>
                </a:ext>
              </a:extLst>
            </p:cNvPr>
            <p:cNvSpPr>
              <a:spLocks noChangeArrowheads="1"/>
            </p:cNvSpPr>
            <p:nvPr/>
          </p:nvSpPr>
          <p:spPr bwMode="auto">
            <a:xfrm rot="16200000" flipH="1">
              <a:off x="5749664" y="3224831"/>
              <a:ext cx="3295170" cy="1143099"/>
            </a:xfrm>
            <a:prstGeom prst="parallelogram">
              <a:avLst>
                <a:gd name="adj" fmla="val 110247"/>
              </a:avLst>
            </a:prstGeom>
            <a:solidFill>
              <a:srgbClr val="E83E1D"/>
            </a:solidFill>
            <a:ln w="12700">
              <a:noFill/>
              <a:miter lim="800000"/>
              <a:headEnd type="none" w="sm" len="sm"/>
              <a:tailEnd type="none" w="sm" len="sm"/>
            </a:ln>
            <a:effectLst/>
          </p:spPr>
          <p:txBody>
            <a:bodyPr wrap="none" lIns="81609" tIns="40806" rIns="81609" bIns="40806" anchor="ctr"/>
            <a:lstStyle/>
            <a:p>
              <a:pPr marL="0" marR="0" lvl="0" indent="0" defTabSz="549309"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dirty="0">
                <a:ln>
                  <a:noFill/>
                </a:ln>
                <a:solidFill>
                  <a:srgbClr val="FFFFFF"/>
                </a:solidFill>
                <a:effectLst/>
                <a:uLnTx/>
                <a:uFillTx/>
                <a:latin typeface="Merriweather"/>
                <a:cs typeface="Myriad Pro"/>
              </a:endParaRPr>
            </a:p>
          </p:txBody>
        </p:sp>
        <p:sp>
          <p:nvSpPr>
            <p:cNvPr id="20" name="Line 52">
              <a:extLst>
                <a:ext uri="{FF2B5EF4-FFF2-40B4-BE49-F238E27FC236}">
                  <a16:creationId xmlns:a16="http://schemas.microsoft.com/office/drawing/2014/main" id="{97D99E06-D29F-F14A-854D-78157D00A191}"/>
                </a:ext>
              </a:extLst>
            </p:cNvPr>
            <p:cNvSpPr>
              <a:spLocks noChangeShapeType="1"/>
            </p:cNvSpPr>
            <p:nvPr/>
          </p:nvSpPr>
          <p:spPr bwMode="auto">
            <a:xfrm flipV="1">
              <a:off x="7399041" y="2760074"/>
              <a:ext cx="0" cy="2087910"/>
            </a:xfrm>
            <a:prstGeom prst="line">
              <a:avLst/>
            </a:prstGeom>
            <a:noFill/>
            <a:ln w="12700">
              <a:solidFill>
                <a:srgbClr val="FFFFFF"/>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1609" tIns="40806" rIns="81609" bIns="40806"/>
            <a:lstStyle/>
            <a:p>
              <a:pPr marL="0" marR="0" lvl="0" indent="0" defTabSz="549309"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dirty="0">
                <a:ln>
                  <a:noFill/>
                </a:ln>
                <a:solidFill>
                  <a:srgbClr val="000000"/>
                </a:solidFill>
                <a:effectLst/>
                <a:uLnTx/>
                <a:uFillTx/>
                <a:latin typeface="Merriweather"/>
                <a:cs typeface="Myriad Pro"/>
              </a:endParaRPr>
            </a:p>
          </p:txBody>
        </p:sp>
        <p:grpSp>
          <p:nvGrpSpPr>
            <p:cNvPr id="21" name="Group 20">
              <a:extLst>
                <a:ext uri="{FF2B5EF4-FFF2-40B4-BE49-F238E27FC236}">
                  <a16:creationId xmlns:a16="http://schemas.microsoft.com/office/drawing/2014/main" id="{D7C12F77-8190-A448-BABD-71CA4AB0067A}"/>
                </a:ext>
              </a:extLst>
            </p:cNvPr>
            <p:cNvGrpSpPr/>
            <p:nvPr/>
          </p:nvGrpSpPr>
          <p:grpSpPr>
            <a:xfrm>
              <a:off x="3219472" y="3430062"/>
              <a:ext cx="3590641" cy="2015974"/>
              <a:chOff x="1258149" y="5654290"/>
              <a:chExt cx="5232886" cy="1725898"/>
            </a:xfrm>
          </p:grpSpPr>
          <p:sp>
            <p:nvSpPr>
              <p:cNvPr id="26" name="Rectangle 5">
                <a:extLst>
                  <a:ext uri="{FF2B5EF4-FFF2-40B4-BE49-F238E27FC236}">
                    <a16:creationId xmlns:a16="http://schemas.microsoft.com/office/drawing/2014/main" id="{4D162B00-CA77-0C45-802F-2D7DA0488EAC}"/>
                  </a:ext>
                </a:extLst>
              </p:cNvPr>
              <p:cNvSpPr>
                <a:spLocks noChangeArrowheads="1"/>
              </p:cNvSpPr>
              <p:nvPr/>
            </p:nvSpPr>
            <p:spPr bwMode="auto">
              <a:xfrm>
                <a:off x="1258150" y="6240912"/>
                <a:ext cx="5232885" cy="527225"/>
              </a:xfrm>
              <a:prstGeom prst="rect">
                <a:avLst/>
              </a:prstGeom>
              <a:solidFill>
                <a:srgbClr val="009DF7">
                  <a:alpha val="22000"/>
                </a:srgbClr>
              </a:solidFill>
              <a:ln w="12700">
                <a:solidFill>
                  <a:srgbClr val="FFFFFF"/>
                </a:solidFill>
                <a:miter lim="800000"/>
                <a:headEnd type="none" w="sm" len="sm"/>
                <a:tailEnd type="none" w="sm" len="sm"/>
              </a:ln>
            </p:spPr>
            <p:txBody>
              <a:bodyPr wrap="none" lIns="24881" tIns="12440" rIns="24881" bIns="12440" anchor="ctr">
                <a:prstTxWarp prst="textNoShape">
                  <a:avLst/>
                </a:prstTxWarp>
              </a:bodyPr>
              <a:lstStyle/>
              <a:p>
                <a:pPr marL="0" marR="0" lvl="0" indent="0" algn="ctr" defTabSz="549309"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dirty="0">
                  <a:ln>
                    <a:noFill/>
                  </a:ln>
                  <a:solidFill>
                    <a:srgbClr val="FFFFFF"/>
                  </a:solidFill>
                  <a:effectLst/>
                  <a:uLnTx/>
                  <a:uFillTx/>
                  <a:latin typeface="Merriweather"/>
                  <a:cs typeface="Myriad Pro"/>
                </a:endParaRPr>
              </a:p>
            </p:txBody>
          </p:sp>
          <p:sp>
            <p:nvSpPr>
              <p:cNvPr id="27" name="Rectangle 15">
                <a:extLst>
                  <a:ext uri="{FF2B5EF4-FFF2-40B4-BE49-F238E27FC236}">
                    <a16:creationId xmlns:a16="http://schemas.microsoft.com/office/drawing/2014/main" id="{8E97F1AD-8006-334A-932E-AE08133B8EFE}"/>
                  </a:ext>
                </a:extLst>
              </p:cNvPr>
              <p:cNvSpPr>
                <a:spLocks noChangeArrowheads="1"/>
              </p:cNvSpPr>
              <p:nvPr/>
            </p:nvSpPr>
            <p:spPr bwMode="auto">
              <a:xfrm>
                <a:off x="1258151" y="6797011"/>
                <a:ext cx="5229330" cy="583177"/>
              </a:xfrm>
              <a:prstGeom prst="rect">
                <a:avLst/>
              </a:prstGeom>
              <a:solidFill>
                <a:srgbClr val="009DF7">
                  <a:alpha val="22000"/>
                </a:srgbClr>
              </a:solidFill>
              <a:ln w="12700">
                <a:solidFill>
                  <a:srgbClr val="FFFFFF"/>
                </a:solidFill>
                <a:miter lim="800000"/>
                <a:headEnd type="none" w="sm" len="sm"/>
                <a:tailEnd type="none" w="sm" len="sm"/>
              </a:ln>
            </p:spPr>
            <p:txBody>
              <a:bodyPr lIns="7464" tIns="12440" rIns="7464" bIns="12440" anchor="ctr">
                <a:prstTxWarp prst="textNoShape">
                  <a:avLst/>
                </a:prstTxWarp>
              </a:bodyPr>
              <a:lstStyle/>
              <a:p>
                <a:pPr marL="0" marR="0" lvl="0" indent="0" algn="ctr" defTabSz="36980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dirty="0">
                  <a:ln>
                    <a:noFill/>
                  </a:ln>
                  <a:solidFill>
                    <a:srgbClr val="FFFFFF"/>
                  </a:solidFill>
                  <a:effectLst/>
                  <a:uLnTx/>
                  <a:uFillTx/>
                  <a:latin typeface="Merriweather"/>
                  <a:cs typeface="Myriad Pro"/>
                </a:endParaRPr>
              </a:p>
            </p:txBody>
          </p:sp>
          <p:sp>
            <p:nvSpPr>
              <p:cNvPr id="28" name="Rectangle 31">
                <a:extLst>
                  <a:ext uri="{FF2B5EF4-FFF2-40B4-BE49-F238E27FC236}">
                    <a16:creationId xmlns:a16="http://schemas.microsoft.com/office/drawing/2014/main" id="{324E6976-9C4B-2648-B926-10B950DBAAB0}"/>
                  </a:ext>
                </a:extLst>
              </p:cNvPr>
              <p:cNvSpPr>
                <a:spLocks noChangeArrowheads="1"/>
              </p:cNvSpPr>
              <p:nvPr/>
            </p:nvSpPr>
            <p:spPr bwMode="auto">
              <a:xfrm>
                <a:off x="1258149" y="5654290"/>
                <a:ext cx="5229329" cy="559354"/>
              </a:xfrm>
              <a:prstGeom prst="rect">
                <a:avLst/>
              </a:prstGeom>
              <a:solidFill>
                <a:srgbClr val="009DF7">
                  <a:alpha val="22000"/>
                </a:srgbClr>
              </a:solidFill>
              <a:ln w="12700">
                <a:solidFill>
                  <a:srgbClr val="FFFFFF"/>
                </a:solidFill>
                <a:miter lim="800000"/>
                <a:headEnd type="none" w="sm" len="sm"/>
                <a:tailEnd type="none" w="sm" len="sm"/>
              </a:ln>
            </p:spPr>
            <p:txBody>
              <a:bodyPr wrap="none" lIns="24881" tIns="12440" rIns="24881" bIns="12440" anchor="ctr">
                <a:prstTxWarp prst="textNoShape">
                  <a:avLst/>
                </a:prstTxWarp>
              </a:bodyPr>
              <a:lstStyle/>
              <a:p>
                <a:pPr marL="0" marR="0" lvl="0" indent="0" algn="ctr" defTabSz="549309"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dirty="0">
                  <a:ln>
                    <a:noFill/>
                  </a:ln>
                  <a:solidFill>
                    <a:srgbClr val="FFFFFF"/>
                  </a:solidFill>
                  <a:effectLst/>
                  <a:uLnTx/>
                  <a:uFillTx/>
                  <a:latin typeface="Merriweather"/>
                  <a:cs typeface="Myriad Pro"/>
                </a:endParaRPr>
              </a:p>
            </p:txBody>
          </p:sp>
        </p:grpSp>
        <p:grpSp>
          <p:nvGrpSpPr>
            <p:cNvPr id="22" name="Group 21">
              <a:extLst>
                <a:ext uri="{FF2B5EF4-FFF2-40B4-BE49-F238E27FC236}">
                  <a16:creationId xmlns:a16="http://schemas.microsoft.com/office/drawing/2014/main" id="{DBF05F29-0FC8-5640-ABB6-68A0A66C8B4A}"/>
                </a:ext>
              </a:extLst>
            </p:cNvPr>
            <p:cNvGrpSpPr/>
            <p:nvPr/>
          </p:nvGrpSpPr>
          <p:grpSpPr>
            <a:xfrm>
              <a:off x="3218585" y="2144028"/>
              <a:ext cx="4738722" cy="1276587"/>
              <a:chOff x="3478616" y="2858702"/>
              <a:chExt cx="4301458" cy="1702116"/>
            </a:xfrm>
          </p:grpSpPr>
          <p:sp>
            <p:nvSpPr>
              <p:cNvPr id="23" name="AutoShape 46">
                <a:extLst>
                  <a:ext uri="{FF2B5EF4-FFF2-40B4-BE49-F238E27FC236}">
                    <a16:creationId xmlns:a16="http://schemas.microsoft.com/office/drawing/2014/main" id="{443846A6-5DA3-4445-8C5A-A9697F10255F}"/>
                  </a:ext>
                </a:extLst>
              </p:cNvPr>
              <p:cNvSpPr>
                <a:spLocks noChangeArrowheads="1"/>
              </p:cNvSpPr>
              <p:nvPr/>
            </p:nvSpPr>
            <p:spPr bwMode="auto">
              <a:xfrm>
                <a:off x="3478616" y="2860291"/>
                <a:ext cx="2359878" cy="1700527"/>
              </a:xfrm>
              <a:prstGeom prst="parallelogram">
                <a:avLst>
                  <a:gd name="adj" fmla="val 85884"/>
                </a:avLst>
              </a:prstGeom>
              <a:solidFill>
                <a:srgbClr val="0A51A1">
                  <a:alpha val="19000"/>
                </a:srgbClr>
              </a:solidFill>
              <a:ln w="12700">
                <a:solidFill>
                  <a:srgbClr val="FFFFFF"/>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1609" tIns="40806" rIns="81609" bIns="40806" anchor="ctr"/>
              <a:lstStyle/>
              <a:p>
                <a:pPr marL="0" marR="0" lvl="0" indent="0" defTabSz="549309" eaLnBrk="1" fontAlgn="auto" latinLnBrk="0" hangingPunct="1">
                  <a:lnSpc>
                    <a:spcPct val="100000"/>
                  </a:lnSpc>
                  <a:spcBef>
                    <a:spcPts val="0"/>
                  </a:spcBef>
                  <a:spcAft>
                    <a:spcPts val="0"/>
                  </a:spcAft>
                  <a:buClrTx/>
                  <a:buSzTx/>
                  <a:buFontTx/>
                  <a:buNone/>
                  <a:tabLst/>
                  <a:defRPr/>
                </a:pPr>
                <a:r>
                  <a:rPr kumimoji="0" lang="en-US" sz="675" b="0" i="0" u="none" strike="noStrike" kern="0" cap="none" spc="0" normalizeH="0" baseline="0" noProof="0" dirty="0">
                    <a:ln>
                      <a:noFill/>
                    </a:ln>
                    <a:solidFill>
                      <a:srgbClr val="FFFFFF"/>
                    </a:solidFill>
                    <a:effectLst/>
                    <a:uLnTx/>
                    <a:uFillTx/>
                    <a:latin typeface="Merriweather"/>
                    <a:cs typeface="Myriad Pro"/>
                  </a:rPr>
                  <a:t>        </a:t>
                </a:r>
              </a:p>
            </p:txBody>
          </p:sp>
          <p:sp>
            <p:nvSpPr>
              <p:cNvPr id="24" name="AutoShape 46">
                <a:extLst>
                  <a:ext uri="{FF2B5EF4-FFF2-40B4-BE49-F238E27FC236}">
                    <a16:creationId xmlns:a16="http://schemas.microsoft.com/office/drawing/2014/main" id="{C2D5EABE-1E6D-254D-A5C1-6A89557CE637}"/>
                  </a:ext>
                </a:extLst>
              </p:cNvPr>
              <p:cNvSpPr>
                <a:spLocks noChangeArrowheads="1"/>
              </p:cNvSpPr>
              <p:nvPr/>
            </p:nvSpPr>
            <p:spPr bwMode="auto">
              <a:xfrm>
                <a:off x="4552553" y="2858702"/>
                <a:ext cx="2261946" cy="1698965"/>
              </a:xfrm>
              <a:prstGeom prst="parallelogram">
                <a:avLst>
                  <a:gd name="adj" fmla="val 90105"/>
                </a:avLst>
              </a:prstGeom>
              <a:solidFill>
                <a:srgbClr val="0A51A1">
                  <a:alpha val="19000"/>
                </a:srgbClr>
              </a:solidFill>
              <a:ln w="12700">
                <a:solidFill>
                  <a:srgbClr val="FFFFFF"/>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1609" tIns="40806" rIns="81609" bIns="40806" anchor="ctr"/>
              <a:lstStyle/>
              <a:p>
                <a:pPr marL="0" marR="0" lvl="0" indent="0" defTabSz="549309" eaLnBrk="1" fontAlgn="auto" latinLnBrk="0" hangingPunct="1">
                  <a:lnSpc>
                    <a:spcPct val="100000"/>
                  </a:lnSpc>
                  <a:spcBef>
                    <a:spcPts val="0"/>
                  </a:spcBef>
                  <a:spcAft>
                    <a:spcPts val="0"/>
                  </a:spcAft>
                  <a:buClrTx/>
                  <a:buSzTx/>
                  <a:buFontTx/>
                  <a:buNone/>
                  <a:tabLst/>
                  <a:defRPr/>
                </a:pPr>
                <a:r>
                  <a:rPr kumimoji="0" lang="en-US" sz="675" b="0" i="0" u="none" strike="noStrike" kern="0" cap="none" spc="0" normalizeH="0" baseline="0" noProof="0" dirty="0">
                    <a:ln>
                      <a:noFill/>
                    </a:ln>
                    <a:solidFill>
                      <a:srgbClr val="FFFFFF"/>
                    </a:solidFill>
                    <a:effectLst/>
                    <a:uLnTx/>
                    <a:uFillTx/>
                    <a:latin typeface="Merriweather"/>
                    <a:cs typeface="Myriad Pro"/>
                  </a:rPr>
                  <a:t>     </a:t>
                </a:r>
                <a:r>
                  <a:rPr kumimoji="0" lang="en-US" sz="750" b="0" i="0" u="none" strike="noStrike" kern="0" cap="none" spc="0" normalizeH="0" baseline="0" noProof="0" dirty="0">
                    <a:ln>
                      <a:noFill/>
                    </a:ln>
                    <a:solidFill>
                      <a:srgbClr val="FFFFFF"/>
                    </a:solidFill>
                    <a:effectLst/>
                    <a:uLnTx/>
                    <a:uFillTx/>
                    <a:latin typeface="Merriweather"/>
                    <a:cs typeface="Myriad Pro"/>
                  </a:rPr>
                  <a:t> </a:t>
                </a:r>
                <a:endParaRPr kumimoji="0" lang="en-US" sz="675" b="0" i="0" u="none" strike="noStrike" kern="0" cap="none" spc="0" normalizeH="0" baseline="0" noProof="0" dirty="0">
                  <a:ln>
                    <a:noFill/>
                  </a:ln>
                  <a:solidFill>
                    <a:srgbClr val="FFFFFF"/>
                  </a:solidFill>
                  <a:effectLst/>
                  <a:uLnTx/>
                  <a:uFillTx/>
                  <a:latin typeface="Merriweather"/>
                  <a:cs typeface="Myriad Pro"/>
                </a:endParaRPr>
              </a:p>
            </p:txBody>
          </p:sp>
          <p:sp>
            <p:nvSpPr>
              <p:cNvPr id="25" name="AutoShape 46">
                <a:extLst>
                  <a:ext uri="{FF2B5EF4-FFF2-40B4-BE49-F238E27FC236}">
                    <a16:creationId xmlns:a16="http://schemas.microsoft.com/office/drawing/2014/main" id="{E0CD9DF1-04B0-EF41-B81A-841621EAFA80}"/>
                  </a:ext>
                </a:extLst>
              </p:cNvPr>
              <p:cNvSpPr>
                <a:spLocks noChangeArrowheads="1"/>
              </p:cNvSpPr>
              <p:nvPr/>
            </p:nvSpPr>
            <p:spPr bwMode="auto">
              <a:xfrm>
                <a:off x="5655184" y="2860291"/>
                <a:ext cx="2124890" cy="1687803"/>
              </a:xfrm>
              <a:prstGeom prst="parallelogram">
                <a:avLst>
                  <a:gd name="adj" fmla="val 90105"/>
                </a:avLst>
              </a:prstGeom>
              <a:solidFill>
                <a:srgbClr val="0A51A1">
                  <a:alpha val="19000"/>
                </a:srgbClr>
              </a:solidFill>
              <a:ln w="12700">
                <a:solidFill>
                  <a:srgbClr val="FFFFFF"/>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1609" tIns="40806" rIns="81609" bIns="40806" anchor="ctr"/>
              <a:lstStyle/>
              <a:p>
                <a:pPr marL="0" marR="0" lvl="0" indent="0" defTabSz="549309" eaLnBrk="1" fontAlgn="auto" latinLnBrk="0" hangingPunct="1">
                  <a:lnSpc>
                    <a:spcPct val="100000"/>
                  </a:lnSpc>
                  <a:spcBef>
                    <a:spcPts val="0"/>
                  </a:spcBef>
                  <a:spcAft>
                    <a:spcPts val="0"/>
                  </a:spcAft>
                  <a:buClrTx/>
                  <a:buSzTx/>
                  <a:buFontTx/>
                  <a:buNone/>
                  <a:tabLst/>
                  <a:defRPr/>
                </a:pPr>
                <a:r>
                  <a:rPr kumimoji="0" lang="en-US" sz="675" b="0" i="0" u="none" strike="noStrike" kern="0" cap="none" spc="0" normalizeH="0" baseline="0" noProof="0" dirty="0">
                    <a:ln>
                      <a:noFill/>
                    </a:ln>
                    <a:solidFill>
                      <a:srgbClr val="FFFFFF"/>
                    </a:solidFill>
                    <a:effectLst/>
                    <a:uLnTx/>
                    <a:uFillTx/>
                    <a:latin typeface="Merriweather"/>
                    <a:cs typeface="Myriad Pro"/>
                  </a:rPr>
                  <a:t>     </a:t>
                </a:r>
                <a:r>
                  <a:rPr kumimoji="0" lang="en-US" sz="750" b="0" i="0" u="none" strike="noStrike" kern="0" cap="none" spc="0" normalizeH="0" baseline="0" noProof="0" dirty="0">
                    <a:ln>
                      <a:noFill/>
                    </a:ln>
                    <a:solidFill>
                      <a:srgbClr val="FFFFFF"/>
                    </a:solidFill>
                    <a:effectLst/>
                    <a:uLnTx/>
                    <a:uFillTx/>
                    <a:latin typeface="Merriweather"/>
                    <a:cs typeface="Myriad Pro"/>
                  </a:rPr>
                  <a:t> </a:t>
                </a:r>
                <a:endParaRPr kumimoji="0" lang="en-US" sz="675" b="0" i="0" u="none" strike="noStrike" kern="0" cap="none" spc="0" normalizeH="0" baseline="0" noProof="0" dirty="0">
                  <a:ln>
                    <a:noFill/>
                  </a:ln>
                  <a:solidFill>
                    <a:srgbClr val="FFFFFF"/>
                  </a:solidFill>
                  <a:effectLst/>
                  <a:uLnTx/>
                  <a:uFillTx/>
                  <a:latin typeface="Merriweather"/>
                  <a:cs typeface="Myriad Pro"/>
                </a:endParaRPr>
              </a:p>
            </p:txBody>
          </p:sp>
        </p:grpSp>
      </p:grpSp>
      <p:sp>
        <p:nvSpPr>
          <p:cNvPr id="29" name="TextBox 28">
            <a:extLst>
              <a:ext uri="{FF2B5EF4-FFF2-40B4-BE49-F238E27FC236}">
                <a16:creationId xmlns:a16="http://schemas.microsoft.com/office/drawing/2014/main" id="{6C953CA6-2E11-C54A-B8E1-D8FC2A52ADEF}"/>
              </a:ext>
            </a:extLst>
          </p:cNvPr>
          <p:cNvSpPr txBox="1"/>
          <p:nvPr/>
        </p:nvSpPr>
        <p:spPr>
          <a:xfrm>
            <a:off x="308718" y="2342157"/>
            <a:ext cx="926433" cy="222130"/>
          </a:xfrm>
          <a:prstGeom prst="rect">
            <a:avLst/>
          </a:prstGeom>
          <a:noFill/>
        </p:spPr>
        <p:txBody>
          <a:bodyPr wrap="square" rtlCol="0">
            <a:spAutoFit/>
          </a:bodyPr>
          <a:lstStyle/>
          <a:p>
            <a:r>
              <a:rPr lang="en-US" sz="800" dirty="0">
                <a:solidFill>
                  <a:srgbClr val="000000"/>
                </a:solidFill>
              </a:rPr>
              <a:t>Pricing Models</a:t>
            </a:r>
          </a:p>
        </p:txBody>
      </p:sp>
      <p:sp>
        <p:nvSpPr>
          <p:cNvPr id="30" name="TextBox 29">
            <a:extLst>
              <a:ext uri="{FF2B5EF4-FFF2-40B4-BE49-F238E27FC236}">
                <a16:creationId xmlns:a16="http://schemas.microsoft.com/office/drawing/2014/main" id="{71587114-7446-D74D-9C89-3064F2EE5896}"/>
              </a:ext>
            </a:extLst>
          </p:cNvPr>
          <p:cNvSpPr txBox="1"/>
          <p:nvPr/>
        </p:nvSpPr>
        <p:spPr>
          <a:xfrm rot="18205485">
            <a:off x="-104964" y="1279627"/>
            <a:ext cx="926433" cy="338554"/>
          </a:xfrm>
          <a:prstGeom prst="rect">
            <a:avLst/>
          </a:prstGeom>
          <a:noFill/>
        </p:spPr>
        <p:txBody>
          <a:bodyPr wrap="square" rtlCol="0">
            <a:spAutoFit/>
          </a:bodyPr>
          <a:lstStyle/>
          <a:p>
            <a:r>
              <a:rPr lang="en-US" sz="800" dirty="0">
                <a:solidFill>
                  <a:srgbClr val="000000"/>
                </a:solidFill>
              </a:rPr>
              <a:t>Revenue Realization</a:t>
            </a:r>
          </a:p>
        </p:txBody>
      </p:sp>
      <p:sp>
        <p:nvSpPr>
          <p:cNvPr id="31" name="TextBox 30">
            <a:extLst>
              <a:ext uri="{FF2B5EF4-FFF2-40B4-BE49-F238E27FC236}">
                <a16:creationId xmlns:a16="http://schemas.microsoft.com/office/drawing/2014/main" id="{BE3DFAD9-C3DC-6949-9E17-31955C1EA3A7}"/>
              </a:ext>
            </a:extLst>
          </p:cNvPr>
          <p:cNvSpPr txBox="1"/>
          <p:nvPr/>
        </p:nvSpPr>
        <p:spPr>
          <a:xfrm rot="5400000">
            <a:off x="1267370" y="1683875"/>
            <a:ext cx="926433" cy="338554"/>
          </a:xfrm>
          <a:prstGeom prst="rect">
            <a:avLst/>
          </a:prstGeom>
          <a:noFill/>
        </p:spPr>
        <p:txBody>
          <a:bodyPr wrap="square" rtlCol="0">
            <a:spAutoFit/>
          </a:bodyPr>
          <a:lstStyle/>
          <a:p>
            <a:r>
              <a:rPr lang="en-US" sz="800" dirty="0">
                <a:solidFill>
                  <a:srgbClr val="000000"/>
                </a:solidFill>
              </a:rPr>
              <a:t>Solution Delivery</a:t>
            </a:r>
          </a:p>
        </p:txBody>
      </p:sp>
      <p:pic>
        <p:nvPicPr>
          <p:cNvPr id="69" name="Picture 68">
            <a:extLst>
              <a:ext uri="{FF2B5EF4-FFF2-40B4-BE49-F238E27FC236}">
                <a16:creationId xmlns:a16="http://schemas.microsoft.com/office/drawing/2014/main" id="{8B289491-AA35-3241-B8F5-041301847FBD}"/>
              </a:ext>
            </a:extLst>
          </p:cNvPr>
          <p:cNvPicPr>
            <a:picLocks noChangeAspect="1"/>
          </p:cNvPicPr>
          <p:nvPr/>
        </p:nvPicPr>
        <p:blipFill>
          <a:blip r:embed="rId3"/>
          <a:stretch>
            <a:fillRect/>
          </a:stretch>
        </p:blipFill>
        <p:spPr>
          <a:xfrm>
            <a:off x="2026293" y="2316369"/>
            <a:ext cx="5770100" cy="4255236"/>
          </a:xfrm>
          <a:prstGeom prst="rect">
            <a:avLst/>
          </a:prstGeom>
        </p:spPr>
      </p:pic>
    </p:spTree>
    <p:extLst>
      <p:ext uri="{BB962C8B-B14F-4D97-AF65-F5344CB8AC3E}">
        <p14:creationId xmlns:p14="http://schemas.microsoft.com/office/powerpoint/2010/main" val="33369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66D9-A04E-5F4C-810A-ACC24CCFFB33}"/>
              </a:ext>
            </a:extLst>
          </p:cNvPr>
          <p:cNvSpPr>
            <a:spLocks noGrp="1"/>
          </p:cNvSpPr>
          <p:nvPr>
            <p:ph type="title"/>
          </p:nvPr>
        </p:nvSpPr>
        <p:spPr>
          <a:xfrm>
            <a:off x="670754" y="314425"/>
            <a:ext cx="6164380" cy="808219"/>
          </a:xfrm>
        </p:spPr>
        <p:txBody>
          <a:bodyPr/>
          <a:lstStyle/>
          <a:p>
            <a:r>
              <a:rPr lang="en-US" dirty="0"/>
              <a:t>Pricing Model Considerations</a:t>
            </a:r>
          </a:p>
        </p:txBody>
      </p:sp>
      <p:grpSp>
        <p:nvGrpSpPr>
          <p:cNvPr id="5" name="Group 4">
            <a:extLst>
              <a:ext uri="{FF2B5EF4-FFF2-40B4-BE49-F238E27FC236}">
                <a16:creationId xmlns:a16="http://schemas.microsoft.com/office/drawing/2014/main" id="{448F465B-DA65-8348-BEF2-C553CA0C098B}"/>
              </a:ext>
            </a:extLst>
          </p:cNvPr>
          <p:cNvGrpSpPr/>
          <p:nvPr/>
        </p:nvGrpSpPr>
        <p:grpSpPr>
          <a:xfrm>
            <a:off x="308777" y="1389721"/>
            <a:ext cx="1229667" cy="966507"/>
            <a:chOff x="3218585" y="2144028"/>
            <a:chExt cx="4750213" cy="3302008"/>
          </a:xfrm>
        </p:grpSpPr>
        <p:sp>
          <p:nvSpPr>
            <p:cNvPr id="6" name="AutoShape 49">
              <a:extLst>
                <a:ext uri="{FF2B5EF4-FFF2-40B4-BE49-F238E27FC236}">
                  <a16:creationId xmlns:a16="http://schemas.microsoft.com/office/drawing/2014/main" id="{4376A024-D52A-BB44-8A06-4CE1A44F3C3F}"/>
                </a:ext>
              </a:extLst>
            </p:cNvPr>
            <p:cNvSpPr>
              <a:spLocks noChangeArrowheads="1"/>
            </p:cNvSpPr>
            <p:nvPr/>
          </p:nvSpPr>
          <p:spPr bwMode="auto">
            <a:xfrm rot="16200000" flipH="1">
              <a:off x="5749664" y="3224831"/>
              <a:ext cx="3295170" cy="1143099"/>
            </a:xfrm>
            <a:prstGeom prst="parallelogram">
              <a:avLst>
                <a:gd name="adj" fmla="val 110247"/>
              </a:avLst>
            </a:prstGeom>
            <a:solidFill>
              <a:srgbClr val="E83E1D">
                <a:alpha val="22000"/>
              </a:srgbClr>
            </a:solidFill>
            <a:ln w="12700">
              <a:noFill/>
              <a:miter lim="800000"/>
              <a:headEnd type="none" w="sm" len="sm"/>
              <a:tailEnd type="none" w="sm" len="sm"/>
            </a:ln>
            <a:effectLst/>
          </p:spPr>
          <p:txBody>
            <a:bodyPr wrap="none" lIns="81609" tIns="40806" rIns="81609" bIns="40806" anchor="ctr"/>
            <a:lstStyle/>
            <a:p>
              <a:pPr marL="0" marR="0" lvl="0" indent="0" defTabSz="549309"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dirty="0">
                <a:ln>
                  <a:noFill/>
                </a:ln>
                <a:solidFill>
                  <a:srgbClr val="FFFFFF"/>
                </a:solidFill>
                <a:effectLst/>
                <a:uLnTx/>
                <a:uFillTx/>
                <a:latin typeface="Merriweather"/>
                <a:cs typeface="Myriad Pro"/>
              </a:endParaRPr>
            </a:p>
          </p:txBody>
        </p:sp>
        <p:sp>
          <p:nvSpPr>
            <p:cNvPr id="7" name="Line 52">
              <a:extLst>
                <a:ext uri="{FF2B5EF4-FFF2-40B4-BE49-F238E27FC236}">
                  <a16:creationId xmlns:a16="http://schemas.microsoft.com/office/drawing/2014/main" id="{A7A6C252-BBD8-5447-BBED-A1168E669456}"/>
                </a:ext>
              </a:extLst>
            </p:cNvPr>
            <p:cNvSpPr>
              <a:spLocks noChangeShapeType="1"/>
            </p:cNvSpPr>
            <p:nvPr/>
          </p:nvSpPr>
          <p:spPr bwMode="auto">
            <a:xfrm flipV="1">
              <a:off x="7399041" y="2760074"/>
              <a:ext cx="0" cy="2087910"/>
            </a:xfrm>
            <a:prstGeom prst="line">
              <a:avLst/>
            </a:prstGeom>
            <a:noFill/>
            <a:ln w="12700">
              <a:solidFill>
                <a:srgbClr val="FFFFFF"/>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1609" tIns="40806" rIns="81609" bIns="40806"/>
            <a:lstStyle/>
            <a:p>
              <a:pPr marL="0" marR="0" lvl="0" indent="0" defTabSz="549309"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dirty="0">
                <a:ln>
                  <a:noFill/>
                </a:ln>
                <a:solidFill>
                  <a:srgbClr val="000000"/>
                </a:solidFill>
                <a:effectLst/>
                <a:uLnTx/>
                <a:uFillTx/>
                <a:latin typeface="Merriweather"/>
                <a:cs typeface="Myriad Pro"/>
              </a:endParaRPr>
            </a:p>
          </p:txBody>
        </p:sp>
        <p:grpSp>
          <p:nvGrpSpPr>
            <p:cNvPr id="9" name="Group 8">
              <a:extLst>
                <a:ext uri="{FF2B5EF4-FFF2-40B4-BE49-F238E27FC236}">
                  <a16:creationId xmlns:a16="http://schemas.microsoft.com/office/drawing/2014/main" id="{E29154FE-D1A1-5D49-AD76-9F9400C7344C}"/>
                </a:ext>
              </a:extLst>
            </p:cNvPr>
            <p:cNvGrpSpPr/>
            <p:nvPr/>
          </p:nvGrpSpPr>
          <p:grpSpPr>
            <a:xfrm>
              <a:off x="3219472" y="3430062"/>
              <a:ext cx="3590641" cy="2015974"/>
              <a:chOff x="1258149" y="5654290"/>
              <a:chExt cx="5232886" cy="1725898"/>
            </a:xfrm>
          </p:grpSpPr>
          <p:sp>
            <p:nvSpPr>
              <p:cNvPr id="14" name="Rectangle 5">
                <a:extLst>
                  <a:ext uri="{FF2B5EF4-FFF2-40B4-BE49-F238E27FC236}">
                    <a16:creationId xmlns:a16="http://schemas.microsoft.com/office/drawing/2014/main" id="{971F6C4C-11BF-1A4F-B3EB-3FA9F5E84463}"/>
                  </a:ext>
                </a:extLst>
              </p:cNvPr>
              <p:cNvSpPr>
                <a:spLocks noChangeArrowheads="1"/>
              </p:cNvSpPr>
              <p:nvPr/>
            </p:nvSpPr>
            <p:spPr bwMode="auto">
              <a:xfrm>
                <a:off x="1258150" y="6240912"/>
                <a:ext cx="5232885" cy="527225"/>
              </a:xfrm>
              <a:prstGeom prst="rect">
                <a:avLst/>
              </a:prstGeom>
              <a:solidFill>
                <a:srgbClr val="009DF7"/>
              </a:solidFill>
              <a:ln w="12700">
                <a:solidFill>
                  <a:srgbClr val="FFFFFF"/>
                </a:solidFill>
                <a:miter lim="800000"/>
                <a:headEnd type="none" w="sm" len="sm"/>
                <a:tailEnd type="none" w="sm" len="sm"/>
              </a:ln>
            </p:spPr>
            <p:txBody>
              <a:bodyPr wrap="none" lIns="24881" tIns="12440" rIns="24881" bIns="12440" anchor="ctr">
                <a:prstTxWarp prst="textNoShape">
                  <a:avLst/>
                </a:prstTxWarp>
              </a:bodyPr>
              <a:lstStyle/>
              <a:p>
                <a:pPr marL="0" marR="0" lvl="0" indent="0" algn="ctr" defTabSz="549309"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dirty="0">
                  <a:ln>
                    <a:noFill/>
                  </a:ln>
                  <a:solidFill>
                    <a:srgbClr val="FFFFFF"/>
                  </a:solidFill>
                  <a:effectLst/>
                  <a:uLnTx/>
                  <a:uFillTx/>
                  <a:latin typeface="Merriweather"/>
                  <a:cs typeface="Myriad Pro"/>
                </a:endParaRPr>
              </a:p>
            </p:txBody>
          </p:sp>
          <p:sp>
            <p:nvSpPr>
              <p:cNvPr id="15" name="Rectangle 15">
                <a:extLst>
                  <a:ext uri="{FF2B5EF4-FFF2-40B4-BE49-F238E27FC236}">
                    <a16:creationId xmlns:a16="http://schemas.microsoft.com/office/drawing/2014/main" id="{9E8CE2DA-E30C-3740-AB8C-7CEB747BB838}"/>
                  </a:ext>
                </a:extLst>
              </p:cNvPr>
              <p:cNvSpPr>
                <a:spLocks noChangeArrowheads="1"/>
              </p:cNvSpPr>
              <p:nvPr/>
            </p:nvSpPr>
            <p:spPr bwMode="auto">
              <a:xfrm>
                <a:off x="1258151" y="6797011"/>
                <a:ext cx="5229330" cy="583177"/>
              </a:xfrm>
              <a:prstGeom prst="rect">
                <a:avLst/>
              </a:prstGeom>
              <a:solidFill>
                <a:srgbClr val="009DF7"/>
              </a:solidFill>
              <a:ln w="12700">
                <a:solidFill>
                  <a:srgbClr val="FFFFFF"/>
                </a:solidFill>
                <a:miter lim="800000"/>
                <a:headEnd type="none" w="sm" len="sm"/>
                <a:tailEnd type="none" w="sm" len="sm"/>
              </a:ln>
            </p:spPr>
            <p:txBody>
              <a:bodyPr lIns="7464" tIns="12440" rIns="7464" bIns="12440" anchor="ctr">
                <a:prstTxWarp prst="textNoShape">
                  <a:avLst/>
                </a:prstTxWarp>
              </a:bodyPr>
              <a:lstStyle/>
              <a:p>
                <a:pPr marL="0" marR="0" lvl="0" indent="0" algn="ctr" defTabSz="36980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dirty="0">
                  <a:ln>
                    <a:noFill/>
                  </a:ln>
                  <a:solidFill>
                    <a:srgbClr val="FFFFFF"/>
                  </a:solidFill>
                  <a:effectLst/>
                  <a:uLnTx/>
                  <a:uFillTx/>
                  <a:latin typeface="Merriweather"/>
                  <a:cs typeface="Myriad Pro"/>
                </a:endParaRPr>
              </a:p>
            </p:txBody>
          </p:sp>
          <p:sp>
            <p:nvSpPr>
              <p:cNvPr id="16" name="Rectangle 31">
                <a:extLst>
                  <a:ext uri="{FF2B5EF4-FFF2-40B4-BE49-F238E27FC236}">
                    <a16:creationId xmlns:a16="http://schemas.microsoft.com/office/drawing/2014/main" id="{FDB65101-3499-424E-871F-E6AB2925DAFE}"/>
                  </a:ext>
                </a:extLst>
              </p:cNvPr>
              <p:cNvSpPr>
                <a:spLocks noChangeArrowheads="1"/>
              </p:cNvSpPr>
              <p:nvPr/>
            </p:nvSpPr>
            <p:spPr bwMode="auto">
              <a:xfrm>
                <a:off x="1258149" y="5654290"/>
                <a:ext cx="5229329" cy="559354"/>
              </a:xfrm>
              <a:prstGeom prst="rect">
                <a:avLst/>
              </a:prstGeom>
              <a:solidFill>
                <a:srgbClr val="009DF7"/>
              </a:solidFill>
              <a:ln w="12700">
                <a:solidFill>
                  <a:srgbClr val="FFFFFF"/>
                </a:solidFill>
                <a:miter lim="800000"/>
                <a:headEnd type="none" w="sm" len="sm"/>
                <a:tailEnd type="none" w="sm" len="sm"/>
              </a:ln>
            </p:spPr>
            <p:txBody>
              <a:bodyPr wrap="none" lIns="24881" tIns="12440" rIns="24881" bIns="12440" anchor="ctr">
                <a:prstTxWarp prst="textNoShape">
                  <a:avLst/>
                </a:prstTxWarp>
              </a:bodyPr>
              <a:lstStyle/>
              <a:p>
                <a:pPr marL="0" marR="0" lvl="0" indent="0" algn="ctr" defTabSz="549309"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dirty="0">
                  <a:ln>
                    <a:noFill/>
                  </a:ln>
                  <a:solidFill>
                    <a:srgbClr val="FFFFFF"/>
                  </a:solidFill>
                  <a:effectLst/>
                  <a:uLnTx/>
                  <a:uFillTx/>
                  <a:latin typeface="Merriweather"/>
                  <a:cs typeface="Myriad Pro"/>
                </a:endParaRPr>
              </a:p>
            </p:txBody>
          </p:sp>
        </p:grpSp>
        <p:grpSp>
          <p:nvGrpSpPr>
            <p:cNvPr id="10" name="Group 9">
              <a:extLst>
                <a:ext uri="{FF2B5EF4-FFF2-40B4-BE49-F238E27FC236}">
                  <a16:creationId xmlns:a16="http://schemas.microsoft.com/office/drawing/2014/main" id="{070AB7D7-31D9-3045-B54D-AC60ECB87870}"/>
                </a:ext>
              </a:extLst>
            </p:cNvPr>
            <p:cNvGrpSpPr/>
            <p:nvPr/>
          </p:nvGrpSpPr>
          <p:grpSpPr>
            <a:xfrm>
              <a:off x="3218585" y="2144028"/>
              <a:ext cx="4738722" cy="1276587"/>
              <a:chOff x="3478616" y="2858702"/>
              <a:chExt cx="4301458" cy="1702116"/>
            </a:xfrm>
          </p:grpSpPr>
          <p:sp>
            <p:nvSpPr>
              <p:cNvPr id="11" name="AutoShape 46">
                <a:extLst>
                  <a:ext uri="{FF2B5EF4-FFF2-40B4-BE49-F238E27FC236}">
                    <a16:creationId xmlns:a16="http://schemas.microsoft.com/office/drawing/2014/main" id="{6ABC1709-DC25-F14C-AF13-E26DDC0F2EB1}"/>
                  </a:ext>
                </a:extLst>
              </p:cNvPr>
              <p:cNvSpPr>
                <a:spLocks noChangeArrowheads="1"/>
              </p:cNvSpPr>
              <p:nvPr/>
            </p:nvSpPr>
            <p:spPr bwMode="auto">
              <a:xfrm>
                <a:off x="3478616" y="2860291"/>
                <a:ext cx="2359878" cy="1700527"/>
              </a:xfrm>
              <a:prstGeom prst="parallelogram">
                <a:avLst>
                  <a:gd name="adj" fmla="val 85884"/>
                </a:avLst>
              </a:prstGeom>
              <a:solidFill>
                <a:srgbClr val="0A51A1">
                  <a:alpha val="19000"/>
                </a:srgbClr>
              </a:solidFill>
              <a:ln w="12700">
                <a:solidFill>
                  <a:srgbClr val="FFFFFF"/>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1609" tIns="40806" rIns="81609" bIns="40806" anchor="ctr"/>
              <a:lstStyle/>
              <a:p>
                <a:pPr marL="0" marR="0" lvl="0" indent="0" defTabSz="549309" eaLnBrk="1" fontAlgn="auto" latinLnBrk="0" hangingPunct="1">
                  <a:lnSpc>
                    <a:spcPct val="100000"/>
                  </a:lnSpc>
                  <a:spcBef>
                    <a:spcPts val="0"/>
                  </a:spcBef>
                  <a:spcAft>
                    <a:spcPts val="0"/>
                  </a:spcAft>
                  <a:buClrTx/>
                  <a:buSzTx/>
                  <a:buFontTx/>
                  <a:buNone/>
                  <a:tabLst/>
                  <a:defRPr/>
                </a:pPr>
                <a:r>
                  <a:rPr kumimoji="0" lang="en-US" sz="675" b="0" i="0" u="none" strike="noStrike" kern="0" cap="none" spc="0" normalizeH="0" baseline="0" noProof="0" dirty="0">
                    <a:ln>
                      <a:noFill/>
                    </a:ln>
                    <a:solidFill>
                      <a:srgbClr val="FFFFFF"/>
                    </a:solidFill>
                    <a:effectLst/>
                    <a:uLnTx/>
                    <a:uFillTx/>
                    <a:latin typeface="Merriweather"/>
                    <a:cs typeface="Myriad Pro"/>
                  </a:rPr>
                  <a:t>        </a:t>
                </a:r>
              </a:p>
            </p:txBody>
          </p:sp>
          <p:sp>
            <p:nvSpPr>
              <p:cNvPr id="12" name="AutoShape 46">
                <a:extLst>
                  <a:ext uri="{FF2B5EF4-FFF2-40B4-BE49-F238E27FC236}">
                    <a16:creationId xmlns:a16="http://schemas.microsoft.com/office/drawing/2014/main" id="{58836EC0-B64D-F44B-A490-0F8B77A39F36}"/>
                  </a:ext>
                </a:extLst>
              </p:cNvPr>
              <p:cNvSpPr>
                <a:spLocks noChangeArrowheads="1"/>
              </p:cNvSpPr>
              <p:nvPr/>
            </p:nvSpPr>
            <p:spPr bwMode="auto">
              <a:xfrm>
                <a:off x="4552553" y="2858702"/>
                <a:ext cx="2261946" cy="1698965"/>
              </a:xfrm>
              <a:prstGeom prst="parallelogram">
                <a:avLst>
                  <a:gd name="adj" fmla="val 90105"/>
                </a:avLst>
              </a:prstGeom>
              <a:solidFill>
                <a:srgbClr val="0A51A1">
                  <a:alpha val="19000"/>
                </a:srgbClr>
              </a:solidFill>
              <a:ln w="12700">
                <a:solidFill>
                  <a:srgbClr val="FFFFFF"/>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1609" tIns="40806" rIns="81609" bIns="40806" anchor="ctr"/>
              <a:lstStyle/>
              <a:p>
                <a:pPr marL="0" marR="0" lvl="0" indent="0" defTabSz="549309" eaLnBrk="1" fontAlgn="auto" latinLnBrk="0" hangingPunct="1">
                  <a:lnSpc>
                    <a:spcPct val="100000"/>
                  </a:lnSpc>
                  <a:spcBef>
                    <a:spcPts val="0"/>
                  </a:spcBef>
                  <a:spcAft>
                    <a:spcPts val="0"/>
                  </a:spcAft>
                  <a:buClrTx/>
                  <a:buSzTx/>
                  <a:buFontTx/>
                  <a:buNone/>
                  <a:tabLst/>
                  <a:defRPr/>
                </a:pPr>
                <a:r>
                  <a:rPr kumimoji="0" lang="en-US" sz="675" b="0" i="0" u="none" strike="noStrike" kern="0" cap="none" spc="0" normalizeH="0" baseline="0" noProof="0" dirty="0">
                    <a:ln>
                      <a:noFill/>
                    </a:ln>
                    <a:solidFill>
                      <a:srgbClr val="FFFFFF"/>
                    </a:solidFill>
                    <a:effectLst/>
                    <a:uLnTx/>
                    <a:uFillTx/>
                    <a:latin typeface="Merriweather"/>
                    <a:cs typeface="Myriad Pro"/>
                  </a:rPr>
                  <a:t>     </a:t>
                </a:r>
                <a:r>
                  <a:rPr kumimoji="0" lang="en-US" sz="750" b="0" i="0" u="none" strike="noStrike" kern="0" cap="none" spc="0" normalizeH="0" baseline="0" noProof="0" dirty="0">
                    <a:ln>
                      <a:noFill/>
                    </a:ln>
                    <a:solidFill>
                      <a:srgbClr val="FFFFFF"/>
                    </a:solidFill>
                    <a:effectLst/>
                    <a:uLnTx/>
                    <a:uFillTx/>
                    <a:latin typeface="Merriweather"/>
                    <a:cs typeface="Myriad Pro"/>
                  </a:rPr>
                  <a:t> </a:t>
                </a:r>
                <a:endParaRPr kumimoji="0" lang="en-US" sz="675" b="0" i="0" u="none" strike="noStrike" kern="0" cap="none" spc="0" normalizeH="0" baseline="0" noProof="0" dirty="0">
                  <a:ln>
                    <a:noFill/>
                  </a:ln>
                  <a:solidFill>
                    <a:srgbClr val="FFFFFF"/>
                  </a:solidFill>
                  <a:effectLst/>
                  <a:uLnTx/>
                  <a:uFillTx/>
                  <a:latin typeface="Merriweather"/>
                  <a:cs typeface="Myriad Pro"/>
                </a:endParaRPr>
              </a:p>
            </p:txBody>
          </p:sp>
          <p:sp>
            <p:nvSpPr>
              <p:cNvPr id="13" name="AutoShape 46">
                <a:extLst>
                  <a:ext uri="{FF2B5EF4-FFF2-40B4-BE49-F238E27FC236}">
                    <a16:creationId xmlns:a16="http://schemas.microsoft.com/office/drawing/2014/main" id="{973E9C9D-34C5-DA4F-A4B5-FA65F802A6AC}"/>
                  </a:ext>
                </a:extLst>
              </p:cNvPr>
              <p:cNvSpPr>
                <a:spLocks noChangeArrowheads="1"/>
              </p:cNvSpPr>
              <p:nvPr/>
            </p:nvSpPr>
            <p:spPr bwMode="auto">
              <a:xfrm>
                <a:off x="5655184" y="2860291"/>
                <a:ext cx="2124890" cy="1687803"/>
              </a:xfrm>
              <a:prstGeom prst="parallelogram">
                <a:avLst>
                  <a:gd name="adj" fmla="val 90105"/>
                </a:avLst>
              </a:prstGeom>
              <a:solidFill>
                <a:srgbClr val="0A51A1">
                  <a:alpha val="19000"/>
                </a:srgbClr>
              </a:solidFill>
              <a:ln w="12700">
                <a:solidFill>
                  <a:srgbClr val="FFFFFF"/>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1609" tIns="40806" rIns="81609" bIns="40806" anchor="ctr"/>
              <a:lstStyle/>
              <a:p>
                <a:pPr marL="0" marR="0" lvl="0" indent="0" defTabSz="549309" eaLnBrk="1" fontAlgn="auto" latinLnBrk="0" hangingPunct="1">
                  <a:lnSpc>
                    <a:spcPct val="100000"/>
                  </a:lnSpc>
                  <a:spcBef>
                    <a:spcPts val="0"/>
                  </a:spcBef>
                  <a:spcAft>
                    <a:spcPts val="0"/>
                  </a:spcAft>
                  <a:buClrTx/>
                  <a:buSzTx/>
                  <a:buFontTx/>
                  <a:buNone/>
                  <a:tabLst/>
                  <a:defRPr/>
                </a:pPr>
                <a:r>
                  <a:rPr kumimoji="0" lang="en-US" sz="675" b="0" i="0" u="none" strike="noStrike" kern="0" cap="none" spc="0" normalizeH="0" baseline="0" noProof="0" dirty="0">
                    <a:ln>
                      <a:noFill/>
                    </a:ln>
                    <a:solidFill>
                      <a:srgbClr val="FFFFFF"/>
                    </a:solidFill>
                    <a:effectLst/>
                    <a:uLnTx/>
                    <a:uFillTx/>
                    <a:latin typeface="Merriweather"/>
                    <a:cs typeface="Myriad Pro"/>
                  </a:rPr>
                  <a:t>     </a:t>
                </a:r>
                <a:r>
                  <a:rPr kumimoji="0" lang="en-US" sz="750" b="0" i="0" u="none" strike="noStrike" kern="0" cap="none" spc="0" normalizeH="0" baseline="0" noProof="0" dirty="0">
                    <a:ln>
                      <a:noFill/>
                    </a:ln>
                    <a:solidFill>
                      <a:srgbClr val="FFFFFF"/>
                    </a:solidFill>
                    <a:effectLst/>
                    <a:uLnTx/>
                    <a:uFillTx/>
                    <a:latin typeface="Merriweather"/>
                    <a:cs typeface="Myriad Pro"/>
                  </a:rPr>
                  <a:t> </a:t>
                </a:r>
                <a:endParaRPr kumimoji="0" lang="en-US" sz="675" b="0" i="0" u="none" strike="noStrike" kern="0" cap="none" spc="0" normalizeH="0" baseline="0" noProof="0" dirty="0">
                  <a:ln>
                    <a:noFill/>
                  </a:ln>
                  <a:solidFill>
                    <a:srgbClr val="FFFFFF"/>
                  </a:solidFill>
                  <a:effectLst/>
                  <a:uLnTx/>
                  <a:uFillTx/>
                  <a:latin typeface="Merriweather"/>
                  <a:cs typeface="Myriad Pro"/>
                </a:endParaRPr>
              </a:p>
            </p:txBody>
          </p:sp>
        </p:grpSp>
      </p:grpSp>
      <p:sp>
        <p:nvSpPr>
          <p:cNvPr id="17" name="TextBox 16">
            <a:extLst>
              <a:ext uri="{FF2B5EF4-FFF2-40B4-BE49-F238E27FC236}">
                <a16:creationId xmlns:a16="http://schemas.microsoft.com/office/drawing/2014/main" id="{881EDA7F-C05C-304B-930E-858D2CB33B5F}"/>
              </a:ext>
            </a:extLst>
          </p:cNvPr>
          <p:cNvSpPr txBox="1"/>
          <p:nvPr/>
        </p:nvSpPr>
        <p:spPr>
          <a:xfrm>
            <a:off x="294132" y="2402840"/>
            <a:ext cx="926433" cy="222130"/>
          </a:xfrm>
          <a:prstGeom prst="rect">
            <a:avLst/>
          </a:prstGeom>
          <a:noFill/>
        </p:spPr>
        <p:txBody>
          <a:bodyPr wrap="square" rtlCol="0">
            <a:spAutoFit/>
          </a:bodyPr>
          <a:lstStyle/>
          <a:p>
            <a:r>
              <a:rPr lang="en-US" sz="800" dirty="0">
                <a:solidFill>
                  <a:srgbClr val="000000"/>
                </a:solidFill>
              </a:rPr>
              <a:t>Pricing Models</a:t>
            </a:r>
          </a:p>
        </p:txBody>
      </p:sp>
      <p:sp>
        <p:nvSpPr>
          <p:cNvPr id="18" name="TextBox 17">
            <a:extLst>
              <a:ext uri="{FF2B5EF4-FFF2-40B4-BE49-F238E27FC236}">
                <a16:creationId xmlns:a16="http://schemas.microsoft.com/office/drawing/2014/main" id="{7CF1DBF7-C221-A542-9226-4957D9B608FB}"/>
              </a:ext>
            </a:extLst>
          </p:cNvPr>
          <p:cNvSpPr txBox="1"/>
          <p:nvPr/>
        </p:nvSpPr>
        <p:spPr>
          <a:xfrm rot="18205485">
            <a:off x="-102307" y="1293092"/>
            <a:ext cx="926433" cy="338554"/>
          </a:xfrm>
          <a:prstGeom prst="rect">
            <a:avLst/>
          </a:prstGeom>
          <a:noFill/>
        </p:spPr>
        <p:txBody>
          <a:bodyPr wrap="square" rtlCol="0">
            <a:spAutoFit/>
          </a:bodyPr>
          <a:lstStyle/>
          <a:p>
            <a:r>
              <a:rPr lang="en-US" sz="800" dirty="0">
                <a:solidFill>
                  <a:srgbClr val="000000"/>
                </a:solidFill>
              </a:rPr>
              <a:t>Revenue Realization</a:t>
            </a:r>
          </a:p>
        </p:txBody>
      </p:sp>
      <p:sp>
        <p:nvSpPr>
          <p:cNvPr id="19" name="TextBox 18">
            <a:extLst>
              <a:ext uri="{FF2B5EF4-FFF2-40B4-BE49-F238E27FC236}">
                <a16:creationId xmlns:a16="http://schemas.microsoft.com/office/drawing/2014/main" id="{D9A53DBF-3ED1-9D43-963C-ED4C6F5B2CDD}"/>
              </a:ext>
            </a:extLst>
          </p:cNvPr>
          <p:cNvSpPr txBox="1"/>
          <p:nvPr/>
        </p:nvSpPr>
        <p:spPr>
          <a:xfrm rot="5400000">
            <a:off x="1270027" y="1697340"/>
            <a:ext cx="926433" cy="338554"/>
          </a:xfrm>
          <a:prstGeom prst="rect">
            <a:avLst/>
          </a:prstGeom>
          <a:noFill/>
        </p:spPr>
        <p:txBody>
          <a:bodyPr wrap="square" rtlCol="0">
            <a:spAutoFit/>
          </a:bodyPr>
          <a:lstStyle/>
          <a:p>
            <a:r>
              <a:rPr lang="en-US" sz="800" dirty="0">
                <a:solidFill>
                  <a:srgbClr val="000000"/>
                </a:solidFill>
              </a:rPr>
              <a:t>Solution Delivery</a:t>
            </a:r>
          </a:p>
        </p:txBody>
      </p:sp>
      <p:sp>
        <p:nvSpPr>
          <p:cNvPr id="20" name="Rectangle 19">
            <a:extLst>
              <a:ext uri="{FF2B5EF4-FFF2-40B4-BE49-F238E27FC236}">
                <a16:creationId xmlns:a16="http://schemas.microsoft.com/office/drawing/2014/main" id="{17D86193-B581-9449-A42C-8077E614BDFC}"/>
              </a:ext>
            </a:extLst>
          </p:cNvPr>
          <p:cNvSpPr/>
          <p:nvPr/>
        </p:nvSpPr>
        <p:spPr>
          <a:xfrm>
            <a:off x="4995856" y="1760589"/>
            <a:ext cx="2711868" cy="288758"/>
          </a:xfrm>
          <a:prstGeom prst="rect">
            <a:avLst/>
          </a:prstGeom>
          <a:solidFill>
            <a:srgbClr val="125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Cost-Plus Pricing</a:t>
            </a:r>
          </a:p>
        </p:txBody>
      </p:sp>
      <p:sp>
        <p:nvSpPr>
          <p:cNvPr id="21" name="Rectangle 20">
            <a:extLst>
              <a:ext uri="{FF2B5EF4-FFF2-40B4-BE49-F238E27FC236}">
                <a16:creationId xmlns:a16="http://schemas.microsoft.com/office/drawing/2014/main" id="{6330E3DC-E759-1548-B38C-56CEF112DB2D}"/>
              </a:ext>
            </a:extLst>
          </p:cNvPr>
          <p:cNvSpPr/>
          <p:nvPr/>
        </p:nvSpPr>
        <p:spPr>
          <a:xfrm>
            <a:off x="4995856" y="2947930"/>
            <a:ext cx="2711868" cy="288758"/>
          </a:xfrm>
          <a:prstGeom prst="rect">
            <a:avLst/>
          </a:prstGeom>
          <a:solidFill>
            <a:srgbClr val="1B9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Market-Based</a:t>
            </a:r>
          </a:p>
        </p:txBody>
      </p:sp>
      <p:sp>
        <p:nvSpPr>
          <p:cNvPr id="22" name="Rectangle 21">
            <a:extLst>
              <a:ext uri="{FF2B5EF4-FFF2-40B4-BE49-F238E27FC236}">
                <a16:creationId xmlns:a16="http://schemas.microsoft.com/office/drawing/2014/main" id="{B32E727B-D76F-EB42-8BEE-2C65BEAAA464}"/>
              </a:ext>
            </a:extLst>
          </p:cNvPr>
          <p:cNvSpPr/>
          <p:nvPr/>
        </p:nvSpPr>
        <p:spPr>
          <a:xfrm>
            <a:off x="4995856" y="4237911"/>
            <a:ext cx="2711868" cy="288758"/>
          </a:xfrm>
          <a:prstGeom prst="rect">
            <a:avLst/>
          </a:prstGeom>
          <a:solidFill>
            <a:srgbClr val="117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Value-Based</a:t>
            </a:r>
          </a:p>
        </p:txBody>
      </p:sp>
      <p:sp>
        <p:nvSpPr>
          <p:cNvPr id="23" name="Rectangle 22">
            <a:extLst>
              <a:ext uri="{FF2B5EF4-FFF2-40B4-BE49-F238E27FC236}">
                <a16:creationId xmlns:a16="http://schemas.microsoft.com/office/drawing/2014/main" id="{D6F68695-85AA-8A4A-84F7-D774CCD2A76E}"/>
              </a:ext>
            </a:extLst>
          </p:cNvPr>
          <p:cNvSpPr/>
          <p:nvPr/>
        </p:nvSpPr>
        <p:spPr>
          <a:xfrm>
            <a:off x="4897038" y="2153239"/>
            <a:ext cx="4507832" cy="492058"/>
          </a:xfrm>
          <a:prstGeom prst="rect">
            <a:avLst/>
          </a:prstGeom>
        </p:spPr>
        <p:txBody>
          <a:bodyPr wrap="square">
            <a:spAutoFit/>
          </a:bodyPr>
          <a:lstStyle/>
          <a:p>
            <a:pPr marL="171450" marR="0" lvl="0" indent="-171450">
              <a:lnSpc>
                <a:spcPts val="1600"/>
              </a:lnSpc>
              <a:spcBef>
                <a:spcPts val="0"/>
              </a:spcBef>
              <a:spcAft>
                <a:spcPts val="0"/>
              </a:spcAft>
              <a:buFont typeface="Arial" panose="020B0604020202020204" pitchFamily="34" charset="0"/>
              <a:buChar char="•"/>
            </a:pPr>
            <a:r>
              <a:rPr lang="en-CA" sz="1100" dirty="0">
                <a:solidFill>
                  <a:srgbClr val="000000"/>
                </a:solidFill>
                <a:latin typeface="Merriweather"/>
                <a:ea typeface="Merriweather"/>
                <a:cs typeface="Times New Roman" panose="02020603050405020304" pitchFamily="18" charset="0"/>
              </a:rPr>
              <a:t>The cost to deliver an offering to the market, multiplied by a desired and customer-acceptable margin, and set a price. </a:t>
            </a:r>
          </a:p>
        </p:txBody>
      </p:sp>
      <p:sp>
        <p:nvSpPr>
          <p:cNvPr id="25" name="Rectangle 24">
            <a:extLst>
              <a:ext uri="{FF2B5EF4-FFF2-40B4-BE49-F238E27FC236}">
                <a16:creationId xmlns:a16="http://schemas.microsoft.com/office/drawing/2014/main" id="{1F44FAFB-2903-1042-AB6D-18271B31D51B}"/>
              </a:ext>
            </a:extLst>
          </p:cNvPr>
          <p:cNvSpPr/>
          <p:nvPr/>
        </p:nvSpPr>
        <p:spPr>
          <a:xfrm>
            <a:off x="4897038" y="3376878"/>
            <a:ext cx="4507832" cy="696729"/>
          </a:xfrm>
          <a:prstGeom prst="rect">
            <a:avLst/>
          </a:prstGeom>
        </p:spPr>
        <p:txBody>
          <a:bodyPr wrap="square">
            <a:spAutoFit/>
          </a:bodyPr>
          <a:lstStyle/>
          <a:p>
            <a:pPr marL="171450" marR="0" lvl="0" indent="-171450">
              <a:lnSpc>
                <a:spcPts val="1600"/>
              </a:lnSpc>
              <a:spcBef>
                <a:spcPts val="0"/>
              </a:spcBef>
              <a:spcAft>
                <a:spcPts val="0"/>
              </a:spcAft>
              <a:buFont typeface="Arial" panose="020B0604020202020204" pitchFamily="34" charset="0"/>
              <a:buChar char="•"/>
            </a:pPr>
            <a:r>
              <a:rPr lang="en-CA" sz="1100" dirty="0">
                <a:solidFill>
                  <a:srgbClr val="000000"/>
                </a:solidFill>
                <a:latin typeface="Merriweather"/>
                <a:ea typeface="Merriweather"/>
                <a:cs typeface="Times New Roman" panose="02020603050405020304" pitchFamily="18" charset="0"/>
              </a:rPr>
              <a:t>Customer and competitor-based pricing, adjusted on customer elasticity to buy at a certain price or competitive offerings offering a different price point</a:t>
            </a:r>
          </a:p>
        </p:txBody>
      </p:sp>
      <p:sp>
        <p:nvSpPr>
          <p:cNvPr id="26" name="Rectangle 25">
            <a:extLst>
              <a:ext uri="{FF2B5EF4-FFF2-40B4-BE49-F238E27FC236}">
                <a16:creationId xmlns:a16="http://schemas.microsoft.com/office/drawing/2014/main" id="{0A30D1D3-F9DB-904C-80AB-AA38E82E169C}"/>
              </a:ext>
            </a:extLst>
          </p:cNvPr>
          <p:cNvSpPr/>
          <p:nvPr/>
        </p:nvSpPr>
        <p:spPr>
          <a:xfrm>
            <a:off x="4995856" y="4603786"/>
            <a:ext cx="4507832" cy="693844"/>
          </a:xfrm>
          <a:prstGeom prst="rect">
            <a:avLst/>
          </a:prstGeom>
        </p:spPr>
        <p:txBody>
          <a:bodyPr wrap="square">
            <a:spAutoFit/>
          </a:bodyPr>
          <a:lstStyle/>
          <a:p>
            <a:pPr marL="171450" marR="0" lvl="0" indent="-171450">
              <a:lnSpc>
                <a:spcPts val="1600"/>
              </a:lnSpc>
              <a:spcBef>
                <a:spcPts val="0"/>
              </a:spcBef>
              <a:spcAft>
                <a:spcPts val="0"/>
              </a:spcAft>
              <a:buFont typeface="Arial" panose="020B0604020202020204" pitchFamily="34" charset="0"/>
              <a:buChar char="•"/>
            </a:pPr>
            <a:r>
              <a:rPr lang="en-CA" sz="1100" dirty="0">
                <a:solidFill>
                  <a:srgbClr val="000000"/>
                </a:solidFill>
                <a:latin typeface="Merriweather"/>
                <a:ea typeface="Merriweather"/>
                <a:cs typeface="Times New Roman" panose="02020603050405020304" pitchFamily="18" charset="0"/>
              </a:rPr>
              <a:t>Pricing an offering based on the value it gives the end-customer. Flexibility of metrics applied to “value,” including; dollars saved, dollars earned, or less tangible ROI</a:t>
            </a:r>
          </a:p>
        </p:txBody>
      </p:sp>
      <p:pic>
        <p:nvPicPr>
          <p:cNvPr id="8" name="Picture 7">
            <a:extLst>
              <a:ext uri="{FF2B5EF4-FFF2-40B4-BE49-F238E27FC236}">
                <a16:creationId xmlns:a16="http://schemas.microsoft.com/office/drawing/2014/main" id="{47FA88A2-0301-8D46-81CB-C4E51EF37086}"/>
              </a:ext>
            </a:extLst>
          </p:cNvPr>
          <p:cNvPicPr>
            <a:picLocks noChangeAspect="1"/>
          </p:cNvPicPr>
          <p:nvPr/>
        </p:nvPicPr>
        <p:blipFill>
          <a:blip r:embed="rId3"/>
          <a:stretch>
            <a:fillRect/>
          </a:stretch>
        </p:blipFill>
        <p:spPr>
          <a:xfrm>
            <a:off x="214330" y="2947930"/>
            <a:ext cx="4551307" cy="3729332"/>
          </a:xfrm>
          <a:prstGeom prst="rect">
            <a:avLst/>
          </a:prstGeom>
        </p:spPr>
      </p:pic>
    </p:spTree>
    <p:extLst>
      <p:ext uri="{BB962C8B-B14F-4D97-AF65-F5344CB8AC3E}">
        <p14:creationId xmlns:p14="http://schemas.microsoft.com/office/powerpoint/2010/main" val="959513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0701C-E8C3-AB4E-93A8-8A60708269D4}"/>
              </a:ext>
            </a:extLst>
          </p:cNvPr>
          <p:cNvSpPr>
            <a:spLocks noGrp="1"/>
          </p:cNvSpPr>
          <p:nvPr>
            <p:ph type="ctrTitle"/>
          </p:nvPr>
        </p:nvSpPr>
        <p:spPr>
          <a:xfrm>
            <a:off x="681037" y="1998976"/>
            <a:ext cx="6557161" cy="1430024"/>
          </a:xfrm>
        </p:spPr>
        <p:txBody>
          <a:bodyPr vert="horz" lIns="91440" tIns="45720" rIns="91440" bIns="45720" rtlCol="0" anchor="t" anchorCtr="0">
            <a:noAutofit/>
          </a:bodyPr>
          <a:lstStyle/>
          <a:p>
            <a:pPr>
              <a:lnSpc>
                <a:spcPct val="150000"/>
              </a:lnSpc>
            </a:pPr>
            <a:r>
              <a:rPr lang="en-US" sz="2800" b="1" dirty="0"/>
              <a:t>Focusing on optimizing monetization can help suppliers unlock the $32.4 billion intelligent buildings opportunity</a:t>
            </a:r>
          </a:p>
        </p:txBody>
      </p:sp>
    </p:spTree>
    <p:extLst>
      <p:ext uri="{BB962C8B-B14F-4D97-AF65-F5344CB8AC3E}">
        <p14:creationId xmlns:p14="http://schemas.microsoft.com/office/powerpoint/2010/main" val="848434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8F68D-18FB-9749-8E49-58B512399489}"/>
              </a:ext>
            </a:extLst>
          </p:cNvPr>
          <p:cNvSpPr>
            <a:spLocks noGrp="1"/>
          </p:cNvSpPr>
          <p:nvPr>
            <p:ph type="title"/>
          </p:nvPr>
        </p:nvSpPr>
        <p:spPr>
          <a:xfrm>
            <a:off x="681035" y="238384"/>
            <a:ext cx="8785693" cy="524107"/>
          </a:xfrm>
        </p:spPr>
        <p:txBody>
          <a:bodyPr/>
          <a:lstStyle/>
          <a:p>
            <a:r>
              <a:rPr lang="en-US" dirty="0"/>
              <a:t>The Intelligent Building Opportunity Will Reach $32B in 2023</a:t>
            </a:r>
          </a:p>
        </p:txBody>
      </p:sp>
      <p:graphicFrame>
        <p:nvGraphicFramePr>
          <p:cNvPr id="6" name="Chart 5">
            <a:extLst>
              <a:ext uri="{FF2B5EF4-FFF2-40B4-BE49-F238E27FC236}">
                <a16:creationId xmlns:a16="http://schemas.microsoft.com/office/drawing/2014/main" id="{EEC6227A-2BE7-2547-BE66-E79FD49C1D3B}"/>
              </a:ext>
            </a:extLst>
          </p:cNvPr>
          <p:cNvGraphicFramePr/>
          <p:nvPr/>
        </p:nvGraphicFramePr>
        <p:xfrm>
          <a:off x="1421295" y="1296088"/>
          <a:ext cx="6031831" cy="25461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BA666786-FBB9-1B48-85A6-7496CC271D99}"/>
              </a:ext>
            </a:extLst>
          </p:cNvPr>
          <p:cNvGraphicFramePr/>
          <p:nvPr/>
        </p:nvGraphicFramePr>
        <p:xfrm>
          <a:off x="1421295" y="3987138"/>
          <a:ext cx="6031831" cy="24408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3178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EAAB3-89F6-C240-9328-42DE53533BB0}"/>
              </a:ext>
            </a:extLst>
          </p:cNvPr>
          <p:cNvSpPr>
            <a:spLocks noGrp="1"/>
          </p:cNvSpPr>
          <p:nvPr>
            <p:ph type="title"/>
          </p:nvPr>
        </p:nvSpPr>
        <p:spPr>
          <a:xfrm>
            <a:off x="681036" y="260951"/>
            <a:ext cx="8679532" cy="524107"/>
          </a:xfrm>
        </p:spPr>
        <p:txBody>
          <a:bodyPr/>
          <a:lstStyle/>
          <a:p>
            <a:r>
              <a:rPr lang="en-US" dirty="0"/>
              <a:t>Use Case Categories Drive Customer ROI and Willingness to Pay</a:t>
            </a:r>
          </a:p>
        </p:txBody>
      </p:sp>
      <p:sp>
        <p:nvSpPr>
          <p:cNvPr id="6" name="Rectangle 5">
            <a:extLst>
              <a:ext uri="{FF2B5EF4-FFF2-40B4-BE49-F238E27FC236}">
                <a16:creationId xmlns:a16="http://schemas.microsoft.com/office/drawing/2014/main" id="{EFEFD119-7D14-8441-A8A2-9C246370FA2B}"/>
              </a:ext>
            </a:extLst>
          </p:cNvPr>
          <p:cNvSpPr/>
          <p:nvPr/>
        </p:nvSpPr>
        <p:spPr>
          <a:xfrm>
            <a:off x="681036" y="1510917"/>
            <a:ext cx="2711868" cy="288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000000"/>
                </a:solidFill>
              </a:rPr>
              <a:t>Retro-Fit &amp; Upgrade</a:t>
            </a:r>
          </a:p>
        </p:txBody>
      </p:sp>
      <p:sp>
        <p:nvSpPr>
          <p:cNvPr id="7" name="Text Placeholder 2">
            <a:extLst>
              <a:ext uri="{FF2B5EF4-FFF2-40B4-BE49-F238E27FC236}">
                <a16:creationId xmlns:a16="http://schemas.microsoft.com/office/drawing/2014/main" id="{092EB97C-BFCC-3443-A0B3-49A22F979282}"/>
              </a:ext>
            </a:extLst>
          </p:cNvPr>
          <p:cNvSpPr txBox="1">
            <a:spLocks/>
          </p:cNvSpPr>
          <p:nvPr/>
        </p:nvSpPr>
        <p:spPr>
          <a:xfrm>
            <a:off x="681037" y="1886720"/>
            <a:ext cx="3310052" cy="1181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1800" b="0" i="0" kern="1200" baseline="0">
                <a:solidFill>
                  <a:schemeClr val="tx2"/>
                </a:solidFill>
                <a:latin typeface="Myriad Pro Regular"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tx2"/>
                </a:solidFill>
                <a:latin typeface="Myriad Pro Regular"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tx2"/>
                </a:solidFill>
                <a:latin typeface="Myriad Pro Regular"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tx2"/>
                </a:solidFill>
                <a:latin typeface="Myriad Pro Regular"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tx2"/>
                </a:solidFill>
                <a:latin typeface="Myriad Pro 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dirty="0"/>
              <a:t>ROI is tangible (money saved, etc)</a:t>
            </a:r>
          </a:p>
          <a:p>
            <a:r>
              <a:rPr lang="en-US" sz="1200" dirty="0"/>
              <a:t>Value achieved by purchaser</a:t>
            </a:r>
          </a:p>
          <a:p>
            <a:r>
              <a:rPr lang="en-US" sz="1200" dirty="0"/>
              <a:t>Payment for proven ROI in 12-18 months typically takes place upfront</a:t>
            </a:r>
          </a:p>
        </p:txBody>
      </p:sp>
      <p:sp>
        <p:nvSpPr>
          <p:cNvPr id="9" name="Rectangle 8">
            <a:extLst>
              <a:ext uri="{FF2B5EF4-FFF2-40B4-BE49-F238E27FC236}">
                <a16:creationId xmlns:a16="http://schemas.microsoft.com/office/drawing/2014/main" id="{86584979-BE12-BE4B-BAD5-47C3483F07C0}"/>
              </a:ext>
            </a:extLst>
          </p:cNvPr>
          <p:cNvSpPr/>
          <p:nvPr/>
        </p:nvSpPr>
        <p:spPr>
          <a:xfrm>
            <a:off x="681036" y="3159153"/>
            <a:ext cx="2711868" cy="288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0000"/>
                </a:solidFill>
              </a:rPr>
              <a:t>Operational Excellence</a:t>
            </a:r>
          </a:p>
        </p:txBody>
      </p:sp>
      <p:sp>
        <p:nvSpPr>
          <p:cNvPr id="10" name="Text Placeholder 2">
            <a:extLst>
              <a:ext uri="{FF2B5EF4-FFF2-40B4-BE49-F238E27FC236}">
                <a16:creationId xmlns:a16="http://schemas.microsoft.com/office/drawing/2014/main" id="{13D85366-C6FF-5D44-A8EC-6795FE1C47FA}"/>
              </a:ext>
            </a:extLst>
          </p:cNvPr>
          <p:cNvSpPr txBox="1">
            <a:spLocks/>
          </p:cNvSpPr>
          <p:nvPr/>
        </p:nvSpPr>
        <p:spPr>
          <a:xfrm>
            <a:off x="681037" y="3501686"/>
            <a:ext cx="3310052" cy="11813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1800" b="0" i="0" kern="1200" baseline="0">
                <a:solidFill>
                  <a:schemeClr val="tx2"/>
                </a:solidFill>
                <a:latin typeface="Myriad Pro Regular"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tx2"/>
                </a:solidFill>
                <a:latin typeface="Myriad Pro Regular"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tx2"/>
                </a:solidFill>
                <a:latin typeface="Myriad Pro Regular"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tx2"/>
                </a:solidFill>
                <a:latin typeface="Myriad Pro Regular"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tx2"/>
                </a:solidFill>
                <a:latin typeface="Myriad Pro 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dirty="0"/>
              <a:t>ROI is less tangible</a:t>
            </a:r>
          </a:p>
          <a:p>
            <a:r>
              <a:rPr lang="en-US" sz="1200" dirty="0"/>
              <a:t>Requires more complex, partner-driven business models</a:t>
            </a:r>
          </a:p>
          <a:p>
            <a:r>
              <a:rPr lang="en-US" sz="1200" dirty="0"/>
              <a:t>Payment is tied to value that solutions creates though adjacent or new revenue streams</a:t>
            </a:r>
          </a:p>
        </p:txBody>
      </p:sp>
      <p:sp>
        <p:nvSpPr>
          <p:cNvPr id="11" name="Rectangle 10">
            <a:extLst>
              <a:ext uri="{FF2B5EF4-FFF2-40B4-BE49-F238E27FC236}">
                <a16:creationId xmlns:a16="http://schemas.microsoft.com/office/drawing/2014/main" id="{ACC03058-7B5B-AD4F-A0A7-ABE351805D0A}"/>
              </a:ext>
            </a:extLst>
          </p:cNvPr>
          <p:cNvSpPr/>
          <p:nvPr/>
        </p:nvSpPr>
        <p:spPr>
          <a:xfrm>
            <a:off x="681036" y="4975832"/>
            <a:ext cx="2711868" cy="288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0000"/>
                </a:solidFill>
              </a:rPr>
              <a:t>Comfort &amp; Convenience</a:t>
            </a:r>
          </a:p>
        </p:txBody>
      </p:sp>
      <p:sp>
        <p:nvSpPr>
          <p:cNvPr id="12" name="Text Placeholder 2">
            <a:extLst>
              <a:ext uri="{FF2B5EF4-FFF2-40B4-BE49-F238E27FC236}">
                <a16:creationId xmlns:a16="http://schemas.microsoft.com/office/drawing/2014/main" id="{68AB6737-C5B5-2342-9D79-7EEC73EB4B48}"/>
              </a:ext>
            </a:extLst>
          </p:cNvPr>
          <p:cNvSpPr txBox="1">
            <a:spLocks/>
          </p:cNvSpPr>
          <p:nvPr/>
        </p:nvSpPr>
        <p:spPr>
          <a:xfrm>
            <a:off x="681037" y="5351635"/>
            <a:ext cx="3310052" cy="11813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1800" b="0" i="0" kern="1200" baseline="0">
                <a:solidFill>
                  <a:schemeClr val="tx2"/>
                </a:solidFill>
                <a:latin typeface="Myriad Pro Regular"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tx2"/>
                </a:solidFill>
                <a:latin typeface="Myriad Pro Regular"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tx2"/>
                </a:solidFill>
                <a:latin typeface="Myriad Pro Regular"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tx2"/>
                </a:solidFill>
                <a:latin typeface="Myriad Pro Regular"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tx2"/>
                </a:solidFill>
                <a:latin typeface="Myriad Pro 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dirty="0"/>
              <a:t>Least tangible ROI (tenant comfort)</a:t>
            </a:r>
          </a:p>
          <a:p>
            <a:r>
              <a:rPr lang="en-US" sz="1200" dirty="0"/>
              <a:t>Use cases require a subscription or value based model</a:t>
            </a:r>
          </a:p>
          <a:p>
            <a:r>
              <a:rPr lang="en-US" sz="1200" dirty="0"/>
              <a:t>Given intangible ROI purchasers less likely to pay up front for solution</a:t>
            </a:r>
          </a:p>
        </p:txBody>
      </p:sp>
      <p:cxnSp>
        <p:nvCxnSpPr>
          <p:cNvPr id="5" name="Straight Connector 4">
            <a:extLst>
              <a:ext uri="{FF2B5EF4-FFF2-40B4-BE49-F238E27FC236}">
                <a16:creationId xmlns:a16="http://schemas.microsoft.com/office/drawing/2014/main" id="{EDF50040-456D-5F48-A82F-0A585E44C044}"/>
              </a:ext>
            </a:extLst>
          </p:cNvPr>
          <p:cNvCxnSpPr/>
          <p:nvPr/>
        </p:nvCxnSpPr>
        <p:spPr>
          <a:xfrm>
            <a:off x="681036" y="1799675"/>
            <a:ext cx="32670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75B2E4B-E661-4448-A773-5E57FAFD44D6}"/>
              </a:ext>
            </a:extLst>
          </p:cNvPr>
          <p:cNvCxnSpPr/>
          <p:nvPr/>
        </p:nvCxnSpPr>
        <p:spPr>
          <a:xfrm>
            <a:off x="724068" y="3463596"/>
            <a:ext cx="32670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0F5C6F3-7894-AE42-92FB-E9A457A6A903}"/>
              </a:ext>
            </a:extLst>
          </p:cNvPr>
          <p:cNvCxnSpPr>
            <a:cxnSpLocks/>
          </p:cNvCxnSpPr>
          <p:nvPr/>
        </p:nvCxnSpPr>
        <p:spPr>
          <a:xfrm>
            <a:off x="724068" y="5276774"/>
            <a:ext cx="3378149"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F08F45D-3CCD-0848-BCFD-E73D4F70A001}"/>
              </a:ext>
            </a:extLst>
          </p:cNvPr>
          <p:cNvPicPr>
            <a:picLocks noChangeAspect="1"/>
          </p:cNvPicPr>
          <p:nvPr/>
        </p:nvPicPr>
        <p:blipFill>
          <a:blip r:embed="rId2"/>
          <a:stretch>
            <a:fillRect/>
          </a:stretch>
        </p:blipFill>
        <p:spPr>
          <a:xfrm>
            <a:off x="4397412" y="1545195"/>
            <a:ext cx="4963156" cy="3912981"/>
          </a:xfrm>
          <a:prstGeom prst="rect">
            <a:avLst/>
          </a:prstGeom>
        </p:spPr>
      </p:pic>
    </p:spTree>
    <p:extLst>
      <p:ext uri="{BB962C8B-B14F-4D97-AF65-F5344CB8AC3E}">
        <p14:creationId xmlns:p14="http://schemas.microsoft.com/office/powerpoint/2010/main" val="4094332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90DB5B-B8A6-094F-AD3B-8F3DAB621AE5}"/>
              </a:ext>
            </a:extLst>
          </p:cNvPr>
          <p:cNvPicPr>
            <a:picLocks noChangeAspect="1"/>
          </p:cNvPicPr>
          <p:nvPr/>
        </p:nvPicPr>
        <p:blipFill>
          <a:blip r:embed="rId2"/>
          <a:stretch>
            <a:fillRect/>
          </a:stretch>
        </p:blipFill>
        <p:spPr>
          <a:xfrm>
            <a:off x="857696" y="1628700"/>
            <a:ext cx="5426462" cy="4328439"/>
          </a:xfrm>
          <a:prstGeom prst="rect">
            <a:avLst/>
          </a:prstGeom>
        </p:spPr>
      </p:pic>
      <p:sp>
        <p:nvSpPr>
          <p:cNvPr id="2" name="Title 1">
            <a:extLst>
              <a:ext uri="{FF2B5EF4-FFF2-40B4-BE49-F238E27FC236}">
                <a16:creationId xmlns:a16="http://schemas.microsoft.com/office/drawing/2014/main" id="{AABDE149-70B2-DE4D-8F7E-E5A84E5B552C}"/>
              </a:ext>
            </a:extLst>
          </p:cNvPr>
          <p:cNvSpPr>
            <a:spLocks noGrp="1"/>
          </p:cNvSpPr>
          <p:nvPr>
            <p:ph type="title"/>
          </p:nvPr>
        </p:nvSpPr>
        <p:spPr>
          <a:xfrm>
            <a:off x="682327" y="210253"/>
            <a:ext cx="8536977" cy="808219"/>
          </a:xfrm>
        </p:spPr>
        <p:txBody>
          <a:bodyPr/>
          <a:lstStyle/>
          <a:p>
            <a:r>
              <a:rPr lang="en-US" dirty="0"/>
              <a:t>Moving Towards Collaborative Models Can Unlock Additional Value</a:t>
            </a:r>
          </a:p>
        </p:txBody>
      </p:sp>
      <p:sp>
        <p:nvSpPr>
          <p:cNvPr id="77" name="Text Placeholder 2">
            <a:extLst>
              <a:ext uri="{FF2B5EF4-FFF2-40B4-BE49-F238E27FC236}">
                <a16:creationId xmlns:a16="http://schemas.microsoft.com/office/drawing/2014/main" id="{5F36B08A-BD3F-4343-B14A-C5CB86F9DAF7}"/>
              </a:ext>
            </a:extLst>
          </p:cNvPr>
          <p:cNvSpPr txBox="1">
            <a:spLocks/>
          </p:cNvSpPr>
          <p:nvPr/>
        </p:nvSpPr>
        <p:spPr>
          <a:xfrm>
            <a:off x="6483829" y="1488848"/>
            <a:ext cx="3226846" cy="18354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1800" b="0" i="0" kern="1200" baseline="0">
                <a:solidFill>
                  <a:schemeClr val="tx2"/>
                </a:solidFill>
                <a:latin typeface="Myriad Pro Regular"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tx2"/>
                </a:solidFill>
                <a:latin typeface="Myriad Pro Regular"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tx2"/>
                </a:solidFill>
                <a:latin typeface="Myriad Pro Regular"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tx2"/>
                </a:solidFill>
                <a:latin typeface="Myriad Pro Regular"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tx2"/>
                </a:solidFill>
                <a:latin typeface="Myriad Pro 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400" dirty="0"/>
              <a:t>Foreign to many legacy suppliers, these </a:t>
            </a:r>
            <a:r>
              <a:rPr lang="en-US" sz="1400" b="1" dirty="0"/>
              <a:t>highly collaborative models </a:t>
            </a:r>
            <a:r>
              <a:rPr lang="en-US" sz="1400" dirty="0"/>
              <a:t>are the only way to </a:t>
            </a:r>
            <a:r>
              <a:rPr lang="en-US" sz="1400" b="1" dirty="0"/>
              <a:t>realize a suppliers’ total potential opportunity</a:t>
            </a:r>
          </a:p>
          <a:p>
            <a:pPr marL="0" indent="0">
              <a:buNone/>
            </a:pPr>
            <a:r>
              <a:rPr lang="en-US" sz="1400" b="1" dirty="0"/>
              <a:t>Suppliers that do not move towards collaborative models </a:t>
            </a:r>
            <a:r>
              <a:rPr lang="en-US" sz="1400" dirty="0"/>
              <a:t>will be </a:t>
            </a:r>
            <a:r>
              <a:rPr lang="en-US" sz="1400" b="1" dirty="0"/>
              <a:t>pushed out </a:t>
            </a:r>
            <a:r>
              <a:rPr lang="en-US" sz="1400" dirty="0"/>
              <a:t>of market share by </a:t>
            </a:r>
            <a:r>
              <a:rPr lang="en-US" sz="1400" b="1" dirty="0"/>
              <a:t>suppliers who are collaborating </a:t>
            </a:r>
          </a:p>
        </p:txBody>
      </p:sp>
      <p:sp>
        <p:nvSpPr>
          <p:cNvPr id="78" name="Text Placeholder 2">
            <a:extLst>
              <a:ext uri="{FF2B5EF4-FFF2-40B4-BE49-F238E27FC236}">
                <a16:creationId xmlns:a16="http://schemas.microsoft.com/office/drawing/2014/main" id="{B5E79520-4B8F-5648-92E8-BC421020DFD0}"/>
              </a:ext>
            </a:extLst>
          </p:cNvPr>
          <p:cNvSpPr txBox="1">
            <a:spLocks/>
          </p:cNvSpPr>
          <p:nvPr/>
        </p:nvSpPr>
        <p:spPr>
          <a:xfrm>
            <a:off x="6483829" y="3774323"/>
            <a:ext cx="3226846" cy="18354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1800" b="0" i="0" kern="1200" baseline="0">
                <a:solidFill>
                  <a:schemeClr val="tx2"/>
                </a:solidFill>
                <a:latin typeface="Myriad Pro Regular"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tx2"/>
                </a:solidFill>
                <a:latin typeface="Myriad Pro Regular"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tx2"/>
                </a:solidFill>
                <a:latin typeface="Myriad Pro Regular"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tx2"/>
                </a:solidFill>
                <a:latin typeface="Myriad Pro Regular"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tx2"/>
                </a:solidFill>
                <a:latin typeface="Myriad Pro 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400" dirty="0"/>
              <a:t>Upfront payment is enticing for suppliers but ultimately, basic sales of products will proliferate a stagnant spot in the value chain</a:t>
            </a:r>
          </a:p>
        </p:txBody>
      </p:sp>
      <p:cxnSp>
        <p:nvCxnSpPr>
          <p:cNvPr id="80" name="Straight Connector 79">
            <a:extLst>
              <a:ext uri="{FF2B5EF4-FFF2-40B4-BE49-F238E27FC236}">
                <a16:creationId xmlns:a16="http://schemas.microsoft.com/office/drawing/2014/main" id="{E26B57FF-43B1-BA41-8417-D3D4990A44C3}"/>
              </a:ext>
            </a:extLst>
          </p:cNvPr>
          <p:cNvCxnSpPr>
            <a:cxnSpLocks/>
          </p:cNvCxnSpPr>
          <p:nvPr/>
        </p:nvCxnSpPr>
        <p:spPr>
          <a:xfrm>
            <a:off x="4098664" y="3549316"/>
            <a:ext cx="545441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687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65B37-6CE9-5E4D-A085-ABB653459234}"/>
              </a:ext>
            </a:extLst>
          </p:cNvPr>
          <p:cNvSpPr>
            <a:spLocks noGrp="1"/>
          </p:cNvSpPr>
          <p:nvPr>
            <p:ph type="title"/>
          </p:nvPr>
        </p:nvSpPr>
        <p:spPr>
          <a:xfrm>
            <a:off x="682328" y="424492"/>
            <a:ext cx="6164380" cy="593980"/>
          </a:xfrm>
        </p:spPr>
        <p:txBody>
          <a:bodyPr/>
          <a:lstStyle/>
          <a:p>
            <a:r>
              <a:rPr lang="en-US" dirty="0"/>
              <a:t>CABA Steering Committee</a:t>
            </a:r>
          </a:p>
        </p:txBody>
      </p:sp>
      <p:grpSp>
        <p:nvGrpSpPr>
          <p:cNvPr id="3" name="Group 2">
            <a:extLst>
              <a:ext uri="{FF2B5EF4-FFF2-40B4-BE49-F238E27FC236}">
                <a16:creationId xmlns:a16="http://schemas.microsoft.com/office/drawing/2014/main" id="{2AA9931E-36AE-D643-8041-808922A0D4AC}"/>
              </a:ext>
            </a:extLst>
          </p:cNvPr>
          <p:cNvGrpSpPr/>
          <p:nvPr/>
        </p:nvGrpSpPr>
        <p:grpSpPr>
          <a:xfrm>
            <a:off x="0" y="2244844"/>
            <a:ext cx="9906000" cy="2880795"/>
            <a:chOff x="0" y="2244844"/>
            <a:chExt cx="9906000" cy="2880795"/>
          </a:xfrm>
        </p:grpSpPr>
        <p:pic>
          <p:nvPicPr>
            <p:cNvPr id="5" name="Picture 4">
              <a:extLst>
                <a:ext uri="{FF2B5EF4-FFF2-40B4-BE49-F238E27FC236}">
                  <a16:creationId xmlns:a16="http://schemas.microsoft.com/office/drawing/2014/main" id="{5347A5E0-708C-AC4A-8F43-32D696ECC04D}"/>
                </a:ext>
              </a:extLst>
            </p:cNvPr>
            <p:cNvPicPr>
              <a:picLocks noChangeAspect="1"/>
            </p:cNvPicPr>
            <p:nvPr/>
          </p:nvPicPr>
          <p:blipFill rotWithShape="1">
            <a:blip r:embed="rId2"/>
            <a:srcRect l="82108" t="52008" b="28717"/>
            <a:stretch/>
          </p:blipFill>
          <p:spPr>
            <a:xfrm>
              <a:off x="7358230" y="3673810"/>
              <a:ext cx="1751704" cy="570156"/>
            </a:xfrm>
            <a:prstGeom prst="rect">
              <a:avLst/>
            </a:prstGeom>
          </p:spPr>
        </p:pic>
        <p:pic>
          <p:nvPicPr>
            <p:cNvPr id="4" name="Picture 3">
              <a:extLst>
                <a:ext uri="{FF2B5EF4-FFF2-40B4-BE49-F238E27FC236}">
                  <a16:creationId xmlns:a16="http://schemas.microsoft.com/office/drawing/2014/main" id="{7236149A-A6B9-7D49-A35D-5F41CFC2C1B4}"/>
                </a:ext>
              </a:extLst>
            </p:cNvPr>
            <p:cNvPicPr>
              <a:picLocks noChangeAspect="1"/>
            </p:cNvPicPr>
            <p:nvPr/>
          </p:nvPicPr>
          <p:blipFill rotWithShape="1">
            <a:blip r:embed="rId2"/>
            <a:srcRect l="-1" r="-3" b="54599"/>
            <a:stretch/>
          </p:blipFill>
          <p:spPr>
            <a:xfrm>
              <a:off x="115511" y="2244844"/>
              <a:ext cx="9790489" cy="1342906"/>
            </a:xfrm>
            <a:prstGeom prst="rect">
              <a:avLst/>
            </a:prstGeom>
          </p:spPr>
        </p:pic>
        <p:pic>
          <p:nvPicPr>
            <p:cNvPr id="6" name="Picture 5">
              <a:extLst>
                <a:ext uri="{FF2B5EF4-FFF2-40B4-BE49-F238E27FC236}">
                  <a16:creationId xmlns:a16="http://schemas.microsoft.com/office/drawing/2014/main" id="{05BC45C9-A548-0C4F-B54B-1B8375DAD093}"/>
                </a:ext>
              </a:extLst>
            </p:cNvPr>
            <p:cNvPicPr>
              <a:picLocks noChangeAspect="1"/>
            </p:cNvPicPr>
            <p:nvPr/>
          </p:nvPicPr>
          <p:blipFill rotWithShape="1">
            <a:blip r:embed="rId2"/>
            <a:srcRect t="45401" r="36133" b="29504"/>
            <a:stretch/>
          </p:blipFill>
          <p:spPr>
            <a:xfrm>
              <a:off x="1374443" y="3501689"/>
              <a:ext cx="6252729" cy="742277"/>
            </a:xfrm>
            <a:prstGeom prst="rect">
              <a:avLst/>
            </a:prstGeom>
          </p:spPr>
        </p:pic>
        <p:pic>
          <p:nvPicPr>
            <p:cNvPr id="7" name="Picture 6">
              <a:extLst>
                <a:ext uri="{FF2B5EF4-FFF2-40B4-BE49-F238E27FC236}">
                  <a16:creationId xmlns:a16="http://schemas.microsoft.com/office/drawing/2014/main" id="{93396EE1-197B-084D-B7DA-C7D142A2C6EB}"/>
                </a:ext>
              </a:extLst>
            </p:cNvPr>
            <p:cNvPicPr>
              <a:picLocks noChangeAspect="1"/>
            </p:cNvPicPr>
            <p:nvPr/>
          </p:nvPicPr>
          <p:blipFill rotWithShape="1">
            <a:blip r:embed="rId2"/>
            <a:srcRect t="70192"/>
            <a:stretch/>
          </p:blipFill>
          <p:spPr>
            <a:xfrm>
              <a:off x="0" y="4243966"/>
              <a:ext cx="9790202" cy="881673"/>
            </a:xfrm>
            <a:prstGeom prst="rect">
              <a:avLst/>
            </a:prstGeom>
          </p:spPr>
        </p:pic>
      </p:grpSp>
    </p:spTree>
    <p:extLst>
      <p:ext uri="{BB962C8B-B14F-4D97-AF65-F5344CB8AC3E}">
        <p14:creationId xmlns:p14="http://schemas.microsoft.com/office/powerpoint/2010/main" val="2530099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95876C5-3FE2-BD4A-9F70-4D4D1B32D225}"/>
              </a:ext>
            </a:extLst>
          </p:cNvPr>
          <p:cNvSpPr/>
          <p:nvPr/>
        </p:nvSpPr>
        <p:spPr>
          <a:xfrm>
            <a:off x="5853158" y="1354117"/>
            <a:ext cx="3860858" cy="1891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CA" sz="1400" b="1" dirty="0">
                <a:solidFill>
                  <a:srgbClr val="000000"/>
                </a:solidFill>
              </a:rPr>
              <a:t>Owners &amp; Operators</a:t>
            </a:r>
          </a:p>
          <a:p>
            <a:pPr lvl="0"/>
            <a:r>
              <a:rPr lang="en-CA" sz="1100" i="1" dirty="0">
                <a:solidFill>
                  <a:srgbClr val="000000"/>
                </a:solidFill>
              </a:rPr>
              <a:t>“Expanding indirect revenue streams and added value through technology integration, notably in energy management and tenant comfort and convenience.”</a:t>
            </a:r>
          </a:p>
          <a:p>
            <a:pPr lvl="0"/>
            <a:endParaRPr lang="en-CA" sz="1100" i="1" dirty="0">
              <a:solidFill>
                <a:srgbClr val="000000"/>
              </a:solidFill>
            </a:endParaRPr>
          </a:p>
          <a:p>
            <a:pPr marL="171450" indent="-171450">
              <a:buFont typeface="Arial" panose="020B0604020202020204" pitchFamily="34" charset="0"/>
              <a:buChar char="•"/>
            </a:pPr>
            <a:r>
              <a:rPr lang="en-CA" sz="1050" dirty="0">
                <a:solidFill>
                  <a:srgbClr val="000000"/>
                </a:solidFill>
              </a:rPr>
              <a:t>Owners and operators can capitalize on both direct revenue streams from tenants (e.g., energy efficiency or operational uptime) as well as indirect streams through raising rent or through partnerships with other solution providers.</a:t>
            </a:r>
          </a:p>
          <a:p>
            <a:endParaRPr lang="en-CA" sz="900" dirty="0">
              <a:solidFill>
                <a:srgbClr val="000000"/>
              </a:solidFill>
            </a:endParaRPr>
          </a:p>
        </p:txBody>
      </p:sp>
      <p:sp>
        <p:nvSpPr>
          <p:cNvPr id="4" name="Title 3">
            <a:extLst>
              <a:ext uri="{FF2B5EF4-FFF2-40B4-BE49-F238E27FC236}">
                <a16:creationId xmlns:a16="http://schemas.microsoft.com/office/drawing/2014/main" id="{1D4B01CF-7B1F-1241-9C32-E342D8BF757F}"/>
              </a:ext>
            </a:extLst>
          </p:cNvPr>
          <p:cNvSpPr>
            <a:spLocks noGrp="1"/>
          </p:cNvSpPr>
          <p:nvPr>
            <p:ph type="title"/>
          </p:nvPr>
        </p:nvSpPr>
        <p:spPr>
          <a:xfrm>
            <a:off x="681036" y="365126"/>
            <a:ext cx="7319963" cy="524107"/>
          </a:xfrm>
        </p:spPr>
        <p:txBody>
          <a:bodyPr/>
          <a:lstStyle/>
          <a:p>
            <a:r>
              <a:rPr lang="en-US" dirty="0"/>
              <a:t>Considerations by Stakeholder Type</a:t>
            </a:r>
          </a:p>
        </p:txBody>
      </p:sp>
      <p:sp>
        <p:nvSpPr>
          <p:cNvPr id="5" name="Hexagon 4">
            <a:extLst>
              <a:ext uri="{FF2B5EF4-FFF2-40B4-BE49-F238E27FC236}">
                <a16:creationId xmlns:a16="http://schemas.microsoft.com/office/drawing/2014/main" id="{1A370760-7E3F-9048-8421-A7424A3462D6}"/>
              </a:ext>
            </a:extLst>
          </p:cNvPr>
          <p:cNvSpPr/>
          <p:nvPr/>
        </p:nvSpPr>
        <p:spPr>
          <a:xfrm>
            <a:off x="1433800" y="2726834"/>
            <a:ext cx="1611118" cy="1258512"/>
          </a:xfrm>
          <a:prstGeom prst="hexagon">
            <a:avLst>
              <a:gd name="adj" fmla="val 25000"/>
              <a:gd name="vf" fmla="val 115470"/>
            </a:avLst>
          </a:prstGeom>
          <a:blipFill>
            <a:blip r:embed="rId2">
              <a:extLst>
                <a:ext uri="{28A0092B-C50C-407E-A947-70E740481C1C}">
                  <a14:useLocalDpi xmlns:a14="http://schemas.microsoft.com/office/drawing/2010/main" val="0"/>
                </a:ext>
              </a:extLst>
            </a:blip>
            <a:srcRect/>
            <a:stretch>
              <a:fillRect l="-21000" r="-21000"/>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Hexagon 5">
            <a:extLst>
              <a:ext uri="{FF2B5EF4-FFF2-40B4-BE49-F238E27FC236}">
                <a16:creationId xmlns:a16="http://schemas.microsoft.com/office/drawing/2014/main" id="{75CCDB0D-AC90-0942-BF51-7A6B3FAB6844}"/>
              </a:ext>
            </a:extLst>
          </p:cNvPr>
          <p:cNvSpPr/>
          <p:nvPr/>
        </p:nvSpPr>
        <p:spPr>
          <a:xfrm>
            <a:off x="4360431" y="5337336"/>
            <a:ext cx="1096124" cy="942221"/>
          </a:xfrm>
          <a:prstGeom prst="hexagon">
            <a:avLst>
              <a:gd name="adj" fmla="val 25000"/>
              <a:gd name="vf" fmla="val 115470"/>
            </a:avLst>
          </a:prstGeom>
          <a:blipFill>
            <a:blip r:embed="rId3">
              <a:extLst>
                <a:ext uri="{28A0092B-C50C-407E-A947-70E740481C1C}">
                  <a14:useLocalDpi xmlns:a14="http://schemas.microsoft.com/office/drawing/2010/main" val="0"/>
                </a:ext>
              </a:extLst>
            </a:blip>
            <a:srcRect/>
            <a:stretch>
              <a:fillRect l="-21000" r="-21000"/>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ectangle 18">
            <a:extLst>
              <a:ext uri="{FF2B5EF4-FFF2-40B4-BE49-F238E27FC236}">
                <a16:creationId xmlns:a16="http://schemas.microsoft.com/office/drawing/2014/main" id="{0B3F0EE8-8464-9B42-9901-1457FF3DA90C}"/>
              </a:ext>
            </a:extLst>
          </p:cNvPr>
          <p:cNvSpPr/>
          <p:nvPr/>
        </p:nvSpPr>
        <p:spPr>
          <a:xfrm>
            <a:off x="225129" y="1354117"/>
            <a:ext cx="3706944" cy="1735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CA" sz="1400" b="1" dirty="0">
                <a:solidFill>
                  <a:srgbClr val="000000"/>
                </a:solidFill>
              </a:rPr>
              <a:t>Service Providers</a:t>
            </a:r>
          </a:p>
          <a:p>
            <a:pPr lvl="0"/>
            <a:r>
              <a:rPr lang="en-CA" sz="1100" i="1" dirty="0">
                <a:solidFill>
                  <a:srgbClr val="000000"/>
                </a:solidFill>
              </a:rPr>
              <a:t>”Role of supplier to customer liaison will facilitate capitalization of solutions.”</a:t>
            </a:r>
          </a:p>
          <a:p>
            <a:pPr marL="171450" lvl="0" indent="-171450">
              <a:buFont typeface="Arial" panose="020B0604020202020204" pitchFamily="34" charset="0"/>
              <a:buChar char="•"/>
            </a:pPr>
            <a:endParaRPr lang="en-CA" sz="900" dirty="0">
              <a:solidFill>
                <a:srgbClr val="000000"/>
              </a:solidFill>
            </a:endParaRPr>
          </a:p>
          <a:p>
            <a:pPr marL="171450" lvl="0" indent="-171450">
              <a:buFont typeface="Arial" panose="020B0604020202020204" pitchFamily="34" charset="0"/>
              <a:buChar char="•"/>
            </a:pPr>
            <a:r>
              <a:rPr lang="en-CA" sz="1050" dirty="0">
                <a:solidFill>
                  <a:srgbClr val="000000"/>
                </a:solidFill>
              </a:rPr>
              <a:t>Service providers must utilize close proximity to customers  and act as intermediaries for technology suppliers and OEMs in delivering value to customers</a:t>
            </a:r>
            <a:endParaRPr lang="en-US" dirty="0">
              <a:solidFill>
                <a:srgbClr val="000000"/>
              </a:solidFill>
            </a:endParaRPr>
          </a:p>
        </p:txBody>
      </p:sp>
      <p:sp>
        <p:nvSpPr>
          <p:cNvPr id="20" name="Hexagon 19">
            <a:extLst>
              <a:ext uri="{FF2B5EF4-FFF2-40B4-BE49-F238E27FC236}">
                <a16:creationId xmlns:a16="http://schemas.microsoft.com/office/drawing/2014/main" id="{220EAF42-D33A-6B47-85C2-F7900D14CE8B}"/>
              </a:ext>
            </a:extLst>
          </p:cNvPr>
          <p:cNvSpPr/>
          <p:nvPr/>
        </p:nvSpPr>
        <p:spPr>
          <a:xfrm>
            <a:off x="4143219" y="1493792"/>
            <a:ext cx="1314537" cy="1142986"/>
          </a:xfrm>
          <a:prstGeom prst="hexagon">
            <a:avLst>
              <a:gd name="adj" fmla="val 25000"/>
              <a:gd name="vf" fmla="val 115470"/>
            </a:avLst>
          </a:prstGeom>
          <a:blipFill>
            <a:blip r:embed="rId4">
              <a:extLst>
                <a:ext uri="{28A0092B-C50C-407E-A947-70E740481C1C}">
                  <a14:useLocalDpi xmlns:a14="http://schemas.microsoft.com/office/drawing/2010/main" val="0"/>
                </a:ext>
              </a:extLst>
            </a:blip>
            <a:srcRect/>
            <a:stretch>
              <a:fillRect l="-18000" r="-18000"/>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ectangle 8">
            <a:extLst>
              <a:ext uri="{FF2B5EF4-FFF2-40B4-BE49-F238E27FC236}">
                <a16:creationId xmlns:a16="http://schemas.microsoft.com/office/drawing/2014/main" id="{6023FA95-C61F-A54E-8A85-CC3156B1ABE9}"/>
              </a:ext>
            </a:extLst>
          </p:cNvPr>
          <p:cNvSpPr/>
          <p:nvPr/>
        </p:nvSpPr>
        <p:spPr>
          <a:xfrm>
            <a:off x="6583900" y="3623869"/>
            <a:ext cx="3289465" cy="2111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CA" sz="1400" b="1" dirty="0">
                <a:solidFill>
                  <a:srgbClr val="000000"/>
                </a:solidFill>
              </a:rPr>
              <a:t>Pure-Play Technology Suppliers</a:t>
            </a:r>
          </a:p>
          <a:p>
            <a:pPr lvl="0"/>
            <a:r>
              <a:rPr lang="en-CA" sz="1100" i="1" dirty="0">
                <a:solidFill>
                  <a:srgbClr val="000000"/>
                </a:solidFill>
              </a:rPr>
              <a:t>“Communicate the additional value of technology by way operational excellence through network connectivity, software platforms and services”</a:t>
            </a:r>
          </a:p>
          <a:p>
            <a:pPr lvl="0"/>
            <a:endParaRPr lang="en-CA" sz="1100" i="1" dirty="0">
              <a:solidFill>
                <a:srgbClr val="000000"/>
              </a:solidFill>
            </a:endParaRPr>
          </a:p>
          <a:p>
            <a:pPr marL="171450" lvl="0" indent="-171450">
              <a:buFont typeface="Arial" panose="020B0604020202020204" pitchFamily="34" charset="0"/>
              <a:buChar char="•"/>
            </a:pPr>
            <a:r>
              <a:rPr lang="en-CA" sz="1050" dirty="0">
                <a:solidFill>
                  <a:srgbClr val="000000"/>
                </a:solidFill>
              </a:rPr>
              <a:t>Focus should be on partner-driven and open collaboration-driven business models to succeed in the intelligent buildings market. </a:t>
            </a:r>
          </a:p>
        </p:txBody>
      </p:sp>
      <p:sp>
        <p:nvSpPr>
          <p:cNvPr id="21" name="Rectangle 20">
            <a:extLst>
              <a:ext uri="{FF2B5EF4-FFF2-40B4-BE49-F238E27FC236}">
                <a16:creationId xmlns:a16="http://schemas.microsoft.com/office/drawing/2014/main" id="{8CC6FF53-F45C-FD47-8578-6E5DFF897ADA}"/>
              </a:ext>
            </a:extLst>
          </p:cNvPr>
          <p:cNvSpPr/>
          <p:nvPr/>
        </p:nvSpPr>
        <p:spPr>
          <a:xfrm>
            <a:off x="295425" y="4265966"/>
            <a:ext cx="3999534" cy="1891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CA" sz="1400" b="1" dirty="0">
                <a:solidFill>
                  <a:srgbClr val="000000"/>
                </a:solidFill>
              </a:rPr>
              <a:t>OEMs </a:t>
            </a:r>
          </a:p>
          <a:p>
            <a:pPr lvl="0"/>
            <a:r>
              <a:rPr lang="en-CA" sz="1100" i="1" dirty="0">
                <a:solidFill>
                  <a:srgbClr val="000000"/>
                </a:solidFill>
              </a:rPr>
              <a:t>“Expand product value through technology-enabled and information-based services”</a:t>
            </a:r>
          </a:p>
          <a:p>
            <a:pPr lvl="0"/>
            <a:endParaRPr lang="en-CA" sz="1000" i="1" dirty="0">
              <a:solidFill>
                <a:srgbClr val="000000"/>
              </a:solidFill>
            </a:endParaRPr>
          </a:p>
          <a:p>
            <a:pPr marL="171450" indent="-171450">
              <a:buFont typeface="Arial" panose="020B0604020202020204" pitchFamily="34" charset="0"/>
              <a:buChar char="•"/>
            </a:pPr>
            <a:r>
              <a:rPr lang="en-CA" sz="1050" dirty="0">
                <a:solidFill>
                  <a:srgbClr val="000000"/>
                </a:solidFill>
              </a:rPr>
              <a:t>Traditional sale-of-product models will need to evolve if OEMs and automation vendors hope to capitalize on the intelligent buildings opportunity.</a:t>
            </a:r>
          </a:p>
          <a:p>
            <a:pPr marL="171450" indent="-171450">
              <a:buFont typeface="Arial" panose="020B0604020202020204" pitchFamily="34" charset="0"/>
              <a:buChar char="•"/>
            </a:pPr>
            <a:r>
              <a:rPr lang="en-CA" sz="1050" dirty="0">
                <a:solidFill>
                  <a:srgbClr val="000000"/>
                </a:solidFill>
              </a:rPr>
              <a:t>Focus on ecosystem partnership and customer relationship development that is not typically necessary in product-only offerings. Product life-cycle, performance-tied, membership club, pay-per-use, and outsourcing models are all attractive opportunities for OEMs looking to capture value from new software and service solutions.</a:t>
            </a:r>
          </a:p>
          <a:p>
            <a:pPr marL="171450" indent="-171450">
              <a:buFont typeface="Arial" panose="020B0604020202020204" pitchFamily="34" charset="0"/>
              <a:buChar char="•"/>
            </a:pPr>
            <a:endParaRPr lang="en-US" sz="1400" dirty="0">
              <a:solidFill>
                <a:srgbClr val="000000"/>
              </a:solidFill>
            </a:endParaRPr>
          </a:p>
        </p:txBody>
      </p:sp>
      <p:sp>
        <p:nvSpPr>
          <p:cNvPr id="16" name="Hexagon 15">
            <a:extLst>
              <a:ext uri="{FF2B5EF4-FFF2-40B4-BE49-F238E27FC236}">
                <a16:creationId xmlns:a16="http://schemas.microsoft.com/office/drawing/2014/main" id="{52A24F6A-803A-7447-AA9C-3600F7008D43}"/>
              </a:ext>
            </a:extLst>
          </p:cNvPr>
          <p:cNvSpPr/>
          <p:nvPr/>
        </p:nvSpPr>
        <p:spPr>
          <a:xfrm>
            <a:off x="4005460" y="2951746"/>
            <a:ext cx="1958724" cy="1458926"/>
          </a:xfrm>
          <a:prstGeom prst="hexagon">
            <a:avLst>
              <a:gd name="adj" fmla="val 24186"/>
              <a:gd name="vf" fmla="val 115470"/>
            </a:avLst>
          </a:prstGeom>
          <a:blipFill>
            <a:blip r:embed="rId5">
              <a:extLst>
                <a:ext uri="{28A0092B-C50C-407E-A947-70E740481C1C}">
                  <a14:useLocalDpi xmlns:a14="http://schemas.microsoft.com/office/drawing/2010/main" val="0"/>
                </a:ext>
              </a:extLst>
            </a:blip>
            <a:srcRect/>
            <a:stretch>
              <a:fillRect l="-26000" r="-26000"/>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Hexagon 17">
            <a:extLst>
              <a:ext uri="{FF2B5EF4-FFF2-40B4-BE49-F238E27FC236}">
                <a16:creationId xmlns:a16="http://schemas.microsoft.com/office/drawing/2014/main" id="{BAE378F0-5B93-8648-9C3B-60D2C5119050}"/>
              </a:ext>
            </a:extLst>
          </p:cNvPr>
          <p:cNvSpPr/>
          <p:nvPr/>
        </p:nvSpPr>
        <p:spPr>
          <a:xfrm>
            <a:off x="4352130" y="2976250"/>
            <a:ext cx="215874" cy="186150"/>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Hexagon 22">
            <a:extLst>
              <a:ext uri="{FF2B5EF4-FFF2-40B4-BE49-F238E27FC236}">
                <a16:creationId xmlns:a16="http://schemas.microsoft.com/office/drawing/2014/main" id="{FD267155-B8F2-B74C-882C-7D2F219960FF}"/>
              </a:ext>
            </a:extLst>
          </p:cNvPr>
          <p:cNvSpPr/>
          <p:nvPr/>
        </p:nvSpPr>
        <p:spPr>
          <a:xfrm>
            <a:off x="4584614" y="5362194"/>
            <a:ext cx="215874" cy="186150"/>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Hexagon 24">
            <a:extLst>
              <a:ext uri="{FF2B5EF4-FFF2-40B4-BE49-F238E27FC236}">
                <a16:creationId xmlns:a16="http://schemas.microsoft.com/office/drawing/2014/main" id="{01ED6E03-6469-7A44-B04B-FA1DFF6AEED2}"/>
              </a:ext>
            </a:extLst>
          </p:cNvPr>
          <p:cNvSpPr/>
          <p:nvPr/>
        </p:nvSpPr>
        <p:spPr>
          <a:xfrm>
            <a:off x="3117837" y="2854540"/>
            <a:ext cx="811610" cy="743350"/>
          </a:xfrm>
          <a:prstGeom prst="hexagon">
            <a:avLst>
              <a:gd name="adj" fmla="val 25000"/>
              <a:gd name="vf" fmla="val 11547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Hexagon 26">
            <a:extLst>
              <a:ext uri="{FF2B5EF4-FFF2-40B4-BE49-F238E27FC236}">
                <a16:creationId xmlns:a16="http://schemas.microsoft.com/office/drawing/2014/main" id="{3008E203-AC2A-BF4C-9A79-6489D3ACF3FA}"/>
              </a:ext>
            </a:extLst>
          </p:cNvPr>
          <p:cNvSpPr/>
          <p:nvPr/>
        </p:nvSpPr>
        <p:spPr>
          <a:xfrm>
            <a:off x="5522028" y="4593986"/>
            <a:ext cx="811610" cy="743350"/>
          </a:xfrm>
          <a:prstGeom prst="hexagon">
            <a:avLst>
              <a:gd name="adj" fmla="val 25000"/>
              <a:gd name="vf" fmla="val 11547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Hexagon 27">
            <a:extLst>
              <a:ext uri="{FF2B5EF4-FFF2-40B4-BE49-F238E27FC236}">
                <a16:creationId xmlns:a16="http://schemas.microsoft.com/office/drawing/2014/main" id="{501DA757-0921-654F-ADC7-E8B1C791722C}"/>
              </a:ext>
            </a:extLst>
          </p:cNvPr>
          <p:cNvSpPr/>
          <p:nvPr/>
        </p:nvSpPr>
        <p:spPr>
          <a:xfrm>
            <a:off x="3551075" y="2880823"/>
            <a:ext cx="215874" cy="186150"/>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9" name="Hexagon 28">
            <a:extLst>
              <a:ext uri="{FF2B5EF4-FFF2-40B4-BE49-F238E27FC236}">
                <a16:creationId xmlns:a16="http://schemas.microsoft.com/office/drawing/2014/main" id="{D5A32F73-DD3D-B34F-B9A7-610CA77861FA}"/>
              </a:ext>
            </a:extLst>
          </p:cNvPr>
          <p:cNvSpPr/>
          <p:nvPr/>
        </p:nvSpPr>
        <p:spPr>
          <a:xfrm>
            <a:off x="5700638" y="4613759"/>
            <a:ext cx="215874" cy="186150"/>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625100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73626" y="3429000"/>
            <a:ext cx="4537363" cy="1077218"/>
          </a:xfrm>
          <a:prstGeom prst="rect">
            <a:avLst/>
          </a:prstGeom>
        </p:spPr>
        <p:txBody>
          <a:bodyPr wrap="square">
            <a:spAutoFit/>
          </a:bodyPr>
          <a:lstStyle/>
          <a:p>
            <a:r>
              <a:rPr lang="en-US" altLang="en-US" sz="2800" b="1" dirty="0">
                <a:solidFill>
                  <a:schemeClr val="tx2"/>
                </a:solidFill>
                <a:latin typeface="Myriad Pro" charset="0"/>
                <a:ea typeface="Myriad Pro" charset="0"/>
                <a:cs typeface="Myriad Pro" charset="0"/>
              </a:rPr>
              <a:t>Harbor Research </a:t>
            </a:r>
            <a:br>
              <a:rPr lang="en-US" altLang="en-US" sz="3200" dirty="0">
                <a:solidFill>
                  <a:schemeClr val="tx2"/>
                </a:solidFill>
                <a:latin typeface="Myriad Pro" charset="0"/>
                <a:ea typeface="Myriad Pro" charset="0"/>
                <a:cs typeface="Myriad Pro" charset="0"/>
              </a:rPr>
            </a:br>
            <a:r>
              <a:rPr lang="en-US" altLang="en-US" dirty="0">
                <a:solidFill>
                  <a:schemeClr val="tx2"/>
                </a:solidFill>
                <a:latin typeface="Myriad Pro" charset="0"/>
                <a:ea typeface="Myriad Pro" charset="0"/>
                <a:cs typeface="Myriad Pro" charset="0"/>
              </a:rPr>
              <a:t>2601 Blake Street, Suite 100</a:t>
            </a:r>
            <a:br>
              <a:rPr lang="en-US" altLang="en-US" dirty="0">
                <a:solidFill>
                  <a:schemeClr val="tx2"/>
                </a:solidFill>
                <a:latin typeface="Myriad Pro" charset="0"/>
                <a:ea typeface="Myriad Pro" charset="0"/>
                <a:cs typeface="Myriad Pro" charset="0"/>
              </a:rPr>
            </a:br>
            <a:r>
              <a:rPr lang="en-US" altLang="en-US" dirty="0">
                <a:solidFill>
                  <a:schemeClr val="tx2"/>
                </a:solidFill>
                <a:latin typeface="Myriad Pro" charset="0"/>
                <a:ea typeface="Myriad Pro" charset="0"/>
                <a:cs typeface="Myriad Pro" charset="0"/>
              </a:rPr>
              <a:t>Denver, Colorado 80205</a:t>
            </a:r>
            <a:endParaRPr lang="en-CA" altLang="en-US" sz="2400" u="sng" dirty="0">
              <a:solidFill>
                <a:schemeClr val="tx2"/>
              </a:solidFill>
              <a:latin typeface="Myriad Pro" charset="0"/>
              <a:ea typeface="Myriad Pro" charset="0"/>
              <a:cs typeface="Myriad Pro" charset="0"/>
            </a:endParaRPr>
          </a:p>
        </p:txBody>
      </p:sp>
      <p:sp>
        <p:nvSpPr>
          <p:cNvPr id="4" name="Title 1"/>
          <p:cNvSpPr>
            <a:spLocks noGrp="1"/>
          </p:cNvSpPr>
          <p:nvPr>
            <p:ph type="title"/>
          </p:nvPr>
        </p:nvSpPr>
        <p:spPr>
          <a:xfrm>
            <a:off x="681037" y="365126"/>
            <a:ext cx="6164380" cy="524107"/>
          </a:xfrm>
        </p:spPr>
        <p:txBody>
          <a:bodyPr/>
          <a:lstStyle/>
          <a:p>
            <a:r>
              <a:rPr lang="en-US" dirty="0">
                <a:latin typeface="Myriad Pro" charset="0"/>
                <a:ea typeface="Myriad Pro" charset="0"/>
                <a:cs typeface="Myriad Pro" charset="0"/>
              </a:rPr>
              <a:t>Contact Harbor Research</a:t>
            </a:r>
          </a:p>
        </p:txBody>
      </p:sp>
      <p:sp>
        <p:nvSpPr>
          <p:cNvPr id="2" name="TextBox 1"/>
          <p:cNvSpPr txBox="1"/>
          <p:nvPr/>
        </p:nvSpPr>
        <p:spPr>
          <a:xfrm>
            <a:off x="5186950" y="3517335"/>
            <a:ext cx="3316934" cy="892552"/>
          </a:xfrm>
          <a:prstGeom prst="rect">
            <a:avLst/>
          </a:prstGeom>
          <a:noFill/>
        </p:spPr>
        <p:txBody>
          <a:bodyPr wrap="none" rtlCol="0">
            <a:spAutoFit/>
          </a:bodyPr>
          <a:lstStyle/>
          <a:p>
            <a:r>
              <a:rPr lang="en-US" b="1" dirty="0">
                <a:solidFill>
                  <a:srgbClr val="000000"/>
                </a:solidFill>
                <a:latin typeface="Myriad Pro" charset="0"/>
                <a:ea typeface="Myriad Pro" charset="0"/>
                <a:cs typeface="Myriad Pro" charset="0"/>
              </a:rPr>
              <a:t>Glen </a:t>
            </a:r>
            <a:r>
              <a:rPr lang="en-US" b="1" dirty="0" err="1">
                <a:solidFill>
                  <a:srgbClr val="000000"/>
                </a:solidFill>
                <a:latin typeface="Myriad Pro" charset="0"/>
                <a:ea typeface="Myriad Pro" charset="0"/>
                <a:cs typeface="Myriad Pro" charset="0"/>
              </a:rPr>
              <a:t>Allmendinger</a:t>
            </a:r>
            <a:endParaRPr lang="en-US" b="1" dirty="0">
              <a:solidFill>
                <a:srgbClr val="000000"/>
              </a:solidFill>
              <a:latin typeface="Myriad Pro" charset="0"/>
              <a:ea typeface="Myriad Pro" charset="0"/>
              <a:cs typeface="Myriad Pro" charset="0"/>
            </a:endParaRPr>
          </a:p>
          <a:p>
            <a:r>
              <a:rPr lang="en-US" dirty="0">
                <a:solidFill>
                  <a:srgbClr val="000000"/>
                </a:solidFill>
                <a:latin typeface="Myriad Pro" charset="0"/>
                <a:ea typeface="Myriad Pro" charset="0"/>
                <a:cs typeface="Myriad Pro" charset="0"/>
              </a:rPr>
              <a:t>President</a:t>
            </a:r>
          </a:p>
          <a:p>
            <a:r>
              <a:rPr lang="en-US" sz="1600" dirty="0">
                <a:solidFill>
                  <a:srgbClr val="000000"/>
                </a:solidFill>
                <a:latin typeface="Myriad Pro" charset="0"/>
                <a:ea typeface="Myriad Pro" charset="0"/>
                <a:cs typeface="Myriad Pro" charset="0"/>
                <a:hlinkClick r:id="rId3">
                  <a:extLst>
                    <a:ext uri="{A12FA001-AC4F-418D-AE19-62706E023703}">
                      <ahyp:hlinkClr xmlns:ahyp="http://schemas.microsoft.com/office/drawing/2018/hyperlinkcolor" val="tx"/>
                    </a:ext>
                  </a:extLst>
                </a:hlinkClick>
              </a:rPr>
              <a:t>gallmendinger@harborresearch.com</a:t>
            </a:r>
            <a:endParaRPr lang="en-US" sz="1600" dirty="0">
              <a:solidFill>
                <a:srgbClr val="000000"/>
              </a:solidFill>
              <a:latin typeface="Myriad Pro" charset="0"/>
              <a:ea typeface="Myriad Pro" charset="0"/>
              <a:cs typeface="Myriad Pro" charset="0"/>
            </a:endParaRPr>
          </a:p>
        </p:txBody>
      </p:sp>
      <p:cxnSp>
        <p:nvCxnSpPr>
          <p:cNvPr id="8" name="Straight Connector 7">
            <a:extLst>
              <a:ext uri="{FF2B5EF4-FFF2-40B4-BE49-F238E27FC236}">
                <a16:creationId xmlns:a16="http://schemas.microsoft.com/office/drawing/2014/main" id="{9E6A16A3-00E7-CE4B-A824-8D3A60FB18C9}"/>
              </a:ext>
            </a:extLst>
          </p:cNvPr>
          <p:cNvCxnSpPr/>
          <p:nvPr/>
        </p:nvCxnSpPr>
        <p:spPr>
          <a:xfrm>
            <a:off x="4628147" y="3301892"/>
            <a:ext cx="0" cy="1323439"/>
          </a:xfrm>
          <a:prstGeom prst="line">
            <a:avLst/>
          </a:prstGeom>
          <a:ln>
            <a:solidFill>
              <a:srgbClr val="0067B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04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6393" y="1762687"/>
            <a:ext cx="7226877" cy="3885679"/>
          </a:xfrm>
          <a:prstGeom prst="rect">
            <a:avLst/>
          </a:prstGeom>
        </p:spPr>
        <p:txBody>
          <a:bodyPr wrap="square">
            <a:spAutoFit/>
          </a:bodyPr>
          <a:lstStyle/>
          <a:p>
            <a:pPr algn="ctr"/>
            <a:r>
              <a:rPr lang="en-US" altLang="en-US" sz="2600" b="1" dirty="0">
                <a:latin typeface="Calibri" pitchFamily="34" charset="0"/>
              </a:rPr>
              <a:t>Continental Automated Buildings Association (CABA)</a:t>
            </a:r>
            <a:br>
              <a:rPr lang="en-US" altLang="en-US" sz="2600" b="1" dirty="0">
                <a:latin typeface="Calibri" pitchFamily="34" charset="0"/>
              </a:rPr>
            </a:br>
            <a:br>
              <a:rPr lang="en-US" altLang="en-US" sz="1950" b="1" dirty="0">
                <a:latin typeface="Calibri" pitchFamily="34" charset="0"/>
              </a:rPr>
            </a:br>
            <a:r>
              <a:rPr lang="en-US" altLang="en-US" sz="1950" b="1" dirty="0">
                <a:latin typeface="Calibri" pitchFamily="34" charset="0"/>
              </a:rPr>
              <a:t>613.686.1814</a:t>
            </a:r>
            <a:br>
              <a:rPr lang="en-US" altLang="en-US" sz="1950" b="1" dirty="0">
                <a:latin typeface="Calibri" pitchFamily="34" charset="0"/>
              </a:rPr>
            </a:br>
            <a:r>
              <a:rPr lang="en-US" altLang="en-US" sz="1950" b="1" dirty="0">
                <a:latin typeface="Calibri" pitchFamily="34" charset="0"/>
              </a:rPr>
              <a:t>Toll free: 888.798.CABA (2222) </a:t>
            </a:r>
            <a:br>
              <a:rPr lang="en-US" altLang="en-US" sz="1950" b="1" dirty="0">
                <a:latin typeface="Calibri" pitchFamily="34" charset="0"/>
              </a:rPr>
            </a:br>
            <a:endParaRPr lang="en-US" altLang="en-US" sz="1950" b="1" dirty="0">
              <a:latin typeface="Calibri" pitchFamily="34" charset="0"/>
            </a:endParaRPr>
          </a:p>
          <a:p>
            <a:pPr algn="ctr"/>
            <a:r>
              <a:rPr lang="en-US" altLang="en-US" sz="1950" b="1" u="sng" dirty="0">
                <a:solidFill>
                  <a:srgbClr val="0000FF"/>
                </a:solidFill>
                <a:latin typeface="Calibri" pitchFamily="34" charset="0"/>
              </a:rPr>
              <a:t>caba@caba.org</a:t>
            </a:r>
            <a:br>
              <a:rPr lang="en-US" altLang="en-US" sz="1950" b="1" u="sng" dirty="0">
                <a:solidFill>
                  <a:srgbClr val="0000FF"/>
                </a:solidFill>
                <a:latin typeface="Calibri" pitchFamily="34" charset="0"/>
              </a:rPr>
            </a:br>
            <a:r>
              <a:rPr lang="en-US" altLang="en-US" sz="1950" b="1" u="sng" dirty="0">
                <a:solidFill>
                  <a:srgbClr val="0000FF"/>
                </a:solidFill>
                <a:latin typeface="Calibri" pitchFamily="34" charset="0"/>
              </a:rPr>
              <a:t>www.CABA.org </a:t>
            </a:r>
            <a:br>
              <a:rPr lang="en-US" altLang="en-US" sz="1950" b="1" u="sng" dirty="0">
                <a:solidFill>
                  <a:srgbClr val="0000FF"/>
                </a:solidFill>
                <a:latin typeface="Calibri" pitchFamily="34" charset="0"/>
              </a:rPr>
            </a:br>
            <a:r>
              <a:rPr lang="en-CA" altLang="en-US" sz="1950" b="1" u="sng" dirty="0">
                <a:solidFill>
                  <a:srgbClr val="0000FF"/>
                </a:solidFill>
                <a:latin typeface="Calibri" pitchFamily="34" charset="0"/>
              </a:rPr>
              <a:t>www.twitter.com/caba_news </a:t>
            </a:r>
            <a:br>
              <a:rPr lang="en-CA" altLang="en-US" sz="1950" b="1" u="sng" dirty="0">
                <a:solidFill>
                  <a:srgbClr val="0000FF"/>
                </a:solidFill>
                <a:latin typeface="Calibri" pitchFamily="34" charset="0"/>
              </a:rPr>
            </a:br>
            <a:r>
              <a:rPr lang="en-CA" altLang="en-US" sz="1950" b="1" u="sng" dirty="0">
                <a:solidFill>
                  <a:srgbClr val="0000FF"/>
                </a:solidFill>
                <a:latin typeface="Calibri" pitchFamily="34" charset="0"/>
              </a:rPr>
              <a:t>www.linkedin.com/groups?gid=2121884 </a:t>
            </a:r>
          </a:p>
          <a:p>
            <a:pPr algn="ctr">
              <a:spcBef>
                <a:spcPts val="1463"/>
              </a:spcBef>
            </a:pPr>
            <a:r>
              <a:rPr lang="en-CA" altLang="en-US" sz="2600" b="1" dirty="0">
                <a:solidFill>
                  <a:srgbClr val="E83E1D"/>
                </a:solidFill>
                <a:latin typeface="Calibri" pitchFamily="34" charset="0"/>
              </a:rPr>
              <a:t>Connect to what’s next™</a:t>
            </a:r>
            <a:endParaRPr lang="en-CA" altLang="en-US" sz="2600" b="1" dirty="0">
              <a:solidFill>
                <a:srgbClr val="E83E1D"/>
              </a:solidFill>
              <a:latin typeface="Calibri" pitchFamily="34" charset="0"/>
              <a:hlinkClick r:id="" action="ppaction://noaction"/>
            </a:endParaRPr>
          </a:p>
        </p:txBody>
      </p:sp>
      <p:sp>
        <p:nvSpPr>
          <p:cNvPr id="4" name="Title 1"/>
          <p:cNvSpPr>
            <a:spLocks noGrp="1"/>
          </p:cNvSpPr>
          <p:nvPr>
            <p:ph type="title"/>
          </p:nvPr>
        </p:nvSpPr>
        <p:spPr/>
        <p:txBody>
          <a:bodyPr/>
          <a:lstStyle/>
          <a:p>
            <a:r>
              <a:rPr lang="en-US" dirty="0"/>
              <a:t>CONTACT CABA</a:t>
            </a:r>
          </a:p>
        </p:txBody>
      </p:sp>
    </p:spTree>
    <p:extLst>
      <p:ext uri="{BB962C8B-B14F-4D97-AF65-F5344CB8AC3E}">
        <p14:creationId xmlns:p14="http://schemas.microsoft.com/office/powerpoint/2010/main" val="2574982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65B37-6CE9-5E4D-A085-ABB653459234}"/>
              </a:ext>
            </a:extLst>
          </p:cNvPr>
          <p:cNvSpPr>
            <a:spLocks noGrp="1"/>
          </p:cNvSpPr>
          <p:nvPr>
            <p:ph type="title"/>
          </p:nvPr>
        </p:nvSpPr>
        <p:spPr>
          <a:xfrm>
            <a:off x="682328" y="424492"/>
            <a:ext cx="6164380" cy="593980"/>
          </a:xfrm>
        </p:spPr>
        <p:txBody>
          <a:bodyPr/>
          <a:lstStyle/>
          <a:p>
            <a:r>
              <a:rPr lang="en-US" dirty="0"/>
              <a:t>CABA All Funders</a:t>
            </a:r>
          </a:p>
        </p:txBody>
      </p:sp>
      <p:pic>
        <p:nvPicPr>
          <p:cNvPr id="5" name="Picture 4">
            <a:extLst>
              <a:ext uri="{FF2B5EF4-FFF2-40B4-BE49-F238E27FC236}">
                <a16:creationId xmlns:a16="http://schemas.microsoft.com/office/drawing/2014/main" id="{5347A5E0-708C-AC4A-8F43-32D696ECC04D}"/>
              </a:ext>
            </a:extLst>
          </p:cNvPr>
          <p:cNvPicPr>
            <a:picLocks noChangeAspect="1"/>
          </p:cNvPicPr>
          <p:nvPr/>
        </p:nvPicPr>
        <p:blipFill>
          <a:blip r:embed="rId2"/>
          <a:stretch>
            <a:fillRect/>
          </a:stretch>
        </p:blipFill>
        <p:spPr>
          <a:xfrm>
            <a:off x="115798" y="2398963"/>
            <a:ext cx="9790202" cy="2957891"/>
          </a:xfrm>
          <a:prstGeom prst="rect">
            <a:avLst/>
          </a:prstGeom>
        </p:spPr>
      </p:pic>
    </p:spTree>
    <p:extLst>
      <p:ext uri="{BB962C8B-B14F-4D97-AF65-F5344CB8AC3E}">
        <p14:creationId xmlns:p14="http://schemas.microsoft.com/office/powerpoint/2010/main" val="33567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98259" y="3508691"/>
            <a:ext cx="6286419" cy="2730644"/>
          </a:xfrm>
          <a:prstGeom prst="rect">
            <a:avLst/>
          </a:prstGeom>
        </p:spPr>
      </p:pic>
      <p:sp>
        <p:nvSpPr>
          <p:cNvPr id="4" name="Rectangle 3"/>
          <p:cNvSpPr/>
          <p:nvPr/>
        </p:nvSpPr>
        <p:spPr>
          <a:xfrm>
            <a:off x="344153" y="3441556"/>
            <a:ext cx="1950248" cy="1354217"/>
          </a:xfrm>
          <a:prstGeom prst="rect">
            <a:avLst/>
          </a:prstGeom>
        </p:spPr>
        <p:txBody>
          <a:bodyPr wrap="square">
            <a:spAutoFit/>
          </a:bodyPr>
          <a:lstStyle/>
          <a:p>
            <a:r>
              <a:rPr lang="en-US" sz="1200" dirty="0">
                <a:solidFill>
                  <a:srgbClr val="1B4685"/>
                </a:solidFill>
                <a:latin typeface="Myriad Pro" charset="0"/>
                <a:ea typeface="Myriad Pro" charset="0"/>
                <a:cs typeface="Myriad Pro" charset="0"/>
              </a:rPr>
              <a:t>Research and Content</a:t>
            </a:r>
          </a:p>
          <a:p>
            <a:r>
              <a:rPr lang="en-US" sz="1000" dirty="0">
                <a:solidFill>
                  <a:srgbClr val="616365"/>
                </a:solidFill>
                <a:latin typeface="Myriad Pro" charset="0"/>
                <a:ea typeface="Myriad Pro" charset="0"/>
                <a:cs typeface="Myriad Pro" charset="0"/>
              </a:rPr>
              <a:t>Our research, tracking, and market intelligence services provide an accessible learning environment for those who are trying to wrap their arms and minds around emerging disruptive opportunities.</a:t>
            </a:r>
            <a:endParaRPr lang="en-US" sz="1000" dirty="0">
              <a:latin typeface="Myriad Pro" charset="0"/>
              <a:ea typeface="Myriad Pro" charset="0"/>
              <a:cs typeface="Myriad Pro" charset="0"/>
            </a:endParaRPr>
          </a:p>
        </p:txBody>
      </p:sp>
      <p:sp>
        <p:nvSpPr>
          <p:cNvPr id="5" name="Rectangle 4"/>
          <p:cNvSpPr/>
          <p:nvPr/>
        </p:nvSpPr>
        <p:spPr>
          <a:xfrm>
            <a:off x="3758055" y="2539867"/>
            <a:ext cx="2555614" cy="892552"/>
          </a:xfrm>
          <a:prstGeom prst="rect">
            <a:avLst/>
          </a:prstGeom>
        </p:spPr>
        <p:txBody>
          <a:bodyPr wrap="square">
            <a:spAutoFit/>
          </a:bodyPr>
          <a:lstStyle/>
          <a:p>
            <a:r>
              <a:rPr lang="en-US" sz="1200" dirty="0">
                <a:solidFill>
                  <a:srgbClr val="1B4685"/>
                </a:solidFill>
                <a:latin typeface="Myriad Pro" charset="0"/>
                <a:ea typeface="Myriad Pro" charset="0"/>
                <a:cs typeface="Myriad Pro" charset="0"/>
              </a:rPr>
              <a:t>Strategy Consulting</a:t>
            </a:r>
          </a:p>
          <a:p>
            <a:r>
              <a:rPr lang="en-US" sz="1000" dirty="0">
                <a:solidFill>
                  <a:srgbClr val="616365"/>
                </a:solidFill>
                <a:latin typeface="Myriad Pro" charset="0"/>
                <a:ea typeface="Myriad Pro" charset="0"/>
                <a:cs typeface="Myriad Pro" charset="0"/>
              </a:rPr>
              <a:t>Our strategy and business development consulting services deliver creative innovation tools, practical methods and applied problem solving.</a:t>
            </a:r>
            <a:endParaRPr lang="en-US" sz="1000" dirty="0">
              <a:latin typeface="Myriad Pro" charset="0"/>
              <a:ea typeface="Myriad Pro" charset="0"/>
              <a:cs typeface="Myriad Pro" charset="0"/>
            </a:endParaRPr>
          </a:p>
        </p:txBody>
      </p:sp>
      <p:sp>
        <p:nvSpPr>
          <p:cNvPr id="6" name="Rectangle 5"/>
          <p:cNvSpPr/>
          <p:nvPr/>
        </p:nvSpPr>
        <p:spPr>
          <a:xfrm>
            <a:off x="7034084" y="3508691"/>
            <a:ext cx="2417923" cy="1354217"/>
          </a:xfrm>
          <a:prstGeom prst="rect">
            <a:avLst/>
          </a:prstGeom>
        </p:spPr>
        <p:txBody>
          <a:bodyPr wrap="square">
            <a:spAutoFit/>
          </a:bodyPr>
          <a:lstStyle/>
          <a:p>
            <a:r>
              <a:rPr lang="en-US" sz="1200" dirty="0">
                <a:solidFill>
                  <a:srgbClr val="1B4685"/>
                </a:solidFill>
                <a:latin typeface="Myriad Pro" charset="0"/>
                <a:ea typeface="Myriad Pro" charset="0"/>
                <a:cs typeface="Myriad Pro" charset="0"/>
              </a:rPr>
              <a:t>Smart Systems Lab</a:t>
            </a:r>
          </a:p>
          <a:p>
            <a:r>
              <a:rPr lang="en-US" sz="1000" dirty="0">
                <a:solidFill>
                  <a:srgbClr val="616365"/>
                </a:solidFill>
                <a:latin typeface="Myriad Pro" charset="0"/>
                <a:ea typeface="Myriad Pro" charset="0"/>
                <a:cs typeface="Myriad Pro" charset="0"/>
              </a:rPr>
              <a:t>We are creating a real-world laboratory where organizations design, prototype, and test new models for delivering value and differentiation. The Lab’s mission is to enable business model, technology, and system-level innovation enabled by the Internet of Things.</a:t>
            </a:r>
            <a:endParaRPr lang="en-US" sz="1000" dirty="0">
              <a:latin typeface="Myriad Pro" charset="0"/>
              <a:ea typeface="Myriad Pro" charset="0"/>
              <a:cs typeface="Myriad Pro" charset="0"/>
            </a:endParaRPr>
          </a:p>
        </p:txBody>
      </p:sp>
      <p:sp>
        <p:nvSpPr>
          <p:cNvPr id="8" name="Title 7"/>
          <p:cNvSpPr>
            <a:spLocks noGrp="1"/>
          </p:cNvSpPr>
          <p:nvPr>
            <p:ph type="title"/>
          </p:nvPr>
        </p:nvSpPr>
        <p:spPr>
          <a:xfrm>
            <a:off x="681037" y="365126"/>
            <a:ext cx="6164380" cy="524107"/>
          </a:xfrm>
        </p:spPr>
        <p:txBody>
          <a:bodyPr/>
          <a:lstStyle/>
          <a:p>
            <a:r>
              <a:rPr lang="en-US" dirty="0"/>
              <a:t>About Harbor Research</a:t>
            </a:r>
          </a:p>
        </p:txBody>
      </p:sp>
      <p:sp>
        <p:nvSpPr>
          <p:cNvPr id="2" name="TextBox 1"/>
          <p:cNvSpPr txBox="1"/>
          <p:nvPr/>
        </p:nvSpPr>
        <p:spPr>
          <a:xfrm>
            <a:off x="655177" y="1314476"/>
            <a:ext cx="8595645" cy="954107"/>
          </a:xfrm>
          <a:prstGeom prst="rect">
            <a:avLst/>
          </a:prstGeom>
          <a:noFill/>
        </p:spPr>
        <p:txBody>
          <a:bodyPr wrap="square" rtlCol="0">
            <a:spAutoFit/>
          </a:bodyPr>
          <a:lstStyle/>
          <a:p>
            <a:r>
              <a:rPr lang="en-US" sz="1400" dirty="0">
                <a:solidFill>
                  <a:schemeClr val="tx2"/>
                </a:solidFill>
                <a:latin typeface="Myriad Pro" charset="0"/>
                <a:ea typeface="Myriad Pro" charset="0"/>
                <a:cs typeface="Myriad Pro" charset="0"/>
              </a:rPr>
              <a:t>Founded in 1984, Harbor Research Inc. has more than thirty years of experience in providing strategic consulting and research services that enable our clients to understand and capitalize on emergent and disruptive opportunities driven by information and communications technology. The firm has established a unique competence in developing business models and strategy for Smart Systems and the Internet of Things.</a:t>
            </a:r>
          </a:p>
        </p:txBody>
      </p:sp>
    </p:spTree>
    <p:extLst>
      <p:ext uri="{BB962C8B-B14F-4D97-AF65-F5344CB8AC3E}">
        <p14:creationId xmlns:p14="http://schemas.microsoft.com/office/powerpoint/2010/main" val="2563966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461C9-C0CB-9E46-9F21-0CB693047F3E}"/>
              </a:ext>
            </a:extLst>
          </p:cNvPr>
          <p:cNvSpPr>
            <a:spLocks noGrp="1"/>
          </p:cNvSpPr>
          <p:nvPr>
            <p:ph type="title"/>
          </p:nvPr>
        </p:nvSpPr>
        <p:spPr>
          <a:xfrm>
            <a:off x="682328" y="408791"/>
            <a:ext cx="6164380" cy="609681"/>
          </a:xfrm>
        </p:spPr>
        <p:txBody>
          <a:bodyPr/>
          <a:lstStyle/>
          <a:p>
            <a:r>
              <a:rPr lang="en-US" dirty="0"/>
              <a:t>Research Goals</a:t>
            </a:r>
          </a:p>
        </p:txBody>
      </p:sp>
      <p:sp>
        <p:nvSpPr>
          <p:cNvPr id="3" name="Text Placeholder 2">
            <a:extLst>
              <a:ext uri="{FF2B5EF4-FFF2-40B4-BE49-F238E27FC236}">
                <a16:creationId xmlns:a16="http://schemas.microsoft.com/office/drawing/2014/main" id="{54C9D75C-9A33-C84D-87A0-1C367C472562}"/>
              </a:ext>
            </a:extLst>
          </p:cNvPr>
          <p:cNvSpPr>
            <a:spLocks noGrp="1"/>
          </p:cNvSpPr>
          <p:nvPr>
            <p:ph type="body" sz="quarter" idx="12"/>
          </p:nvPr>
        </p:nvSpPr>
        <p:spPr>
          <a:xfrm>
            <a:off x="1160469" y="1725017"/>
            <a:ext cx="8124788" cy="3977952"/>
          </a:xfrm>
        </p:spPr>
        <p:txBody>
          <a:bodyPr>
            <a:noAutofit/>
          </a:bodyPr>
          <a:lstStyle/>
          <a:p>
            <a:pPr marL="0" indent="0">
              <a:spcAft>
                <a:spcPts val="600"/>
              </a:spcAft>
              <a:buNone/>
            </a:pPr>
            <a:r>
              <a:rPr lang="en-CA" sz="1600" dirty="0">
                <a:latin typeface="Montserrat" pitchFamily="2" charset="77"/>
              </a:rPr>
              <a:t>Examine the </a:t>
            </a:r>
            <a:r>
              <a:rPr lang="en-CA" sz="1600" b="1" dirty="0">
                <a:solidFill>
                  <a:srgbClr val="0067B2"/>
                </a:solidFill>
                <a:latin typeface="Montserrat" pitchFamily="2" charset="77"/>
              </a:rPr>
              <a:t>impact that “Internet of Things” (IoT) </a:t>
            </a:r>
            <a:r>
              <a:rPr lang="en-CA" sz="1600" dirty="0">
                <a:latin typeface="Montserrat" pitchFamily="2" charset="77"/>
              </a:rPr>
              <a:t>technologies will have in the intelligent buildings market.</a:t>
            </a:r>
          </a:p>
          <a:p>
            <a:pPr lvl="1">
              <a:spcAft>
                <a:spcPts val="600"/>
              </a:spcAft>
            </a:pPr>
            <a:r>
              <a:rPr lang="en-CA" sz="1400" dirty="0">
                <a:latin typeface="Montserrat" pitchFamily="2" charset="77"/>
              </a:rPr>
              <a:t>Conduct a detailed analysis about the </a:t>
            </a:r>
            <a:r>
              <a:rPr lang="en-CA" sz="1400" b="1" dirty="0">
                <a:solidFill>
                  <a:srgbClr val="0067B2"/>
                </a:solidFill>
                <a:latin typeface="Montserrat" pitchFamily="2" charset="77"/>
              </a:rPr>
              <a:t>future state of the building marketplace</a:t>
            </a:r>
            <a:r>
              <a:rPr lang="en-CA" sz="1400" dirty="0">
                <a:latin typeface="Montserrat" pitchFamily="2" charset="77"/>
              </a:rPr>
              <a:t>, including key trends, buying behaviors, technology challenges and opportunities. </a:t>
            </a:r>
          </a:p>
          <a:p>
            <a:pPr lvl="1"/>
            <a:r>
              <a:rPr lang="en-CA" sz="1400" dirty="0">
                <a:latin typeface="Montserrat" pitchFamily="2" charset="77"/>
              </a:rPr>
              <a:t>Identify </a:t>
            </a:r>
            <a:r>
              <a:rPr lang="en-CA" sz="1400" b="1" dirty="0">
                <a:solidFill>
                  <a:srgbClr val="0067B2"/>
                </a:solidFill>
                <a:latin typeface="Montserrat" pitchFamily="2" charset="77"/>
              </a:rPr>
              <a:t>top case studies</a:t>
            </a:r>
            <a:r>
              <a:rPr lang="en-CA" sz="1400" dirty="0">
                <a:solidFill>
                  <a:schemeClr val="accent1"/>
                </a:solidFill>
                <a:latin typeface="Montserrat" pitchFamily="2" charset="77"/>
              </a:rPr>
              <a:t> </a:t>
            </a:r>
            <a:r>
              <a:rPr lang="en-CA" sz="1400" dirty="0">
                <a:latin typeface="Montserrat" pitchFamily="2" charset="77"/>
              </a:rPr>
              <a:t>of IoT technologies and applications and </a:t>
            </a:r>
            <a:r>
              <a:rPr lang="en-CA" sz="1400" b="1" dirty="0">
                <a:solidFill>
                  <a:srgbClr val="0067B2"/>
                </a:solidFill>
                <a:latin typeface="Montserrat" pitchFamily="2" charset="77"/>
              </a:rPr>
              <a:t>the innovative players </a:t>
            </a:r>
            <a:r>
              <a:rPr lang="en-CA" sz="1400" dirty="0">
                <a:latin typeface="Montserrat" pitchFamily="2" charset="77"/>
              </a:rPr>
              <a:t>driving successful solutions</a:t>
            </a:r>
          </a:p>
          <a:p>
            <a:endParaRPr lang="en-CA" sz="1600" dirty="0">
              <a:latin typeface="Montserrat" pitchFamily="2" charset="77"/>
            </a:endParaRPr>
          </a:p>
          <a:p>
            <a:pPr marL="0" indent="0">
              <a:spcAft>
                <a:spcPts val="600"/>
              </a:spcAft>
              <a:buNone/>
            </a:pPr>
            <a:r>
              <a:rPr lang="en-CA" sz="1600" dirty="0">
                <a:latin typeface="Montserrat" pitchFamily="2" charset="77"/>
              </a:rPr>
              <a:t>Provide </a:t>
            </a:r>
            <a:r>
              <a:rPr lang="en-CA" sz="1600" b="1" dirty="0">
                <a:solidFill>
                  <a:srgbClr val="0067B2"/>
                </a:solidFill>
                <a:latin typeface="Montserrat" pitchFamily="2" charset="77"/>
              </a:rPr>
              <a:t>actionable insights </a:t>
            </a:r>
            <a:r>
              <a:rPr lang="en-CA" sz="1600" dirty="0">
                <a:latin typeface="Montserrat" pitchFamily="2" charset="77"/>
              </a:rPr>
              <a:t>as it relates to new and emerging monetization models and business strategies for intelligent buildings. </a:t>
            </a:r>
          </a:p>
          <a:p>
            <a:pPr lvl="1">
              <a:spcAft>
                <a:spcPts val="600"/>
              </a:spcAft>
            </a:pPr>
            <a:r>
              <a:rPr lang="en-CA" sz="1400" b="1" dirty="0">
                <a:solidFill>
                  <a:srgbClr val="0067B2"/>
                </a:solidFill>
                <a:latin typeface="Montserrat" pitchFamily="2" charset="77"/>
              </a:rPr>
              <a:t>Develop go-to-market/channel requirements </a:t>
            </a:r>
            <a:r>
              <a:rPr lang="en-CA" sz="1400" dirty="0">
                <a:latin typeface="Montserrat" pitchFamily="2" charset="77"/>
              </a:rPr>
              <a:t>to highlight the role of different stakeholders</a:t>
            </a:r>
          </a:p>
          <a:p>
            <a:pPr lvl="1"/>
            <a:r>
              <a:rPr lang="en-CA" sz="1400" b="1" dirty="0">
                <a:solidFill>
                  <a:srgbClr val="0067B2"/>
                </a:solidFill>
                <a:latin typeface="Montserrat" pitchFamily="2" charset="77"/>
              </a:rPr>
              <a:t>Make recommendations for how firms should structure their organization and offerings</a:t>
            </a:r>
            <a:r>
              <a:rPr lang="en-CA" sz="1400" dirty="0">
                <a:solidFill>
                  <a:srgbClr val="0067B2"/>
                </a:solidFill>
                <a:latin typeface="Montserrat" pitchFamily="2" charset="77"/>
              </a:rPr>
              <a:t> </a:t>
            </a:r>
            <a:r>
              <a:rPr lang="en-CA" sz="1400" dirty="0">
                <a:latin typeface="Montserrat" pitchFamily="2" charset="77"/>
              </a:rPr>
              <a:t>to capture new value from smart, connected offerings.  </a:t>
            </a:r>
            <a:endParaRPr lang="en-US" sz="1400" dirty="0">
              <a:latin typeface="Montserrat" pitchFamily="2" charset="77"/>
            </a:endParaRPr>
          </a:p>
        </p:txBody>
      </p:sp>
      <p:cxnSp>
        <p:nvCxnSpPr>
          <p:cNvPr id="6" name="Straight Connector 5">
            <a:extLst>
              <a:ext uri="{FF2B5EF4-FFF2-40B4-BE49-F238E27FC236}">
                <a16:creationId xmlns:a16="http://schemas.microsoft.com/office/drawing/2014/main" id="{82093BCE-D47F-E148-82A0-C4F377196EF4}"/>
              </a:ext>
            </a:extLst>
          </p:cNvPr>
          <p:cNvCxnSpPr>
            <a:cxnSpLocks/>
          </p:cNvCxnSpPr>
          <p:nvPr/>
        </p:nvCxnSpPr>
        <p:spPr>
          <a:xfrm>
            <a:off x="1076248" y="1725017"/>
            <a:ext cx="0" cy="524889"/>
          </a:xfrm>
          <a:prstGeom prst="line">
            <a:avLst/>
          </a:prstGeom>
          <a:ln>
            <a:solidFill>
              <a:srgbClr val="0067B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F355C8C-9A92-4843-82F8-A52AFD16098F}"/>
              </a:ext>
            </a:extLst>
          </p:cNvPr>
          <p:cNvSpPr txBox="1"/>
          <p:nvPr/>
        </p:nvSpPr>
        <p:spPr>
          <a:xfrm>
            <a:off x="682328" y="1756628"/>
            <a:ext cx="309700" cy="461665"/>
          </a:xfrm>
          <a:prstGeom prst="rect">
            <a:avLst/>
          </a:prstGeom>
          <a:noFill/>
        </p:spPr>
        <p:txBody>
          <a:bodyPr wrap="none" rtlCol="0">
            <a:spAutoFit/>
          </a:bodyPr>
          <a:lstStyle/>
          <a:p>
            <a:r>
              <a:rPr lang="en-US" sz="2400" b="1" dirty="0">
                <a:solidFill>
                  <a:srgbClr val="0067B2"/>
                </a:solidFill>
              </a:rPr>
              <a:t>1</a:t>
            </a:r>
          </a:p>
        </p:txBody>
      </p:sp>
      <p:cxnSp>
        <p:nvCxnSpPr>
          <p:cNvPr id="9" name="Straight Connector 8">
            <a:extLst>
              <a:ext uri="{FF2B5EF4-FFF2-40B4-BE49-F238E27FC236}">
                <a16:creationId xmlns:a16="http://schemas.microsoft.com/office/drawing/2014/main" id="{CF9FBA41-F7A5-D448-A19F-06295714AF09}"/>
              </a:ext>
            </a:extLst>
          </p:cNvPr>
          <p:cNvCxnSpPr>
            <a:cxnSpLocks/>
          </p:cNvCxnSpPr>
          <p:nvPr/>
        </p:nvCxnSpPr>
        <p:spPr>
          <a:xfrm>
            <a:off x="1076248" y="3670122"/>
            <a:ext cx="0" cy="524889"/>
          </a:xfrm>
          <a:prstGeom prst="line">
            <a:avLst/>
          </a:prstGeom>
          <a:ln>
            <a:solidFill>
              <a:srgbClr val="0067B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019D81A-055E-F043-B0EA-38FCDA131357}"/>
              </a:ext>
            </a:extLst>
          </p:cNvPr>
          <p:cNvSpPr txBox="1"/>
          <p:nvPr/>
        </p:nvSpPr>
        <p:spPr>
          <a:xfrm>
            <a:off x="682328" y="3701733"/>
            <a:ext cx="370614" cy="461665"/>
          </a:xfrm>
          <a:prstGeom prst="rect">
            <a:avLst/>
          </a:prstGeom>
          <a:noFill/>
        </p:spPr>
        <p:txBody>
          <a:bodyPr wrap="none" rtlCol="0">
            <a:spAutoFit/>
          </a:bodyPr>
          <a:lstStyle/>
          <a:p>
            <a:r>
              <a:rPr lang="en-US" sz="2400" b="1" dirty="0">
                <a:solidFill>
                  <a:srgbClr val="0067B2"/>
                </a:solidFill>
              </a:rPr>
              <a:t>2</a:t>
            </a:r>
          </a:p>
        </p:txBody>
      </p:sp>
    </p:spTree>
    <p:extLst>
      <p:ext uri="{BB962C8B-B14F-4D97-AF65-F5344CB8AC3E}">
        <p14:creationId xmlns:p14="http://schemas.microsoft.com/office/powerpoint/2010/main" val="1540167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6D475-1A8A-704A-8290-C75217487B9A}"/>
              </a:ext>
            </a:extLst>
          </p:cNvPr>
          <p:cNvSpPr>
            <a:spLocks noGrp="1"/>
          </p:cNvSpPr>
          <p:nvPr>
            <p:ph type="title"/>
          </p:nvPr>
        </p:nvSpPr>
        <p:spPr>
          <a:xfrm>
            <a:off x="608847" y="236301"/>
            <a:ext cx="8005763" cy="524107"/>
          </a:xfrm>
        </p:spPr>
        <p:txBody>
          <a:bodyPr/>
          <a:lstStyle/>
          <a:p>
            <a:r>
              <a:rPr lang="en-US" dirty="0"/>
              <a:t>Report Organized by 6 Key Verticals Within Commercial Buildings</a:t>
            </a:r>
          </a:p>
        </p:txBody>
      </p:sp>
      <p:pic>
        <p:nvPicPr>
          <p:cNvPr id="4" name="Picture 3">
            <a:extLst>
              <a:ext uri="{FF2B5EF4-FFF2-40B4-BE49-F238E27FC236}">
                <a16:creationId xmlns:a16="http://schemas.microsoft.com/office/drawing/2014/main" id="{378758EE-3B22-9D41-A986-89B09473062A}"/>
              </a:ext>
            </a:extLst>
          </p:cNvPr>
          <p:cNvPicPr>
            <a:picLocks noChangeAspect="1"/>
          </p:cNvPicPr>
          <p:nvPr/>
        </p:nvPicPr>
        <p:blipFill>
          <a:blip r:embed="rId2"/>
          <a:stretch>
            <a:fillRect/>
          </a:stretch>
        </p:blipFill>
        <p:spPr>
          <a:xfrm>
            <a:off x="741146" y="1666684"/>
            <a:ext cx="7466938" cy="4551917"/>
          </a:xfrm>
          <a:prstGeom prst="rect">
            <a:avLst/>
          </a:prstGeom>
        </p:spPr>
      </p:pic>
    </p:spTree>
    <p:extLst>
      <p:ext uri="{BB962C8B-B14F-4D97-AF65-F5344CB8AC3E}">
        <p14:creationId xmlns:p14="http://schemas.microsoft.com/office/powerpoint/2010/main" val="1594477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E91E733-F1A6-764D-AD8B-EBC332F50BB0}"/>
              </a:ext>
            </a:extLst>
          </p:cNvPr>
          <p:cNvSpPr>
            <a:spLocks noGrp="1"/>
          </p:cNvSpPr>
          <p:nvPr>
            <p:ph type="title"/>
          </p:nvPr>
        </p:nvSpPr>
        <p:spPr>
          <a:xfrm>
            <a:off x="682328" y="210253"/>
            <a:ext cx="8557924" cy="808219"/>
          </a:xfrm>
        </p:spPr>
        <p:txBody>
          <a:bodyPr anchor="ctr"/>
          <a:lstStyle/>
          <a:p>
            <a:r>
              <a:rPr lang="en-US" dirty="0"/>
              <a:t>Summary</a:t>
            </a:r>
          </a:p>
        </p:txBody>
      </p:sp>
      <p:sp>
        <p:nvSpPr>
          <p:cNvPr id="35" name="TextBox 34">
            <a:extLst>
              <a:ext uri="{FF2B5EF4-FFF2-40B4-BE49-F238E27FC236}">
                <a16:creationId xmlns:a16="http://schemas.microsoft.com/office/drawing/2014/main" id="{0E36A7F7-04ED-0144-A6EA-A5E221910C48}"/>
              </a:ext>
            </a:extLst>
          </p:cNvPr>
          <p:cNvSpPr txBox="1"/>
          <p:nvPr/>
        </p:nvSpPr>
        <p:spPr>
          <a:xfrm>
            <a:off x="1178640" y="2337786"/>
            <a:ext cx="6656324" cy="596398"/>
          </a:xfrm>
          <a:prstGeom prst="rect">
            <a:avLst/>
          </a:prstGeom>
          <a:noFill/>
        </p:spPr>
        <p:txBody>
          <a:bodyPr vert="horz" wrap="square" lIns="0" tIns="0" rIns="0" bIns="0" rtlCol="0" anchor="ctr">
            <a:noAutofit/>
          </a:bodyPr>
          <a:lstStyle/>
          <a:p>
            <a:pPr>
              <a:lnSpc>
                <a:spcPts val="1680"/>
              </a:lnSpc>
            </a:pPr>
            <a:r>
              <a:rPr lang="en-US" sz="1600" dirty="0">
                <a:solidFill>
                  <a:schemeClr val="tx2"/>
                </a:solidFill>
              </a:rPr>
              <a:t>Users’ payment preferences and coordination with other ecosystem players shape tech suppliers’ monetization opportunities</a:t>
            </a:r>
          </a:p>
        </p:txBody>
      </p:sp>
      <p:sp>
        <p:nvSpPr>
          <p:cNvPr id="39" name="TextBox 38">
            <a:extLst>
              <a:ext uri="{FF2B5EF4-FFF2-40B4-BE49-F238E27FC236}">
                <a16:creationId xmlns:a16="http://schemas.microsoft.com/office/drawing/2014/main" id="{455EA4CE-0147-E549-BDD7-2E9A2603B490}"/>
              </a:ext>
            </a:extLst>
          </p:cNvPr>
          <p:cNvSpPr txBox="1"/>
          <p:nvPr/>
        </p:nvSpPr>
        <p:spPr>
          <a:xfrm>
            <a:off x="1649173" y="3993889"/>
            <a:ext cx="7035729" cy="417733"/>
          </a:xfrm>
          <a:prstGeom prst="rect">
            <a:avLst/>
          </a:prstGeom>
          <a:noFill/>
        </p:spPr>
        <p:txBody>
          <a:bodyPr vert="horz" wrap="square" lIns="0" tIns="0" rIns="0" bIns="0" rtlCol="0" anchor="ctr">
            <a:noAutofit/>
          </a:bodyPr>
          <a:lstStyle/>
          <a:p>
            <a:pPr>
              <a:lnSpc>
                <a:spcPts val="1680"/>
              </a:lnSpc>
              <a:spcBef>
                <a:spcPts val="600"/>
              </a:spcBef>
            </a:pPr>
            <a:r>
              <a:rPr lang="en-US" sz="1600" dirty="0">
                <a:solidFill>
                  <a:schemeClr val="tx2"/>
                </a:solidFill>
              </a:rPr>
              <a:t>Position in ecosystem, solution type, and relationship with stakeholders determines monetization opportunities</a:t>
            </a:r>
          </a:p>
        </p:txBody>
      </p:sp>
      <p:sp>
        <p:nvSpPr>
          <p:cNvPr id="43" name="TextBox 42">
            <a:extLst>
              <a:ext uri="{FF2B5EF4-FFF2-40B4-BE49-F238E27FC236}">
                <a16:creationId xmlns:a16="http://schemas.microsoft.com/office/drawing/2014/main" id="{BB0D6CAD-E444-7E49-A56E-00E2893C9A88}"/>
              </a:ext>
            </a:extLst>
          </p:cNvPr>
          <p:cNvSpPr txBox="1"/>
          <p:nvPr/>
        </p:nvSpPr>
        <p:spPr>
          <a:xfrm>
            <a:off x="1178639" y="4759440"/>
            <a:ext cx="7339716" cy="417733"/>
          </a:xfrm>
          <a:prstGeom prst="rect">
            <a:avLst/>
          </a:prstGeom>
          <a:noFill/>
        </p:spPr>
        <p:txBody>
          <a:bodyPr vert="horz" wrap="square" lIns="0" tIns="0" rIns="0" bIns="0" rtlCol="0" anchor="ctr">
            <a:noAutofit/>
          </a:bodyPr>
          <a:lstStyle/>
          <a:p>
            <a:pPr>
              <a:lnSpc>
                <a:spcPts val="1680"/>
              </a:lnSpc>
            </a:pPr>
            <a:r>
              <a:rPr lang="en-US" sz="1600" dirty="0">
                <a:solidFill>
                  <a:schemeClr val="tx2"/>
                </a:solidFill>
              </a:rPr>
              <a:t>In turn, these business models will drive new, more profitable and dependable monetization models </a:t>
            </a:r>
          </a:p>
        </p:txBody>
      </p:sp>
      <p:sp>
        <p:nvSpPr>
          <p:cNvPr id="47" name="TextBox 46">
            <a:extLst>
              <a:ext uri="{FF2B5EF4-FFF2-40B4-BE49-F238E27FC236}">
                <a16:creationId xmlns:a16="http://schemas.microsoft.com/office/drawing/2014/main" id="{2B402B77-F143-6647-A18E-B45E49821E1A}"/>
              </a:ext>
            </a:extLst>
          </p:cNvPr>
          <p:cNvSpPr txBox="1"/>
          <p:nvPr/>
        </p:nvSpPr>
        <p:spPr>
          <a:xfrm>
            <a:off x="1178638" y="5589141"/>
            <a:ext cx="7339716" cy="417733"/>
          </a:xfrm>
          <a:prstGeom prst="rect">
            <a:avLst/>
          </a:prstGeom>
          <a:noFill/>
        </p:spPr>
        <p:txBody>
          <a:bodyPr vert="horz" wrap="square" lIns="0" tIns="0" rIns="0" bIns="0" rtlCol="0" anchor="ctr">
            <a:noAutofit/>
          </a:bodyPr>
          <a:lstStyle/>
          <a:p>
            <a:pPr>
              <a:lnSpc>
                <a:spcPts val="1680"/>
              </a:lnSpc>
            </a:pPr>
            <a:r>
              <a:rPr lang="en-US" sz="1600" dirty="0">
                <a:solidFill>
                  <a:schemeClr val="tx2"/>
                </a:solidFill>
              </a:rPr>
              <a:t>Focusing on optimizing monetization can help suppliers unlock the $32.4 billion intelligent buildings opportunity by 2023</a:t>
            </a:r>
          </a:p>
        </p:txBody>
      </p:sp>
      <p:sp>
        <p:nvSpPr>
          <p:cNvPr id="54" name="TextBox 53">
            <a:extLst>
              <a:ext uri="{FF2B5EF4-FFF2-40B4-BE49-F238E27FC236}">
                <a16:creationId xmlns:a16="http://schemas.microsoft.com/office/drawing/2014/main" id="{8CA5F890-E674-7548-8F4B-CA28D1AB77AC}"/>
              </a:ext>
            </a:extLst>
          </p:cNvPr>
          <p:cNvSpPr txBox="1"/>
          <p:nvPr/>
        </p:nvSpPr>
        <p:spPr>
          <a:xfrm>
            <a:off x="1649174" y="3198260"/>
            <a:ext cx="7035728" cy="417733"/>
          </a:xfrm>
          <a:prstGeom prst="rect">
            <a:avLst/>
          </a:prstGeom>
          <a:noFill/>
        </p:spPr>
        <p:txBody>
          <a:bodyPr vert="horz" wrap="square" lIns="0" tIns="0" rIns="0" bIns="0" rtlCol="0" anchor="ctr">
            <a:noAutofit/>
          </a:bodyPr>
          <a:lstStyle/>
          <a:p>
            <a:pPr>
              <a:lnSpc>
                <a:spcPts val="1680"/>
              </a:lnSpc>
            </a:pPr>
            <a:r>
              <a:rPr lang="en-US" sz="1600" dirty="0">
                <a:solidFill>
                  <a:schemeClr val="tx2"/>
                </a:solidFill>
              </a:rPr>
              <a:t>Users want to pay for things according to their perceived risk and return on investment, which is based on the use case category</a:t>
            </a:r>
          </a:p>
        </p:txBody>
      </p:sp>
      <p:sp>
        <p:nvSpPr>
          <p:cNvPr id="58" name="TextBox 57">
            <a:extLst>
              <a:ext uri="{FF2B5EF4-FFF2-40B4-BE49-F238E27FC236}">
                <a16:creationId xmlns:a16="http://schemas.microsoft.com/office/drawing/2014/main" id="{81A452DD-D636-C841-AC0F-38DBF1FB34D5}"/>
              </a:ext>
            </a:extLst>
          </p:cNvPr>
          <p:cNvSpPr txBox="1"/>
          <p:nvPr/>
        </p:nvSpPr>
        <p:spPr>
          <a:xfrm>
            <a:off x="1190375" y="1701283"/>
            <a:ext cx="7106602" cy="417733"/>
          </a:xfrm>
          <a:prstGeom prst="rect">
            <a:avLst/>
          </a:prstGeom>
          <a:noFill/>
        </p:spPr>
        <p:txBody>
          <a:bodyPr vert="horz" wrap="square" lIns="0" tIns="0" rIns="0" bIns="0" rtlCol="0" anchor="ctr">
            <a:noAutofit/>
          </a:bodyPr>
          <a:lstStyle/>
          <a:p>
            <a:pPr>
              <a:lnSpc>
                <a:spcPts val="1680"/>
              </a:lnSpc>
            </a:pPr>
            <a:r>
              <a:rPr lang="en-US" sz="1600" dirty="0">
                <a:solidFill>
                  <a:schemeClr val="tx2"/>
                </a:solidFill>
              </a:rPr>
              <a:t>Emerging smart buildings technologies expand the potential opportunities for suppliers to monetize their products and solutions</a:t>
            </a:r>
          </a:p>
        </p:txBody>
      </p:sp>
      <p:cxnSp>
        <p:nvCxnSpPr>
          <p:cNvPr id="31" name="Straight Connector 30">
            <a:extLst>
              <a:ext uri="{FF2B5EF4-FFF2-40B4-BE49-F238E27FC236}">
                <a16:creationId xmlns:a16="http://schemas.microsoft.com/office/drawing/2014/main" id="{DEF43BB9-3124-6A49-9085-FD1398949535}"/>
              </a:ext>
            </a:extLst>
          </p:cNvPr>
          <p:cNvCxnSpPr>
            <a:cxnSpLocks/>
          </p:cNvCxnSpPr>
          <p:nvPr/>
        </p:nvCxnSpPr>
        <p:spPr>
          <a:xfrm>
            <a:off x="1006104" y="1623004"/>
            <a:ext cx="0" cy="524889"/>
          </a:xfrm>
          <a:prstGeom prst="line">
            <a:avLst/>
          </a:prstGeom>
          <a:ln>
            <a:solidFill>
              <a:srgbClr val="0067B2"/>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1145954-8D09-A548-807C-EB56CC631968}"/>
              </a:ext>
            </a:extLst>
          </p:cNvPr>
          <p:cNvSpPr txBox="1"/>
          <p:nvPr/>
        </p:nvSpPr>
        <p:spPr>
          <a:xfrm>
            <a:off x="612184" y="1654615"/>
            <a:ext cx="309700" cy="461665"/>
          </a:xfrm>
          <a:prstGeom prst="rect">
            <a:avLst/>
          </a:prstGeom>
          <a:noFill/>
        </p:spPr>
        <p:txBody>
          <a:bodyPr wrap="none" rtlCol="0">
            <a:spAutoFit/>
          </a:bodyPr>
          <a:lstStyle/>
          <a:p>
            <a:r>
              <a:rPr lang="en-US" sz="2400" b="1" dirty="0">
                <a:solidFill>
                  <a:srgbClr val="0067B2"/>
                </a:solidFill>
              </a:rPr>
              <a:t>1</a:t>
            </a:r>
          </a:p>
        </p:txBody>
      </p:sp>
      <p:cxnSp>
        <p:nvCxnSpPr>
          <p:cNvPr id="33" name="Straight Connector 32">
            <a:extLst>
              <a:ext uri="{FF2B5EF4-FFF2-40B4-BE49-F238E27FC236}">
                <a16:creationId xmlns:a16="http://schemas.microsoft.com/office/drawing/2014/main" id="{2ED54423-1104-D647-AFC3-DE853A485486}"/>
              </a:ext>
            </a:extLst>
          </p:cNvPr>
          <p:cNvCxnSpPr>
            <a:cxnSpLocks/>
          </p:cNvCxnSpPr>
          <p:nvPr/>
        </p:nvCxnSpPr>
        <p:spPr>
          <a:xfrm>
            <a:off x="1006104" y="2342271"/>
            <a:ext cx="0" cy="524889"/>
          </a:xfrm>
          <a:prstGeom prst="line">
            <a:avLst/>
          </a:prstGeom>
          <a:ln>
            <a:solidFill>
              <a:srgbClr val="0067B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45ACDB9-D720-9F4A-A3B6-8F2E52834190}"/>
              </a:ext>
            </a:extLst>
          </p:cNvPr>
          <p:cNvSpPr txBox="1"/>
          <p:nvPr/>
        </p:nvSpPr>
        <p:spPr>
          <a:xfrm>
            <a:off x="612184" y="2373882"/>
            <a:ext cx="370614" cy="461665"/>
          </a:xfrm>
          <a:prstGeom prst="rect">
            <a:avLst/>
          </a:prstGeom>
          <a:noFill/>
        </p:spPr>
        <p:txBody>
          <a:bodyPr wrap="none" rtlCol="0">
            <a:spAutoFit/>
          </a:bodyPr>
          <a:lstStyle/>
          <a:p>
            <a:r>
              <a:rPr lang="en-US" sz="2400" b="1" dirty="0">
                <a:solidFill>
                  <a:srgbClr val="0067B2"/>
                </a:solidFill>
              </a:rPr>
              <a:t>2</a:t>
            </a:r>
          </a:p>
        </p:txBody>
      </p:sp>
      <p:cxnSp>
        <p:nvCxnSpPr>
          <p:cNvPr id="36" name="Straight Connector 35">
            <a:extLst>
              <a:ext uri="{FF2B5EF4-FFF2-40B4-BE49-F238E27FC236}">
                <a16:creationId xmlns:a16="http://schemas.microsoft.com/office/drawing/2014/main" id="{009382AD-B802-9B4C-99D3-FF183B36CFAB}"/>
              </a:ext>
            </a:extLst>
          </p:cNvPr>
          <p:cNvCxnSpPr>
            <a:cxnSpLocks/>
          </p:cNvCxnSpPr>
          <p:nvPr/>
        </p:nvCxnSpPr>
        <p:spPr>
          <a:xfrm>
            <a:off x="1006104" y="4698006"/>
            <a:ext cx="0" cy="524889"/>
          </a:xfrm>
          <a:prstGeom prst="line">
            <a:avLst/>
          </a:prstGeom>
          <a:ln>
            <a:solidFill>
              <a:srgbClr val="0067B2"/>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AB68AD8-53E5-A749-B5D5-30215AFF408B}"/>
              </a:ext>
            </a:extLst>
          </p:cNvPr>
          <p:cNvSpPr txBox="1"/>
          <p:nvPr/>
        </p:nvSpPr>
        <p:spPr>
          <a:xfrm>
            <a:off x="612184" y="4729617"/>
            <a:ext cx="370614" cy="461665"/>
          </a:xfrm>
          <a:prstGeom prst="rect">
            <a:avLst/>
          </a:prstGeom>
          <a:noFill/>
        </p:spPr>
        <p:txBody>
          <a:bodyPr wrap="none" rtlCol="0">
            <a:spAutoFit/>
          </a:bodyPr>
          <a:lstStyle/>
          <a:p>
            <a:r>
              <a:rPr lang="en-US" sz="2400" b="1" dirty="0">
                <a:solidFill>
                  <a:srgbClr val="0067B2"/>
                </a:solidFill>
              </a:rPr>
              <a:t>3</a:t>
            </a:r>
          </a:p>
        </p:txBody>
      </p:sp>
      <p:cxnSp>
        <p:nvCxnSpPr>
          <p:cNvPr id="40" name="Straight Connector 39">
            <a:extLst>
              <a:ext uri="{FF2B5EF4-FFF2-40B4-BE49-F238E27FC236}">
                <a16:creationId xmlns:a16="http://schemas.microsoft.com/office/drawing/2014/main" id="{2FF20812-A1A6-4C48-89F8-0D343733CBE7}"/>
              </a:ext>
            </a:extLst>
          </p:cNvPr>
          <p:cNvCxnSpPr>
            <a:cxnSpLocks/>
          </p:cNvCxnSpPr>
          <p:nvPr/>
        </p:nvCxnSpPr>
        <p:spPr>
          <a:xfrm>
            <a:off x="1006104" y="5521434"/>
            <a:ext cx="0" cy="524889"/>
          </a:xfrm>
          <a:prstGeom prst="line">
            <a:avLst/>
          </a:prstGeom>
          <a:ln>
            <a:solidFill>
              <a:srgbClr val="0067B2"/>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31475281-AD11-A942-9266-65EF18B2C0E6}"/>
              </a:ext>
            </a:extLst>
          </p:cNvPr>
          <p:cNvSpPr txBox="1"/>
          <p:nvPr/>
        </p:nvSpPr>
        <p:spPr>
          <a:xfrm>
            <a:off x="612184" y="5553045"/>
            <a:ext cx="372218" cy="461665"/>
          </a:xfrm>
          <a:prstGeom prst="rect">
            <a:avLst/>
          </a:prstGeom>
          <a:noFill/>
        </p:spPr>
        <p:txBody>
          <a:bodyPr wrap="none" rtlCol="0">
            <a:spAutoFit/>
          </a:bodyPr>
          <a:lstStyle/>
          <a:p>
            <a:r>
              <a:rPr lang="en-US" sz="2400" b="1" dirty="0">
                <a:solidFill>
                  <a:srgbClr val="0067B2"/>
                </a:solidFill>
              </a:rPr>
              <a:t>4</a:t>
            </a:r>
          </a:p>
        </p:txBody>
      </p:sp>
      <p:sp>
        <p:nvSpPr>
          <p:cNvPr id="46" name="TextBox 45">
            <a:extLst>
              <a:ext uri="{FF2B5EF4-FFF2-40B4-BE49-F238E27FC236}">
                <a16:creationId xmlns:a16="http://schemas.microsoft.com/office/drawing/2014/main" id="{21C8EFF2-C3A3-374C-AB47-EA1F4C0D04CD}"/>
              </a:ext>
            </a:extLst>
          </p:cNvPr>
          <p:cNvSpPr txBox="1"/>
          <p:nvPr/>
        </p:nvSpPr>
        <p:spPr>
          <a:xfrm>
            <a:off x="1178638" y="3174197"/>
            <a:ext cx="421910" cy="461665"/>
          </a:xfrm>
          <a:prstGeom prst="rect">
            <a:avLst/>
          </a:prstGeom>
          <a:noFill/>
        </p:spPr>
        <p:txBody>
          <a:bodyPr wrap="none" rtlCol="0">
            <a:spAutoFit/>
          </a:bodyPr>
          <a:lstStyle/>
          <a:p>
            <a:r>
              <a:rPr lang="en-US" sz="2400" b="1" dirty="0">
                <a:solidFill>
                  <a:srgbClr val="0067B2"/>
                </a:solidFill>
              </a:rPr>
              <a:t>A</a:t>
            </a:r>
          </a:p>
        </p:txBody>
      </p:sp>
      <p:sp>
        <p:nvSpPr>
          <p:cNvPr id="48" name="TextBox 47">
            <a:extLst>
              <a:ext uri="{FF2B5EF4-FFF2-40B4-BE49-F238E27FC236}">
                <a16:creationId xmlns:a16="http://schemas.microsoft.com/office/drawing/2014/main" id="{6F5F91C1-D507-ED43-8FB9-F3D59B501253}"/>
              </a:ext>
            </a:extLst>
          </p:cNvPr>
          <p:cNvSpPr txBox="1"/>
          <p:nvPr/>
        </p:nvSpPr>
        <p:spPr>
          <a:xfrm>
            <a:off x="1178638" y="3971922"/>
            <a:ext cx="404278" cy="461665"/>
          </a:xfrm>
          <a:prstGeom prst="rect">
            <a:avLst/>
          </a:prstGeom>
          <a:noFill/>
        </p:spPr>
        <p:txBody>
          <a:bodyPr wrap="none" rtlCol="0">
            <a:spAutoFit/>
          </a:bodyPr>
          <a:lstStyle/>
          <a:p>
            <a:r>
              <a:rPr lang="en-US" sz="2400" b="1" dirty="0">
                <a:solidFill>
                  <a:srgbClr val="0067B2"/>
                </a:solidFill>
              </a:rPr>
              <a:t>B</a:t>
            </a:r>
          </a:p>
        </p:txBody>
      </p:sp>
    </p:spTree>
    <p:extLst>
      <p:ext uri="{BB962C8B-B14F-4D97-AF65-F5344CB8AC3E}">
        <p14:creationId xmlns:p14="http://schemas.microsoft.com/office/powerpoint/2010/main" val="2840571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0701C-E8C3-AB4E-93A8-8A60708269D4}"/>
              </a:ext>
            </a:extLst>
          </p:cNvPr>
          <p:cNvSpPr>
            <a:spLocks noGrp="1"/>
          </p:cNvSpPr>
          <p:nvPr>
            <p:ph type="ctrTitle"/>
          </p:nvPr>
        </p:nvSpPr>
        <p:spPr>
          <a:xfrm>
            <a:off x="671412" y="1998976"/>
            <a:ext cx="7269430" cy="1430024"/>
          </a:xfrm>
        </p:spPr>
        <p:txBody>
          <a:bodyPr>
            <a:noAutofit/>
          </a:bodyPr>
          <a:lstStyle/>
          <a:p>
            <a:pPr>
              <a:lnSpc>
                <a:spcPct val="150000"/>
              </a:lnSpc>
            </a:pPr>
            <a:r>
              <a:rPr lang="en-US" sz="2800" b="1" dirty="0"/>
              <a:t>Emerging buildings technologies expand the potential opportunities for suppliers  to monetize their products and solutions</a:t>
            </a:r>
          </a:p>
        </p:txBody>
      </p:sp>
    </p:spTree>
    <p:extLst>
      <p:ext uri="{BB962C8B-B14F-4D97-AF65-F5344CB8AC3E}">
        <p14:creationId xmlns:p14="http://schemas.microsoft.com/office/powerpoint/2010/main" val="1545101321"/>
      </p:ext>
    </p:extLst>
  </p:cSld>
  <p:clrMapOvr>
    <a:masterClrMapping/>
  </p:clrMapOvr>
</p:sld>
</file>

<file path=ppt/theme/theme1.xml><?xml version="1.0" encoding="utf-8"?>
<a:theme xmlns:a="http://schemas.openxmlformats.org/drawingml/2006/main" name="CABA Presentation 1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Scenari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RI_CABA_Updated Scope_17 January 2017" id="{4D9416D5-1501-7042-AC48-0AB972ADE711}" vid="{766F6957-E147-7A43-8C0B-4F391A0A49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C827C2D24DC641BF3335721A0BFAD0" ma:contentTypeVersion="12" ma:contentTypeDescription="Create a new document." ma:contentTypeScope="" ma:versionID="0cc3287f1c372df7e125544d0ff6278f">
  <xsd:schema xmlns:xsd="http://www.w3.org/2001/XMLSchema" xmlns:xs="http://www.w3.org/2001/XMLSchema" xmlns:p="http://schemas.microsoft.com/office/2006/metadata/properties" xmlns:ns2="94aa7f9c-35f7-4afe-8da5-56a177c74bd1" xmlns:ns3="d0c6ae89-1a0c-40bd-bfa0-b278409e1f38" targetNamespace="http://schemas.microsoft.com/office/2006/metadata/properties" ma:root="true" ma:fieldsID="f79f373fcb90de526e9887bc67f6a73c" ns2:_="" ns3:_="">
    <xsd:import namespace="94aa7f9c-35f7-4afe-8da5-56a177c74bd1"/>
    <xsd:import namespace="d0c6ae89-1a0c-40bd-bfa0-b278409e1f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a7f9c-35f7-4afe-8da5-56a177c74b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c6ae89-1a0c-40bd-bfa0-b278409e1f3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DF6DDA-0C12-4ABD-8CD2-CF295FDAD430}">
  <ds:schemaRefs>
    <ds:schemaRef ds:uri="http://schemas.microsoft.com/sharepoint/v3/contenttype/forms"/>
  </ds:schemaRefs>
</ds:datastoreItem>
</file>

<file path=customXml/itemProps2.xml><?xml version="1.0" encoding="utf-8"?>
<ds:datastoreItem xmlns:ds="http://schemas.openxmlformats.org/officeDocument/2006/customXml" ds:itemID="{0D61E493-689E-4C05-83A1-88817398D677}">
  <ds:schemaRefs>
    <ds:schemaRef ds:uri="http://purl.org/dc/terms/"/>
    <ds:schemaRef ds:uri="http://purl.org/dc/dcmitype/"/>
    <ds:schemaRef ds:uri="4272a235-a3ab-41a2-bd99-642fabe371f3"/>
    <ds:schemaRef ds:uri="http://purl.org/dc/elements/1.1/"/>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f96c954a-66fd-46ee-b1b9-efad2c9ad975"/>
    <ds:schemaRef ds:uri="http://schemas.microsoft.com/office/2006/metadata/properties"/>
  </ds:schemaRefs>
</ds:datastoreItem>
</file>

<file path=customXml/itemProps3.xml><?xml version="1.0" encoding="utf-8"?>
<ds:datastoreItem xmlns:ds="http://schemas.openxmlformats.org/officeDocument/2006/customXml" ds:itemID="{0952789D-542A-41BE-998D-AE1298E893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a7f9c-35f7-4afe-8da5-56a177c74bd1"/>
    <ds:schemaRef ds:uri="d0c6ae89-1a0c-40bd-bfa0-b278409e1f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658</TotalTime>
  <Words>3047</Words>
  <Application>Microsoft Office PowerPoint</Application>
  <PresentationFormat>A4 Paper (210x297 mm)</PresentationFormat>
  <Paragraphs>309</Paragraphs>
  <Slides>32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Merriweather</vt:lpstr>
      <vt:lpstr>Montserrat</vt:lpstr>
      <vt:lpstr>Montserrat Light</vt:lpstr>
      <vt:lpstr>Myriad Pro</vt:lpstr>
      <vt:lpstr>Myriad Pro Regular</vt:lpstr>
      <vt:lpstr>CABA Presentation 1 (1)</vt:lpstr>
      <vt:lpstr>2018 Landmark Research Report: Monetization of Intelligent Buildings</vt:lpstr>
      <vt:lpstr>About CABA </vt:lpstr>
      <vt:lpstr>CABA Steering Committee</vt:lpstr>
      <vt:lpstr>CABA All Funders</vt:lpstr>
      <vt:lpstr>About Harbor Research</vt:lpstr>
      <vt:lpstr>Research Goals</vt:lpstr>
      <vt:lpstr>Report Organized by 6 Key Verticals Within Commercial Buildings</vt:lpstr>
      <vt:lpstr>Summary</vt:lpstr>
      <vt:lpstr>Emerging buildings technologies expand the potential opportunities for suppliers  to monetize their products and solutions</vt:lpstr>
      <vt:lpstr>Smart Systems Bring New Age of Value Creation and Data Monetization</vt:lpstr>
      <vt:lpstr>Key Smart Systems Opportunities in Commercial Buildings</vt:lpstr>
      <vt:lpstr>Combination of Trends Influences Outcomes of Monetization Strategies</vt:lpstr>
      <vt:lpstr>Device Installed Base Will Reach Just Over 1 Billion Units in 2023</vt:lpstr>
      <vt:lpstr>Users’ payment preferences and coordination with other ecosystem players shape tech suppliers’ monetization opportunities</vt:lpstr>
      <vt:lpstr>Different Buildings Venues Pose Unique Challenges for Suppliers</vt:lpstr>
      <vt:lpstr>Decision Makers Face Challenges of Costly and Complex Implementation of Tech</vt:lpstr>
      <vt:lpstr>Tenants Value Comfort and Experience, While Owners Want Efficiency</vt:lpstr>
      <vt:lpstr>Use Case Categories Impact Owner / Operator Decision-Making</vt:lpstr>
      <vt:lpstr>Top Use Cases Aligned with Player Types Result in Monetization Model Alignment</vt:lpstr>
      <vt:lpstr>These business models will drive new, more profitable and dependable monetization models </vt:lpstr>
      <vt:lpstr>Product, Customers, and Collaboration Drive New Monetization Models</vt:lpstr>
      <vt:lpstr>PowerPoint Presentation</vt:lpstr>
      <vt:lpstr>Monetization is Going Beyond Selling The Product</vt:lpstr>
      <vt:lpstr>Monetization Models Correlate With Solution Delivery Mechanisms</vt:lpstr>
      <vt:lpstr>Pricing Model Considerations</vt:lpstr>
      <vt:lpstr>Focusing on optimizing monetization can help suppliers unlock the $32.4 billion intelligent buildings opportunity</vt:lpstr>
      <vt:lpstr>The Intelligent Building Opportunity Will Reach $32B in 2023</vt:lpstr>
      <vt:lpstr>Use Case Categories Drive Customer ROI and Willingness to Pay</vt:lpstr>
      <vt:lpstr>Moving Towards Collaborative Models Can Unlock Additional Value</vt:lpstr>
      <vt:lpstr>Considerations by Stakeholder Type</vt:lpstr>
      <vt:lpstr>Contact Harbor Research</vt:lpstr>
      <vt:lpstr>CONTACT CABA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Landmark Research Report: Monetization of Intelligent Buildings</dc:title>
  <dc:creator>Conrad McCallum</dc:creator>
  <cp:lastModifiedBy>Conrad McCallum</cp:lastModifiedBy>
  <cp:revision>7</cp:revision>
  <cp:lastPrinted>2018-09-27T19:36:11Z</cp:lastPrinted>
  <dcterms:modified xsi:type="dcterms:W3CDTF">2020-02-24T16:20:47Z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0x010100E6C827C2D24DC641BF3335721A0BFAD0</vt:lpwstr>
  </property>
  <property fmtid="{D5CDD505-2E9C-101B-9397-08002B2CF9AE}" pid="3" name="AuthorIds_UIVersion_1536">
    <vt:lpwstr>15</vt:lpwstr>
  </property>
</Properties>
</file>