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4"/>
  </p:sldMasterIdLst>
  <p:notesMasterIdLst>
    <p:notesMasterId r:id="rId60"/>
  </p:notesMasterIdLst>
  <p:sldIdLst>
    <p:sldId id="263" r:id="rId5"/>
    <p:sldId id="265" r:id="rId6"/>
    <p:sldId id="348" r:id="rId7"/>
    <p:sldId id="337" r:id="rId8"/>
    <p:sldId id="312" r:id="rId9"/>
    <p:sldId id="313" r:id="rId10"/>
    <p:sldId id="311" r:id="rId11"/>
    <p:sldId id="314" r:id="rId12"/>
    <p:sldId id="266" r:id="rId13"/>
    <p:sldId id="267" r:id="rId14"/>
    <p:sldId id="268" r:id="rId15"/>
    <p:sldId id="338" r:id="rId16"/>
    <p:sldId id="343" r:id="rId17"/>
    <p:sldId id="271" r:id="rId18"/>
    <p:sldId id="342" r:id="rId19"/>
    <p:sldId id="273" r:id="rId20"/>
    <p:sldId id="275" r:id="rId21"/>
    <p:sldId id="274" r:id="rId22"/>
    <p:sldId id="276" r:id="rId23"/>
    <p:sldId id="277" r:id="rId24"/>
    <p:sldId id="278" r:id="rId25"/>
    <p:sldId id="279" r:id="rId26"/>
    <p:sldId id="280" r:id="rId27"/>
    <p:sldId id="344" r:id="rId28"/>
    <p:sldId id="345" r:id="rId29"/>
    <p:sldId id="346" r:id="rId30"/>
    <p:sldId id="347" r:id="rId31"/>
    <p:sldId id="286" r:id="rId32"/>
    <p:sldId id="287" r:id="rId33"/>
    <p:sldId id="288" r:id="rId34"/>
    <p:sldId id="289" r:id="rId35"/>
    <p:sldId id="290" r:id="rId36"/>
    <p:sldId id="291" r:id="rId37"/>
    <p:sldId id="292" r:id="rId38"/>
    <p:sldId id="293" r:id="rId39"/>
    <p:sldId id="294" r:id="rId40"/>
    <p:sldId id="295" r:id="rId41"/>
    <p:sldId id="296" r:id="rId42"/>
    <p:sldId id="298" r:id="rId43"/>
    <p:sldId id="297" r:id="rId44"/>
    <p:sldId id="299" r:id="rId45"/>
    <p:sldId id="300" r:id="rId46"/>
    <p:sldId id="302" r:id="rId47"/>
    <p:sldId id="301" r:id="rId48"/>
    <p:sldId id="303" r:id="rId49"/>
    <p:sldId id="304" r:id="rId50"/>
    <p:sldId id="305" r:id="rId51"/>
    <p:sldId id="339" r:id="rId52"/>
    <p:sldId id="307" r:id="rId53"/>
    <p:sldId id="308" r:id="rId54"/>
    <p:sldId id="309" r:id="rId55"/>
    <p:sldId id="310" r:id="rId56"/>
    <p:sldId id="349" r:id="rId57"/>
    <p:sldId id="340" r:id="rId58"/>
    <p:sldId id="34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3E1D"/>
    <a:srgbClr val="009DF8"/>
    <a:srgbClr val="80C41B"/>
    <a:srgbClr val="82027E"/>
    <a:srgbClr val="FF8000"/>
    <a:srgbClr val="0A51A2"/>
    <a:srgbClr val="8E230D"/>
    <a:srgbClr val="005E94"/>
    <a:srgbClr val="4D7610"/>
    <a:srgbClr val="4E00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3F770F-00CE-5C4C-9D9E-03CE0283EF6D}" v="5" dt="2019-03-11T15:14:54.620"/>
    <p1510:client id="{31F7BA76-4C45-6F44-966A-E978CED24653}" v="96" dt="2019-03-11T21:08:47.7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54"/>
    <p:restoredTop sz="96882"/>
  </p:normalViewPr>
  <p:slideViewPr>
    <p:cSldViewPr snapToGrid="0">
      <p:cViewPr>
        <p:scale>
          <a:sx n="147" d="100"/>
          <a:sy n="147" d="100"/>
        </p:scale>
        <p:origin x="80" y="31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60" b="0" i="0" u="none" strike="noStrike" kern="1200" spc="0" baseline="0">
                <a:solidFill>
                  <a:schemeClr val="tx1">
                    <a:lumMod val="65000"/>
                    <a:lumOff val="35000"/>
                  </a:schemeClr>
                </a:solidFill>
                <a:latin typeface="Montserrat" pitchFamily="2" charset="77"/>
                <a:ea typeface="+mn-ea"/>
                <a:cs typeface="+mn-cs"/>
              </a:defRPr>
            </a:pPr>
            <a:r>
              <a:rPr lang="en-US"/>
              <a:t>Geographic Distribution of Participants</a:t>
            </a:r>
          </a:p>
        </c:rich>
      </c:tx>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ontserrat" pitchFamily="2" charset="77"/>
              <a:ea typeface="+mn-ea"/>
              <a:cs typeface="+mn-cs"/>
            </a:defRPr>
          </a:pPr>
          <a:endParaRPr lang="en-US"/>
        </a:p>
      </c:txPr>
    </c:title>
    <c:autoTitleDeleted val="0"/>
    <c:plotArea>
      <c:layout/>
      <c:pieChart>
        <c:varyColors val="1"/>
        <c:ser>
          <c:idx val="0"/>
          <c:order val="0"/>
          <c:tx>
            <c:strRef>
              <c:f>Sheet1!$B$1</c:f>
              <c:strCache>
                <c:ptCount val="1"/>
                <c:pt idx="0">
                  <c:v>Geographic Distribution of Participants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108-2443-AE34-DFE97E7A53F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108-2443-AE34-DFE97E7A53FA}"/>
              </c:ext>
            </c:extLst>
          </c:dPt>
          <c:dLbls>
            <c:dLbl>
              <c:idx val="1"/>
              <c:layout>
                <c:manualLayout>
                  <c:x val="6.1425715680888726E-2"/>
                  <c:y val="-0.2175119546604384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108-2443-AE34-DFE97E7A53FA}"/>
                </c:ext>
              </c:extLst>
            </c:dLbl>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ontserrat" pitchFamily="2" charset="77"/>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Canada</c:v>
                </c:pt>
                <c:pt idx="1">
                  <c:v>United States</c:v>
                </c:pt>
              </c:strCache>
            </c:strRef>
          </c:cat>
          <c:val>
            <c:numRef>
              <c:f>Sheet1!$B$2:$B$3</c:f>
              <c:numCache>
                <c:formatCode>General</c:formatCode>
                <c:ptCount val="2"/>
                <c:pt idx="0">
                  <c:v>449</c:v>
                </c:pt>
                <c:pt idx="1">
                  <c:v>4802</c:v>
                </c:pt>
              </c:numCache>
            </c:numRef>
          </c:val>
          <c:extLst>
            <c:ext xmlns:c16="http://schemas.microsoft.com/office/drawing/2014/chart" uri="{C3380CC4-5D6E-409C-BE32-E72D297353CC}">
              <c16:uniqueId val="{00000004-E108-2443-AE34-DFE97E7A53FA}"/>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24520081792101567"/>
          <c:y val="0.90426705187618817"/>
          <c:w val="0.50959836415796866"/>
          <c:h val="8.271572712624859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ontserrat"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Montserrat" pitchFamily="2" charset="77"/>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pitchFamily="2" charset="77"/>
                <a:ea typeface="+mn-ea"/>
                <a:cs typeface="+mn-cs"/>
              </a:defRPr>
            </a:pPr>
            <a:r>
              <a:rPr lang="en-US"/>
              <a:t>Age Range of Participants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pitchFamily="2" charset="77"/>
              <a:ea typeface="+mn-ea"/>
              <a:cs typeface="+mn-cs"/>
            </a:defRPr>
          </a:pPr>
          <a:endParaRPr lang="en-US"/>
        </a:p>
      </c:txPr>
    </c:title>
    <c:autoTitleDeleted val="0"/>
    <c:plotArea>
      <c:layout>
        <c:manualLayout>
          <c:layoutTarget val="inner"/>
          <c:xMode val="edge"/>
          <c:yMode val="edge"/>
          <c:x val="0.23850993916458116"/>
          <c:y val="0.15896284448818895"/>
          <c:w val="0.51652042767909823"/>
          <c:h val="0.69407432469378816"/>
        </c:manualLayout>
      </c:layout>
      <c:pieChart>
        <c:varyColors val="1"/>
        <c:ser>
          <c:idx val="0"/>
          <c:order val="0"/>
          <c:tx>
            <c:strRef>
              <c:f>Sheet1!$B$1</c:f>
              <c:strCache>
                <c:ptCount val="1"/>
                <c:pt idx="0">
                  <c:v>Age Range of Participants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027-5F4F-A1A1-9629786850E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027-5F4F-A1A1-9629786850E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027-5F4F-A1A1-9629786850E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027-5F4F-A1A1-9629786850E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027-5F4F-A1A1-9629786850E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027-5F4F-A1A1-9629786850E8}"/>
              </c:ext>
            </c:extLst>
          </c:dPt>
          <c:dLbls>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ontserrat" pitchFamily="2" charset="77"/>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18-24</c:v>
                </c:pt>
                <c:pt idx="1">
                  <c:v>25-34</c:v>
                </c:pt>
                <c:pt idx="2">
                  <c:v>35-45</c:v>
                </c:pt>
                <c:pt idx="3">
                  <c:v>45-55</c:v>
                </c:pt>
                <c:pt idx="4">
                  <c:v>55-65</c:v>
                </c:pt>
                <c:pt idx="5">
                  <c:v>&gt;65</c:v>
                </c:pt>
              </c:strCache>
            </c:strRef>
          </c:cat>
          <c:val>
            <c:numRef>
              <c:f>Sheet1!$B$2:$B$7</c:f>
              <c:numCache>
                <c:formatCode>0.00%</c:formatCode>
                <c:ptCount val="6"/>
                <c:pt idx="0">
                  <c:v>8.0399999999999985E-2</c:v>
                </c:pt>
                <c:pt idx="1">
                  <c:v>0.2079</c:v>
                </c:pt>
                <c:pt idx="2">
                  <c:v>0.22359999999999999</c:v>
                </c:pt>
                <c:pt idx="3">
                  <c:v>0.1895</c:v>
                </c:pt>
                <c:pt idx="4">
                  <c:v>0.17599999999999999</c:v>
                </c:pt>
                <c:pt idx="5">
                  <c:v>0.1226</c:v>
                </c:pt>
              </c:numCache>
            </c:numRef>
          </c:val>
          <c:extLst>
            <c:ext xmlns:c16="http://schemas.microsoft.com/office/drawing/2014/chart" uri="{C3380CC4-5D6E-409C-BE32-E72D297353CC}">
              <c16:uniqueId val="{0000000C-B027-5F4F-A1A1-9629786850E8}"/>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ontserrat"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ontserrat" pitchFamily="2" charset="77"/>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pitchFamily="2" charset="77"/>
                <a:ea typeface="+mn-ea"/>
                <a:cs typeface="+mn-cs"/>
              </a:defRPr>
            </a:pPr>
            <a:r>
              <a:rPr lang="en-US"/>
              <a:t>Income Distribution of Respondents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pitchFamily="2" charset="77"/>
              <a:ea typeface="+mn-ea"/>
              <a:cs typeface="+mn-cs"/>
            </a:defRPr>
          </a:pPr>
          <a:endParaRPr lang="en-US"/>
        </a:p>
      </c:txPr>
    </c:title>
    <c:autoTitleDeleted val="0"/>
    <c:plotArea>
      <c:layout/>
      <c:barChart>
        <c:barDir val="bar"/>
        <c:grouping val="clustered"/>
        <c:varyColors val="0"/>
        <c:ser>
          <c:idx val="0"/>
          <c:order val="0"/>
          <c:tx>
            <c:strRef>
              <c:f>Sheet1!$B$1</c:f>
              <c:strCache>
                <c:ptCount val="1"/>
                <c:pt idx="0">
                  <c:v>Income Distribution of Respondents</c:v>
                </c:pt>
              </c:strCache>
            </c:strRef>
          </c:tx>
          <c:spPr>
            <a:solidFill>
              <a:schemeClr val="accent1"/>
            </a:solidFill>
            <a:ln>
              <a:noFill/>
            </a:ln>
            <a:effectLst/>
          </c:spPr>
          <c:invertIfNegative val="0"/>
          <c:cat>
            <c:strRef>
              <c:f>Sheet1!$A$2:$A$6</c:f>
              <c:strCache>
                <c:ptCount val="5"/>
                <c:pt idx="0">
                  <c:v>&lt;$50,000</c:v>
                </c:pt>
                <c:pt idx="1">
                  <c:v>$50,000-100,000</c:v>
                </c:pt>
                <c:pt idx="2">
                  <c:v>$100,000-$149,999</c:v>
                </c:pt>
                <c:pt idx="3">
                  <c:v>$150,000-$200,000</c:v>
                </c:pt>
                <c:pt idx="4">
                  <c:v>&gt;$200,000</c:v>
                </c:pt>
              </c:strCache>
            </c:strRef>
          </c:cat>
          <c:val>
            <c:numRef>
              <c:f>Sheet1!$B$2:$B$6</c:f>
              <c:numCache>
                <c:formatCode>0.00%</c:formatCode>
                <c:ptCount val="5"/>
                <c:pt idx="0">
                  <c:v>0.38300000000000001</c:v>
                </c:pt>
                <c:pt idx="1">
                  <c:v>0.37090000000000001</c:v>
                </c:pt>
                <c:pt idx="2">
                  <c:v>0.14949999999999999</c:v>
                </c:pt>
                <c:pt idx="3">
                  <c:v>5.21E-2</c:v>
                </c:pt>
                <c:pt idx="4">
                  <c:v>4.4499999999999998E-2</c:v>
                </c:pt>
              </c:numCache>
            </c:numRef>
          </c:val>
          <c:extLst>
            <c:ext xmlns:c16="http://schemas.microsoft.com/office/drawing/2014/chart" uri="{C3380CC4-5D6E-409C-BE32-E72D297353CC}">
              <c16:uniqueId val="{00000000-6C03-7F45-8A6F-E740F5EFE5E0}"/>
            </c:ext>
          </c:extLst>
        </c:ser>
        <c:dLbls>
          <c:showLegendKey val="0"/>
          <c:showVal val="0"/>
          <c:showCatName val="0"/>
          <c:showSerName val="0"/>
          <c:showPercent val="0"/>
          <c:showBubbleSize val="0"/>
        </c:dLbls>
        <c:gapWidth val="182"/>
        <c:axId val="1275232831"/>
        <c:axId val="1275234511"/>
      </c:barChart>
      <c:catAx>
        <c:axId val="12752328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itchFamily="2" charset="77"/>
                <a:ea typeface="+mn-ea"/>
                <a:cs typeface="+mn-cs"/>
              </a:defRPr>
            </a:pPr>
            <a:endParaRPr lang="en-US"/>
          </a:p>
        </c:txPr>
        <c:crossAx val="1275234511"/>
        <c:crosses val="autoZero"/>
        <c:auto val="1"/>
        <c:lblAlgn val="ctr"/>
        <c:lblOffset val="100"/>
        <c:noMultiLvlLbl val="0"/>
      </c:catAx>
      <c:valAx>
        <c:axId val="127523451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itchFamily="2" charset="77"/>
                <a:ea typeface="+mn-ea"/>
                <a:cs typeface="+mn-cs"/>
              </a:defRPr>
            </a:pPr>
            <a:endParaRPr lang="en-US"/>
          </a:p>
        </c:txPr>
        <c:crossAx val="1275232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ontserrat" pitchFamily="2" charset="77"/>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sz="1400" b="0" i="0" u="none" strike="noStrike" kern="1200" spc="0" baseline="0">
                <a:solidFill>
                  <a:schemeClr val="tx1">
                    <a:lumMod val="65000"/>
                    <a:lumOff val="35000"/>
                  </a:schemeClr>
                </a:solidFill>
                <a:latin typeface="Montserrat" pitchFamily="2" charset="77"/>
                <a:ea typeface="+mn-ea"/>
                <a:cs typeface="+mn-cs"/>
              </a:defRPr>
            </a:pPr>
            <a:r>
              <a:rPr lang="en-US" sz="1400"/>
              <a:t>Key Pain Points and Challenges</a:t>
            </a:r>
          </a:p>
        </c:rich>
      </c:tx>
      <c:overlay val="0"/>
      <c:spPr>
        <a:noFill/>
        <a:ln>
          <a:noFill/>
        </a:ln>
        <a:effectLst/>
      </c:spPr>
      <c:txPr>
        <a:bodyPr rot="0" spcFirstLastPara="1" vertOverflow="ellipsis" vert="horz" wrap="square" anchor="ctr" anchorCtr="1"/>
        <a:lstStyle/>
        <a:p>
          <a:pPr algn="ctr" rtl="0">
            <a:defRPr sz="1400" b="0" i="0" u="none" strike="noStrike" kern="1200" spc="0" baseline="0">
              <a:solidFill>
                <a:schemeClr val="tx1">
                  <a:lumMod val="65000"/>
                  <a:lumOff val="35000"/>
                </a:schemeClr>
              </a:solidFill>
              <a:latin typeface="Montserrat" pitchFamily="2" charset="77"/>
              <a:ea typeface="+mn-ea"/>
              <a:cs typeface="+mn-cs"/>
            </a:defRPr>
          </a:pPr>
          <a:endParaRPr lang="en-US"/>
        </a:p>
      </c:txPr>
    </c:title>
    <c:autoTitleDeleted val="0"/>
    <c:plotArea>
      <c:layout>
        <c:manualLayout>
          <c:layoutTarget val="inner"/>
          <c:xMode val="edge"/>
          <c:yMode val="edge"/>
          <c:x val="0.22594178109082091"/>
          <c:y val="9.5167181326832592E-2"/>
          <c:w val="0.51223444721784095"/>
          <c:h val="0.83548268141922477"/>
        </c:manualLayout>
      </c:layout>
      <c:barChart>
        <c:barDir val="bar"/>
        <c:grouping val="clustered"/>
        <c:varyColors val="0"/>
        <c:ser>
          <c:idx val="0"/>
          <c:order val="0"/>
          <c:tx>
            <c:strRef>
              <c:f>Sheet1!$B$1</c:f>
              <c:strCache>
                <c:ptCount val="1"/>
                <c:pt idx="0">
                  <c:v>1 - Least Pain, Least Challenging</c:v>
                </c:pt>
              </c:strCache>
            </c:strRef>
          </c:tx>
          <c:spPr>
            <a:solidFill>
              <a:schemeClr val="accent1"/>
            </a:solidFill>
            <a:ln>
              <a:noFill/>
            </a:ln>
            <a:effectLst/>
          </c:spPr>
          <c:invertIfNegative val="0"/>
          <c:cat>
            <c:strRef>
              <c:f>Sheet1!$A$2:$A$12</c:f>
              <c:strCache>
                <c:ptCount val="11"/>
                <c:pt idx="0">
                  <c:v>Ease of use</c:v>
                </c:pt>
                <c:pt idx="1">
                  <c:v>Lack of intelligence</c:v>
                </c:pt>
                <c:pt idx="2">
                  <c:v>Product design</c:v>
                </c:pt>
                <c:pt idx="3">
                  <c:v>Interface/app control</c:v>
                </c:pt>
                <c:pt idx="4">
                  <c:v>Customer support and service</c:v>
                </c:pt>
                <c:pt idx="5">
                  <c:v>Reliability</c:v>
                </c:pt>
                <c:pt idx="6">
                  <c:v>Lack of interoperability</c:v>
                </c:pt>
                <c:pt idx="7">
                  <c:v>Difficult to install</c:v>
                </c:pt>
                <c:pt idx="8">
                  <c:v>Privacy/safety concerns</c:v>
                </c:pt>
                <c:pt idx="9">
                  <c:v>Cost of recurring service</c:v>
                </c:pt>
                <c:pt idx="10">
                  <c:v>Cost of device</c:v>
                </c:pt>
              </c:strCache>
            </c:strRef>
          </c:cat>
          <c:val>
            <c:numRef>
              <c:f>Sheet1!$B$2:$B$12</c:f>
              <c:numCache>
                <c:formatCode>0.00%</c:formatCode>
                <c:ptCount val="11"/>
                <c:pt idx="0">
                  <c:v>0.2316</c:v>
                </c:pt>
                <c:pt idx="1">
                  <c:v>0.16719999999999999</c:v>
                </c:pt>
                <c:pt idx="2">
                  <c:v>0.24349999999999999</c:v>
                </c:pt>
                <c:pt idx="3">
                  <c:v>0.15090000000000001</c:v>
                </c:pt>
                <c:pt idx="4">
                  <c:v>0.16309999999999999</c:v>
                </c:pt>
                <c:pt idx="5">
                  <c:v>0.17519999999999999</c:v>
                </c:pt>
                <c:pt idx="6">
                  <c:v>0.16700000000000001</c:v>
                </c:pt>
                <c:pt idx="7">
                  <c:v>0.1615</c:v>
                </c:pt>
                <c:pt idx="8">
                  <c:v>0.1242</c:v>
                </c:pt>
                <c:pt idx="9">
                  <c:v>9.8299999999999998E-2</c:v>
                </c:pt>
                <c:pt idx="10">
                  <c:v>7.4999999999999997E-2</c:v>
                </c:pt>
              </c:numCache>
            </c:numRef>
          </c:val>
          <c:extLst>
            <c:ext xmlns:c16="http://schemas.microsoft.com/office/drawing/2014/chart" uri="{C3380CC4-5D6E-409C-BE32-E72D297353CC}">
              <c16:uniqueId val="{00000000-170C-954B-8BD5-AAAC2E2125B0}"/>
            </c:ext>
          </c:extLst>
        </c:ser>
        <c:ser>
          <c:idx val="1"/>
          <c:order val="1"/>
          <c:tx>
            <c:strRef>
              <c:f>Sheet1!$C$1</c:f>
              <c:strCache>
                <c:ptCount val="1"/>
                <c:pt idx="0">
                  <c:v>2 - Less Painful / Challenging</c:v>
                </c:pt>
              </c:strCache>
            </c:strRef>
          </c:tx>
          <c:spPr>
            <a:solidFill>
              <a:schemeClr val="accent2"/>
            </a:solidFill>
            <a:ln>
              <a:noFill/>
            </a:ln>
            <a:effectLst/>
          </c:spPr>
          <c:invertIfNegative val="0"/>
          <c:cat>
            <c:strRef>
              <c:f>Sheet1!$A$2:$A$12</c:f>
              <c:strCache>
                <c:ptCount val="11"/>
                <c:pt idx="0">
                  <c:v>Ease of use</c:v>
                </c:pt>
                <c:pt idx="1">
                  <c:v>Lack of intelligence</c:v>
                </c:pt>
                <c:pt idx="2">
                  <c:v>Product design</c:v>
                </c:pt>
                <c:pt idx="3">
                  <c:v>Interface/app control</c:v>
                </c:pt>
                <c:pt idx="4">
                  <c:v>Customer support and service</c:v>
                </c:pt>
                <c:pt idx="5">
                  <c:v>Reliability</c:v>
                </c:pt>
                <c:pt idx="6">
                  <c:v>Lack of interoperability</c:v>
                </c:pt>
                <c:pt idx="7">
                  <c:v>Difficult to install</c:v>
                </c:pt>
                <c:pt idx="8">
                  <c:v>Privacy/safety concerns</c:v>
                </c:pt>
                <c:pt idx="9">
                  <c:v>Cost of recurring service</c:v>
                </c:pt>
                <c:pt idx="10">
                  <c:v>Cost of device</c:v>
                </c:pt>
              </c:strCache>
            </c:strRef>
          </c:cat>
          <c:val>
            <c:numRef>
              <c:f>Sheet1!$C$2:$C$12</c:f>
              <c:numCache>
                <c:formatCode>0.00%</c:formatCode>
                <c:ptCount val="11"/>
                <c:pt idx="0">
                  <c:v>0.20430000000000001</c:v>
                </c:pt>
                <c:pt idx="1">
                  <c:v>0.1739</c:v>
                </c:pt>
                <c:pt idx="2">
                  <c:v>0.18229999999999999</c:v>
                </c:pt>
                <c:pt idx="3">
                  <c:v>0.17219999999999999</c:v>
                </c:pt>
                <c:pt idx="4">
                  <c:v>0.16489999999999999</c:v>
                </c:pt>
                <c:pt idx="5">
                  <c:v>0.19159999999999999</c:v>
                </c:pt>
                <c:pt idx="6">
                  <c:v>0.13450000000000001</c:v>
                </c:pt>
                <c:pt idx="7">
                  <c:v>0.15260000000000001</c:v>
                </c:pt>
                <c:pt idx="8">
                  <c:v>0.1338</c:v>
                </c:pt>
                <c:pt idx="9">
                  <c:v>0.1069</c:v>
                </c:pt>
                <c:pt idx="10">
                  <c:v>0.115</c:v>
                </c:pt>
              </c:numCache>
            </c:numRef>
          </c:val>
          <c:extLst>
            <c:ext xmlns:c16="http://schemas.microsoft.com/office/drawing/2014/chart" uri="{C3380CC4-5D6E-409C-BE32-E72D297353CC}">
              <c16:uniqueId val="{00000001-170C-954B-8BD5-AAAC2E2125B0}"/>
            </c:ext>
          </c:extLst>
        </c:ser>
        <c:ser>
          <c:idx val="2"/>
          <c:order val="2"/>
          <c:tx>
            <c:strRef>
              <c:f>Sheet1!$D$1</c:f>
              <c:strCache>
                <c:ptCount val="1"/>
                <c:pt idx="0">
                  <c:v>3 - Neutral / Negligible Pain</c:v>
                </c:pt>
              </c:strCache>
            </c:strRef>
          </c:tx>
          <c:spPr>
            <a:solidFill>
              <a:schemeClr val="accent3"/>
            </a:solidFill>
            <a:ln>
              <a:noFill/>
            </a:ln>
            <a:effectLst/>
          </c:spPr>
          <c:invertIfNegative val="0"/>
          <c:cat>
            <c:strRef>
              <c:f>Sheet1!$A$2:$A$12</c:f>
              <c:strCache>
                <c:ptCount val="11"/>
                <c:pt idx="0">
                  <c:v>Ease of use</c:v>
                </c:pt>
                <c:pt idx="1">
                  <c:v>Lack of intelligence</c:v>
                </c:pt>
                <c:pt idx="2">
                  <c:v>Product design</c:v>
                </c:pt>
                <c:pt idx="3">
                  <c:v>Interface/app control</c:v>
                </c:pt>
                <c:pt idx="4">
                  <c:v>Customer support and service</c:v>
                </c:pt>
                <c:pt idx="5">
                  <c:v>Reliability</c:v>
                </c:pt>
                <c:pt idx="6">
                  <c:v>Lack of interoperability</c:v>
                </c:pt>
                <c:pt idx="7">
                  <c:v>Difficult to install</c:v>
                </c:pt>
                <c:pt idx="8">
                  <c:v>Privacy/safety concerns</c:v>
                </c:pt>
                <c:pt idx="9">
                  <c:v>Cost of recurring service</c:v>
                </c:pt>
                <c:pt idx="10">
                  <c:v>Cost of device</c:v>
                </c:pt>
              </c:strCache>
            </c:strRef>
          </c:cat>
          <c:val>
            <c:numRef>
              <c:f>Sheet1!$D$2:$D$12</c:f>
              <c:numCache>
                <c:formatCode>0.00%</c:formatCode>
                <c:ptCount val="11"/>
                <c:pt idx="0">
                  <c:v>0.31640000000000001</c:v>
                </c:pt>
                <c:pt idx="1">
                  <c:v>0.41049999999999998</c:v>
                </c:pt>
                <c:pt idx="2">
                  <c:v>0.371</c:v>
                </c:pt>
                <c:pt idx="3">
                  <c:v>0.40839999999999999</c:v>
                </c:pt>
                <c:pt idx="4">
                  <c:v>0.41360000000000002</c:v>
                </c:pt>
                <c:pt idx="5">
                  <c:v>0.35270000000000001</c:v>
                </c:pt>
                <c:pt idx="6">
                  <c:v>0.39079999999999998</c:v>
                </c:pt>
                <c:pt idx="7">
                  <c:v>0.29449999999999998</c:v>
                </c:pt>
                <c:pt idx="8">
                  <c:v>0.31530000000000002</c:v>
                </c:pt>
                <c:pt idx="9">
                  <c:v>0.31659999999999999</c:v>
                </c:pt>
                <c:pt idx="10">
                  <c:v>0.27110000000000001</c:v>
                </c:pt>
              </c:numCache>
            </c:numRef>
          </c:val>
          <c:extLst>
            <c:ext xmlns:c16="http://schemas.microsoft.com/office/drawing/2014/chart" uri="{C3380CC4-5D6E-409C-BE32-E72D297353CC}">
              <c16:uniqueId val="{00000002-170C-954B-8BD5-AAAC2E2125B0}"/>
            </c:ext>
          </c:extLst>
        </c:ser>
        <c:ser>
          <c:idx val="3"/>
          <c:order val="3"/>
          <c:tx>
            <c:strRef>
              <c:f>Sheet1!$E$1</c:f>
              <c:strCache>
                <c:ptCount val="1"/>
                <c:pt idx="0">
                  <c:v>4 - Somewhat Painful / Challenging</c:v>
                </c:pt>
              </c:strCache>
            </c:strRef>
          </c:tx>
          <c:spPr>
            <a:solidFill>
              <a:schemeClr val="accent4"/>
            </a:solidFill>
            <a:ln>
              <a:noFill/>
            </a:ln>
            <a:effectLst/>
          </c:spPr>
          <c:invertIfNegative val="0"/>
          <c:cat>
            <c:strRef>
              <c:f>Sheet1!$A$2:$A$12</c:f>
              <c:strCache>
                <c:ptCount val="11"/>
                <c:pt idx="0">
                  <c:v>Ease of use</c:v>
                </c:pt>
                <c:pt idx="1">
                  <c:v>Lack of intelligence</c:v>
                </c:pt>
                <c:pt idx="2">
                  <c:v>Product design</c:v>
                </c:pt>
                <c:pt idx="3">
                  <c:v>Interface/app control</c:v>
                </c:pt>
                <c:pt idx="4">
                  <c:v>Customer support and service</c:v>
                </c:pt>
                <c:pt idx="5">
                  <c:v>Reliability</c:v>
                </c:pt>
                <c:pt idx="6">
                  <c:v>Lack of interoperability</c:v>
                </c:pt>
                <c:pt idx="7">
                  <c:v>Difficult to install</c:v>
                </c:pt>
                <c:pt idx="8">
                  <c:v>Privacy/safety concerns</c:v>
                </c:pt>
                <c:pt idx="9">
                  <c:v>Cost of recurring service</c:v>
                </c:pt>
                <c:pt idx="10">
                  <c:v>Cost of device</c:v>
                </c:pt>
              </c:strCache>
            </c:strRef>
          </c:cat>
          <c:val>
            <c:numRef>
              <c:f>Sheet1!$E$2:$E$12</c:f>
              <c:numCache>
                <c:formatCode>0.00%</c:formatCode>
                <c:ptCount val="11"/>
                <c:pt idx="0">
                  <c:v>0.17249999999999999</c:v>
                </c:pt>
                <c:pt idx="1">
                  <c:v>0.1711</c:v>
                </c:pt>
                <c:pt idx="2">
                  <c:v>0.1258</c:v>
                </c:pt>
                <c:pt idx="3">
                  <c:v>0.18260000000000001</c:v>
                </c:pt>
                <c:pt idx="4">
                  <c:v>0.158</c:v>
                </c:pt>
                <c:pt idx="5">
                  <c:v>0.1673</c:v>
                </c:pt>
                <c:pt idx="6">
                  <c:v>0.19400000000000001</c:v>
                </c:pt>
                <c:pt idx="7">
                  <c:v>0.23499999999999999</c:v>
                </c:pt>
                <c:pt idx="8">
                  <c:v>0.2361</c:v>
                </c:pt>
                <c:pt idx="9">
                  <c:v>0.26740000000000003</c:v>
                </c:pt>
                <c:pt idx="10">
                  <c:v>0.28689999999999999</c:v>
                </c:pt>
              </c:numCache>
            </c:numRef>
          </c:val>
          <c:extLst>
            <c:ext xmlns:c16="http://schemas.microsoft.com/office/drawing/2014/chart" uri="{C3380CC4-5D6E-409C-BE32-E72D297353CC}">
              <c16:uniqueId val="{00000003-170C-954B-8BD5-AAAC2E2125B0}"/>
            </c:ext>
          </c:extLst>
        </c:ser>
        <c:ser>
          <c:idx val="4"/>
          <c:order val="4"/>
          <c:tx>
            <c:strRef>
              <c:f>Sheet1!$F$1</c:f>
              <c:strCache>
                <c:ptCount val="1"/>
                <c:pt idx="0">
                  <c:v>5 - Very Painful / Challenging</c:v>
                </c:pt>
              </c:strCache>
            </c:strRef>
          </c:tx>
          <c:spPr>
            <a:solidFill>
              <a:schemeClr val="accent5"/>
            </a:solidFill>
            <a:ln>
              <a:noFill/>
            </a:ln>
            <a:effectLst/>
          </c:spPr>
          <c:invertIfNegative val="0"/>
          <c:cat>
            <c:strRef>
              <c:f>Sheet1!$A$2:$A$12</c:f>
              <c:strCache>
                <c:ptCount val="11"/>
                <c:pt idx="0">
                  <c:v>Ease of use</c:v>
                </c:pt>
                <c:pt idx="1">
                  <c:v>Lack of intelligence</c:v>
                </c:pt>
                <c:pt idx="2">
                  <c:v>Product design</c:v>
                </c:pt>
                <c:pt idx="3">
                  <c:v>Interface/app control</c:v>
                </c:pt>
                <c:pt idx="4">
                  <c:v>Customer support and service</c:v>
                </c:pt>
                <c:pt idx="5">
                  <c:v>Reliability</c:v>
                </c:pt>
                <c:pt idx="6">
                  <c:v>Lack of interoperability</c:v>
                </c:pt>
                <c:pt idx="7">
                  <c:v>Difficult to install</c:v>
                </c:pt>
                <c:pt idx="8">
                  <c:v>Privacy/safety concerns</c:v>
                </c:pt>
                <c:pt idx="9">
                  <c:v>Cost of recurring service</c:v>
                </c:pt>
                <c:pt idx="10">
                  <c:v>Cost of device</c:v>
                </c:pt>
              </c:strCache>
            </c:strRef>
          </c:cat>
          <c:val>
            <c:numRef>
              <c:f>Sheet1!$F$2:$F$12</c:f>
              <c:numCache>
                <c:formatCode>0.00%</c:formatCode>
                <c:ptCount val="11"/>
                <c:pt idx="0">
                  <c:v>7.51E-2</c:v>
                </c:pt>
                <c:pt idx="1">
                  <c:v>7.7199999999999991E-2</c:v>
                </c:pt>
                <c:pt idx="2">
                  <c:v>7.7299999999999994E-2</c:v>
                </c:pt>
                <c:pt idx="3">
                  <c:v>8.5800000000000001E-2</c:v>
                </c:pt>
                <c:pt idx="4">
                  <c:v>0.1004</c:v>
                </c:pt>
                <c:pt idx="5">
                  <c:v>0.11310000000000001</c:v>
                </c:pt>
                <c:pt idx="6">
                  <c:v>0.11360000000000001</c:v>
                </c:pt>
                <c:pt idx="7">
                  <c:v>0.1565</c:v>
                </c:pt>
                <c:pt idx="8">
                  <c:v>0.19059999999999999</c:v>
                </c:pt>
                <c:pt idx="9">
                  <c:v>0.2109</c:v>
                </c:pt>
                <c:pt idx="10">
                  <c:v>0.252</c:v>
                </c:pt>
              </c:numCache>
            </c:numRef>
          </c:val>
          <c:extLst>
            <c:ext xmlns:c16="http://schemas.microsoft.com/office/drawing/2014/chart" uri="{C3380CC4-5D6E-409C-BE32-E72D297353CC}">
              <c16:uniqueId val="{00000004-170C-954B-8BD5-AAAC2E2125B0}"/>
            </c:ext>
          </c:extLst>
        </c:ser>
        <c:dLbls>
          <c:showLegendKey val="0"/>
          <c:showVal val="0"/>
          <c:showCatName val="0"/>
          <c:showSerName val="0"/>
          <c:showPercent val="0"/>
          <c:showBubbleSize val="0"/>
        </c:dLbls>
        <c:gapWidth val="182"/>
        <c:axId val="1275762223"/>
        <c:axId val="1275678047"/>
      </c:barChart>
      <c:catAx>
        <c:axId val="12757622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00" b="0" i="0" u="none" strike="noStrike" kern="1200" baseline="0">
                <a:solidFill>
                  <a:schemeClr val="tx1">
                    <a:lumMod val="65000"/>
                    <a:lumOff val="35000"/>
                  </a:schemeClr>
                </a:solidFill>
                <a:latin typeface="Montserrat" pitchFamily="2" charset="77"/>
                <a:ea typeface="+mn-ea"/>
                <a:cs typeface="+mn-cs"/>
              </a:defRPr>
            </a:pPr>
            <a:endParaRPr lang="en-US"/>
          </a:p>
        </c:txPr>
        <c:crossAx val="1275678047"/>
        <c:crosses val="autoZero"/>
        <c:auto val="1"/>
        <c:lblAlgn val="ctr"/>
        <c:lblOffset val="100"/>
        <c:noMultiLvlLbl val="0"/>
      </c:catAx>
      <c:valAx>
        <c:axId val="1275678047"/>
        <c:scaling>
          <c:orientation val="minMax"/>
          <c:max val="0.5"/>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ontserrat" pitchFamily="2" charset="77"/>
                <a:ea typeface="+mn-ea"/>
                <a:cs typeface="+mn-cs"/>
              </a:defRPr>
            </a:pPr>
            <a:endParaRPr lang="en-US"/>
          </a:p>
        </c:txPr>
        <c:crossAx val="1275762223"/>
        <c:crosses val="autoZero"/>
        <c:crossBetween val="between"/>
      </c:valAx>
      <c:spPr>
        <a:noFill/>
        <a:ln>
          <a:noFill/>
        </a:ln>
        <a:effectLst/>
      </c:spPr>
    </c:plotArea>
    <c:legend>
      <c:legendPos val="r"/>
      <c:layout>
        <c:manualLayout>
          <c:xMode val="edge"/>
          <c:yMode val="edge"/>
          <c:x val="0.74958650534785543"/>
          <c:y val="0.2038391882750481"/>
          <c:w val="0.24037181112304901"/>
          <c:h val="0.6335697791442744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ontserrat"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50">
          <a:latin typeface="Montserrat" pitchFamily="2" charset="77"/>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pitchFamily="2" charset="77"/>
              <a:ea typeface="+mn-ea"/>
              <a:cs typeface="+mn-cs"/>
            </a:defRPr>
          </a:pPr>
          <a:endParaRPr lang="en-US"/>
        </a:p>
      </c:txPr>
    </c:title>
    <c:autoTitleDeleted val="0"/>
    <c:plotArea>
      <c:layout>
        <c:manualLayout>
          <c:layoutTarget val="inner"/>
          <c:xMode val="edge"/>
          <c:yMode val="edge"/>
          <c:x val="0.10082581978981221"/>
          <c:y val="0.19773910451277577"/>
          <c:w val="0.46005293850466988"/>
          <c:h val="0.66201661924664046"/>
        </c:manualLayout>
      </c:layout>
      <c:pieChart>
        <c:varyColors val="1"/>
        <c:ser>
          <c:idx val="0"/>
          <c:order val="0"/>
          <c:tx>
            <c:strRef>
              <c:f>Sheet1!$B$1</c:f>
              <c:strCache>
                <c:ptCount val="1"/>
                <c:pt idx="0">
                  <c:v>Top Use Cases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DD6-4047-B5F6-8C0D6283630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DD6-4047-B5F6-8C0D6283630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DD6-4047-B5F6-8C0D6283630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DD6-4047-B5F6-8C0D6283630E}"/>
              </c:ext>
            </c:extLst>
          </c:dPt>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ontserrat" pitchFamily="2" charset="77"/>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Resource Management</c:v>
                </c:pt>
                <c:pt idx="1">
                  <c:v>Safety &amp; Security</c:v>
                </c:pt>
                <c:pt idx="2">
                  <c:v>Comfort &amp; Convenience</c:v>
                </c:pt>
                <c:pt idx="3">
                  <c:v>Health &amp; Wellness</c:v>
                </c:pt>
              </c:strCache>
            </c:strRef>
          </c:cat>
          <c:val>
            <c:numRef>
              <c:f>Sheet1!$B$2:$B$5</c:f>
              <c:numCache>
                <c:formatCode>0.00%</c:formatCode>
                <c:ptCount val="4"/>
                <c:pt idx="0">
                  <c:v>0.39600000000000002</c:v>
                </c:pt>
                <c:pt idx="1">
                  <c:v>0.30499999999999999</c:v>
                </c:pt>
                <c:pt idx="2">
                  <c:v>0.20799999999999999</c:v>
                </c:pt>
                <c:pt idx="3">
                  <c:v>9.0999999999999998E-2</c:v>
                </c:pt>
              </c:numCache>
            </c:numRef>
          </c:val>
          <c:extLst>
            <c:ext xmlns:c16="http://schemas.microsoft.com/office/drawing/2014/chart" uri="{C3380CC4-5D6E-409C-BE32-E72D297353CC}">
              <c16:uniqueId val="{00000008-9DD6-4047-B5F6-8C0D6283630E}"/>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6092303033783542"/>
          <c:y val="0.27232888222163726"/>
          <c:w val="0.39929477976224659"/>
          <c:h val="0.4784890982021259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ontserrat"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ontserrat" pitchFamily="2" charset="77"/>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pitchFamily="2" charset="77"/>
              <a:ea typeface="+mn-ea"/>
              <a:cs typeface="+mn-cs"/>
            </a:defRPr>
          </a:pPr>
          <a:endParaRPr lang="en-US"/>
        </a:p>
      </c:txPr>
    </c:title>
    <c:autoTitleDeleted val="0"/>
    <c:plotArea>
      <c:layout>
        <c:manualLayout>
          <c:layoutTarget val="inner"/>
          <c:xMode val="edge"/>
          <c:yMode val="edge"/>
          <c:x val="1.5880710748164917E-3"/>
          <c:y val="0.23391475453976129"/>
          <c:w val="0.49651028149983556"/>
          <c:h val="0.63925981486356376"/>
        </c:manualLayout>
      </c:layout>
      <c:pieChart>
        <c:varyColors val="1"/>
        <c:ser>
          <c:idx val="0"/>
          <c:order val="0"/>
          <c:tx>
            <c:strRef>
              <c:f>Sheet1!$B$1</c:f>
              <c:strCache>
                <c:ptCount val="1"/>
                <c:pt idx="0">
                  <c:v>Barriers to Adoption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61E-9F40-B182-60B96A509F6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61E-9F40-B182-60B96A509F6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61E-9F40-B182-60B96A509F6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61E-9F40-B182-60B96A509F6F}"/>
              </c:ext>
            </c:extLst>
          </c:dPt>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ontserrat" pitchFamily="2" charset="77"/>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Cost</c:v>
                </c:pt>
                <c:pt idx="1">
                  <c:v>Installation</c:v>
                </c:pt>
                <c:pt idx="2">
                  <c:v>Setting up "if-then" or time-based scenarios</c:v>
                </c:pt>
                <c:pt idx="3">
                  <c:v>Too many devices to manage</c:v>
                </c:pt>
              </c:strCache>
            </c:strRef>
          </c:cat>
          <c:val>
            <c:numRef>
              <c:f>Sheet1!$B$2:$B$5</c:f>
              <c:numCache>
                <c:formatCode>0.00%</c:formatCode>
                <c:ptCount val="4"/>
                <c:pt idx="0">
                  <c:v>0.71099999999999997</c:v>
                </c:pt>
                <c:pt idx="1">
                  <c:v>0.35339999999999999</c:v>
                </c:pt>
                <c:pt idx="2">
                  <c:v>0.2298</c:v>
                </c:pt>
                <c:pt idx="3">
                  <c:v>0.20610000000000001</c:v>
                </c:pt>
              </c:numCache>
            </c:numRef>
          </c:val>
          <c:extLst>
            <c:ext xmlns:c16="http://schemas.microsoft.com/office/drawing/2014/chart" uri="{C3380CC4-5D6E-409C-BE32-E72D297353CC}">
              <c16:uniqueId val="{00000008-E61E-9F40-B182-60B96A509F6F}"/>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1154327411987977"/>
          <c:y val="0.26110914779782357"/>
          <c:w val="0.48549251326251741"/>
          <c:h val="0.5390737408450502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ontserrat"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ontserrat" pitchFamily="2" charset="77"/>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2/3/20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171450" indent="-171450" algn="l">
              <a:buFontTx/>
              <a:buChar char="-"/>
            </a:pPr>
            <a:r>
              <a:rPr lang="en-CA" sz="1200" dirty="0"/>
              <a:t>Our </a:t>
            </a:r>
            <a:r>
              <a:rPr lang="en-CA" sz="1200" dirty="0" err="1"/>
              <a:t>BoD</a:t>
            </a:r>
            <a:r>
              <a:rPr lang="en-CA" sz="1200" dirty="0"/>
              <a:t> feel this could be the </a:t>
            </a:r>
            <a:r>
              <a:rPr lang="en-CA" sz="1200" b="1" dirty="0"/>
              <a:t>most significant piece </a:t>
            </a:r>
            <a:r>
              <a:rPr lang="en-CA" sz="1200" dirty="0"/>
              <a:t>of research we can create </a:t>
            </a:r>
          </a:p>
          <a:p>
            <a:pPr marL="171450" indent="-171450" algn="l">
              <a:buFontTx/>
              <a:buChar char="-"/>
            </a:pPr>
            <a:r>
              <a:rPr lang="en-CA" sz="1200" b="1" dirty="0"/>
              <a:t>Different types of organizations </a:t>
            </a:r>
          </a:p>
          <a:p>
            <a:pPr marL="171450" indent="-171450" algn="l">
              <a:buFontTx/>
              <a:buChar char="-"/>
            </a:pPr>
            <a:r>
              <a:rPr lang="en-CA" sz="1200" dirty="0"/>
              <a:t>focusing on </a:t>
            </a:r>
            <a:r>
              <a:rPr lang="en-CA" sz="1200" b="1" dirty="0"/>
              <a:t>real ROI </a:t>
            </a:r>
          </a:p>
          <a:p>
            <a:pPr marL="171450" indent="-171450" algn="l">
              <a:buFontTx/>
              <a:buChar char="-"/>
            </a:pPr>
            <a:r>
              <a:rPr lang="en-CA" sz="1200" b="1" dirty="0"/>
              <a:t>True value </a:t>
            </a:r>
            <a:r>
              <a:rPr lang="en-CA" sz="1200" dirty="0"/>
              <a:t>of the building </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2 spots left: share knowledge </a:t>
            </a:r>
            <a:r>
              <a:rPr lang="en-CA" dirty="0"/>
              <a:t>and </a:t>
            </a:r>
            <a:r>
              <a:rPr lang="en-CA" b="1" dirty="0"/>
              <a:t>network</a:t>
            </a:r>
            <a:r>
              <a:rPr lang="en-CA" dirty="0"/>
              <a:t> with key companies and individuals in this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a:t>
            </a:r>
          </a:p>
          <a:p>
            <a:endParaRPr lang="en-CA" b="1" dirty="0"/>
          </a:p>
        </p:txBody>
      </p:sp>
      <p:sp>
        <p:nvSpPr>
          <p:cNvPr id="4" name="Slide Number Placeholder 3"/>
          <p:cNvSpPr>
            <a:spLocks noGrp="1"/>
          </p:cNvSpPr>
          <p:nvPr>
            <p:ph type="sldNum" sz="quarter" idx="10"/>
          </p:nvPr>
        </p:nvSpPr>
        <p:spPr/>
        <p:txBody>
          <a:bodyPr/>
          <a:lstStyle/>
          <a:p>
            <a:fld id="{FD05A919-F8AD-A64A-BEA2-B66A6D0F2D45}" type="slidenum">
              <a:rPr lang="en-US" smtClean="0"/>
              <a:t>4</a:t>
            </a:fld>
            <a:endParaRPr lang="en-US"/>
          </a:p>
        </p:txBody>
      </p:sp>
    </p:spTree>
    <p:extLst>
      <p:ext uri="{BB962C8B-B14F-4D97-AF65-F5344CB8AC3E}">
        <p14:creationId xmlns:p14="http://schemas.microsoft.com/office/powerpoint/2010/main" val="2407118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05A919-F8AD-A64A-BEA2-B66A6D0F2D45}" type="slidenum">
              <a:rPr lang="en-US" smtClean="0"/>
              <a:t>9</a:t>
            </a:fld>
            <a:endParaRPr lang="en-US"/>
          </a:p>
        </p:txBody>
      </p:sp>
    </p:spTree>
    <p:extLst>
      <p:ext uri="{BB962C8B-B14F-4D97-AF65-F5344CB8AC3E}">
        <p14:creationId xmlns:p14="http://schemas.microsoft.com/office/powerpoint/2010/main" val="856470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05A919-F8AD-A64A-BEA2-B66A6D0F2D45}" type="slidenum">
              <a:rPr lang="en-US" smtClean="0"/>
              <a:t>15</a:t>
            </a:fld>
            <a:endParaRPr lang="en-US"/>
          </a:p>
        </p:txBody>
      </p:sp>
    </p:spTree>
    <p:extLst>
      <p:ext uri="{BB962C8B-B14F-4D97-AF65-F5344CB8AC3E}">
        <p14:creationId xmlns:p14="http://schemas.microsoft.com/office/powerpoint/2010/main" val="3291767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05A919-F8AD-A64A-BEA2-B66A6D0F2D45}" type="slidenum">
              <a:rPr lang="en-US" smtClean="0"/>
              <a:t>18</a:t>
            </a:fld>
            <a:endParaRPr lang="en-US"/>
          </a:p>
        </p:txBody>
      </p:sp>
    </p:spTree>
    <p:extLst>
      <p:ext uri="{BB962C8B-B14F-4D97-AF65-F5344CB8AC3E}">
        <p14:creationId xmlns:p14="http://schemas.microsoft.com/office/powerpoint/2010/main" val="2850755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05A919-F8AD-A64A-BEA2-B66A6D0F2D45}" type="slidenum">
              <a:rPr lang="en-US" smtClean="0"/>
              <a:t>45</a:t>
            </a:fld>
            <a:endParaRPr lang="en-US"/>
          </a:p>
        </p:txBody>
      </p:sp>
    </p:spTree>
    <p:extLst>
      <p:ext uri="{BB962C8B-B14F-4D97-AF65-F5344CB8AC3E}">
        <p14:creationId xmlns:p14="http://schemas.microsoft.com/office/powerpoint/2010/main" val="17528625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latin typeface="Montserrat Light" charset="0"/>
              </a:defRPr>
            </a:lvl1pPr>
          </a:lstStyle>
          <a:p>
            <a:r>
              <a:rPr lang="en-US"/>
              <a:t>Click to edit Master title style</a:t>
            </a:r>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sp>
        <p:nvSpPr>
          <p:cNvPr id="4" name="Footer Placeholder 3">
            <a:extLst>
              <a:ext uri="{FF2B5EF4-FFF2-40B4-BE49-F238E27FC236}">
                <a16:creationId xmlns:a16="http://schemas.microsoft.com/office/drawing/2014/main" id="{41AAF91A-3258-BF4D-9422-2EB333CF06DE}"/>
              </a:ext>
            </a:extLst>
          </p:cNvPr>
          <p:cNvSpPr>
            <a:spLocks noGrp="1"/>
          </p:cNvSpPr>
          <p:nvPr>
            <p:ph type="ftr" sz="quarter" idx="10"/>
          </p:nvPr>
        </p:nvSpPr>
        <p:spPr>
          <a:xfrm>
            <a:off x="827773" y="6356350"/>
            <a:ext cx="4438048" cy="365125"/>
          </a:xfrm>
        </p:spPr>
        <p:txBody>
          <a:bodyPr/>
          <a:lstStyle>
            <a:lvl1pPr>
              <a:defRPr baseline="0">
                <a:solidFill>
                  <a:schemeClr val="tx1"/>
                </a:solidFill>
              </a:defRPr>
            </a:lvl1pPr>
          </a:lstStyle>
          <a:p>
            <a:r>
              <a:rPr lang="en-US" dirty="0"/>
              <a:t>© 2019, Continental Automated Buildings Association</a:t>
            </a:r>
          </a:p>
        </p:txBody>
      </p:sp>
      <p:pic>
        <p:nvPicPr>
          <p:cNvPr id="6" name="Picture 5">
            <a:extLst>
              <a:ext uri="{FF2B5EF4-FFF2-40B4-BE49-F238E27FC236}">
                <a16:creationId xmlns:a16="http://schemas.microsoft.com/office/drawing/2014/main" id="{6ACCC7DC-09FA-CE46-A69A-1489CF1B3E2F}"/>
              </a:ext>
            </a:extLst>
          </p:cNvPr>
          <p:cNvPicPr>
            <a:picLocks noChangeAspect="1"/>
          </p:cNvPicPr>
          <p:nvPr userDrawn="1"/>
        </p:nvPicPr>
        <p:blipFill>
          <a:blip r:embed="rId4"/>
          <a:stretch>
            <a:fillRect/>
          </a:stretch>
        </p:blipFill>
        <p:spPr>
          <a:xfrm>
            <a:off x="872839" y="498889"/>
            <a:ext cx="8091055" cy="1357499"/>
          </a:xfrm>
          <a:prstGeom prst="rect">
            <a:avLst/>
          </a:prstGeom>
        </p:spPr>
      </p:pic>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5" name="Footer Placeholder 4">
            <a:extLst>
              <a:ext uri="{FF2B5EF4-FFF2-40B4-BE49-F238E27FC236}">
                <a16:creationId xmlns:a16="http://schemas.microsoft.com/office/drawing/2014/main" id="{E8F5A961-FC43-C548-8F3F-1E08153C03A7}"/>
              </a:ext>
            </a:extLst>
          </p:cNvPr>
          <p:cNvSpPr>
            <a:spLocks noGrp="1"/>
          </p:cNvSpPr>
          <p:nvPr>
            <p:ph type="ftr" sz="quarter" idx="10"/>
          </p:nvPr>
        </p:nvSpPr>
        <p:spPr>
          <a:xfrm>
            <a:off x="827772" y="6356350"/>
            <a:ext cx="4438048" cy="365125"/>
          </a:xfrm>
        </p:spPr>
        <p:txBody>
          <a:bodyPr/>
          <a:lstStyle>
            <a:lvl1pPr>
              <a:defRPr baseline="0">
                <a:solidFill>
                  <a:schemeClr val="tx1"/>
                </a:solidFill>
              </a:defRPr>
            </a:lvl1pPr>
          </a:lstStyle>
          <a:p>
            <a:r>
              <a:rPr lang="en-US" dirty="0"/>
              <a:t>© 2019, Continental Automated Buildings Association</a:t>
            </a:r>
          </a:p>
        </p:txBody>
      </p:sp>
      <p:pic>
        <p:nvPicPr>
          <p:cNvPr id="7" name="Picture 6">
            <a:extLst>
              <a:ext uri="{FF2B5EF4-FFF2-40B4-BE49-F238E27FC236}">
                <a16:creationId xmlns:a16="http://schemas.microsoft.com/office/drawing/2014/main" id="{C62F4A58-7A08-2A45-B9A8-ECF9483F3E29}"/>
              </a:ext>
            </a:extLst>
          </p:cNvPr>
          <p:cNvPicPr>
            <a:picLocks noChangeAspect="1"/>
          </p:cNvPicPr>
          <p:nvPr userDrawn="1"/>
        </p:nvPicPr>
        <p:blipFill>
          <a:blip r:embed="rId3"/>
          <a:stretch>
            <a:fillRect/>
          </a:stretch>
        </p:blipFill>
        <p:spPr>
          <a:xfrm>
            <a:off x="858983" y="495302"/>
            <a:ext cx="2743200" cy="685800"/>
          </a:xfrm>
          <a:prstGeom prst="rect">
            <a:avLst/>
          </a:prstGeom>
        </p:spPr>
      </p:pic>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Enter Table of Contents</a:t>
            </a:r>
          </a:p>
        </p:txBody>
      </p:sp>
      <p:sp>
        <p:nvSpPr>
          <p:cNvPr id="3" name="Footer Placeholder 2">
            <a:extLst>
              <a:ext uri="{FF2B5EF4-FFF2-40B4-BE49-F238E27FC236}">
                <a16:creationId xmlns:a16="http://schemas.microsoft.com/office/drawing/2014/main" id="{B4BE8FEB-B3D2-E740-A1F9-08B6739F27A2}"/>
              </a:ext>
            </a:extLst>
          </p:cNvPr>
          <p:cNvSpPr>
            <a:spLocks noGrp="1"/>
          </p:cNvSpPr>
          <p:nvPr>
            <p:ph type="ftr" sz="quarter" idx="13"/>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4DFFCA3-F12E-F04F-A9D5-54E581505E19}"/>
              </a:ext>
            </a:extLst>
          </p:cNvPr>
          <p:cNvSpPr>
            <a:spLocks noGrp="1"/>
          </p:cNvSpPr>
          <p:nvPr>
            <p:ph type="ftr" sz="quarter" idx="10"/>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Enter Header text</a:t>
            </a:r>
          </a:p>
        </p:txBody>
      </p:sp>
      <p:sp>
        <p:nvSpPr>
          <p:cNvPr id="4" name="Footer Placeholder 3">
            <a:extLst>
              <a:ext uri="{FF2B5EF4-FFF2-40B4-BE49-F238E27FC236}">
                <a16:creationId xmlns:a16="http://schemas.microsoft.com/office/drawing/2014/main" id="{AC577C27-9A10-394B-A2D2-8F3424F3D6E0}"/>
              </a:ext>
            </a:extLst>
          </p:cNvPr>
          <p:cNvSpPr>
            <a:spLocks noGrp="1"/>
          </p:cNvSpPr>
          <p:nvPr>
            <p:ph type="ftr" sz="quarter" idx="13"/>
          </p:nvPr>
        </p:nvSpPr>
        <p:spPr/>
        <p:txBody>
          <a:bodyPr/>
          <a:lstStyle/>
          <a:p>
            <a:r>
              <a:rPr lang="en-US" dirty="0"/>
              <a:t>© 2019, Continental Automated Buildings Association</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84664"/>
            <a:ext cx="5181600" cy="4192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Enter Header text</a:t>
            </a:r>
          </a:p>
        </p:txBody>
      </p:sp>
      <p:sp>
        <p:nvSpPr>
          <p:cNvPr id="5" name="Footer Placeholder 4">
            <a:extLst>
              <a:ext uri="{FF2B5EF4-FFF2-40B4-BE49-F238E27FC236}">
                <a16:creationId xmlns:a16="http://schemas.microsoft.com/office/drawing/2014/main" id="{8B278174-CF46-684D-BD2C-01424DDB129B}"/>
              </a:ext>
            </a:extLst>
          </p:cNvPr>
          <p:cNvSpPr>
            <a:spLocks noGrp="1"/>
          </p:cNvSpPr>
          <p:nvPr>
            <p:ph type="ftr" sz="quarter" idx="13"/>
          </p:nvPr>
        </p:nvSpPr>
        <p:spPr/>
        <p:txBody>
          <a:bodyPr/>
          <a:lstStyle/>
          <a:p>
            <a:r>
              <a:rPr lang="en-US" dirty="0"/>
              <a:t>© 2019, Continental Automated Buildings Association</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Enter Text</a:t>
            </a:r>
          </a:p>
        </p:txBody>
      </p:sp>
      <p:sp>
        <p:nvSpPr>
          <p:cNvPr id="3" name="Footer Placeholder 2">
            <a:extLst>
              <a:ext uri="{FF2B5EF4-FFF2-40B4-BE49-F238E27FC236}">
                <a16:creationId xmlns:a16="http://schemas.microsoft.com/office/drawing/2014/main" id="{26FFE725-3D11-7842-874E-6ED32D37B5AB}"/>
              </a:ext>
            </a:extLst>
          </p:cNvPr>
          <p:cNvSpPr>
            <a:spLocks noGrp="1"/>
          </p:cNvSpPr>
          <p:nvPr>
            <p:ph type="ftr" sz="quarter" idx="14"/>
          </p:nvPr>
        </p:nvSpPr>
        <p:spPr/>
        <p:txBody>
          <a:bodyPr/>
          <a:lstStyle/>
          <a:p>
            <a:r>
              <a:rPr lang="en-US" dirty="0"/>
              <a:t>© 2019, Continental Automated Buildings Association</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Enter Header text</a:t>
            </a:r>
          </a:p>
        </p:txBody>
      </p:sp>
      <p:sp>
        <p:nvSpPr>
          <p:cNvPr id="3" name="Footer Placeholder 2">
            <a:extLst>
              <a:ext uri="{FF2B5EF4-FFF2-40B4-BE49-F238E27FC236}">
                <a16:creationId xmlns:a16="http://schemas.microsoft.com/office/drawing/2014/main" id="{AF03E2FB-8494-A04C-B7C2-13E3027595D9}"/>
              </a:ext>
            </a:extLst>
          </p:cNvPr>
          <p:cNvSpPr>
            <a:spLocks noGrp="1"/>
          </p:cNvSpPr>
          <p:nvPr>
            <p:ph type="ftr" sz="quarter" idx="14"/>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833388" y="6356351"/>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sp>
        <p:nvSpPr>
          <p:cNvPr id="6" name="Footer Placeholder 5">
            <a:extLst>
              <a:ext uri="{FF2B5EF4-FFF2-40B4-BE49-F238E27FC236}">
                <a16:creationId xmlns:a16="http://schemas.microsoft.com/office/drawing/2014/main" id="{BE5E1C2C-2A72-7C4F-9C59-673899DC78BB}"/>
              </a:ext>
            </a:extLst>
          </p:cNvPr>
          <p:cNvSpPr>
            <a:spLocks noGrp="1"/>
          </p:cNvSpPr>
          <p:nvPr>
            <p:ph type="ftr" sz="quarter" idx="3"/>
          </p:nvPr>
        </p:nvSpPr>
        <p:spPr>
          <a:xfrm>
            <a:off x="1645920" y="6356350"/>
            <a:ext cx="4438048" cy="365125"/>
          </a:xfrm>
          <a:prstGeom prst="rect">
            <a:avLst/>
          </a:prstGeom>
        </p:spPr>
        <p:txBody>
          <a:bodyPr vert="horz" lIns="91440" tIns="45720" rIns="91440" bIns="45720" rtlCol="0" anchor="ctr"/>
          <a:lstStyle>
            <a:lvl1pPr algn="l">
              <a:defRPr sz="1000" baseline="0">
                <a:solidFill>
                  <a:schemeClr val="accent2"/>
                </a:solidFill>
              </a:defRPr>
            </a:lvl1pPr>
          </a:lstStyle>
          <a:p>
            <a:r>
              <a:rPr lang="en-US" dirty="0"/>
              <a:t>© 2019, Continental Automated Buildings Association</a:t>
            </a:r>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pic>
        <p:nvPicPr>
          <p:cNvPr id="12" name="Picture 11">
            <a:extLst>
              <a:ext uri="{FF2B5EF4-FFF2-40B4-BE49-F238E27FC236}">
                <a16:creationId xmlns:a16="http://schemas.microsoft.com/office/drawing/2014/main" id="{07DDB5B7-06D5-CF40-912C-490CB5B5B469}"/>
              </a:ext>
            </a:extLst>
          </p:cNvPr>
          <p:cNvPicPr>
            <a:picLocks noChangeAspect="1"/>
          </p:cNvPicPr>
          <p:nvPr userDrawn="1"/>
        </p:nvPicPr>
        <p:blipFill>
          <a:blip r:embed="rId11"/>
          <a:stretch>
            <a:fillRect/>
          </a:stretch>
        </p:blipFill>
        <p:spPr>
          <a:xfrm>
            <a:off x="9275338" y="6239435"/>
            <a:ext cx="2122295" cy="530574"/>
          </a:xfrm>
          <a:prstGeom prst="rect">
            <a:avLst/>
          </a:prstGeom>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Lst>
  <p:hf hd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6" Type="http://schemas.openxmlformats.org/officeDocument/2006/relationships/image" Target="../media/image64.tiff"/><Relationship Id="rId21" Type="http://schemas.openxmlformats.org/officeDocument/2006/relationships/image" Target="../media/image59.gif"/><Relationship Id="rId34" Type="http://schemas.openxmlformats.org/officeDocument/2006/relationships/image" Target="../media/image72.tiff"/><Relationship Id="rId42" Type="http://schemas.openxmlformats.org/officeDocument/2006/relationships/image" Target="../media/image80.tiff"/><Relationship Id="rId47" Type="http://schemas.openxmlformats.org/officeDocument/2006/relationships/image" Target="../media/image85.tiff"/><Relationship Id="rId50" Type="http://schemas.openxmlformats.org/officeDocument/2006/relationships/image" Target="../media/image88.tiff"/><Relationship Id="rId55" Type="http://schemas.openxmlformats.org/officeDocument/2006/relationships/image" Target="../media/image93.tiff"/><Relationship Id="rId63" Type="http://schemas.openxmlformats.org/officeDocument/2006/relationships/image" Target="../media/image101.png"/><Relationship Id="rId7" Type="http://schemas.openxmlformats.org/officeDocument/2006/relationships/image" Target="../media/image45.png"/><Relationship Id="rId2" Type="http://schemas.openxmlformats.org/officeDocument/2006/relationships/image" Target="../media/image40.tiff"/><Relationship Id="rId16" Type="http://schemas.openxmlformats.org/officeDocument/2006/relationships/image" Target="../media/image54.png"/><Relationship Id="rId29" Type="http://schemas.openxmlformats.org/officeDocument/2006/relationships/image" Target="../media/image67.tiff"/><Relationship Id="rId11" Type="http://schemas.openxmlformats.org/officeDocument/2006/relationships/image" Target="../media/image49.png"/><Relationship Id="rId24" Type="http://schemas.openxmlformats.org/officeDocument/2006/relationships/image" Target="../media/image62.tiff"/><Relationship Id="rId32" Type="http://schemas.openxmlformats.org/officeDocument/2006/relationships/image" Target="../media/image70.tiff"/><Relationship Id="rId37" Type="http://schemas.openxmlformats.org/officeDocument/2006/relationships/image" Target="../media/image75.tiff"/><Relationship Id="rId40" Type="http://schemas.openxmlformats.org/officeDocument/2006/relationships/image" Target="../media/image78.tiff"/><Relationship Id="rId45" Type="http://schemas.openxmlformats.org/officeDocument/2006/relationships/image" Target="../media/image83.tiff"/><Relationship Id="rId53" Type="http://schemas.openxmlformats.org/officeDocument/2006/relationships/image" Target="../media/image91.tiff"/><Relationship Id="rId58" Type="http://schemas.openxmlformats.org/officeDocument/2006/relationships/image" Target="../media/image96.tiff"/><Relationship Id="rId66" Type="http://schemas.openxmlformats.org/officeDocument/2006/relationships/image" Target="../media/image104.png"/><Relationship Id="rId5" Type="http://schemas.openxmlformats.org/officeDocument/2006/relationships/image" Target="../media/image43.png"/><Relationship Id="rId61" Type="http://schemas.openxmlformats.org/officeDocument/2006/relationships/image" Target="../media/image99.tiff"/><Relationship Id="rId19" Type="http://schemas.openxmlformats.org/officeDocument/2006/relationships/image" Target="../media/image57.pn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tiff"/><Relationship Id="rId30" Type="http://schemas.openxmlformats.org/officeDocument/2006/relationships/image" Target="../media/image68.tiff"/><Relationship Id="rId35" Type="http://schemas.openxmlformats.org/officeDocument/2006/relationships/image" Target="../media/image73.tiff"/><Relationship Id="rId43" Type="http://schemas.openxmlformats.org/officeDocument/2006/relationships/image" Target="../media/image81.tiff"/><Relationship Id="rId48" Type="http://schemas.openxmlformats.org/officeDocument/2006/relationships/image" Target="../media/image86.tiff"/><Relationship Id="rId56" Type="http://schemas.openxmlformats.org/officeDocument/2006/relationships/image" Target="../media/image94.tiff"/><Relationship Id="rId64" Type="http://schemas.openxmlformats.org/officeDocument/2006/relationships/image" Target="../media/image102.png"/><Relationship Id="rId8" Type="http://schemas.openxmlformats.org/officeDocument/2006/relationships/image" Target="../media/image46.png"/><Relationship Id="rId51" Type="http://schemas.openxmlformats.org/officeDocument/2006/relationships/image" Target="../media/image89.tiff"/><Relationship Id="rId3" Type="http://schemas.openxmlformats.org/officeDocument/2006/relationships/image" Target="../media/image41.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tiff"/><Relationship Id="rId33" Type="http://schemas.openxmlformats.org/officeDocument/2006/relationships/image" Target="../media/image71.tiff"/><Relationship Id="rId38" Type="http://schemas.openxmlformats.org/officeDocument/2006/relationships/image" Target="../media/image76.tiff"/><Relationship Id="rId46" Type="http://schemas.openxmlformats.org/officeDocument/2006/relationships/image" Target="../media/image84.tiff"/><Relationship Id="rId59" Type="http://schemas.openxmlformats.org/officeDocument/2006/relationships/image" Target="../media/image97.tiff"/><Relationship Id="rId67" Type="http://schemas.openxmlformats.org/officeDocument/2006/relationships/image" Target="../media/image105.png"/><Relationship Id="rId20" Type="http://schemas.openxmlformats.org/officeDocument/2006/relationships/image" Target="../media/image58.png"/><Relationship Id="rId41" Type="http://schemas.openxmlformats.org/officeDocument/2006/relationships/image" Target="../media/image79.tiff"/><Relationship Id="rId54" Type="http://schemas.openxmlformats.org/officeDocument/2006/relationships/image" Target="../media/image92.tiff"/><Relationship Id="rId62" Type="http://schemas.openxmlformats.org/officeDocument/2006/relationships/image" Target="../media/image100.png"/><Relationship Id="rId1" Type="http://schemas.openxmlformats.org/officeDocument/2006/relationships/slideLayout" Target="../slideLayouts/slideLayout4.xml"/><Relationship Id="rId6" Type="http://schemas.openxmlformats.org/officeDocument/2006/relationships/image" Target="../media/image44.png"/><Relationship Id="rId15" Type="http://schemas.openxmlformats.org/officeDocument/2006/relationships/image" Target="../media/image53.png"/><Relationship Id="rId23" Type="http://schemas.openxmlformats.org/officeDocument/2006/relationships/image" Target="../media/image61.tiff"/><Relationship Id="rId28" Type="http://schemas.openxmlformats.org/officeDocument/2006/relationships/image" Target="../media/image66.tiff"/><Relationship Id="rId36" Type="http://schemas.openxmlformats.org/officeDocument/2006/relationships/image" Target="../media/image74.tiff"/><Relationship Id="rId49" Type="http://schemas.openxmlformats.org/officeDocument/2006/relationships/image" Target="../media/image87.tiff"/><Relationship Id="rId57" Type="http://schemas.openxmlformats.org/officeDocument/2006/relationships/image" Target="../media/image95.tiff"/><Relationship Id="rId10" Type="http://schemas.openxmlformats.org/officeDocument/2006/relationships/image" Target="../media/image48.png"/><Relationship Id="rId31" Type="http://schemas.openxmlformats.org/officeDocument/2006/relationships/image" Target="../media/image69.tiff"/><Relationship Id="rId44" Type="http://schemas.openxmlformats.org/officeDocument/2006/relationships/image" Target="../media/image82.tiff"/><Relationship Id="rId52" Type="http://schemas.openxmlformats.org/officeDocument/2006/relationships/image" Target="../media/image90.tiff"/><Relationship Id="rId60" Type="http://schemas.openxmlformats.org/officeDocument/2006/relationships/image" Target="../media/image98.tiff"/><Relationship Id="rId65" Type="http://schemas.openxmlformats.org/officeDocument/2006/relationships/image" Target="../media/image103.png"/><Relationship Id="rId4" Type="http://schemas.openxmlformats.org/officeDocument/2006/relationships/image" Target="../media/image42.png"/><Relationship Id="rId9" Type="http://schemas.openxmlformats.org/officeDocument/2006/relationships/image" Target="../media/image47.png"/><Relationship Id="rId13" Type="http://schemas.openxmlformats.org/officeDocument/2006/relationships/image" Target="../media/image51.png"/><Relationship Id="rId18" Type="http://schemas.openxmlformats.org/officeDocument/2006/relationships/image" Target="../media/image56.png"/><Relationship Id="rId39" Type="http://schemas.openxmlformats.org/officeDocument/2006/relationships/image" Target="../media/image77.tiff"/></Relationships>
</file>

<file path=ppt/slides/_rels/slide15.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svg"/><Relationship Id="rId3" Type="http://schemas.openxmlformats.org/officeDocument/2006/relationships/image" Target="../media/image108.svg"/><Relationship Id="rId7" Type="http://schemas.openxmlformats.org/officeDocument/2006/relationships/image" Target="../media/image112.svg"/><Relationship Id="rId12" Type="http://schemas.openxmlformats.org/officeDocument/2006/relationships/image" Target="../media/image117.png"/><Relationship Id="rId17" Type="http://schemas.openxmlformats.org/officeDocument/2006/relationships/image" Target="../media/image122.svg"/><Relationship Id="rId2" Type="http://schemas.openxmlformats.org/officeDocument/2006/relationships/image" Target="../media/image107.png"/><Relationship Id="rId16" Type="http://schemas.openxmlformats.org/officeDocument/2006/relationships/image" Target="../media/image121.png"/><Relationship Id="rId1" Type="http://schemas.openxmlformats.org/officeDocument/2006/relationships/slideLayout" Target="../slideLayouts/slideLayout4.xml"/><Relationship Id="rId6" Type="http://schemas.openxmlformats.org/officeDocument/2006/relationships/image" Target="../media/image111.png"/><Relationship Id="rId11" Type="http://schemas.openxmlformats.org/officeDocument/2006/relationships/image" Target="../media/image116.svg"/><Relationship Id="rId5" Type="http://schemas.openxmlformats.org/officeDocument/2006/relationships/image" Target="../media/image110.svg"/><Relationship Id="rId15" Type="http://schemas.openxmlformats.org/officeDocument/2006/relationships/image" Target="../media/image120.sv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svg"/><Relationship Id="rId14" Type="http://schemas.openxmlformats.org/officeDocument/2006/relationships/image" Target="../media/image1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28.svg"/><Relationship Id="rId13" Type="http://schemas.openxmlformats.org/officeDocument/2006/relationships/image" Target="../media/image133.png"/><Relationship Id="rId18" Type="http://schemas.openxmlformats.org/officeDocument/2006/relationships/image" Target="../media/image138.svg"/><Relationship Id="rId3" Type="http://schemas.openxmlformats.org/officeDocument/2006/relationships/image" Target="../media/image123.png"/><Relationship Id="rId21" Type="http://schemas.openxmlformats.org/officeDocument/2006/relationships/image" Target="../media/image141.png"/><Relationship Id="rId7" Type="http://schemas.openxmlformats.org/officeDocument/2006/relationships/image" Target="../media/image127.png"/><Relationship Id="rId12" Type="http://schemas.openxmlformats.org/officeDocument/2006/relationships/image" Target="../media/image132.svg"/><Relationship Id="rId17" Type="http://schemas.openxmlformats.org/officeDocument/2006/relationships/image" Target="../media/image137.png"/><Relationship Id="rId2" Type="http://schemas.openxmlformats.org/officeDocument/2006/relationships/notesSlide" Target="../notesSlides/notesSlide4.xml"/><Relationship Id="rId16" Type="http://schemas.openxmlformats.org/officeDocument/2006/relationships/image" Target="../media/image136.svg"/><Relationship Id="rId20" Type="http://schemas.openxmlformats.org/officeDocument/2006/relationships/image" Target="../media/image140.svg"/><Relationship Id="rId1" Type="http://schemas.openxmlformats.org/officeDocument/2006/relationships/slideLayout" Target="../slideLayouts/slideLayout4.xml"/><Relationship Id="rId6" Type="http://schemas.openxmlformats.org/officeDocument/2006/relationships/image" Target="../media/image126.svg"/><Relationship Id="rId11" Type="http://schemas.openxmlformats.org/officeDocument/2006/relationships/image" Target="../media/image131.png"/><Relationship Id="rId24" Type="http://schemas.openxmlformats.org/officeDocument/2006/relationships/image" Target="../media/image144.svg"/><Relationship Id="rId5" Type="http://schemas.openxmlformats.org/officeDocument/2006/relationships/image" Target="../media/image125.png"/><Relationship Id="rId15" Type="http://schemas.openxmlformats.org/officeDocument/2006/relationships/image" Target="../media/image135.png"/><Relationship Id="rId23" Type="http://schemas.openxmlformats.org/officeDocument/2006/relationships/image" Target="../media/image143.png"/><Relationship Id="rId10" Type="http://schemas.openxmlformats.org/officeDocument/2006/relationships/image" Target="../media/image130.svg"/><Relationship Id="rId19" Type="http://schemas.openxmlformats.org/officeDocument/2006/relationships/image" Target="../media/image139.png"/><Relationship Id="rId4" Type="http://schemas.openxmlformats.org/officeDocument/2006/relationships/image" Target="../media/image124.svg"/><Relationship Id="rId9" Type="http://schemas.openxmlformats.org/officeDocument/2006/relationships/image" Target="../media/image129.png"/><Relationship Id="rId14" Type="http://schemas.openxmlformats.org/officeDocument/2006/relationships/image" Target="../media/image134.svg"/><Relationship Id="rId22" Type="http://schemas.openxmlformats.org/officeDocument/2006/relationships/image" Target="../media/image142.sv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svg"/><Relationship Id="rId18" Type="http://schemas.openxmlformats.org/officeDocument/2006/relationships/image" Target="../media/image161.png"/><Relationship Id="rId3" Type="http://schemas.openxmlformats.org/officeDocument/2006/relationships/image" Target="../media/image146.svg"/><Relationship Id="rId21" Type="http://schemas.openxmlformats.org/officeDocument/2006/relationships/image" Target="../media/image164.svg"/><Relationship Id="rId7" Type="http://schemas.openxmlformats.org/officeDocument/2006/relationships/image" Target="../media/image150.svg"/><Relationship Id="rId12" Type="http://schemas.openxmlformats.org/officeDocument/2006/relationships/image" Target="../media/image155.png"/><Relationship Id="rId17" Type="http://schemas.openxmlformats.org/officeDocument/2006/relationships/image" Target="../media/image160.svg"/><Relationship Id="rId2" Type="http://schemas.openxmlformats.org/officeDocument/2006/relationships/image" Target="../media/image145.png"/><Relationship Id="rId16" Type="http://schemas.openxmlformats.org/officeDocument/2006/relationships/image" Target="../media/image159.png"/><Relationship Id="rId20" Type="http://schemas.openxmlformats.org/officeDocument/2006/relationships/image" Target="../media/image163.png"/><Relationship Id="rId1" Type="http://schemas.openxmlformats.org/officeDocument/2006/relationships/slideLayout" Target="../slideLayouts/slideLayout4.xml"/><Relationship Id="rId6" Type="http://schemas.openxmlformats.org/officeDocument/2006/relationships/image" Target="../media/image149.png"/><Relationship Id="rId11" Type="http://schemas.openxmlformats.org/officeDocument/2006/relationships/image" Target="../media/image154.svg"/><Relationship Id="rId5" Type="http://schemas.openxmlformats.org/officeDocument/2006/relationships/image" Target="../media/image148.svg"/><Relationship Id="rId15" Type="http://schemas.openxmlformats.org/officeDocument/2006/relationships/image" Target="../media/image158.svg"/><Relationship Id="rId10" Type="http://schemas.openxmlformats.org/officeDocument/2006/relationships/image" Target="../media/image153.png"/><Relationship Id="rId19" Type="http://schemas.openxmlformats.org/officeDocument/2006/relationships/image" Target="../media/image162.svg"/><Relationship Id="rId4" Type="http://schemas.openxmlformats.org/officeDocument/2006/relationships/image" Target="../media/image147.png"/><Relationship Id="rId9" Type="http://schemas.openxmlformats.org/officeDocument/2006/relationships/image" Target="../media/image152.svg"/><Relationship Id="rId14" Type="http://schemas.openxmlformats.org/officeDocument/2006/relationships/image" Target="../media/image157.png"/></Relationships>
</file>

<file path=ppt/slides/_rels/slide23.x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66.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67.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68.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69.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177.svg"/><Relationship Id="rId13" Type="http://schemas.openxmlformats.org/officeDocument/2006/relationships/image" Target="../media/image180.png"/><Relationship Id="rId18" Type="http://schemas.openxmlformats.org/officeDocument/2006/relationships/image" Target="../media/image185.png"/><Relationship Id="rId26" Type="http://schemas.openxmlformats.org/officeDocument/2006/relationships/image" Target="../media/image193.svg"/><Relationship Id="rId3" Type="http://schemas.openxmlformats.org/officeDocument/2006/relationships/image" Target="../media/image172.svg"/><Relationship Id="rId21" Type="http://schemas.openxmlformats.org/officeDocument/2006/relationships/image" Target="../media/image188.svg"/><Relationship Id="rId7" Type="http://schemas.openxmlformats.org/officeDocument/2006/relationships/image" Target="../media/image176.png"/><Relationship Id="rId12" Type="http://schemas.openxmlformats.org/officeDocument/2006/relationships/image" Target="../media/image122.svg"/><Relationship Id="rId17" Type="http://schemas.openxmlformats.org/officeDocument/2006/relationships/image" Target="../media/image184.tiff"/><Relationship Id="rId25" Type="http://schemas.openxmlformats.org/officeDocument/2006/relationships/image" Target="../media/image192.png"/><Relationship Id="rId2" Type="http://schemas.openxmlformats.org/officeDocument/2006/relationships/image" Target="../media/image171.png"/><Relationship Id="rId16" Type="http://schemas.openxmlformats.org/officeDocument/2006/relationships/image" Target="../media/image183.svg"/><Relationship Id="rId20" Type="http://schemas.openxmlformats.org/officeDocument/2006/relationships/image" Target="../media/image187.png"/><Relationship Id="rId29" Type="http://schemas.openxmlformats.org/officeDocument/2006/relationships/image" Target="../media/image196.tiff"/><Relationship Id="rId1" Type="http://schemas.openxmlformats.org/officeDocument/2006/relationships/slideLayout" Target="../slideLayouts/slideLayout4.xml"/><Relationship Id="rId6" Type="http://schemas.openxmlformats.org/officeDocument/2006/relationships/image" Target="../media/image175.svg"/><Relationship Id="rId11" Type="http://schemas.openxmlformats.org/officeDocument/2006/relationships/image" Target="../media/image121.png"/><Relationship Id="rId24" Type="http://schemas.openxmlformats.org/officeDocument/2006/relationships/image" Target="../media/image191.svg"/><Relationship Id="rId5" Type="http://schemas.openxmlformats.org/officeDocument/2006/relationships/image" Target="../media/image174.png"/><Relationship Id="rId15" Type="http://schemas.openxmlformats.org/officeDocument/2006/relationships/image" Target="../media/image182.png"/><Relationship Id="rId23" Type="http://schemas.openxmlformats.org/officeDocument/2006/relationships/image" Target="../media/image190.png"/><Relationship Id="rId28" Type="http://schemas.openxmlformats.org/officeDocument/2006/relationships/image" Target="../media/image195.tiff"/><Relationship Id="rId10" Type="http://schemas.openxmlformats.org/officeDocument/2006/relationships/image" Target="../media/image179.svg"/><Relationship Id="rId19" Type="http://schemas.openxmlformats.org/officeDocument/2006/relationships/image" Target="../media/image186.svg"/><Relationship Id="rId4" Type="http://schemas.openxmlformats.org/officeDocument/2006/relationships/image" Target="../media/image173.png"/><Relationship Id="rId9" Type="http://schemas.openxmlformats.org/officeDocument/2006/relationships/image" Target="../media/image178.png"/><Relationship Id="rId14" Type="http://schemas.openxmlformats.org/officeDocument/2006/relationships/image" Target="../media/image181.svg"/><Relationship Id="rId22" Type="http://schemas.openxmlformats.org/officeDocument/2006/relationships/image" Target="../media/image189.tiff"/><Relationship Id="rId27" Type="http://schemas.openxmlformats.org/officeDocument/2006/relationships/image" Target="../media/image194.tiff"/><Relationship Id="rId30" Type="http://schemas.openxmlformats.org/officeDocument/2006/relationships/image" Target="../media/image197.tiff"/></Relationships>
</file>

<file path=ppt/slides/_rels/slide32.xml.rels><?xml version="1.0" encoding="UTF-8" standalone="yes"?>
<Relationships xmlns="http://schemas.openxmlformats.org/package/2006/relationships"><Relationship Id="rId13" Type="http://schemas.openxmlformats.org/officeDocument/2006/relationships/image" Target="../media/image209.svg"/><Relationship Id="rId18" Type="http://schemas.openxmlformats.org/officeDocument/2006/relationships/image" Target="../media/image214.png"/><Relationship Id="rId26" Type="http://schemas.openxmlformats.org/officeDocument/2006/relationships/image" Target="../media/image222.png"/><Relationship Id="rId39" Type="http://schemas.openxmlformats.org/officeDocument/2006/relationships/image" Target="../media/image235.svg"/><Relationship Id="rId21" Type="http://schemas.openxmlformats.org/officeDocument/2006/relationships/image" Target="../media/image217.tiff"/><Relationship Id="rId34" Type="http://schemas.openxmlformats.org/officeDocument/2006/relationships/image" Target="../media/image230.png"/><Relationship Id="rId42" Type="http://schemas.openxmlformats.org/officeDocument/2006/relationships/image" Target="../media/image238.tiff"/><Relationship Id="rId47" Type="http://schemas.openxmlformats.org/officeDocument/2006/relationships/image" Target="../media/image243.tiff"/><Relationship Id="rId50" Type="http://schemas.openxmlformats.org/officeDocument/2006/relationships/image" Target="../media/image246.svg"/><Relationship Id="rId55" Type="http://schemas.openxmlformats.org/officeDocument/2006/relationships/image" Target="../media/image251.png"/><Relationship Id="rId7" Type="http://schemas.openxmlformats.org/officeDocument/2006/relationships/image" Target="../media/image203.svg"/><Relationship Id="rId2" Type="http://schemas.openxmlformats.org/officeDocument/2006/relationships/image" Target="../media/image198.png"/><Relationship Id="rId16" Type="http://schemas.openxmlformats.org/officeDocument/2006/relationships/image" Target="../media/image212.png"/><Relationship Id="rId29" Type="http://schemas.openxmlformats.org/officeDocument/2006/relationships/image" Target="../media/image225.svg"/><Relationship Id="rId11" Type="http://schemas.openxmlformats.org/officeDocument/2006/relationships/image" Target="../media/image207.svg"/><Relationship Id="rId24" Type="http://schemas.openxmlformats.org/officeDocument/2006/relationships/image" Target="../media/image220.png"/><Relationship Id="rId32" Type="http://schemas.openxmlformats.org/officeDocument/2006/relationships/image" Target="../media/image228.png"/><Relationship Id="rId37" Type="http://schemas.openxmlformats.org/officeDocument/2006/relationships/image" Target="../media/image233.svg"/><Relationship Id="rId40" Type="http://schemas.openxmlformats.org/officeDocument/2006/relationships/image" Target="../media/image236.png"/><Relationship Id="rId45" Type="http://schemas.openxmlformats.org/officeDocument/2006/relationships/image" Target="../media/image241.tiff"/><Relationship Id="rId53" Type="http://schemas.openxmlformats.org/officeDocument/2006/relationships/image" Target="../media/image249.svg"/><Relationship Id="rId58" Type="http://schemas.openxmlformats.org/officeDocument/2006/relationships/image" Target="../media/image254.svg"/><Relationship Id="rId5" Type="http://schemas.openxmlformats.org/officeDocument/2006/relationships/image" Target="../media/image201.svg"/><Relationship Id="rId19" Type="http://schemas.openxmlformats.org/officeDocument/2006/relationships/image" Target="../media/image215.svg"/><Relationship Id="rId4" Type="http://schemas.openxmlformats.org/officeDocument/2006/relationships/image" Target="../media/image200.png"/><Relationship Id="rId9" Type="http://schemas.openxmlformats.org/officeDocument/2006/relationships/image" Target="../media/image205.svg"/><Relationship Id="rId14" Type="http://schemas.openxmlformats.org/officeDocument/2006/relationships/image" Target="../media/image210.png"/><Relationship Id="rId22" Type="http://schemas.openxmlformats.org/officeDocument/2006/relationships/image" Target="../media/image218.png"/><Relationship Id="rId27" Type="http://schemas.openxmlformats.org/officeDocument/2006/relationships/image" Target="../media/image223.svg"/><Relationship Id="rId30" Type="http://schemas.openxmlformats.org/officeDocument/2006/relationships/image" Target="../media/image226.png"/><Relationship Id="rId35" Type="http://schemas.openxmlformats.org/officeDocument/2006/relationships/image" Target="../media/image231.svg"/><Relationship Id="rId43" Type="http://schemas.openxmlformats.org/officeDocument/2006/relationships/image" Target="../media/image239.tiff"/><Relationship Id="rId48" Type="http://schemas.openxmlformats.org/officeDocument/2006/relationships/image" Target="../media/image244.svg"/><Relationship Id="rId56" Type="http://schemas.openxmlformats.org/officeDocument/2006/relationships/image" Target="../media/image252.svg"/><Relationship Id="rId8" Type="http://schemas.openxmlformats.org/officeDocument/2006/relationships/image" Target="../media/image204.png"/><Relationship Id="rId51" Type="http://schemas.openxmlformats.org/officeDocument/2006/relationships/image" Target="../media/image247.svg"/><Relationship Id="rId3" Type="http://schemas.openxmlformats.org/officeDocument/2006/relationships/image" Target="../media/image199.svg"/><Relationship Id="rId12" Type="http://schemas.openxmlformats.org/officeDocument/2006/relationships/image" Target="../media/image208.png"/><Relationship Id="rId17" Type="http://schemas.openxmlformats.org/officeDocument/2006/relationships/image" Target="../media/image213.svg"/><Relationship Id="rId25" Type="http://schemas.openxmlformats.org/officeDocument/2006/relationships/image" Target="../media/image221.svg"/><Relationship Id="rId33" Type="http://schemas.openxmlformats.org/officeDocument/2006/relationships/image" Target="../media/image229.svg"/><Relationship Id="rId38" Type="http://schemas.openxmlformats.org/officeDocument/2006/relationships/image" Target="../media/image234.png"/><Relationship Id="rId46" Type="http://schemas.openxmlformats.org/officeDocument/2006/relationships/image" Target="../media/image242.tiff"/><Relationship Id="rId59" Type="http://schemas.openxmlformats.org/officeDocument/2006/relationships/image" Target="../media/image255.tiff"/><Relationship Id="rId20" Type="http://schemas.openxmlformats.org/officeDocument/2006/relationships/image" Target="../media/image216.tiff"/><Relationship Id="rId41" Type="http://schemas.openxmlformats.org/officeDocument/2006/relationships/image" Target="../media/image237.svg"/><Relationship Id="rId54" Type="http://schemas.openxmlformats.org/officeDocument/2006/relationships/image" Target="../media/image250.svg"/><Relationship Id="rId1" Type="http://schemas.openxmlformats.org/officeDocument/2006/relationships/slideLayout" Target="../slideLayouts/slideLayout4.xml"/><Relationship Id="rId6" Type="http://schemas.openxmlformats.org/officeDocument/2006/relationships/image" Target="../media/image202.png"/><Relationship Id="rId15" Type="http://schemas.openxmlformats.org/officeDocument/2006/relationships/image" Target="../media/image211.svg"/><Relationship Id="rId23" Type="http://schemas.openxmlformats.org/officeDocument/2006/relationships/image" Target="../media/image219.svg"/><Relationship Id="rId28" Type="http://schemas.openxmlformats.org/officeDocument/2006/relationships/image" Target="../media/image224.png"/><Relationship Id="rId36" Type="http://schemas.openxmlformats.org/officeDocument/2006/relationships/image" Target="../media/image232.png"/><Relationship Id="rId49" Type="http://schemas.openxmlformats.org/officeDocument/2006/relationships/image" Target="../media/image245.svg"/><Relationship Id="rId57" Type="http://schemas.openxmlformats.org/officeDocument/2006/relationships/image" Target="../media/image253.png"/><Relationship Id="rId10" Type="http://schemas.openxmlformats.org/officeDocument/2006/relationships/image" Target="../media/image206.png"/><Relationship Id="rId31" Type="http://schemas.openxmlformats.org/officeDocument/2006/relationships/image" Target="../media/image227.svg"/><Relationship Id="rId44" Type="http://schemas.openxmlformats.org/officeDocument/2006/relationships/image" Target="../media/image240.tiff"/><Relationship Id="rId52" Type="http://schemas.openxmlformats.org/officeDocument/2006/relationships/image" Target="../media/image248.png"/></Relationships>
</file>

<file path=ppt/slides/_rels/slide33.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88.svg"/><Relationship Id="rId18" Type="http://schemas.openxmlformats.org/officeDocument/2006/relationships/image" Target="../media/image182.png"/><Relationship Id="rId3" Type="http://schemas.openxmlformats.org/officeDocument/2006/relationships/image" Target="../media/image191.svg"/><Relationship Id="rId21" Type="http://schemas.openxmlformats.org/officeDocument/2006/relationships/image" Target="../media/image257.svg"/><Relationship Id="rId7" Type="http://schemas.openxmlformats.org/officeDocument/2006/relationships/image" Target="../media/image181.svg"/><Relationship Id="rId12" Type="http://schemas.openxmlformats.org/officeDocument/2006/relationships/image" Target="../media/image187.png"/><Relationship Id="rId17" Type="http://schemas.openxmlformats.org/officeDocument/2006/relationships/image" Target="../media/image175.svg"/><Relationship Id="rId25" Type="http://schemas.openxmlformats.org/officeDocument/2006/relationships/image" Target="../media/image261.tiff"/><Relationship Id="rId2" Type="http://schemas.openxmlformats.org/officeDocument/2006/relationships/image" Target="../media/image190.png"/><Relationship Id="rId16" Type="http://schemas.openxmlformats.org/officeDocument/2006/relationships/image" Target="../media/image174.png"/><Relationship Id="rId20" Type="http://schemas.openxmlformats.org/officeDocument/2006/relationships/image" Target="../media/image256.png"/><Relationship Id="rId1" Type="http://schemas.openxmlformats.org/officeDocument/2006/relationships/slideLayout" Target="../slideLayouts/slideLayout4.xml"/><Relationship Id="rId6" Type="http://schemas.openxmlformats.org/officeDocument/2006/relationships/image" Target="../media/image180.png"/><Relationship Id="rId11" Type="http://schemas.openxmlformats.org/officeDocument/2006/relationships/image" Target="../media/image172.svg"/><Relationship Id="rId24" Type="http://schemas.openxmlformats.org/officeDocument/2006/relationships/image" Target="../media/image260.tiff"/><Relationship Id="rId5" Type="http://schemas.openxmlformats.org/officeDocument/2006/relationships/image" Target="../media/image193.svg"/><Relationship Id="rId15" Type="http://schemas.openxmlformats.org/officeDocument/2006/relationships/image" Target="../media/image179.svg"/><Relationship Id="rId23" Type="http://schemas.openxmlformats.org/officeDocument/2006/relationships/image" Target="../media/image259.svg"/><Relationship Id="rId10" Type="http://schemas.openxmlformats.org/officeDocument/2006/relationships/image" Target="../media/image171.png"/><Relationship Id="rId19" Type="http://schemas.openxmlformats.org/officeDocument/2006/relationships/image" Target="../media/image183.svg"/><Relationship Id="rId4" Type="http://schemas.openxmlformats.org/officeDocument/2006/relationships/image" Target="../media/image192.png"/><Relationship Id="rId9" Type="http://schemas.openxmlformats.org/officeDocument/2006/relationships/image" Target="../media/image122.svg"/><Relationship Id="rId14" Type="http://schemas.openxmlformats.org/officeDocument/2006/relationships/image" Target="../media/image178.png"/><Relationship Id="rId22" Type="http://schemas.openxmlformats.org/officeDocument/2006/relationships/image" Target="../media/image258.png"/></Relationships>
</file>

<file path=ppt/slides/_rels/slide34.xml.rels><?xml version="1.0" encoding="UTF-8" standalone="yes"?>
<Relationships xmlns="http://schemas.openxmlformats.org/package/2006/relationships"><Relationship Id="rId3" Type="http://schemas.openxmlformats.org/officeDocument/2006/relationships/image" Target="../media/image263.tiff"/><Relationship Id="rId2" Type="http://schemas.openxmlformats.org/officeDocument/2006/relationships/image" Target="../media/image262.tiff"/><Relationship Id="rId1" Type="http://schemas.openxmlformats.org/officeDocument/2006/relationships/slideLayout" Target="../slideLayouts/slideLayout4.xml"/><Relationship Id="rId5" Type="http://schemas.openxmlformats.org/officeDocument/2006/relationships/image" Target="../media/image265.tiff"/><Relationship Id="rId4" Type="http://schemas.openxmlformats.org/officeDocument/2006/relationships/image" Target="../media/image264.tiff"/></Relationships>
</file>

<file path=ppt/slides/_rels/slide35.xml.rels><?xml version="1.0" encoding="UTF-8" standalone="yes"?>
<Relationships xmlns="http://schemas.openxmlformats.org/package/2006/relationships"><Relationship Id="rId2" Type="http://schemas.openxmlformats.org/officeDocument/2006/relationships/image" Target="../media/image266.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68.tiff"/><Relationship Id="rId2" Type="http://schemas.openxmlformats.org/officeDocument/2006/relationships/image" Target="../media/image267.tiff"/><Relationship Id="rId1" Type="http://schemas.openxmlformats.org/officeDocument/2006/relationships/slideLayout" Target="../slideLayouts/slideLayout4.xml"/><Relationship Id="rId6" Type="http://schemas.openxmlformats.org/officeDocument/2006/relationships/image" Target="../media/image271.tiff"/><Relationship Id="rId5" Type="http://schemas.openxmlformats.org/officeDocument/2006/relationships/image" Target="../media/image270.tiff"/><Relationship Id="rId4" Type="http://schemas.openxmlformats.org/officeDocument/2006/relationships/image" Target="../media/image269.tiff"/></Relationships>
</file>

<file path=ppt/slides/_rels/slide38.xml.rels><?xml version="1.0" encoding="UTF-8" standalone="yes"?>
<Relationships xmlns="http://schemas.openxmlformats.org/package/2006/relationships"><Relationship Id="rId8" Type="http://schemas.openxmlformats.org/officeDocument/2006/relationships/image" Target="../media/image278.png"/><Relationship Id="rId3" Type="http://schemas.openxmlformats.org/officeDocument/2006/relationships/image" Target="../media/image273.svg"/><Relationship Id="rId7" Type="http://schemas.openxmlformats.org/officeDocument/2006/relationships/image" Target="../media/image277.svg"/><Relationship Id="rId2" Type="http://schemas.openxmlformats.org/officeDocument/2006/relationships/image" Target="../media/image272.png"/><Relationship Id="rId1" Type="http://schemas.openxmlformats.org/officeDocument/2006/relationships/slideLayout" Target="../slideLayouts/slideLayout4.xml"/><Relationship Id="rId6" Type="http://schemas.openxmlformats.org/officeDocument/2006/relationships/image" Target="../media/image276.png"/><Relationship Id="rId5" Type="http://schemas.openxmlformats.org/officeDocument/2006/relationships/image" Target="../media/image275.svg"/><Relationship Id="rId4" Type="http://schemas.openxmlformats.org/officeDocument/2006/relationships/image" Target="../media/image274.png"/><Relationship Id="rId9" Type="http://schemas.openxmlformats.org/officeDocument/2006/relationships/image" Target="../media/image279.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eg"/><Relationship Id="rId18" Type="http://schemas.openxmlformats.org/officeDocument/2006/relationships/image" Target="../media/image27.jpeg"/><Relationship Id="rId26" Type="http://schemas.openxmlformats.org/officeDocument/2006/relationships/image" Target="../media/image35.png"/><Relationship Id="rId3" Type="http://schemas.openxmlformats.org/officeDocument/2006/relationships/image" Target="../media/image12.jpeg"/><Relationship Id="rId21" Type="http://schemas.openxmlformats.org/officeDocument/2006/relationships/image" Target="../media/image30.jpeg"/><Relationship Id="rId7" Type="http://schemas.openxmlformats.org/officeDocument/2006/relationships/image" Target="../media/image16.png"/><Relationship Id="rId12" Type="http://schemas.openxmlformats.org/officeDocument/2006/relationships/image" Target="../media/image21.jpeg"/><Relationship Id="rId17" Type="http://schemas.openxmlformats.org/officeDocument/2006/relationships/image" Target="../media/image26.jpeg"/><Relationship Id="rId25" Type="http://schemas.openxmlformats.org/officeDocument/2006/relationships/image" Target="../media/image34.png"/><Relationship Id="rId2" Type="http://schemas.openxmlformats.org/officeDocument/2006/relationships/notesSlide" Target="../notesSlides/notesSlide1.xml"/><Relationship Id="rId16" Type="http://schemas.openxmlformats.org/officeDocument/2006/relationships/image" Target="../media/image25.jpeg"/><Relationship Id="rId20"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jpg"/><Relationship Id="rId5" Type="http://schemas.openxmlformats.org/officeDocument/2006/relationships/image" Target="../media/image14.png"/><Relationship Id="rId15" Type="http://schemas.openxmlformats.org/officeDocument/2006/relationships/image" Target="../media/image24.jpeg"/><Relationship Id="rId23" Type="http://schemas.openxmlformats.org/officeDocument/2006/relationships/image" Target="../media/image32.png"/><Relationship Id="rId10" Type="http://schemas.openxmlformats.org/officeDocument/2006/relationships/image" Target="../media/image19.jpeg"/><Relationship Id="rId19" Type="http://schemas.openxmlformats.org/officeDocument/2006/relationships/image" Target="../media/image28.jpe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jpg"/></Relationships>
</file>

<file path=ppt/slides/_rels/slide40.xml.rels><?xml version="1.0" encoding="UTF-8" standalone="yes"?>
<Relationships xmlns="http://schemas.openxmlformats.org/package/2006/relationships"><Relationship Id="rId2" Type="http://schemas.openxmlformats.org/officeDocument/2006/relationships/image" Target="../media/image280.e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81.em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82.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83.em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84.em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85.em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svg"/><Relationship Id="rId3" Type="http://schemas.openxmlformats.org/officeDocument/2006/relationships/image" Target="../media/image116.svg"/><Relationship Id="rId7" Type="http://schemas.openxmlformats.org/officeDocument/2006/relationships/image" Target="../media/image120.svg"/><Relationship Id="rId12" Type="http://schemas.openxmlformats.org/officeDocument/2006/relationships/image" Target="../media/image111.png"/><Relationship Id="rId17" Type="http://schemas.openxmlformats.org/officeDocument/2006/relationships/image" Target="../media/image122.svg"/><Relationship Id="rId2" Type="http://schemas.openxmlformats.org/officeDocument/2006/relationships/image" Target="../media/image115.png"/><Relationship Id="rId16" Type="http://schemas.openxmlformats.org/officeDocument/2006/relationships/image" Target="../media/image121.png"/><Relationship Id="rId1" Type="http://schemas.openxmlformats.org/officeDocument/2006/relationships/slideLayout" Target="../slideLayouts/slideLayout4.xml"/><Relationship Id="rId6" Type="http://schemas.openxmlformats.org/officeDocument/2006/relationships/image" Target="../media/image119.png"/><Relationship Id="rId11" Type="http://schemas.openxmlformats.org/officeDocument/2006/relationships/image" Target="../media/image110.svg"/><Relationship Id="rId5" Type="http://schemas.openxmlformats.org/officeDocument/2006/relationships/image" Target="../media/image118.svg"/><Relationship Id="rId15" Type="http://schemas.openxmlformats.org/officeDocument/2006/relationships/image" Target="../media/image114.svg"/><Relationship Id="rId10" Type="http://schemas.openxmlformats.org/officeDocument/2006/relationships/image" Target="../media/image109.png"/><Relationship Id="rId4" Type="http://schemas.openxmlformats.org/officeDocument/2006/relationships/image" Target="../media/image117.png"/><Relationship Id="rId9" Type="http://schemas.openxmlformats.org/officeDocument/2006/relationships/image" Target="../media/image108.svg"/><Relationship Id="rId14" Type="http://schemas.openxmlformats.org/officeDocument/2006/relationships/image" Target="../media/image113.png"/></Relationships>
</file>

<file path=ppt/slides/_rels/slide51.xml.rels><?xml version="1.0" encoding="UTF-8" standalone="yes"?>
<Relationships xmlns="http://schemas.openxmlformats.org/package/2006/relationships"><Relationship Id="rId2" Type="http://schemas.openxmlformats.org/officeDocument/2006/relationships/image" Target="../media/image286.e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87.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hyperlink" Target="mailto:gallmendinger@harborresearch.com" TargetMode="Externa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5C934-0B09-1D40-986F-A130038372B7}"/>
              </a:ext>
            </a:extLst>
          </p:cNvPr>
          <p:cNvSpPr>
            <a:spLocks noGrp="1"/>
          </p:cNvSpPr>
          <p:nvPr>
            <p:ph type="ctrTitle"/>
          </p:nvPr>
        </p:nvSpPr>
        <p:spPr/>
        <p:txBody>
          <a:bodyPr>
            <a:normAutofit fontScale="90000"/>
          </a:bodyPr>
          <a:lstStyle/>
          <a:p>
            <a:r>
              <a:rPr lang="en-US" dirty="0">
                <a:solidFill>
                  <a:schemeClr val="tx1"/>
                </a:solidFill>
              </a:rPr>
              <a:t>Connected Home Roadmap </a:t>
            </a:r>
            <a:br>
              <a:rPr lang="en-US" dirty="0">
                <a:solidFill>
                  <a:schemeClr val="tx1"/>
                </a:solidFill>
              </a:rPr>
            </a:br>
            <a:r>
              <a:rPr lang="en-US" dirty="0">
                <a:solidFill>
                  <a:schemeClr val="tx1"/>
                </a:solidFill>
              </a:rPr>
              <a:t>Final Webinar</a:t>
            </a:r>
            <a:endParaRPr lang="en-US" dirty="0"/>
          </a:p>
        </p:txBody>
      </p:sp>
      <p:sp>
        <p:nvSpPr>
          <p:cNvPr id="3" name="Subtitle 2">
            <a:extLst>
              <a:ext uri="{FF2B5EF4-FFF2-40B4-BE49-F238E27FC236}">
                <a16:creationId xmlns:a16="http://schemas.microsoft.com/office/drawing/2014/main" id="{FAED7FAB-77E6-4E45-A982-5EBB9F1CDCE8}"/>
              </a:ext>
            </a:extLst>
          </p:cNvPr>
          <p:cNvSpPr>
            <a:spLocks noGrp="1"/>
          </p:cNvSpPr>
          <p:nvPr>
            <p:ph type="subTitle" idx="1"/>
          </p:nvPr>
        </p:nvSpPr>
        <p:spPr/>
        <p:txBody>
          <a:bodyPr anchor="b"/>
          <a:lstStyle/>
          <a:p>
            <a:r>
              <a:rPr lang="en-US" dirty="0"/>
              <a:t>Harbor Research</a:t>
            </a:r>
          </a:p>
        </p:txBody>
      </p:sp>
      <p:sp>
        <p:nvSpPr>
          <p:cNvPr id="4" name="Footer Placeholder 3">
            <a:extLst>
              <a:ext uri="{FF2B5EF4-FFF2-40B4-BE49-F238E27FC236}">
                <a16:creationId xmlns:a16="http://schemas.microsoft.com/office/drawing/2014/main" id="{FDB17E5B-7CEB-7843-852D-A4B4BECC74B1}"/>
              </a:ext>
            </a:extLst>
          </p:cNvPr>
          <p:cNvSpPr>
            <a:spLocks noGrp="1"/>
          </p:cNvSpPr>
          <p:nvPr>
            <p:ph type="ftr" sz="quarter" idx="10"/>
          </p:nvPr>
        </p:nvSpPr>
        <p:spPr/>
        <p:txBody>
          <a:bodyPr/>
          <a:lstStyle/>
          <a:p>
            <a:r>
              <a:rPr lang="en-US" dirty="0"/>
              <a:t>© 2019, Continental Automated Buildings Association</a:t>
            </a:r>
          </a:p>
        </p:txBody>
      </p:sp>
    </p:spTree>
    <p:extLst>
      <p:ext uri="{BB962C8B-B14F-4D97-AF65-F5344CB8AC3E}">
        <p14:creationId xmlns:p14="http://schemas.microsoft.com/office/powerpoint/2010/main" val="3180166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D230F-9E4F-BF47-9521-5D3A2606DA98}"/>
              </a:ext>
            </a:extLst>
          </p:cNvPr>
          <p:cNvSpPr>
            <a:spLocks noGrp="1"/>
          </p:cNvSpPr>
          <p:nvPr>
            <p:ph type="title"/>
          </p:nvPr>
        </p:nvSpPr>
        <p:spPr/>
        <p:txBody>
          <a:bodyPr/>
          <a:lstStyle/>
          <a:p>
            <a:r>
              <a:rPr lang="en-US"/>
              <a:t>Key Takeaways (2/2)</a:t>
            </a:r>
          </a:p>
        </p:txBody>
      </p:sp>
      <p:sp>
        <p:nvSpPr>
          <p:cNvPr id="3" name="Footer Placeholder 2">
            <a:extLst>
              <a:ext uri="{FF2B5EF4-FFF2-40B4-BE49-F238E27FC236}">
                <a16:creationId xmlns:a16="http://schemas.microsoft.com/office/drawing/2014/main" id="{50E916F1-EFDD-FD4C-949E-9843BDAD004D}"/>
              </a:ext>
            </a:extLst>
          </p:cNvPr>
          <p:cNvSpPr>
            <a:spLocks noGrp="1"/>
          </p:cNvSpPr>
          <p:nvPr>
            <p:ph type="ftr" sz="quarter" idx="10"/>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9BB681BB-E85A-BC43-8DA9-504EBAB8E8FF}"/>
              </a:ext>
            </a:extLst>
          </p:cNvPr>
          <p:cNvSpPr>
            <a:spLocks noGrp="1"/>
          </p:cNvSpPr>
          <p:nvPr>
            <p:ph type="sldNum" sz="quarter" idx="11"/>
          </p:nvPr>
        </p:nvSpPr>
        <p:spPr/>
        <p:txBody>
          <a:bodyPr/>
          <a:lstStyle/>
          <a:p>
            <a:fld id="{4658F449-AC56-C64A-8488-86A10DE691DA}" type="slidenum">
              <a:rPr lang="en-US" smtClean="0"/>
              <a:pPr/>
              <a:t>10</a:t>
            </a:fld>
            <a:endParaRPr lang="en-US"/>
          </a:p>
        </p:txBody>
      </p:sp>
      <p:grpSp>
        <p:nvGrpSpPr>
          <p:cNvPr id="32" name="Group 31">
            <a:extLst>
              <a:ext uri="{FF2B5EF4-FFF2-40B4-BE49-F238E27FC236}">
                <a16:creationId xmlns:a16="http://schemas.microsoft.com/office/drawing/2014/main" id="{9D1D9B55-E5F8-F54C-A396-B1681C3D1F4B}"/>
              </a:ext>
            </a:extLst>
          </p:cNvPr>
          <p:cNvGrpSpPr/>
          <p:nvPr/>
        </p:nvGrpSpPr>
        <p:grpSpPr>
          <a:xfrm>
            <a:off x="833388" y="1028318"/>
            <a:ext cx="9712692" cy="5328032"/>
            <a:chOff x="292608" y="1357209"/>
            <a:chExt cx="9658237" cy="5328032"/>
          </a:xfrm>
        </p:grpSpPr>
        <p:sp>
          <p:nvSpPr>
            <p:cNvPr id="5" name="TextBox 4">
              <a:extLst>
                <a:ext uri="{FF2B5EF4-FFF2-40B4-BE49-F238E27FC236}">
                  <a16:creationId xmlns:a16="http://schemas.microsoft.com/office/drawing/2014/main" id="{2B4AA632-C4C2-2546-8C9E-6794D1090AEE}"/>
                </a:ext>
              </a:extLst>
            </p:cNvPr>
            <p:cNvSpPr txBox="1"/>
            <p:nvPr/>
          </p:nvSpPr>
          <p:spPr>
            <a:xfrm>
              <a:off x="864238" y="1357209"/>
              <a:ext cx="8232475" cy="606062"/>
            </a:xfrm>
            <a:prstGeom prst="rect">
              <a:avLst/>
            </a:prstGeom>
            <a:noFill/>
          </p:spPr>
          <p:txBody>
            <a:bodyPr vert="horz" wrap="square" lIns="0" tIns="0" rIns="0" bIns="0" rtlCol="0" anchor="ctr">
              <a:noAutofit/>
            </a:bodyPr>
            <a:lstStyle/>
            <a:p>
              <a:pPr>
                <a:lnSpc>
                  <a:spcPts val="1680"/>
                </a:lnSpc>
              </a:pPr>
              <a:r>
                <a:rPr lang="en-US" sz="1600">
                  <a:solidFill>
                    <a:schemeClr val="tx2"/>
                  </a:solidFill>
                </a:rPr>
                <a:t>Future potential outcomes are illustrated by the following three scenarios:</a:t>
              </a:r>
            </a:p>
          </p:txBody>
        </p:sp>
        <p:cxnSp>
          <p:nvCxnSpPr>
            <p:cNvPr id="6" name="Straight Connector 5">
              <a:extLst>
                <a:ext uri="{FF2B5EF4-FFF2-40B4-BE49-F238E27FC236}">
                  <a16:creationId xmlns:a16="http://schemas.microsoft.com/office/drawing/2014/main" id="{AD8973F8-64EF-EC46-AFB0-5D9F9F12C2C5}"/>
                </a:ext>
              </a:extLst>
            </p:cNvPr>
            <p:cNvCxnSpPr>
              <a:cxnSpLocks/>
            </p:cNvCxnSpPr>
            <p:nvPr/>
          </p:nvCxnSpPr>
          <p:spPr>
            <a:xfrm>
              <a:off x="713236" y="1412042"/>
              <a:ext cx="0" cy="496396"/>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1506A63-7453-6E4F-A457-B7A76762DC35}"/>
                </a:ext>
              </a:extLst>
            </p:cNvPr>
            <p:cNvSpPr txBox="1"/>
            <p:nvPr/>
          </p:nvSpPr>
          <p:spPr>
            <a:xfrm>
              <a:off x="292608" y="1397252"/>
              <a:ext cx="401072" cy="523221"/>
            </a:xfrm>
            <a:prstGeom prst="rect">
              <a:avLst/>
            </a:prstGeom>
            <a:noFill/>
          </p:spPr>
          <p:txBody>
            <a:bodyPr wrap="none" rtlCol="0">
              <a:spAutoFit/>
            </a:bodyPr>
            <a:lstStyle/>
            <a:p>
              <a:r>
                <a:rPr lang="en-US" sz="2800" b="1">
                  <a:solidFill>
                    <a:srgbClr val="0067B2"/>
                  </a:solidFill>
                </a:rPr>
                <a:t>4</a:t>
              </a:r>
            </a:p>
          </p:txBody>
        </p:sp>
        <p:sp>
          <p:nvSpPr>
            <p:cNvPr id="8" name="TextBox 7">
              <a:extLst>
                <a:ext uri="{FF2B5EF4-FFF2-40B4-BE49-F238E27FC236}">
                  <a16:creationId xmlns:a16="http://schemas.microsoft.com/office/drawing/2014/main" id="{5DBDCDF6-DAC1-E54A-B7F9-FEF8093328E2}"/>
                </a:ext>
              </a:extLst>
            </p:cNvPr>
            <p:cNvSpPr txBox="1"/>
            <p:nvPr/>
          </p:nvSpPr>
          <p:spPr>
            <a:xfrm>
              <a:off x="1537612" y="1992444"/>
              <a:ext cx="7559099" cy="553004"/>
            </a:xfrm>
            <a:prstGeom prst="rect">
              <a:avLst/>
            </a:prstGeom>
            <a:noFill/>
          </p:spPr>
          <p:txBody>
            <a:bodyPr vert="horz" wrap="square" lIns="0" tIns="0" rIns="0" bIns="0" rtlCol="0" anchor="ctr">
              <a:noAutofit/>
            </a:bodyPr>
            <a:lstStyle/>
            <a:p>
              <a:pPr>
                <a:lnSpc>
                  <a:spcPts val="1680"/>
                </a:lnSpc>
              </a:pPr>
              <a:r>
                <a:rPr lang="en-US" sz="1100" b="1">
                  <a:solidFill>
                    <a:schemeClr val="tx2"/>
                  </a:solidFill>
                </a:rPr>
                <a:t>Stagnant Smart Home: </a:t>
              </a:r>
              <a:r>
                <a:rPr lang="en-US" sz="1100">
                  <a:solidFill>
                    <a:schemeClr val="tx2"/>
                  </a:solidFill>
                </a:rPr>
                <a:t>players continue to operate in isolated ecosystems, leaving the technology protocol landscape fragmented and reinforcing pain points around user experience, privacy and security, and cost</a:t>
              </a:r>
            </a:p>
          </p:txBody>
        </p:sp>
        <p:cxnSp>
          <p:nvCxnSpPr>
            <p:cNvPr id="9" name="Straight Connector 8">
              <a:extLst>
                <a:ext uri="{FF2B5EF4-FFF2-40B4-BE49-F238E27FC236}">
                  <a16:creationId xmlns:a16="http://schemas.microsoft.com/office/drawing/2014/main" id="{E0B31489-F2DF-CF48-8D6C-38031CD6DB21}"/>
                </a:ext>
              </a:extLst>
            </p:cNvPr>
            <p:cNvCxnSpPr>
              <a:cxnSpLocks/>
            </p:cNvCxnSpPr>
            <p:nvPr/>
          </p:nvCxnSpPr>
          <p:spPr>
            <a:xfrm>
              <a:off x="1448583" y="1993768"/>
              <a:ext cx="0" cy="553005"/>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C2C6790-A704-6047-9B80-AB80CBE6456E}"/>
                </a:ext>
              </a:extLst>
            </p:cNvPr>
            <p:cNvSpPr txBox="1"/>
            <p:nvPr/>
          </p:nvSpPr>
          <p:spPr>
            <a:xfrm>
              <a:off x="485101" y="2193404"/>
              <a:ext cx="1153653" cy="276999"/>
            </a:xfrm>
            <a:prstGeom prst="rect">
              <a:avLst/>
            </a:prstGeom>
            <a:noFill/>
          </p:spPr>
          <p:txBody>
            <a:bodyPr wrap="square" rtlCol="0">
              <a:spAutoFit/>
            </a:bodyPr>
            <a:lstStyle/>
            <a:p>
              <a:r>
                <a:rPr lang="en-US" sz="1200" b="1">
                  <a:solidFill>
                    <a:srgbClr val="0067B2"/>
                  </a:solidFill>
                </a:rPr>
                <a:t>Scenario 1</a:t>
              </a:r>
            </a:p>
          </p:txBody>
        </p:sp>
        <p:sp>
          <p:nvSpPr>
            <p:cNvPr id="11" name="TextBox 10">
              <a:extLst>
                <a:ext uri="{FF2B5EF4-FFF2-40B4-BE49-F238E27FC236}">
                  <a16:creationId xmlns:a16="http://schemas.microsoft.com/office/drawing/2014/main" id="{0DF422FC-337E-6547-A462-EE6F10737DAF}"/>
                </a:ext>
              </a:extLst>
            </p:cNvPr>
            <p:cNvSpPr txBox="1"/>
            <p:nvPr/>
          </p:nvSpPr>
          <p:spPr>
            <a:xfrm>
              <a:off x="1537612" y="2830801"/>
              <a:ext cx="7601554" cy="641348"/>
            </a:xfrm>
            <a:prstGeom prst="rect">
              <a:avLst/>
            </a:prstGeom>
            <a:noFill/>
          </p:spPr>
          <p:txBody>
            <a:bodyPr vert="horz" wrap="square" lIns="0" tIns="0" rIns="0" bIns="0" rtlCol="0" anchor="ctr">
              <a:noAutofit/>
            </a:bodyPr>
            <a:lstStyle/>
            <a:p>
              <a:pPr>
                <a:lnSpc>
                  <a:spcPts val="1680"/>
                </a:lnSpc>
              </a:pPr>
              <a:r>
                <a:rPr lang="en-US" sz="1100" b="1">
                  <a:solidFill>
                    <a:schemeClr val="tx2"/>
                  </a:solidFill>
                </a:rPr>
                <a:t>Middle of the Road: </a:t>
              </a:r>
              <a:r>
                <a:rPr lang="en-US" sz="1100">
                  <a:solidFill>
                    <a:schemeClr val="tx2"/>
                  </a:solidFill>
                </a:rPr>
                <a:t>while more complex use cases are introduced, player collaboration remains constrained to smart home hub ecosystems. This convergence on smart home ecosystems improves the disarray of technology protocols to a degree; however, challenges around user experience will limit mass adoption</a:t>
              </a:r>
            </a:p>
          </p:txBody>
        </p:sp>
        <p:cxnSp>
          <p:nvCxnSpPr>
            <p:cNvPr id="12" name="Straight Connector 11">
              <a:extLst>
                <a:ext uri="{FF2B5EF4-FFF2-40B4-BE49-F238E27FC236}">
                  <a16:creationId xmlns:a16="http://schemas.microsoft.com/office/drawing/2014/main" id="{441D47AE-5360-9447-8DA7-1F3EE400D2D3}"/>
                </a:ext>
              </a:extLst>
            </p:cNvPr>
            <p:cNvCxnSpPr>
              <a:cxnSpLocks/>
            </p:cNvCxnSpPr>
            <p:nvPr/>
          </p:nvCxnSpPr>
          <p:spPr>
            <a:xfrm>
              <a:off x="1448583" y="2804003"/>
              <a:ext cx="0" cy="694944"/>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842BF96-45F4-F84D-A27E-B17D967917A7}"/>
                </a:ext>
              </a:extLst>
            </p:cNvPr>
            <p:cNvSpPr txBox="1"/>
            <p:nvPr/>
          </p:nvSpPr>
          <p:spPr>
            <a:xfrm>
              <a:off x="485102" y="3005281"/>
              <a:ext cx="1153660" cy="276999"/>
            </a:xfrm>
            <a:prstGeom prst="rect">
              <a:avLst/>
            </a:prstGeom>
            <a:noFill/>
          </p:spPr>
          <p:txBody>
            <a:bodyPr wrap="square" rtlCol="0">
              <a:spAutoFit/>
            </a:bodyPr>
            <a:lstStyle/>
            <a:p>
              <a:r>
                <a:rPr lang="en-US" sz="1200" b="1">
                  <a:solidFill>
                    <a:srgbClr val="0067B2"/>
                  </a:solidFill>
                </a:rPr>
                <a:t>Scenario 2</a:t>
              </a:r>
            </a:p>
          </p:txBody>
        </p:sp>
        <p:sp>
          <p:nvSpPr>
            <p:cNvPr id="14" name="TextBox 13">
              <a:extLst>
                <a:ext uri="{FF2B5EF4-FFF2-40B4-BE49-F238E27FC236}">
                  <a16:creationId xmlns:a16="http://schemas.microsoft.com/office/drawing/2014/main" id="{D5E62734-BCDB-1E45-A988-354BBEF361B3}"/>
                </a:ext>
              </a:extLst>
            </p:cNvPr>
            <p:cNvSpPr txBox="1"/>
            <p:nvPr/>
          </p:nvSpPr>
          <p:spPr>
            <a:xfrm>
              <a:off x="1537612" y="3724312"/>
              <a:ext cx="7601550" cy="641348"/>
            </a:xfrm>
            <a:prstGeom prst="rect">
              <a:avLst/>
            </a:prstGeom>
            <a:noFill/>
          </p:spPr>
          <p:txBody>
            <a:bodyPr vert="horz" wrap="square" lIns="0" tIns="0" rIns="0" bIns="0" rtlCol="0" anchor="ctr">
              <a:noAutofit/>
            </a:bodyPr>
            <a:lstStyle/>
            <a:p>
              <a:pPr>
                <a:lnSpc>
                  <a:spcPts val="1680"/>
                </a:lnSpc>
              </a:pPr>
              <a:r>
                <a:rPr lang="en-US" sz="1100" b="1">
                  <a:solidFill>
                    <a:schemeClr val="tx2"/>
                  </a:solidFill>
                </a:rPr>
                <a:t>Smart Home Euphoria: </a:t>
              </a:r>
              <a:r>
                <a:rPr lang="en-US" sz="1100">
                  <a:solidFill>
                    <a:schemeClr val="tx2"/>
                  </a:solidFill>
                </a:rPr>
                <a:t>open ecosystem architectures alleviate the protocol mess with collaborative product development that also addresses user experience issues. Technology advances around AI, edge computing, security and voice recognition catalyze use case complexity and contribute to increased consumer trust</a:t>
              </a:r>
            </a:p>
          </p:txBody>
        </p:sp>
        <p:cxnSp>
          <p:nvCxnSpPr>
            <p:cNvPr id="15" name="Straight Connector 14">
              <a:extLst>
                <a:ext uri="{FF2B5EF4-FFF2-40B4-BE49-F238E27FC236}">
                  <a16:creationId xmlns:a16="http://schemas.microsoft.com/office/drawing/2014/main" id="{014C55F3-DBE5-C94B-BDCE-D3A21466ED27}"/>
                </a:ext>
              </a:extLst>
            </p:cNvPr>
            <p:cNvCxnSpPr>
              <a:cxnSpLocks/>
            </p:cNvCxnSpPr>
            <p:nvPr/>
          </p:nvCxnSpPr>
          <p:spPr>
            <a:xfrm>
              <a:off x="1448583" y="3697514"/>
              <a:ext cx="0" cy="694944"/>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AB2ACB1-5D59-BF4E-BC8B-9CC7E49C8D48}"/>
                </a:ext>
              </a:extLst>
            </p:cNvPr>
            <p:cNvSpPr txBox="1"/>
            <p:nvPr/>
          </p:nvSpPr>
          <p:spPr>
            <a:xfrm>
              <a:off x="485102" y="3898792"/>
              <a:ext cx="1153660" cy="276999"/>
            </a:xfrm>
            <a:prstGeom prst="rect">
              <a:avLst/>
            </a:prstGeom>
            <a:noFill/>
          </p:spPr>
          <p:txBody>
            <a:bodyPr wrap="square" rtlCol="0">
              <a:spAutoFit/>
            </a:bodyPr>
            <a:lstStyle/>
            <a:p>
              <a:r>
                <a:rPr lang="en-US" sz="1200" b="1">
                  <a:solidFill>
                    <a:srgbClr val="0067B2"/>
                  </a:solidFill>
                </a:rPr>
                <a:t>Scenario 3</a:t>
              </a:r>
            </a:p>
          </p:txBody>
        </p:sp>
        <p:sp>
          <p:nvSpPr>
            <p:cNvPr id="17" name="TextBox 16">
              <a:extLst>
                <a:ext uri="{FF2B5EF4-FFF2-40B4-BE49-F238E27FC236}">
                  <a16:creationId xmlns:a16="http://schemas.microsoft.com/office/drawing/2014/main" id="{9454E8F1-4640-A845-8777-FE44A08C525F}"/>
                </a:ext>
              </a:extLst>
            </p:cNvPr>
            <p:cNvSpPr txBox="1"/>
            <p:nvPr/>
          </p:nvSpPr>
          <p:spPr>
            <a:xfrm>
              <a:off x="871675" y="4473213"/>
              <a:ext cx="8569505" cy="606062"/>
            </a:xfrm>
            <a:prstGeom prst="rect">
              <a:avLst/>
            </a:prstGeom>
            <a:noFill/>
          </p:spPr>
          <p:txBody>
            <a:bodyPr vert="horz" wrap="square" lIns="0" tIns="0" rIns="0" bIns="0" rtlCol="0" anchor="ctr">
              <a:noAutofit/>
            </a:bodyPr>
            <a:lstStyle/>
            <a:p>
              <a:pPr>
                <a:lnSpc>
                  <a:spcPts val="1680"/>
                </a:lnSpc>
              </a:pPr>
              <a:r>
                <a:rPr lang="en-US" sz="1600">
                  <a:solidFill>
                    <a:schemeClr val="tx2"/>
                  </a:solidFill>
                </a:rPr>
                <a:t>To unlock future Smart Home value of $66.5B, players need to:</a:t>
              </a:r>
            </a:p>
          </p:txBody>
        </p:sp>
        <p:cxnSp>
          <p:nvCxnSpPr>
            <p:cNvPr id="18" name="Straight Connector 17">
              <a:extLst>
                <a:ext uri="{FF2B5EF4-FFF2-40B4-BE49-F238E27FC236}">
                  <a16:creationId xmlns:a16="http://schemas.microsoft.com/office/drawing/2014/main" id="{CEF057B3-676B-EF4E-ACE4-5F006A8389EE}"/>
                </a:ext>
              </a:extLst>
            </p:cNvPr>
            <p:cNvCxnSpPr>
              <a:cxnSpLocks/>
            </p:cNvCxnSpPr>
            <p:nvPr/>
          </p:nvCxnSpPr>
          <p:spPr>
            <a:xfrm>
              <a:off x="713236" y="4528046"/>
              <a:ext cx="0" cy="496396"/>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267D757-4EA2-C04B-B3D5-64980A318337}"/>
                </a:ext>
              </a:extLst>
            </p:cNvPr>
            <p:cNvSpPr txBox="1"/>
            <p:nvPr/>
          </p:nvSpPr>
          <p:spPr>
            <a:xfrm>
              <a:off x="292608" y="4514634"/>
              <a:ext cx="409086" cy="523220"/>
            </a:xfrm>
            <a:prstGeom prst="rect">
              <a:avLst/>
            </a:prstGeom>
            <a:noFill/>
          </p:spPr>
          <p:txBody>
            <a:bodyPr wrap="none" rtlCol="0">
              <a:spAutoFit/>
            </a:bodyPr>
            <a:lstStyle/>
            <a:p>
              <a:r>
                <a:rPr lang="en-US" sz="2800" b="1">
                  <a:solidFill>
                    <a:srgbClr val="0067B2"/>
                  </a:solidFill>
                </a:rPr>
                <a:t>5</a:t>
              </a:r>
            </a:p>
          </p:txBody>
        </p:sp>
        <p:sp>
          <p:nvSpPr>
            <p:cNvPr id="20" name="TextBox 19">
              <a:extLst>
                <a:ext uri="{FF2B5EF4-FFF2-40B4-BE49-F238E27FC236}">
                  <a16:creationId xmlns:a16="http://schemas.microsoft.com/office/drawing/2014/main" id="{E1B33A77-284B-4443-94EF-3D24A1E7A0CA}"/>
                </a:ext>
              </a:extLst>
            </p:cNvPr>
            <p:cNvSpPr txBox="1"/>
            <p:nvPr/>
          </p:nvSpPr>
          <p:spPr>
            <a:xfrm>
              <a:off x="1572806" y="5079275"/>
              <a:ext cx="7566356" cy="274321"/>
            </a:xfrm>
            <a:prstGeom prst="rect">
              <a:avLst/>
            </a:prstGeom>
            <a:noFill/>
          </p:spPr>
          <p:txBody>
            <a:bodyPr vert="horz" wrap="square" lIns="0" tIns="0" rIns="0" bIns="0" rtlCol="0" anchor="ctr">
              <a:noAutofit/>
            </a:bodyPr>
            <a:lstStyle/>
            <a:p>
              <a:pPr>
                <a:lnSpc>
                  <a:spcPts val="1680"/>
                </a:lnSpc>
              </a:pPr>
              <a:r>
                <a:rPr lang="en-US" sz="1200">
                  <a:solidFill>
                    <a:schemeClr val="tx2"/>
                  </a:solidFill>
                </a:rPr>
                <a:t>Increase attention to driving network protocol standardization</a:t>
              </a:r>
            </a:p>
          </p:txBody>
        </p:sp>
        <p:cxnSp>
          <p:nvCxnSpPr>
            <p:cNvPr id="21" name="Straight Connector 20">
              <a:extLst>
                <a:ext uri="{FF2B5EF4-FFF2-40B4-BE49-F238E27FC236}">
                  <a16:creationId xmlns:a16="http://schemas.microsoft.com/office/drawing/2014/main" id="{6104A25A-3D69-F546-983B-1207C6A01A12}"/>
                </a:ext>
              </a:extLst>
            </p:cNvPr>
            <p:cNvCxnSpPr>
              <a:cxnSpLocks/>
            </p:cNvCxnSpPr>
            <p:nvPr/>
          </p:nvCxnSpPr>
          <p:spPr>
            <a:xfrm>
              <a:off x="1448583" y="5079276"/>
              <a:ext cx="0" cy="274320"/>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670C43F-2866-184B-A4F0-C18DF0280CCB}"/>
                </a:ext>
              </a:extLst>
            </p:cNvPr>
            <p:cNvSpPr txBox="1"/>
            <p:nvPr/>
          </p:nvSpPr>
          <p:spPr>
            <a:xfrm>
              <a:off x="1078269" y="5031770"/>
              <a:ext cx="362600" cy="369332"/>
            </a:xfrm>
            <a:prstGeom prst="rect">
              <a:avLst/>
            </a:prstGeom>
            <a:noFill/>
          </p:spPr>
          <p:txBody>
            <a:bodyPr wrap="none" rtlCol="0">
              <a:spAutoFit/>
            </a:bodyPr>
            <a:lstStyle/>
            <a:p>
              <a:r>
                <a:rPr lang="en-US" b="1">
                  <a:solidFill>
                    <a:srgbClr val="0067B2"/>
                  </a:solidFill>
                </a:rPr>
                <a:t>A</a:t>
              </a:r>
            </a:p>
          </p:txBody>
        </p:sp>
        <p:sp>
          <p:nvSpPr>
            <p:cNvPr id="23" name="TextBox 22">
              <a:extLst>
                <a:ext uri="{FF2B5EF4-FFF2-40B4-BE49-F238E27FC236}">
                  <a16:creationId xmlns:a16="http://schemas.microsoft.com/office/drawing/2014/main" id="{3042F041-B1B3-2540-AB04-6BE7CDB33FEF}"/>
                </a:ext>
              </a:extLst>
            </p:cNvPr>
            <p:cNvSpPr txBox="1"/>
            <p:nvPr/>
          </p:nvSpPr>
          <p:spPr>
            <a:xfrm>
              <a:off x="1572806" y="5500898"/>
              <a:ext cx="7566356" cy="274321"/>
            </a:xfrm>
            <a:prstGeom prst="rect">
              <a:avLst/>
            </a:prstGeom>
            <a:noFill/>
          </p:spPr>
          <p:txBody>
            <a:bodyPr vert="horz" wrap="square" lIns="0" tIns="0" rIns="0" bIns="0" rtlCol="0" anchor="ctr">
              <a:noAutofit/>
            </a:bodyPr>
            <a:lstStyle/>
            <a:p>
              <a:pPr>
                <a:lnSpc>
                  <a:spcPts val="1680"/>
                </a:lnSpc>
              </a:pPr>
              <a:r>
                <a:rPr lang="en-US" sz="1200">
                  <a:solidFill>
                    <a:schemeClr val="tx2"/>
                  </a:solidFill>
                </a:rPr>
                <a:t>Increase priority placed on software interoperability by tech suppliers</a:t>
              </a:r>
            </a:p>
          </p:txBody>
        </p:sp>
        <p:cxnSp>
          <p:nvCxnSpPr>
            <p:cNvPr id="24" name="Straight Connector 23">
              <a:extLst>
                <a:ext uri="{FF2B5EF4-FFF2-40B4-BE49-F238E27FC236}">
                  <a16:creationId xmlns:a16="http://schemas.microsoft.com/office/drawing/2014/main" id="{34E269BF-47D7-9E40-9D92-9AD9B530EF55}"/>
                </a:ext>
              </a:extLst>
            </p:cNvPr>
            <p:cNvCxnSpPr>
              <a:cxnSpLocks/>
            </p:cNvCxnSpPr>
            <p:nvPr/>
          </p:nvCxnSpPr>
          <p:spPr>
            <a:xfrm>
              <a:off x="1448583" y="5500898"/>
              <a:ext cx="0" cy="274320"/>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34AB108-2230-A849-B17F-FD16166CAA46}"/>
                </a:ext>
              </a:extLst>
            </p:cNvPr>
            <p:cNvSpPr txBox="1"/>
            <p:nvPr/>
          </p:nvSpPr>
          <p:spPr>
            <a:xfrm>
              <a:off x="1078269" y="5453392"/>
              <a:ext cx="349776" cy="369332"/>
            </a:xfrm>
            <a:prstGeom prst="rect">
              <a:avLst/>
            </a:prstGeom>
            <a:noFill/>
          </p:spPr>
          <p:txBody>
            <a:bodyPr wrap="none" rtlCol="0">
              <a:spAutoFit/>
            </a:bodyPr>
            <a:lstStyle/>
            <a:p>
              <a:r>
                <a:rPr lang="en-US" b="1">
                  <a:solidFill>
                    <a:srgbClr val="0067B2"/>
                  </a:solidFill>
                </a:rPr>
                <a:t>B</a:t>
              </a:r>
            </a:p>
          </p:txBody>
        </p:sp>
        <p:sp>
          <p:nvSpPr>
            <p:cNvPr id="26" name="TextBox 25">
              <a:extLst>
                <a:ext uri="{FF2B5EF4-FFF2-40B4-BE49-F238E27FC236}">
                  <a16:creationId xmlns:a16="http://schemas.microsoft.com/office/drawing/2014/main" id="{2DC30E0E-90B7-9347-924B-0340FE8A540F}"/>
                </a:ext>
              </a:extLst>
            </p:cNvPr>
            <p:cNvSpPr txBox="1"/>
            <p:nvPr/>
          </p:nvSpPr>
          <p:spPr>
            <a:xfrm>
              <a:off x="1572805" y="5945418"/>
              <a:ext cx="7566356" cy="274320"/>
            </a:xfrm>
            <a:prstGeom prst="rect">
              <a:avLst/>
            </a:prstGeom>
            <a:noFill/>
          </p:spPr>
          <p:txBody>
            <a:bodyPr vert="horz" wrap="square" lIns="0" tIns="0" rIns="0" bIns="0" rtlCol="0" anchor="ctr">
              <a:noAutofit/>
            </a:bodyPr>
            <a:lstStyle/>
            <a:p>
              <a:pPr>
                <a:lnSpc>
                  <a:spcPts val="1680"/>
                </a:lnSpc>
              </a:pPr>
              <a:r>
                <a:rPr lang="en-US" sz="1200">
                  <a:solidFill>
                    <a:schemeClr val="tx2"/>
                  </a:solidFill>
                </a:rPr>
                <a:t>Move from a dictator model ecosystem architecture to a more localized ecosystem</a:t>
              </a:r>
            </a:p>
          </p:txBody>
        </p:sp>
        <p:cxnSp>
          <p:nvCxnSpPr>
            <p:cNvPr id="27" name="Straight Connector 26">
              <a:extLst>
                <a:ext uri="{FF2B5EF4-FFF2-40B4-BE49-F238E27FC236}">
                  <a16:creationId xmlns:a16="http://schemas.microsoft.com/office/drawing/2014/main" id="{7AF6DBEA-B648-6A43-BCE8-D89B95A2166F}"/>
                </a:ext>
              </a:extLst>
            </p:cNvPr>
            <p:cNvCxnSpPr>
              <a:cxnSpLocks/>
            </p:cNvCxnSpPr>
            <p:nvPr/>
          </p:nvCxnSpPr>
          <p:spPr>
            <a:xfrm>
              <a:off x="1448583" y="5945672"/>
              <a:ext cx="0" cy="274320"/>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16BA773-307C-5F4C-A049-14EA8C23B40E}"/>
                </a:ext>
              </a:extLst>
            </p:cNvPr>
            <p:cNvSpPr txBox="1"/>
            <p:nvPr/>
          </p:nvSpPr>
          <p:spPr>
            <a:xfrm>
              <a:off x="1078268" y="5898166"/>
              <a:ext cx="344966" cy="369332"/>
            </a:xfrm>
            <a:prstGeom prst="rect">
              <a:avLst/>
            </a:prstGeom>
            <a:noFill/>
          </p:spPr>
          <p:txBody>
            <a:bodyPr wrap="none" rtlCol="0">
              <a:spAutoFit/>
            </a:bodyPr>
            <a:lstStyle/>
            <a:p>
              <a:r>
                <a:rPr lang="en-US" b="1">
                  <a:solidFill>
                    <a:srgbClr val="0067B2"/>
                  </a:solidFill>
                </a:rPr>
                <a:t>C</a:t>
              </a:r>
            </a:p>
          </p:txBody>
        </p:sp>
        <p:sp>
          <p:nvSpPr>
            <p:cNvPr id="29" name="TextBox 28">
              <a:extLst>
                <a:ext uri="{FF2B5EF4-FFF2-40B4-BE49-F238E27FC236}">
                  <a16:creationId xmlns:a16="http://schemas.microsoft.com/office/drawing/2014/main" id="{223A39A0-781A-5344-B137-EDC4FFB948E0}"/>
                </a:ext>
              </a:extLst>
            </p:cNvPr>
            <p:cNvSpPr txBox="1"/>
            <p:nvPr/>
          </p:nvSpPr>
          <p:spPr>
            <a:xfrm>
              <a:off x="1572804" y="6363415"/>
              <a:ext cx="8378041" cy="274320"/>
            </a:xfrm>
            <a:prstGeom prst="rect">
              <a:avLst/>
            </a:prstGeom>
            <a:noFill/>
          </p:spPr>
          <p:txBody>
            <a:bodyPr vert="horz" wrap="square" lIns="0" tIns="0" rIns="0" bIns="0" rtlCol="0" anchor="ctr">
              <a:noAutofit/>
            </a:bodyPr>
            <a:lstStyle/>
            <a:p>
              <a:pPr>
                <a:lnSpc>
                  <a:spcPts val="1680"/>
                </a:lnSpc>
              </a:pPr>
              <a:r>
                <a:rPr lang="en-US" sz="1200">
                  <a:solidFill>
                    <a:schemeClr val="tx2"/>
                  </a:solidFill>
                </a:rPr>
                <a:t>Increase distributed edge computing to increase reliability and user experience satisfaction</a:t>
              </a:r>
            </a:p>
          </p:txBody>
        </p:sp>
        <p:cxnSp>
          <p:nvCxnSpPr>
            <p:cNvPr id="30" name="Straight Connector 29">
              <a:extLst>
                <a:ext uri="{FF2B5EF4-FFF2-40B4-BE49-F238E27FC236}">
                  <a16:creationId xmlns:a16="http://schemas.microsoft.com/office/drawing/2014/main" id="{6AA3E2B1-6969-454E-BF99-49786BDDCB94}"/>
                </a:ext>
              </a:extLst>
            </p:cNvPr>
            <p:cNvCxnSpPr>
              <a:cxnSpLocks/>
            </p:cNvCxnSpPr>
            <p:nvPr/>
          </p:nvCxnSpPr>
          <p:spPr>
            <a:xfrm>
              <a:off x="1448583" y="6363415"/>
              <a:ext cx="0" cy="274320"/>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0975C29-AF6B-BD46-8961-911CAD1A7CD1}"/>
                </a:ext>
              </a:extLst>
            </p:cNvPr>
            <p:cNvSpPr txBox="1"/>
            <p:nvPr/>
          </p:nvSpPr>
          <p:spPr>
            <a:xfrm>
              <a:off x="1078268" y="6315909"/>
              <a:ext cx="360996" cy="369332"/>
            </a:xfrm>
            <a:prstGeom prst="rect">
              <a:avLst/>
            </a:prstGeom>
            <a:noFill/>
          </p:spPr>
          <p:txBody>
            <a:bodyPr wrap="none" rtlCol="0">
              <a:spAutoFit/>
            </a:bodyPr>
            <a:lstStyle/>
            <a:p>
              <a:r>
                <a:rPr lang="en-US" b="1">
                  <a:solidFill>
                    <a:srgbClr val="0067B2"/>
                  </a:solidFill>
                </a:rPr>
                <a:t>D</a:t>
              </a:r>
            </a:p>
          </p:txBody>
        </p:sp>
      </p:grpSp>
    </p:spTree>
    <p:extLst>
      <p:ext uri="{BB962C8B-B14F-4D97-AF65-F5344CB8AC3E}">
        <p14:creationId xmlns:p14="http://schemas.microsoft.com/office/powerpoint/2010/main" val="1961518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181455-4CE7-BB48-A677-E3C13359D1EE}"/>
              </a:ext>
            </a:extLst>
          </p:cNvPr>
          <p:cNvSpPr>
            <a:spLocks noGrp="1"/>
          </p:cNvSpPr>
          <p:nvPr>
            <p:ph type="ctrTitle"/>
          </p:nvPr>
        </p:nvSpPr>
        <p:spPr>
          <a:xfrm>
            <a:off x="838200" y="1469581"/>
            <a:ext cx="6668589" cy="1430024"/>
          </a:xfrm>
        </p:spPr>
        <p:txBody>
          <a:bodyPr>
            <a:noAutofit/>
          </a:bodyPr>
          <a:lstStyle/>
          <a:p>
            <a:r>
              <a:rPr lang="en-US" sz="2800" b="1" dirty="0">
                <a:solidFill>
                  <a:srgbClr val="FFFFFF"/>
                </a:solidFill>
              </a:rPr>
              <a:t>The growth of the Smart Home market is being stifled by the messy aggregation of network protocols, software incompatibility, and winner-take-all attitudes by the main players</a:t>
            </a:r>
            <a:endParaRPr lang="en-US" sz="5400" dirty="0"/>
          </a:p>
        </p:txBody>
      </p:sp>
      <p:sp>
        <p:nvSpPr>
          <p:cNvPr id="3" name="Footer Placeholder 2">
            <a:extLst>
              <a:ext uri="{FF2B5EF4-FFF2-40B4-BE49-F238E27FC236}">
                <a16:creationId xmlns:a16="http://schemas.microsoft.com/office/drawing/2014/main" id="{630F1293-3EBC-AD42-8292-288F882C1279}"/>
              </a:ext>
            </a:extLst>
          </p:cNvPr>
          <p:cNvSpPr>
            <a:spLocks noGrp="1"/>
          </p:cNvSpPr>
          <p:nvPr>
            <p:ph type="ftr" sz="quarter" idx="10"/>
          </p:nvPr>
        </p:nvSpPr>
        <p:spPr/>
        <p:txBody>
          <a:bodyPr/>
          <a:lstStyle/>
          <a:p>
            <a:r>
              <a:rPr lang="en-US" dirty="0"/>
              <a:t>© 2019, Continental Automated Buildings Association</a:t>
            </a:r>
          </a:p>
        </p:txBody>
      </p:sp>
    </p:spTree>
    <p:extLst>
      <p:ext uri="{BB962C8B-B14F-4D97-AF65-F5344CB8AC3E}">
        <p14:creationId xmlns:p14="http://schemas.microsoft.com/office/powerpoint/2010/main" val="152702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38200" y="63905"/>
            <a:ext cx="6873240" cy="447675"/>
          </a:xfrm>
        </p:spPr>
        <p:txBody>
          <a:bodyPr/>
          <a:lstStyle/>
          <a:p>
            <a:r>
              <a:rPr lang="en-US" dirty="0"/>
              <a:t>Diverse Device Networks Poses Significant Challenges</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sp>
        <p:nvSpPr>
          <p:cNvPr id="90" name="Slide Number Placeholder 3">
            <a:extLst>
              <a:ext uri="{FF2B5EF4-FFF2-40B4-BE49-F238E27FC236}">
                <a16:creationId xmlns:a16="http://schemas.microsoft.com/office/drawing/2014/main" id="{73709879-7ABD-5D42-9191-060CEE27F046}"/>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12</a:t>
            </a:fld>
            <a:endParaRPr lang="en-US"/>
          </a:p>
        </p:txBody>
      </p:sp>
      <p:grpSp>
        <p:nvGrpSpPr>
          <p:cNvPr id="6" name="Group 5">
            <a:extLst>
              <a:ext uri="{FF2B5EF4-FFF2-40B4-BE49-F238E27FC236}">
                <a16:creationId xmlns:a16="http://schemas.microsoft.com/office/drawing/2014/main" id="{A25856B4-CD5D-D148-BCAE-805C90248C41}"/>
              </a:ext>
            </a:extLst>
          </p:cNvPr>
          <p:cNvGrpSpPr/>
          <p:nvPr/>
        </p:nvGrpSpPr>
        <p:grpSpPr>
          <a:xfrm>
            <a:off x="1453415" y="1582871"/>
            <a:ext cx="7955032" cy="4344108"/>
            <a:chOff x="1565644" y="1089175"/>
            <a:chExt cx="8723170" cy="4940662"/>
          </a:xfrm>
        </p:grpSpPr>
        <p:pic>
          <p:nvPicPr>
            <p:cNvPr id="3" name="Picture 2">
              <a:extLst>
                <a:ext uri="{FF2B5EF4-FFF2-40B4-BE49-F238E27FC236}">
                  <a16:creationId xmlns:a16="http://schemas.microsoft.com/office/drawing/2014/main" id="{ABC728B9-642F-E846-8C13-9A64C0F74182}"/>
                </a:ext>
              </a:extLst>
            </p:cNvPr>
            <p:cNvPicPr>
              <a:picLocks noChangeAspect="1"/>
            </p:cNvPicPr>
            <p:nvPr/>
          </p:nvPicPr>
          <p:blipFill>
            <a:blip r:embed="rId2"/>
            <a:stretch>
              <a:fillRect/>
            </a:stretch>
          </p:blipFill>
          <p:spPr>
            <a:xfrm>
              <a:off x="1903185" y="1089175"/>
              <a:ext cx="8385629" cy="4909535"/>
            </a:xfrm>
            <a:prstGeom prst="rect">
              <a:avLst/>
            </a:prstGeom>
          </p:spPr>
        </p:pic>
        <p:sp>
          <p:nvSpPr>
            <p:cNvPr id="2" name="Rectangle 1">
              <a:extLst>
                <a:ext uri="{FF2B5EF4-FFF2-40B4-BE49-F238E27FC236}">
                  <a16:creationId xmlns:a16="http://schemas.microsoft.com/office/drawing/2014/main" id="{3F8C30A4-A58A-D94F-96B3-D8A3B915F48A}"/>
                </a:ext>
              </a:extLst>
            </p:cNvPr>
            <p:cNvSpPr/>
            <p:nvPr/>
          </p:nvSpPr>
          <p:spPr>
            <a:xfrm>
              <a:off x="1565644" y="5842236"/>
              <a:ext cx="3691467" cy="187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latin typeface="Montserrat Medium" pitchFamily="2" charset="77"/>
                </a:rPr>
                <a:t>CHR Report Figure 1-2 </a:t>
              </a:r>
            </a:p>
          </p:txBody>
        </p:sp>
      </p:grpSp>
    </p:spTree>
    <p:extLst>
      <p:ext uri="{BB962C8B-B14F-4D97-AF65-F5344CB8AC3E}">
        <p14:creationId xmlns:p14="http://schemas.microsoft.com/office/powerpoint/2010/main" val="1179888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FF263E1-AE86-7741-BC47-BC423F6C4350}"/>
              </a:ext>
            </a:extLst>
          </p:cNvPr>
          <p:cNvSpPr>
            <a:spLocks noGrp="1"/>
          </p:cNvSpPr>
          <p:nvPr>
            <p:ph type="ftr" sz="quarter" idx="10"/>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E34ECDD8-3D5B-734F-AB7F-38C738BC5874}"/>
              </a:ext>
            </a:extLst>
          </p:cNvPr>
          <p:cNvSpPr>
            <a:spLocks noGrp="1"/>
          </p:cNvSpPr>
          <p:nvPr>
            <p:ph type="sldNum" sz="quarter" idx="11"/>
          </p:nvPr>
        </p:nvSpPr>
        <p:spPr/>
        <p:txBody>
          <a:bodyPr/>
          <a:lstStyle/>
          <a:p>
            <a:fld id="{4658F449-AC56-C64A-8488-86A10DE691DA}" type="slidenum">
              <a:rPr lang="en-US" smtClean="0"/>
              <a:pPr/>
              <a:t>13</a:t>
            </a:fld>
            <a:endParaRPr lang="en-US"/>
          </a:p>
        </p:txBody>
      </p:sp>
      <p:pic>
        <p:nvPicPr>
          <p:cNvPr id="6" name="Picture 5">
            <a:extLst>
              <a:ext uri="{FF2B5EF4-FFF2-40B4-BE49-F238E27FC236}">
                <a16:creationId xmlns:a16="http://schemas.microsoft.com/office/drawing/2014/main" id="{180A9EDA-6E62-2E43-B9E7-5A4F8AF78E40}"/>
              </a:ext>
            </a:extLst>
          </p:cNvPr>
          <p:cNvPicPr>
            <a:picLocks noChangeAspect="1"/>
          </p:cNvPicPr>
          <p:nvPr/>
        </p:nvPicPr>
        <p:blipFill rotWithShape="1">
          <a:blip r:embed="rId2"/>
          <a:srcRect b="8932"/>
          <a:stretch/>
        </p:blipFill>
        <p:spPr>
          <a:xfrm>
            <a:off x="3719515" y="1061156"/>
            <a:ext cx="4752969" cy="5114572"/>
          </a:xfrm>
          <a:prstGeom prst="rect">
            <a:avLst/>
          </a:prstGeom>
        </p:spPr>
      </p:pic>
      <p:sp>
        <p:nvSpPr>
          <p:cNvPr id="7" name="Title 4">
            <a:extLst>
              <a:ext uri="{FF2B5EF4-FFF2-40B4-BE49-F238E27FC236}">
                <a16:creationId xmlns:a16="http://schemas.microsoft.com/office/drawing/2014/main" id="{43BD354B-A5F2-9740-836F-C88EA2AA27DF}"/>
              </a:ext>
            </a:extLst>
          </p:cNvPr>
          <p:cNvSpPr>
            <a:spLocks noGrp="1"/>
          </p:cNvSpPr>
          <p:nvPr>
            <p:ph type="title"/>
          </p:nvPr>
        </p:nvSpPr>
        <p:spPr>
          <a:xfrm>
            <a:off x="838200" y="63905"/>
            <a:ext cx="6873240" cy="447675"/>
          </a:xfrm>
        </p:spPr>
        <p:txBody>
          <a:bodyPr/>
          <a:lstStyle/>
          <a:p>
            <a:r>
              <a:rPr lang="en-US" dirty="0"/>
              <a:t>Connected Home Trends &amp; Forces Impacting Market Development</a:t>
            </a:r>
          </a:p>
        </p:txBody>
      </p:sp>
      <p:sp>
        <p:nvSpPr>
          <p:cNvPr id="8" name="Rectangle 7">
            <a:extLst>
              <a:ext uri="{FF2B5EF4-FFF2-40B4-BE49-F238E27FC236}">
                <a16:creationId xmlns:a16="http://schemas.microsoft.com/office/drawing/2014/main" id="{6B52FF95-4AB1-D34E-AC2A-467DB2E5BD7B}"/>
              </a:ext>
            </a:extLst>
          </p:cNvPr>
          <p:cNvSpPr/>
          <p:nvPr/>
        </p:nvSpPr>
        <p:spPr>
          <a:xfrm>
            <a:off x="3719515" y="6183564"/>
            <a:ext cx="3366407" cy="164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latin typeface="Montserrat Medium" pitchFamily="2" charset="77"/>
              </a:rPr>
              <a:t>CHR Report Figure 1-3 </a:t>
            </a:r>
          </a:p>
        </p:txBody>
      </p:sp>
    </p:spTree>
    <p:extLst>
      <p:ext uri="{BB962C8B-B14F-4D97-AF65-F5344CB8AC3E}">
        <p14:creationId xmlns:p14="http://schemas.microsoft.com/office/powerpoint/2010/main" val="2192785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p:txBody>
          <a:bodyPr/>
          <a:lstStyle/>
          <a:p>
            <a:r>
              <a:rPr lang="en-US"/>
              <a:t>Connected Home Value Chain</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sp>
        <p:nvSpPr>
          <p:cNvPr id="41" name="Chevron 40">
            <a:extLst>
              <a:ext uri="{FF2B5EF4-FFF2-40B4-BE49-F238E27FC236}">
                <a16:creationId xmlns:a16="http://schemas.microsoft.com/office/drawing/2014/main" id="{8FC68A19-E777-8248-90C4-C0EA52C65A7F}"/>
              </a:ext>
            </a:extLst>
          </p:cNvPr>
          <p:cNvSpPr/>
          <p:nvPr/>
        </p:nvSpPr>
        <p:spPr>
          <a:xfrm rot="5400000">
            <a:off x="831820" y="1877872"/>
            <a:ext cx="1082618" cy="1069856"/>
          </a:xfrm>
          <a:prstGeom prst="chevron">
            <a:avLst>
              <a:gd name="adj" fmla="val 25862"/>
            </a:avLst>
          </a:prstGeom>
          <a:solidFill>
            <a:srgbClr val="E83E1D"/>
          </a:solidFill>
          <a:ln w="25400" cap="flat" cmpd="sng" algn="ctr">
            <a:solidFill>
              <a:srgbClr val="FFFFFF">
                <a:hueOff val="0"/>
                <a:satOff val="0"/>
                <a:lumOff val="0"/>
                <a:alphaOff val="0"/>
              </a:srgbClr>
            </a:solidFill>
            <a:prstDash val="solid"/>
          </a:ln>
          <a:effectLst/>
        </p:spPr>
      </p:sp>
      <p:pic>
        <p:nvPicPr>
          <p:cNvPr id="42" name="Picture 41">
            <a:extLst>
              <a:ext uri="{FF2B5EF4-FFF2-40B4-BE49-F238E27FC236}">
                <a16:creationId xmlns:a16="http://schemas.microsoft.com/office/drawing/2014/main" id="{B5E1D1C0-4BDA-884A-9EC8-007EEA800B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5649" y="5251997"/>
            <a:ext cx="723984" cy="676074"/>
          </a:xfrm>
          <a:prstGeom prst="rect">
            <a:avLst/>
          </a:prstGeom>
        </p:spPr>
      </p:pic>
      <p:sp>
        <p:nvSpPr>
          <p:cNvPr id="43" name="Chevron 42">
            <a:extLst>
              <a:ext uri="{FF2B5EF4-FFF2-40B4-BE49-F238E27FC236}">
                <a16:creationId xmlns:a16="http://schemas.microsoft.com/office/drawing/2014/main" id="{B268726F-56D4-0E41-8F34-E80FD76F7055}"/>
              </a:ext>
            </a:extLst>
          </p:cNvPr>
          <p:cNvSpPr/>
          <p:nvPr/>
        </p:nvSpPr>
        <p:spPr>
          <a:xfrm rot="5400000">
            <a:off x="831820" y="1049189"/>
            <a:ext cx="1082618" cy="1069856"/>
          </a:xfrm>
          <a:prstGeom prst="chevron">
            <a:avLst>
              <a:gd name="adj" fmla="val 25862"/>
            </a:avLst>
          </a:prstGeom>
          <a:solidFill>
            <a:srgbClr val="E83E1D"/>
          </a:solidFill>
          <a:ln w="25400" cap="flat" cmpd="sng" algn="ctr">
            <a:solidFill>
              <a:srgbClr val="FFFFFF">
                <a:hueOff val="0"/>
                <a:satOff val="0"/>
                <a:lumOff val="0"/>
                <a:alphaOff val="0"/>
              </a:srgbClr>
            </a:solidFill>
            <a:prstDash val="solid"/>
          </a:ln>
          <a:effectLst/>
        </p:spPr>
      </p:sp>
      <p:sp>
        <p:nvSpPr>
          <p:cNvPr id="44" name="Chevron 4">
            <a:extLst>
              <a:ext uri="{FF2B5EF4-FFF2-40B4-BE49-F238E27FC236}">
                <a16:creationId xmlns:a16="http://schemas.microsoft.com/office/drawing/2014/main" id="{0546D699-4DAA-7141-B582-15E19BCC6073}"/>
              </a:ext>
            </a:extLst>
          </p:cNvPr>
          <p:cNvSpPr/>
          <p:nvPr/>
        </p:nvSpPr>
        <p:spPr>
          <a:xfrm>
            <a:off x="865435" y="1362246"/>
            <a:ext cx="1015389" cy="481541"/>
          </a:xfrm>
          <a:prstGeom prst="rect">
            <a:avLst/>
          </a:prstGeom>
          <a:noFill/>
          <a:ln>
            <a:noFill/>
          </a:ln>
          <a:effectLst/>
        </p:spPr>
        <p:txBody>
          <a:bodyPr spcFirstLastPara="0" vert="horz" wrap="square" lIns="72009" tIns="24003" rIns="24003" bIns="24003" numCol="1" spcCol="1270" anchor="ctr" anchorCtr="0">
            <a:noAutofit/>
          </a:bodyPr>
          <a:lstStyle/>
          <a:p>
            <a:pPr marL="0" marR="0" lvl="0" indent="0" algn="ctr" defTabSz="800100" eaLnBrk="0" fontAlgn="base" latinLnBrk="0" hangingPunct="0">
              <a:lnSpc>
                <a:spcPct val="100000"/>
              </a:lnSpc>
              <a:spcBef>
                <a:spcPct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rPr>
              <a:t>Connectivity &amp; Enablement</a:t>
            </a:r>
          </a:p>
        </p:txBody>
      </p:sp>
      <p:sp>
        <p:nvSpPr>
          <p:cNvPr id="45" name="Chevron 6">
            <a:extLst>
              <a:ext uri="{FF2B5EF4-FFF2-40B4-BE49-F238E27FC236}">
                <a16:creationId xmlns:a16="http://schemas.microsoft.com/office/drawing/2014/main" id="{F583D64D-269A-9E4B-8D3B-A8DC572675DB}"/>
              </a:ext>
            </a:extLst>
          </p:cNvPr>
          <p:cNvSpPr/>
          <p:nvPr/>
        </p:nvSpPr>
        <p:spPr>
          <a:xfrm>
            <a:off x="865435" y="2181448"/>
            <a:ext cx="1015389" cy="481541"/>
          </a:xfrm>
          <a:prstGeom prst="rect">
            <a:avLst/>
          </a:prstGeom>
          <a:noFill/>
          <a:ln>
            <a:noFill/>
          </a:ln>
          <a:effectLst/>
        </p:spPr>
        <p:txBody>
          <a:bodyPr spcFirstLastPara="0" vert="horz" wrap="square" lIns="72009" tIns="24003" rIns="24003" bIns="24003" numCol="1" spcCol="1270" anchor="ctr" anchorCtr="0">
            <a:noAutofit/>
          </a:bodyPr>
          <a:lstStyle/>
          <a:p>
            <a:pPr marL="0" marR="0" lvl="0" indent="0" algn="ctr" defTabSz="800100" eaLnBrk="0" fontAlgn="base" latinLnBrk="0" hangingPunct="0">
              <a:lnSpc>
                <a:spcPct val="100000"/>
              </a:lnSpc>
              <a:spcBef>
                <a:spcPct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rPr>
              <a:t>Smart Home OEMs</a:t>
            </a:r>
          </a:p>
        </p:txBody>
      </p:sp>
      <p:pic>
        <p:nvPicPr>
          <p:cNvPr id="46" name="Picture 45" descr="honeywell.png">
            <a:extLst>
              <a:ext uri="{FF2B5EF4-FFF2-40B4-BE49-F238E27FC236}">
                <a16:creationId xmlns:a16="http://schemas.microsoft.com/office/drawing/2014/main" id="{E46A519E-0042-E84A-931C-1863CC2086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2802" y="1970150"/>
            <a:ext cx="854726" cy="136628"/>
          </a:xfrm>
          <a:prstGeom prst="rect">
            <a:avLst/>
          </a:prstGeom>
        </p:spPr>
      </p:pic>
      <p:pic>
        <p:nvPicPr>
          <p:cNvPr id="47" name="Picture 46">
            <a:extLst>
              <a:ext uri="{FF2B5EF4-FFF2-40B4-BE49-F238E27FC236}">
                <a16:creationId xmlns:a16="http://schemas.microsoft.com/office/drawing/2014/main" id="{1FD03739-B7FF-FA4D-A408-CB30A0FDA3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9597" y="2403393"/>
            <a:ext cx="804734" cy="224218"/>
          </a:xfrm>
          <a:prstGeom prst="rect">
            <a:avLst/>
          </a:prstGeom>
        </p:spPr>
      </p:pic>
      <p:pic>
        <p:nvPicPr>
          <p:cNvPr id="48" name="Picture 47" descr="opower.png">
            <a:extLst>
              <a:ext uri="{FF2B5EF4-FFF2-40B4-BE49-F238E27FC236}">
                <a16:creationId xmlns:a16="http://schemas.microsoft.com/office/drawing/2014/main" id="{9A1733DD-4CB9-9C4C-A055-2B91FBDA79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98205" y="4562003"/>
            <a:ext cx="747583" cy="108041"/>
          </a:xfrm>
          <a:prstGeom prst="rect">
            <a:avLst/>
          </a:prstGeom>
        </p:spPr>
      </p:pic>
      <p:pic>
        <p:nvPicPr>
          <p:cNvPr id="49" name="Picture 48">
            <a:extLst>
              <a:ext uri="{FF2B5EF4-FFF2-40B4-BE49-F238E27FC236}">
                <a16:creationId xmlns:a16="http://schemas.microsoft.com/office/drawing/2014/main" id="{8F767205-BE3B-C746-9073-5F93490B7BC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60181" y="4509679"/>
            <a:ext cx="810653" cy="238900"/>
          </a:xfrm>
          <a:prstGeom prst="rect">
            <a:avLst/>
          </a:prstGeom>
        </p:spPr>
      </p:pic>
      <p:pic>
        <p:nvPicPr>
          <p:cNvPr id="50" name="Picture 49">
            <a:extLst>
              <a:ext uri="{FF2B5EF4-FFF2-40B4-BE49-F238E27FC236}">
                <a16:creationId xmlns:a16="http://schemas.microsoft.com/office/drawing/2014/main" id="{E3377D93-6A1A-6D48-B11D-E1791A5BB86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61859" y="2348108"/>
            <a:ext cx="787931" cy="196372"/>
          </a:xfrm>
          <a:prstGeom prst="rect">
            <a:avLst/>
          </a:prstGeom>
        </p:spPr>
      </p:pic>
      <p:pic>
        <p:nvPicPr>
          <p:cNvPr id="51" name="Picture 50">
            <a:extLst>
              <a:ext uri="{FF2B5EF4-FFF2-40B4-BE49-F238E27FC236}">
                <a16:creationId xmlns:a16="http://schemas.microsoft.com/office/drawing/2014/main" id="{CBAB939C-47A3-534D-AB20-68F9AE775F8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70569" y="2259671"/>
            <a:ext cx="579211" cy="396958"/>
          </a:xfrm>
          <a:prstGeom prst="rect">
            <a:avLst/>
          </a:prstGeom>
        </p:spPr>
      </p:pic>
      <p:pic>
        <p:nvPicPr>
          <p:cNvPr id="52" name="Picture 51" descr="nest.png">
            <a:extLst>
              <a:ext uri="{FF2B5EF4-FFF2-40B4-BE49-F238E27FC236}">
                <a16:creationId xmlns:a16="http://schemas.microsoft.com/office/drawing/2014/main" id="{54850F4D-778A-B241-8E5E-E18325FA00B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97805" y="1960743"/>
            <a:ext cx="511920" cy="237845"/>
          </a:xfrm>
          <a:prstGeom prst="rect">
            <a:avLst/>
          </a:prstGeom>
        </p:spPr>
      </p:pic>
      <p:pic>
        <p:nvPicPr>
          <p:cNvPr id="53" name="Picture 52">
            <a:extLst>
              <a:ext uri="{FF2B5EF4-FFF2-40B4-BE49-F238E27FC236}">
                <a16:creationId xmlns:a16="http://schemas.microsoft.com/office/drawing/2014/main" id="{018DD592-36AD-3648-BC71-F4448A7BAD2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34670" y="2024292"/>
            <a:ext cx="444558" cy="184958"/>
          </a:xfrm>
          <a:prstGeom prst="rect">
            <a:avLst/>
          </a:prstGeom>
        </p:spPr>
      </p:pic>
      <p:pic>
        <p:nvPicPr>
          <p:cNvPr id="54" name="Picture 53">
            <a:extLst>
              <a:ext uri="{FF2B5EF4-FFF2-40B4-BE49-F238E27FC236}">
                <a16:creationId xmlns:a16="http://schemas.microsoft.com/office/drawing/2014/main" id="{27DFF53B-E5CA-1A49-AA15-9ADDD550478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404508" y="1978781"/>
            <a:ext cx="602013" cy="248649"/>
          </a:xfrm>
          <a:prstGeom prst="rect">
            <a:avLst/>
          </a:prstGeom>
        </p:spPr>
      </p:pic>
      <p:pic>
        <p:nvPicPr>
          <p:cNvPr id="55" name="Picture 54" descr="comcast.png">
            <a:extLst>
              <a:ext uri="{FF2B5EF4-FFF2-40B4-BE49-F238E27FC236}">
                <a16:creationId xmlns:a16="http://schemas.microsoft.com/office/drawing/2014/main" id="{225A36CE-BAAF-1C4F-A2EC-20425B0B57A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48277" y="2998167"/>
            <a:ext cx="702042" cy="255979"/>
          </a:xfrm>
          <a:prstGeom prst="rect">
            <a:avLst/>
          </a:prstGeom>
        </p:spPr>
      </p:pic>
      <p:pic>
        <p:nvPicPr>
          <p:cNvPr id="56" name="Picture 55" descr="solarcity.PNG">
            <a:extLst>
              <a:ext uri="{FF2B5EF4-FFF2-40B4-BE49-F238E27FC236}">
                <a16:creationId xmlns:a16="http://schemas.microsoft.com/office/drawing/2014/main" id="{881421C4-0299-D44F-B2B2-E36D18EFA25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978628" y="5399360"/>
            <a:ext cx="688691" cy="289475"/>
          </a:xfrm>
          <a:prstGeom prst="rect">
            <a:avLst/>
          </a:prstGeom>
        </p:spPr>
      </p:pic>
      <p:pic>
        <p:nvPicPr>
          <p:cNvPr id="57" name="Picture 56" descr="SMA.png">
            <a:extLst>
              <a:ext uri="{FF2B5EF4-FFF2-40B4-BE49-F238E27FC236}">
                <a16:creationId xmlns:a16="http://schemas.microsoft.com/office/drawing/2014/main" id="{AFEA4BB0-F9EC-3D4F-9909-8870B9B83AA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460154" y="5388552"/>
            <a:ext cx="423232" cy="338980"/>
          </a:xfrm>
          <a:prstGeom prst="rect">
            <a:avLst/>
          </a:prstGeom>
        </p:spPr>
      </p:pic>
      <p:pic>
        <p:nvPicPr>
          <p:cNvPr id="58" name="Picture 57" descr="adt.png">
            <a:extLst>
              <a:ext uri="{FF2B5EF4-FFF2-40B4-BE49-F238E27FC236}">
                <a16:creationId xmlns:a16="http://schemas.microsoft.com/office/drawing/2014/main" id="{5AC163A3-C7F2-674C-BCC4-B746AAA1520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324611" y="5387639"/>
            <a:ext cx="498365" cy="420697"/>
          </a:xfrm>
          <a:prstGeom prst="rect">
            <a:avLst/>
          </a:prstGeom>
        </p:spPr>
      </p:pic>
      <p:pic>
        <p:nvPicPr>
          <p:cNvPr id="59" name="Picture 58" descr="yale.png">
            <a:extLst>
              <a:ext uri="{FF2B5EF4-FFF2-40B4-BE49-F238E27FC236}">
                <a16:creationId xmlns:a16="http://schemas.microsoft.com/office/drawing/2014/main" id="{83CB2206-A0D9-A94A-8394-7B288D02D3E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884595" y="5329041"/>
            <a:ext cx="498670" cy="474111"/>
          </a:xfrm>
          <a:prstGeom prst="rect">
            <a:avLst/>
          </a:prstGeom>
        </p:spPr>
      </p:pic>
      <p:pic>
        <p:nvPicPr>
          <p:cNvPr id="60" name="Picture 59" descr="att.png">
            <a:extLst>
              <a:ext uri="{FF2B5EF4-FFF2-40B4-BE49-F238E27FC236}">
                <a16:creationId xmlns:a16="http://schemas.microsoft.com/office/drawing/2014/main" id="{9A3E7E37-F471-5B48-AA13-EE70357B04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117017" y="2992354"/>
            <a:ext cx="663035" cy="267605"/>
          </a:xfrm>
          <a:prstGeom prst="rect">
            <a:avLst/>
          </a:prstGeom>
        </p:spPr>
      </p:pic>
      <p:pic>
        <p:nvPicPr>
          <p:cNvPr id="61" name="Picture 60" descr="Screen Shot 2015-05-29 at 10.13.10 AM.png">
            <a:extLst>
              <a:ext uri="{FF2B5EF4-FFF2-40B4-BE49-F238E27FC236}">
                <a16:creationId xmlns:a16="http://schemas.microsoft.com/office/drawing/2014/main" id="{DB291763-B37B-FB49-938D-2E108E3AFA3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882668" y="4505107"/>
            <a:ext cx="1000285" cy="248046"/>
          </a:xfrm>
          <a:prstGeom prst="rect">
            <a:avLst/>
          </a:prstGeom>
        </p:spPr>
      </p:pic>
      <p:pic>
        <p:nvPicPr>
          <p:cNvPr id="62" name="Picture 61">
            <a:extLst>
              <a:ext uri="{FF2B5EF4-FFF2-40B4-BE49-F238E27FC236}">
                <a16:creationId xmlns:a16="http://schemas.microsoft.com/office/drawing/2014/main" id="{5C63BE22-E54C-A149-8555-0E39A6065C2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286195" y="4566747"/>
            <a:ext cx="936274" cy="175492"/>
          </a:xfrm>
          <a:prstGeom prst="rect">
            <a:avLst/>
          </a:prstGeom>
        </p:spPr>
      </p:pic>
      <p:pic>
        <p:nvPicPr>
          <p:cNvPr id="63" name="Picture 62">
            <a:extLst>
              <a:ext uri="{FF2B5EF4-FFF2-40B4-BE49-F238E27FC236}">
                <a16:creationId xmlns:a16="http://schemas.microsoft.com/office/drawing/2014/main" id="{4D0CE512-C4CD-9E4A-865B-2C2305E03C5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501930" y="4848314"/>
            <a:ext cx="757795" cy="237782"/>
          </a:xfrm>
          <a:prstGeom prst="rect">
            <a:avLst/>
          </a:prstGeom>
        </p:spPr>
      </p:pic>
      <p:pic>
        <p:nvPicPr>
          <p:cNvPr id="64" name="Picture 63" descr="arm-logo-limited-use.gif">
            <a:extLst>
              <a:ext uri="{FF2B5EF4-FFF2-40B4-BE49-F238E27FC236}">
                <a16:creationId xmlns:a16="http://schemas.microsoft.com/office/drawing/2014/main" id="{D419C624-01CE-AD4D-A273-A57DF959B9AA}"/>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581941" y="1400029"/>
            <a:ext cx="509011" cy="204180"/>
          </a:xfrm>
          <a:prstGeom prst="rect">
            <a:avLst/>
          </a:prstGeom>
        </p:spPr>
      </p:pic>
      <p:pic>
        <p:nvPicPr>
          <p:cNvPr id="65" name="Picture 64" descr="imgres.png">
            <a:extLst>
              <a:ext uri="{FF2B5EF4-FFF2-40B4-BE49-F238E27FC236}">
                <a16:creationId xmlns:a16="http://schemas.microsoft.com/office/drawing/2014/main" id="{D8BC3A72-73B7-374F-A81A-2A572DCB042F}"/>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t="27003" b="28959"/>
          <a:stretch/>
        </p:blipFill>
        <p:spPr>
          <a:xfrm>
            <a:off x="4913779" y="5464593"/>
            <a:ext cx="664368" cy="284694"/>
          </a:xfrm>
          <a:prstGeom prst="rect">
            <a:avLst/>
          </a:prstGeom>
        </p:spPr>
      </p:pic>
      <p:pic>
        <p:nvPicPr>
          <p:cNvPr id="66" name="Picture 65">
            <a:extLst>
              <a:ext uri="{FF2B5EF4-FFF2-40B4-BE49-F238E27FC236}">
                <a16:creationId xmlns:a16="http://schemas.microsoft.com/office/drawing/2014/main" id="{2AA5DAC7-5DC1-C843-8AF6-44A8AD8B43AB}"/>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2043212" y="1421545"/>
            <a:ext cx="522303" cy="161148"/>
          </a:xfrm>
          <a:prstGeom prst="rect">
            <a:avLst/>
          </a:prstGeom>
        </p:spPr>
      </p:pic>
      <p:pic>
        <p:nvPicPr>
          <p:cNvPr id="67" name="Picture 66">
            <a:extLst>
              <a:ext uri="{FF2B5EF4-FFF2-40B4-BE49-F238E27FC236}">
                <a16:creationId xmlns:a16="http://schemas.microsoft.com/office/drawing/2014/main" id="{76D7749A-653C-EF46-B623-2FF9AD792F81}"/>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577019" y="3585688"/>
            <a:ext cx="526825" cy="434034"/>
          </a:xfrm>
          <a:prstGeom prst="rect">
            <a:avLst/>
          </a:prstGeom>
        </p:spPr>
      </p:pic>
      <p:pic>
        <p:nvPicPr>
          <p:cNvPr id="68" name="Picture 67">
            <a:extLst>
              <a:ext uri="{FF2B5EF4-FFF2-40B4-BE49-F238E27FC236}">
                <a16:creationId xmlns:a16="http://schemas.microsoft.com/office/drawing/2014/main" id="{E5A9DC88-F721-A54B-8FCB-F8365EA07224}"/>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5754332" y="5435937"/>
            <a:ext cx="607527" cy="260322"/>
          </a:xfrm>
          <a:prstGeom prst="rect">
            <a:avLst/>
          </a:prstGeom>
        </p:spPr>
      </p:pic>
      <p:sp>
        <p:nvSpPr>
          <p:cNvPr id="69" name="Chevron 80">
            <a:extLst>
              <a:ext uri="{FF2B5EF4-FFF2-40B4-BE49-F238E27FC236}">
                <a16:creationId xmlns:a16="http://schemas.microsoft.com/office/drawing/2014/main" id="{15D7969E-326E-6D43-A29D-3AA4377444DF}"/>
              </a:ext>
            </a:extLst>
          </p:cNvPr>
          <p:cNvSpPr/>
          <p:nvPr/>
        </p:nvSpPr>
        <p:spPr>
          <a:xfrm rot="5400000">
            <a:off x="831820" y="2706555"/>
            <a:ext cx="1082618" cy="1069856"/>
          </a:xfrm>
          <a:prstGeom prst="chevron">
            <a:avLst>
              <a:gd name="adj" fmla="val 25862"/>
            </a:avLst>
          </a:prstGeom>
          <a:solidFill>
            <a:srgbClr val="E83E1D"/>
          </a:solidFill>
          <a:ln w="25400" cap="flat" cmpd="sng" algn="ctr">
            <a:solidFill>
              <a:srgbClr val="FFFFFF">
                <a:hueOff val="0"/>
                <a:satOff val="0"/>
                <a:lumOff val="0"/>
                <a:alphaOff val="0"/>
              </a:srgbClr>
            </a:solidFill>
            <a:prstDash val="solid"/>
          </a:ln>
          <a:effectLst/>
        </p:spPr>
      </p:sp>
      <p:sp>
        <p:nvSpPr>
          <p:cNvPr id="70" name="Chevron 6">
            <a:extLst>
              <a:ext uri="{FF2B5EF4-FFF2-40B4-BE49-F238E27FC236}">
                <a16:creationId xmlns:a16="http://schemas.microsoft.com/office/drawing/2014/main" id="{1710FDB9-F0EB-E442-8CC5-8B3BB69EA18C}"/>
              </a:ext>
            </a:extLst>
          </p:cNvPr>
          <p:cNvSpPr/>
          <p:nvPr/>
        </p:nvSpPr>
        <p:spPr>
          <a:xfrm>
            <a:off x="838200" y="3011207"/>
            <a:ext cx="1069857" cy="481541"/>
          </a:xfrm>
          <a:prstGeom prst="rect">
            <a:avLst/>
          </a:prstGeom>
          <a:noFill/>
          <a:ln>
            <a:noFill/>
          </a:ln>
          <a:effectLst/>
        </p:spPr>
        <p:txBody>
          <a:bodyPr spcFirstLastPara="0" vert="horz" wrap="square" lIns="72009" tIns="24003" rIns="24003" bIns="24003" numCol="1" spcCol="1270" anchor="ctr" anchorCtr="0">
            <a:noAutofit/>
          </a:bodyPr>
          <a:lstStyle/>
          <a:p>
            <a:pPr marL="0" marR="0" lvl="0" indent="0" algn="ctr" defTabSz="800100" eaLnBrk="0" fontAlgn="base" latinLnBrk="0" hangingPunct="0">
              <a:lnSpc>
                <a:spcPct val="100000"/>
              </a:lnSpc>
              <a:spcBef>
                <a:spcPct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rPr>
              <a:t>Network</a:t>
            </a:r>
          </a:p>
          <a:p>
            <a:pPr marL="0" marR="0" lvl="0" indent="0" algn="ctr" defTabSz="800100" eaLnBrk="0" fontAlgn="base" latinLnBrk="0" hangingPunct="0">
              <a:lnSpc>
                <a:spcPct val="100000"/>
              </a:lnSpc>
              <a:spcBef>
                <a:spcPct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rPr>
              <a:t>Services &amp; Infrastructure</a:t>
            </a:r>
          </a:p>
        </p:txBody>
      </p:sp>
      <p:sp>
        <p:nvSpPr>
          <p:cNvPr id="71" name="Chevron 80">
            <a:extLst>
              <a:ext uri="{FF2B5EF4-FFF2-40B4-BE49-F238E27FC236}">
                <a16:creationId xmlns:a16="http://schemas.microsoft.com/office/drawing/2014/main" id="{91D0556E-2DB0-5C45-9148-5B57391FE474}"/>
              </a:ext>
            </a:extLst>
          </p:cNvPr>
          <p:cNvSpPr/>
          <p:nvPr/>
        </p:nvSpPr>
        <p:spPr>
          <a:xfrm rot="5400000">
            <a:off x="831820" y="3535238"/>
            <a:ext cx="1082618" cy="1069856"/>
          </a:xfrm>
          <a:prstGeom prst="chevron">
            <a:avLst>
              <a:gd name="adj" fmla="val 25862"/>
            </a:avLst>
          </a:prstGeom>
          <a:solidFill>
            <a:srgbClr val="E83E1D"/>
          </a:solidFill>
          <a:ln w="25400" cap="flat" cmpd="sng" algn="ctr">
            <a:solidFill>
              <a:srgbClr val="FFFFFF">
                <a:hueOff val="0"/>
                <a:satOff val="0"/>
                <a:lumOff val="0"/>
                <a:alphaOff val="0"/>
              </a:srgbClr>
            </a:solidFill>
            <a:prstDash val="solid"/>
          </a:ln>
          <a:effectLst/>
        </p:spPr>
      </p:sp>
      <p:sp>
        <p:nvSpPr>
          <p:cNvPr id="72" name="Chevron 6">
            <a:extLst>
              <a:ext uri="{FF2B5EF4-FFF2-40B4-BE49-F238E27FC236}">
                <a16:creationId xmlns:a16="http://schemas.microsoft.com/office/drawing/2014/main" id="{C2598099-7439-0549-9C99-CB7CAAE4274C}"/>
              </a:ext>
            </a:extLst>
          </p:cNvPr>
          <p:cNvSpPr/>
          <p:nvPr/>
        </p:nvSpPr>
        <p:spPr>
          <a:xfrm>
            <a:off x="865435" y="3827075"/>
            <a:ext cx="1015389" cy="481541"/>
          </a:xfrm>
          <a:prstGeom prst="rect">
            <a:avLst/>
          </a:prstGeom>
          <a:noFill/>
          <a:ln>
            <a:noFill/>
          </a:ln>
          <a:effectLst/>
        </p:spPr>
        <p:txBody>
          <a:bodyPr spcFirstLastPara="0" vert="horz" wrap="square" lIns="72009" tIns="24003" rIns="24003" bIns="24003" numCol="1" spcCol="1270" anchor="ctr" anchorCtr="0">
            <a:noAutofit/>
          </a:bodyPr>
          <a:lstStyle/>
          <a:p>
            <a:pPr marL="0" marR="0" lvl="0" indent="0" algn="ctr" defTabSz="800100" eaLnBrk="0" fontAlgn="base" latinLnBrk="0" hangingPunct="0">
              <a:lnSpc>
                <a:spcPct val="100000"/>
              </a:lnSpc>
              <a:spcBef>
                <a:spcPct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rPr>
              <a:t>Home Platforms</a:t>
            </a:r>
          </a:p>
        </p:txBody>
      </p:sp>
      <p:sp>
        <p:nvSpPr>
          <p:cNvPr id="73" name="Chevron 80">
            <a:extLst>
              <a:ext uri="{FF2B5EF4-FFF2-40B4-BE49-F238E27FC236}">
                <a16:creationId xmlns:a16="http://schemas.microsoft.com/office/drawing/2014/main" id="{CC594292-3C0F-9E46-86F5-6612E54CA654}"/>
              </a:ext>
            </a:extLst>
          </p:cNvPr>
          <p:cNvSpPr/>
          <p:nvPr/>
        </p:nvSpPr>
        <p:spPr>
          <a:xfrm rot="5400000">
            <a:off x="831820" y="4363921"/>
            <a:ext cx="1082618" cy="1069856"/>
          </a:xfrm>
          <a:prstGeom prst="chevron">
            <a:avLst>
              <a:gd name="adj" fmla="val 25862"/>
            </a:avLst>
          </a:prstGeom>
          <a:solidFill>
            <a:srgbClr val="E83E1D"/>
          </a:solidFill>
          <a:ln w="25400" cap="flat" cmpd="sng" algn="ctr">
            <a:solidFill>
              <a:srgbClr val="FFFFFF">
                <a:hueOff val="0"/>
                <a:satOff val="0"/>
                <a:lumOff val="0"/>
                <a:alphaOff val="0"/>
              </a:srgbClr>
            </a:solidFill>
            <a:prstDash val="solid"/>
          </a:ln>
          <a:effectLst/>
        </p:spPr>
      </p:sp>
      <p:sp>
        <p:nvSpPr>
          <p:cNvPr id="74" name="Chevron 6">
            <a:extLst>
              <a:ext uri="{FF2B5EF4-FFF2-40B4-BE49-F238E27FC236}">
                <a16:creationId xmlns:a16="http://schemas.microsoft.com/office/drawing/2014/main" id="{D525B353-6E6B-B144-A0EE-409ED8A1DCB5}"/>
              </a:ext>
            </a:extLst>
          </p:cNvPr>
          <p:cNvSpPr/>
          <p:nvPr/>
        </p:nvSpPr>
        <p:spPr>
          <a:xfrm>
            <a:off x="865435" y="4662751"/>
            <a:ext cx="1015389" cy="481541"/>
          </a:xfrm>
          <a:prstGeom prst="rect">
            <a:avLst/>
          </a:prstGeom>
          <a:noFill/>
          <a:ln>
            <a:noFill/>
          </a:ln>
          <a:effectLst/>
        </p:spPr>
        <p:txBody>
          <a:bodyPr spcFirstLastPara="0" vert="horz" wrap="square" lIns="72009" tIns="24003" rIns="24003" bIns="24003" numCol="1" spcCol="1270" anchor="ctr" anchorCtr="0">
            <a:noAutofit/>
          </a:bodyPr>
          <a:lstStyle/>
          <a:p>
            <a:pPr marL="0" marR="0" lvl="0" indent="0" algn="ctr" defTabSz="800100" eaLnBrk="0" fontAlgn="base" latinLnBrk="0" hangingPunct="0">
              <a:lnSpc>
                <a:spcPct val="100000"/>
              </a:lnSpc>
              <a:spcBef>
                <a:spcPct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rPr>
              <a:t>Value Added Applications</a:t>
            </a:r>
          </a:p>
        </p:txBody>
      </p:sp>
      <p:sp>
        <p:nvSpPr>
          <p:cNvPr id="75" name="Chevron 80">
            <a:extLst>
              <a:ext uri="{FF2B5EF4-FFF2-40B4-BE49-F238E27FC236}">
                <a16:creationId xmlns:a16="http://schemas.microsoft.com/office/drawing/2014/main" id="{27244B47-16D9-2640-94AC-09666BE41FC3}"/>
              </a:ext>
            </a:extLst>
          </p:cNvPr>
          <p:cNvSpPr/>
          <p:nvPr/>
        </p:nvSpPr>
        <p:spPr>
          <a:xfrm rot="5400000">
            <a:off x="831820" y="5192605"/>
            <a:ext cx="1082618" cy="1069856"/>
          </a:xfrm>
          <a:prstGeom prst="chevron">
            <a:avLst>
              <a:gd name="adj" fmla="val 25862"/>
            </a:avLst>
          </a:prstGeom>
          <a:solidFill>
            <a:srgbClr val="E83E1D"/>
          </a:solidFill>
          <a:ln w="25400" cap="flat" cmpd="sng" algn="ctr">
            <a:solidFill>
              <a:srgbClr val="FFFFFF">
                <a:hueOff val="0"/>
                <a:satOff val="0"/>
                <a:lumOff val="0"/>
                <a:alphaOff val="0"/>
              </a:srgbClr>
            </a:solidFill>
            <a:prstDash val="solid"/>
          </a:ln>
          <a:effectLst/>
        </p:spPr>
      </p:sp>
      <p:sp>
        <p:nvSpPr>
          <p:cNvPr id="76" name="Chevron 6">
            <a:extLst>
              <a:ext uri="{FF2B5EF4-FFF2-40B4-BE49-F238E27FC236}">
                <a16:creationId xmlns:a16="http://schemas.microsoft.com/office/drawing/2014/main" id="{C78BAB7A-1EC0-6C47-BA19-CE2868695078}"/>
              </a:ext>
            </a:extLst>
          </p:cNvPr>
          <p:cNvSpPr/>
          <p:nvPr/>
        </p:nvSpPr>
        <p:spPr>
          <a:xfrm>
            <a:off x="865435" y="5511610"/>
            <a:ext cx="1015389" cy="481541"/>
          </a:xfrm>
          <a:prstGeom prst="rect">
            <a:avLst/>
          </a:prstGeom>
          <a:noFill/>
          <a:ln>
            <a:noFill/>
          </a:ln>
          <a:effectLst/>
        </p:spPr>
        <p:txBody>
          <a:bodyPr spcFirstLastPara="0" vert="horz" wrap="square" lIns="72009" tIns="24003" rIns="24003" bIns="24003" numCol="1" spcCol="1270" anchor="ctr" anchorCtr="0">
            <a:noAutofit/>
          </a:bodyPr>
          <a:lstStyle/>
          <a:p>
            <a:pPr marL="0" marR="0" lvl="0" indent="0" algn="ctr" defTabSz="800100" eaLnBrk="0" fontAlgn="base" latinLnBrk="0" hangingPunct="0">
              <a:lnSpc>
                <a:spcPct val="100000"/>
              </a:lnSpc>
              <a:spcBef>
                <a:spcPct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rPr>
              <a:t>Service Providers</a:t>
            </a:r>
          </a:p>
        </p:txBody>
      </p:sp>
      <p:cxnSp>
        <p:nvCxnSpPr>
          <p:cNvPr id="77" name="Straight Connector 76">
            <a:extLst>
              <a:ext uri="{FF2B5EF4-FFF2-40B4-BE49-F238E27FC236}">
                <a16:creationId xmlns:a16="http://schemas.microsoft.com/office/drawing/2014/main" id="{57CBF888-367C-4D49-A951-D86F91EB734A}"/>
              </a:ext>
            </a:extLst>
          </p:cNvPr>
          <p:cNvCxnSpPr>
            <a:cxnSpLocks/>
          </p:cNvCxnSpPr>
          <p:nvPr/>
        </p:nvCxnSpPr>
        <p:spPr>
          <a:xfrm>
            <a:off x="1929775" y="1856061"/>
            <a:ext cx="7143851" cy="0"/>
          </a:xfrm>
          <a:prstGeom prst="line">
            <a:avLst/>
          </a:prstGeom>
          <a:noFill/>
          <a:ln w="9525" cap="flat" cmpd="sng" algn="ctr">
            <a:solidFill>
              <a:srgbClr val="E83E1D"/>
            </a:solidFill>
            <a:prstDash val="sysDot"/>
          </a:ln>
          <a:effectLst/>
        </p:spPr>
      </p:cxnSp>
      <p:cxnSp>
        <p:nvCxnSpPr>
          <p:cNvPr id="78" name="Straight Connector 77">
            <a:extLst>
              <a:ext uri="{FF2B5EF4-FFF2-40B4-BE49-F238E27FC236}">
                <a16:creationId xmlns:a16="http://schemas.microsoft.com/office/drawing/2014/main" id="{C964E0DD-7FD8-054C-B628-ADB564B70175}"/>
              </a:ext>
            </a:extLst>
          </p:cNvPr>
          <p:cNvCxnSpPr>
            <a:cxnSpLocks/>
          </p:cNvCxnSpPr>
          <p:nvPr/>
        </p:nvCxnSpPr>
        <p:spPr>
          <a:xfrm>
            <a:off x="1936936" y="2685820"/>
            <a:ext cx="7136689" cy="0"/>
          </a:xfrm>
          <a:prstGeom prst="line">
            <a:avLst/>
          </a:prstGeom>
          <a:noFill/>
          <a:ln w="9525" cap="flat" cmpd="sng" algn="ctr">
            <a:solidFill>
              <a:srgbClr val="E83E1D"/>
            </a:solidFill>
            <a:prstDash val="sysDot"/>
          </a:ln>
          <a:effectLst/>
        </p:spPr>
      </p:cxnSp>
      <p:cxnSp>
        <p:nvCxnSpPr>
          <p:cNvPr id="79" name="Straight Connector 78">
            <a:extLst>
              <a:ext uri="{FF2B5EF4-FFF2-40B4-BE49-F238E27FC236}">
                <a16:creationId xmlns:a16="http://schemas.microsoft.com/office/drawing/2014/main" id="{9612A3B5-BF25-B340-AB77-131DFB2E1302}"/>
              </a:ext>
            </a:extLst>
          </p:cNvPr>
          <p:cNvCxnSpPr>
            <a:cxnSpLocks/>
          </p:cNvCxnSpPr>
          <p:nvPr/>
        </p:nvCxnSpPr>
        <p:spPr>
          <a:xfrm>
            <a:off x="1928993" y="3501688"/>
            <a:ext cx="7144633" cy="0"/>
          </a:xfrm>
          <a:prstGeom prst="line">
            <a:avLst/>
          </a:prstGeom>
          <a:noFill/>
          <a:ln w="9525" cap="flat" cmpd="sng" algn="ctr">
            <a:solidFill>
              <a:srgbClr val="E83E1D"/>
            </a:solidFill>
            <a:prstDash val="sysDot"/>
          </a:ln>
          <a:effectLst/>
        </p:spPr>
      </p:cxnSp>
      <p:cxnSp>
        <p:nvCxnSpPr>
          <p:cNvPr id="80" name="Straight Connector 79">
            <a:extLst>
              <a:ext uri="{FF2B5EF4-FFF2-40B4-BE49-F238E27FC236}">
                <a16:creationId xmlns:a16="http://schemas.microsoft.com/office/drawing/2014/main" id="{CDE6C0D9-C3E2-4443-8D5E-3C14A44DCB7B}"/>
              </a:ext>
            </a:extLst>
          </p:cNvPr>
          <p:cNvCxnSpPr>
            <a:cxnSpLocks/>
          </p:cNvCxnSpPr>
          <p:nvPr/>
        </p:nvCxnSpPr>
        <p:spPr>
          <a:xfrm>
            <a:off x="1936935" y="4325509"/>
            <a:ext cx="7136690" cy="0"/>
          </a:xfrm>
          <a:prstGeom prst="line">
            <a:avLst/>
          </a:prstGeom>
          <a:noFill/>
          <a:ln w="9525" cap="flat" cmpd="sng" algn="ctr">
            <a:solidFill>
              <a:srgbClr val="E83E1D"/>
            </a:solidFill>
            <a:prstDash val="sysDot"/>
          </a:ln>
          <a:effectLst/>
        </p:spPr>
      </p:cxnSp>
      <p:cxnSp>
        <p:nvCxnSpPr>
          <p:cNvPr id="81" name="Straight Connector 80">
            <a:extLst>
              <a:ext uri="{FF2B5EF4-FFF2-40B4-BE49-F238E27FC236}">
                <a16:creationId xmlns:a16="http://schemas.microsoft.com/office/drawing/2014/main" id="{6E74A5E0-1124-5643-B5BB-37CCD8B7A471}"/>
              </a:ext>
            </a:extLst>
          </p:cNvPr>
          <p:cNvCxnSpPr>
            <a:cxnSpLocks/>
          </p:cNvCxnSpPr>
          <p:nvPr/>
        </p:nvCxnSpPr>
        <p:spPr>
          <a:xfrm>
            <a:off x="1928992" y="5181258"/>
            <a:ext cx="7144634" cy="0"/>
          </a:xfrm>
          <a:prstGeom prst="line">
            <a:avLst/>
          </a:prstGeom>
          <a:noFill/>
          <a:ln w="9525" cap="flat" cmpd="sng" algn="ctr">
            <a:solidFill>
              <a:srgbClr val="E83E1D"/>
            </a:solidFill>
            <a:prstDash val="sysDot"/>
          </a:ln>
          <a:effectLst/>
        </p:spPr>
      </p:cxnSp>
      <p:pic>
        <p:nvPicPr>
          <p:cNvPr id="82" name="Picture 81">
            <a:extLst>
              <a:ext uri="{FF2B5EF4-FFF2-40B4-BE49-F238E27FC236}">
                <a16:creationId xmlns:a16="http://schemas.microsoft.com/office/drawing/2014/main" id="{E8972A06-382F-814D-8A16-98A0925582A0}"/>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2026332" y="2925186"/>
            <a:ext cx="1012583" cy="363354"/>
          </a:xfrm>
          <a:prstGeom prst="rect">
            <a:avLst/>
          </a:prstGeom>
        </p:spPr>
      </p:pic>
      <p:pic>
        <p:nvPicPr>
          <p:cNvPr id="83" name="Picture 82">
            <a:extLst>
              <a:ext uri="{FF2B5EF4-FFF2-40B4-BE49-F238E27FC236}">
                <a16:creationId xmlns:a16="http://schemas.microsoft.com/office/drawing/2014/main" id="{1B537A75-5AC8-ED4C-A449-05AA9868B585}"/>
              </a:ext>
            </a:extLst>
          </p:cNvPr>
          <p:cNvPicPr>
            <a:picLocks noChangeAspect="1"/>
          </p:cNvPicPr>
          <p:nvPr/>
        </p:nvPicPr>
        <p:blipFill>
          <a:blip r:embed="rId2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14800" y="3555587"/>
            <a:ext cx="575061" cy="537006"/>
          </a:xfrm>
          <a:prstGeom prst="rect">
            <a:avLst/>
          </a:prstGeom>
        </p:spPr>
      </p:pic>
      <p:pic>
        <p:nvPicPr>
          <p:cNvPr id="84" name="Picture 83">
            <a:extLst>
              <a:ext uri="{FF2B5EF4-FFF2-40B4-BE49-F238E27FC236}">
                <a16:creationId xmlns:a16="http://schemas.microsoft.com/office/drawing/2014/main" id="{AF136072-55F4-2A42-95D0-43B8591AE086}"/>
              </a:ext>
            </a:extLst>
          </p:cNvPr>
          <p:cNvPicPr>
            <a:picLocks noChangeAspect="1"/>
          </p:cNvPicPr>
          <p:nvPr/>
        </p:nvPicPr>
        <p:blipFill rotWithShape="1">
          <a:blip r:embed="rId2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71782" y="3006862"/>
            <a:ext cx="976061" cy="238588"/>
          </a:xfrm>
          <a:prstGeom prst="rect">
            <a:avLst/>
          </a:prstGeom>
        </p:spPr>
      </p:pic>
      <p:pic>
        <p:nvPicPr>
          <p:cNvPr id="85" name="Picture 84">
            <a:extLst>
              <a:ext uri="{FF2B5EF4-FFF2-40B4-BE49-F238E27FC236}">
                <a16:creationId xmlns:a16="http://schemas.microsoft.com/office/drawing/2014/main" id="{A553EC79-2AFE-CF42-904E-01F8BF27BC6F}"/>
              </a:ext>
            </a:extLst>
          </p:cNvPr>
          <p:cNvPicPr>
            <a:picLocks noChangeAspect="1"/>
          </p:cNvPicPr>
          <p:nvPr/>
        </p:nvPicPr>
        <p:blipFill rotWithShape="1">
          <a:blip r:embed="rId29" cstate="screen">
            <a:clrChange>
              <a:clrFrom>
                <a:srgbClr val="FCFEFC"/>
              </a:clrFrom>
              <a:clrTo>
                <a:srgbClr val="FCFEFC">
                  <a:alpha val="0"/>
                </a:srgbClr>
              </a:clrTo>
            </a:clrChange>
            <a:extLst>
              <a:ext uri="{28A0092B-C50C-407E-A947-70E740481C1C}">
                <a14:useLocalDpi xmlns:a14="http://schemas.microsoft.com/office/drawing/2010/main"/>
              </a:ext>
            </a:extLst>
          </a:blip>
          <a:srcRect/>
          <a:stretch/>
        </p:blipFill>
        <p:spPr>
          <a:xfrm>
            <a:off x="5754332" y="2994047"/>
            <a:ext cx="1124060" cy="264217"/>
          </a:xfrm>
          <a:prstGeom prst="rect">
            <a:avLst/>
          </a:prstGeom>
        </p:spPr>
      </p:pic>
      <p:pic>
        <p:nvPicPr>
          <p:cNvPr id="86" name="Picture 85">
            <a:extLst>
              <a:ext uri="{FF2B5EF4-FFF2-40B4-BE49-F238E27FC236}">
                <a16:creationId xmlns:a16="http://schemas.microsoft.com/office/drawing/2014/main" id="{3442E2B9-AB10-344A-9461-B1BCD4723850}"/>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3478214" y="1355376"/>
            <a:ext cx="610996" cy="293484"/>
          </a:xfrm>
          <a:prstGeom prst="rect">
            <a:avLst/>
          </a:prstGeom>
        </p:spPr>
      </p:pic>
      <p:pic>
        <p:nvPicPr>
          <p:cNvPr id="87" name="Picture 86">
            <a:extLst>
              <a:ext uri="{FF2B5EF4-FFF2-40B4-BE49-F238E27FC236}">
                <a16:creationId xmlns:a16="http://schemas.microsoft.com/office/drawing/2014/main" id="{58F2BD5E-5783-0A43-AFA0-4EFCF55D9F40}"/>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2697381" y="1426366"/>
            <a:ext cx="648967" cy="151505"/>
          </a:xfrm>
          <a:prstGeom prst="rect">
            <a:avLst/>
          </a:prstGeom>
        </p:spPr>
      </p:pic>
      <p:pic>
        <p:nvPicPr>
          <p:cNvPr id="88" name="Picture 87">
            <a:extLst>
              <a:ext uri="{FF2B5EF4-FFF2-40B4-BE49-F238E27FC236}">
                <a16:creationId xmlns:a16="http://schemas.microsoft.com/office/drawing/2014/main" id="{C0E49C44-1EC6-FE42-AFD1-8C5117BC5B3D}"/>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4221076" y="1390410"/>
            <a:ext cx="604059" cy="223416"/>
          </a:xfrm>
          <a:prstGeom prst="rect">
            <a:avLst/>
          </a:prstGeom>
        </p:spPr>
      </p:pic>
      <p:pic>
        <p:nvPicPr>
          <p:cNvPr id="89" name="Picture 88">
            <a:extLst>
              <a:ext uri="{FF2B5EF4-FFF2-40B4-BE49-F238E27FC236}">
                <a16:creationId xmlns:a16="http://schemas.microsoft.com/office/drawing/2014/main" id="{2A06F436-0DAC-3D46-A92E-1CDEFF5CE494}"/>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4957001" y="1364066"/>
            <a:ext cx="968082" cy="276105"/>
          </a:xfrm>
          <a:prstGeom prst="rect">
            <a:avLst/>
          </a:prstGeom>
        </p:spPr>
      </p:pic>
      <p:pic>
        <p:nvPicPr>
          <p:cNvPr id="125" name="Picture 124">
            <a:extLst>
              <a:ext uri="{FF2B5EF4-FFF2-40B4-BE49-F238E27FC236}">
                <a16:creationId xmlns:a16="http://schemas.microsoft.com/office/drawing/2014/main" id="{DD357486-73F7-8849-A951-E1A7AAFDB0EF}"/>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6056949" y="1437782"/>
            <a:ext cx="832796" cy="128672"/>
          </a:xfrm>
          <a:prstGeom prst="rect">
            <a:avLst/>
          </a:prstGeom>
        </p:spPr>
      </p:pic>
      <p:pic>
        <p:nvPicPr>
          <p:cNvPr id="126" name="Picture 125">
            <a:extLst>
              <a:ext uri="{FF2B5EF4-FFF2-40B4-BE49-F238E27FC236}">
                <a16:creationId xmlns:a16="http://schemas.microsoft.com/office/drawing/2014/main" id="{88F22215-E2BD-1042-882C-20C96F7D6107}"/>
              </a:ext>
            </a:extLst>
          </p:cNvPr>
          <p:cNvPicPr>
            <a:picLocks noChangeAspect="1"/>
          </p:cNvPicPr>
          <p:nvPr/>
        </p:nvPicPr>
        <p:blipFill rotWithShape="1">
          <a:blip r:embed="rId35" cstate="screen">
            <a:extLst>
              <a:ext uri="{28A0092B-C50C-407E-A947-70E740481C1C}">
                <a14:useLocalDpi xmlns:a14="http://schemas.microsoft.com/office/drawing/2010/main"/>
              </a:ext>
            </a:extLst>
          </a:blip>
          <a:srcRect/>
          <a:stretch/>
        </p:blipFill>
        <p:spPr>
          <a:xfrm>
            <a:off x="7021611" y="1352095"/>
            <a:ext cx="428464" cy="300046"/>
          </a:xfrm>
          <a:prstGeom prst="rect">
            <a:avLst/>
          </a:prstGeom>
        </p:spPr>
      </p:pic>
      <p:pic>
        <p:nvPicPr>
          <p:cNvPr id="127" name="Picture 126">
            <a:extLst>
              <a:ext uri="{FF2B5EF4-FFF2-40B4-BE49-F238E27FC236}">
                <a16:creationId xmlns:a16="http://schemas.microsoft.com/office/drawing/2014/main" id="{8922930E-34C7-3B46-9593-F7876E54DCBD}"/>
              </a:ext>
            </a:extLst>
          </p:cNvPr>
          <p:cNvPicPr>
            <a:picLocks noChangeAspect="1"/>
          </p:cNvPicPr>
          <p:nvPr/>
        </p:nvPicPr>
        <p:blipFill rotWithShape="1">
          <a:blip r:embed="rId36" cstate="screen">
            <a:extLst>
              <a:ext uri="{28A0092B-C50C-407E-A947-70E740481C1C}">
                <a14:useLocalDpi xmlns:a14="http://schemas.microsoft.com/office/drawing/2010/main"/>
              </a:ext>
            </a:extLst>
          </a:blip>
          <a:srcRect/>
          <a:stretch/>
        </p:blipFill>
        <p:spPr>
          <a:xfrm>
            <a:off x="8222816" y="1393171"/>
            <a:ext cx="835935" cy="217895"/>
          </a:xfrm>
          <a:prstGeom prst="rect">
            <a:avLst/>
          </a:prstGeom>
        </p:spPr>
      </p:pic>
      <p:pic>
        <p:nvPicPr>
          <p:cNvPr id="128" name="Picture 127">
            <a:extLst>
              <a:ext uri="{FF2B5EF4-FFF2-40B4-BE49-F238E27FC236}">
                <a16:creationId xmlns:a16="http://schemas.microsoft.com/office/drawing/2014/main" id="{005C0FF6-4182-B541-BF0B-3D6A3D46D552}"/>
              </a:ext>
            </a:extLst>
          </p:cNvPr>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a:xfrm>
            <a:off x="3125437" y="2428395"/>
            <a:ext cx="999839" cy="178301"/>
          </a:xfrm>
          <a:prstGeom prst="rect">
            <a:avLst/>
          </a:prstGeom>
        </p:spPr>
      </p:pic>
      <p:pic>
        <p:nvPicPr>
          <p:cNvPr id="129" name="Picture 128">
            <a:extLst>
              <a:ext uri="{FF2B5EF4-FFF2-40B4-BE49-F238E27FC236}">
                <a16:creationId xmlns:a16="http://schemas.microsoft.com/office/drawing/2014/main" id="{38B48A4A-6A9E-7A44-B686-F3556DC9C2D7}"/>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5086592" y="2986811"/>
            <a:ext cx="531149" cy="278689"/>
          </a:xfrm>
          <a:prstGeom prst="rect">
            <a:avLst/>
          </a:prstGeom>
        </p:spPr>
      </p:pic>
      <p:pic>
        <p:nvPicPr>
          <p:cNvPr id="130" name="Picture 129">
            <a:extLst>
              <a:ext uri="{FF2B5EF4-FFF2-40B4-BE49-F238E27FC236}">
                <a16:creationId xmlns:a16="http://schemas.microsoft.com/office/drawing/2014/main" id="{11715F41-301E-0A41-B55D-2BD4B2AF7659}"/>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5083527" y="1920584"/>
            <a:ext cx="301565" cy="358025"/>
          </a:xfrm>
          <a:prstGeom prst="rect">
            <a:avLst/>
          </a:prstGeom>
        </p:spPr>
      </p:pic>
      <p:pic>
        <p:nvPicPr>
          <p:cNvPr id="131" name="Picture 130">
            <a:extLst>
              <a:ext uri="{FF2B5EF4-FFF2-40B4-BE49-F238E27FC236}">
                <a16:creationId xmlns:a16="http://schemas.microsoft.com/office/drawing/2014/main" id="{6E3AC311-48A8-464A-8FF5-CCD14E629B6C}"/>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8297068" y="1904441"/>
            <a:ext cx="720870" cy="309656"/>
          </a:xfrm>
          <a:prstGeom prst="rect">
            <a:avLst/>
          </a:prstGeom>
        </p:spPr>
      </p:pic>
      <p:pic>
        <p:nvPicPr>
          <p:cNvPr id="132" name="Picture 131">
            <a:extLst>
              <a:ext uri="{FF2B5EF4-FFF2-40B4-BE49-F238E27FC236}">
                <a16:creationId xmlns:a16="http://schemas.microsoft.com/office/drawing/2014/main" id="{589B5D83-7D32-9E4A-9562-D58390D3BE14}"/>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7769523" y="3044047"/>
            <a:ext cx="595721" cy="159322"/>
          </a:xfrm>
          <a:prstGeom prst="rect">
            <a:avLst/>
          </a:prstGeom>
        </p:spPr>
      </p:pic>
      <p:pic>
        <p:nvPicPr>
          <p:cNvPr id="133" name="Picture 132">
            <a:extLst>
              <a:ext uri="{FF2B5EF4-FFF2-40B4-BE49-F238E27FC236}">
                <a16:creationId xmlns:a16="http://schemas.microsoft.com/office/drawing/2014/main" id="{F5C52645-3B32-AA42-A60A-6C48C20109AC}"/>
              </a:ext>
            </a:extLst>
          </p:cNvPr>
          <p:cNvPicPr>
            <a:picLocks noChangeAspect="1"/>
          </p:cNvPicPr>
          <p:nvPr/>
        </p:nvPicPr>
        <p:blipFill>
          <a:blip r:embed="rId4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452494" y="2881304"/>
            <a:ext cx="491644" cy="459109"/>
          </a:xfrm>
          <a:prstGeom prst="rect">
            <a:avLst/>
          </a:prstGeom>
        </p:spPr>
      </p:pic>
      <p:pic>
        <p:nvPicPr>
          <p:cNvPr id="134" name="Picture 133">
            <a:extLst>
              <a:ext uri="{FF2B5EF4-FFF2-40B4-BE49-F238E27FC236}">
                <a16:creationId xmlns:a16="http://schemas.microsoft.com/office/drawing/2014/main" id="{2324B4DB-6055-7C46-8C82-55C2CEED52E7}"/>
              </a:ext>
            </a:extLst>
          </p:cNvPr>
          <p:cNvPicPr>
            <a:picLocks noChangeAspect="1"/>
          </p:cNvPicPr>
          <p:nvPr/>
        </p:nvPicPr>
        <p:blipFill>
          <a:blip r:embed="rId4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41743" y="4010621"/>
            <a:ext cx="778106" cy="323418"/>
          </a:xfrm>
          <a:prstGeom prst="rect">
            <a:avLst/>
          </a:prstGeom>
        </p:spPr>
      </p:pic>
      <p:pic>
        <p:nvPicPr>
          <p:cNvPr id="135" name="Picture 134">
            <a:extLst>
              <a:ext uri="{FF2B5EF4-FFF2-40B4-BE49-F238E27FC236}">
                <a16:creationId xmlns:a16="http://schemas.microsoft.com/office/drawing/2014/main" id="{4AB91C0C-CE06-674A-BAE6-218EE4540D1D}"/>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2073124" y="3570962"/>
            <a:ext cx="883992" cy="385623"/>
          </a:xfrm>
          <a:prstGeom prst="rect">
            <a:avLst/>
          </a:prstGeom>
        </p:spPr>
      </p:pic>
      <p:pic>
        <p:nvPicPr>
          <p:cNvPr id="136" name="Picture 135">
            <a:extLst>
              <a:ext uri="{FF2B5EF4-FFF2-40B4-BE49-F238E27FC236}">
                <a16:creationId xmlns:a16="http://schemas.microsoft.com/office/drawing/2014/main" id="{F523E432-A35C-A144-8EA5-AC41E059958C}"/>
              </a:ext>
            </a:extLst>
          </p:cNvPr>
          <p:cNvPicPr>
            <a:picLocks noChangeAspect="1"/>
          </p:cNvPicPr>
          <p:nvPr/>
        </p:nvPicPr>
        <p:blipFill rotWithShape="1">
          <a:blip r:embed="rId45" cstate="screen">
            <a:extLst>
              <a:ext uri="{28A0092B-C50C-407E-A947-70E740481C1C}">
                <a14:useLocalDpi xmlns:a14="http://schemas.microsoft.com/office/drawing/2010/main"/>
              </a:ext>
            </a:extLst>
          </a:blip>
          <a:srcRect/>
          <a:stretch/>
        </p:blipFill>
        <p:spPr>
          <a:xfrm>
            <a:off x="5023174" y="4061630"/>
            <a:ext cx="993612" cy="256332"/>
          </a:xfrm>
          <a:prstGeom prst="rect">
            <a:avLst/>
          </a:prstGeom>
        </p:spPr>
      </p:pic>
      <p:pic>
        <p:nvPicPr>
          <p:cNvPr id="137" name="Picture 136">
            <a:extLst>
              <a:ext uri="{FF2B5EF4-FFF2-40B4-BE49-F238E27FC236}">
                <a16:creationId xmlns:a16="http://schemas.microsoft.com/office/drawing/2014/main" id="{B8D26247-7226-9B49-A679-34DCA9322CBB}"/>
              </a:ext>
            </a:extLst>
          </p:cNvPr>
          <p:cNvPicPr>
            <a:picLocks noChangeAspect="1"/>
          </p:cNvPicPr>
          <p:nvPr/>
        </p:nvPicPr>
        <p:blipFill rotWithShape="1">
          <a:blip r:embed="rId4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386650" y="3512474"/>
            <a:ext cx="883991" cy="502599"/>
          </a:xfrm>
          <a:prstGeom prst="rect">
            <a:avLst/>
          </a:prstGeom>
        </p:spPr>
      </p:pic>
      <p:pic>
        <p:nvPicPr>
          <p:cNvPr id="138" name="Picture 137">
            <a:extLst>
              <a:ext uri="{FF2B5EF4-FFF2-40B4-BE49-F238E27FC236}">
                <a16:creationId xmlns:a16="http://schemas.microsoft.com/office/drawing/2014/main" id="{2EDF266B-4928-874E-A97B-A00F7E92A174}"/>
              </a:ext>
            </a:extLst>
          </p:cNvPr>
          <p:cNvPicPr>
            <a:picLocks noChangeAspect="1"/>
          </p:cNvPicPr>
          <p:nvPr/>
        </p:nvPicPr>
        <p:blipFill>
          <a:blip r:embed="rId4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65321" y="3560001"/>
            <a:ext cx="778105" cy="445588"/>
          </a:xfrm>
          <a:prstGeom prst="rect">
            <a:avLst/>
          </a:prstGeom>
        </p:spPr>
      </p:pic>
      <p:pic>
        <p:nvPicPr>
          <p:cNvPr id="139" name="Picture 138" descr="honeywell.png">
            <a:extLst>
              <a:ext uri="{FF2B5EF4-FFF2-40B4-BE49-F238E27FC236}">
                <a16:creationId xmlns:a16="http://schemas.microsoft.com/office/drawing/2014/main" id="{1741E36B-1293-C541-A12F-55601AA7E4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1029" y="4104417"/>
            <a:ext cx="854726" cy="136628"/>
          </a:xfrm>
          <a:prstGeom prst="rect">
            <a:avLst/>
          </a:prstGeom>
        </p:spPr>
      </p:pic>
      <p:pic>
        <p:nvPicPr>
          <p:cNvPr id="140" name="Picture 139">
            <a:extLst>
              <a:ext uri="{FF2B5EF4-FFF2-40B4-BE49-F238E27FC236}">
                <a16:creationId xmlns:a16="http://schemas.microsoft.com/office/drawing/2014/main" id="{63556604-4DFB-1A4F-93A9-63B94B87B228}"/>
              </a:ext>
            </a:extLst>
          </p:cNvPr>
          <p:cNvPicPr>
            <a:picLocks noChangeAspect="1"/>
          </p:cNvPicPr>
          <p:nvPr/>
        </p:nvPicPr>
        <p:blipFill rotWithShape="1">
          <a:blip r:embed="rId48" cstate="screen">
            <a:extLst>
              <a:ext uri="{28A0092B-C50C-407E-A947-70E740481C1C}">
                <a14:useLocalDpi xmlns:a14="http://schemas.microsoft.com/office/drawing/2010/main"/>
              </a:ext>
            </a:extLst>
          </a:blip>
          <a:srcRect/>
          <a:stretch/>
        </p:blipFill>
        <p:spPr>
          <a:xfrm>
            <a:off x="2405063" y="4039210"/>
            <a:ext cx="1169949" cy="229128"/>
          </a:xfrm>
          <a:prstGeom prst="rect">
            <a:avLst/>
          </a:prstGeom>
        </p:spPr>
      </p:pic>
      <p:pic>
        <p:nvPicPr>
          <p:cNvPr id="141" name="Picture 140">
            <a:extLst>
              <a:ext uri="{FF2B5EF4-FFF2-40B4-BE49-F238E27FC236}">
                <a16:creationId xmlns:a16="http://schemas.microsoft.com/office/drawing/2014/main" id="{C766B157-4C4F-1844-A20B-D26B33242F5D}"/>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2708597" y="5435937"/>
            <a:ext cx="848570" cy="252898"/>
          </a:xfrm>
          <a:prstGeom prst="rect">
            <a:avLst/>
          </a:prstGeom>
        </p:spPr>
      </p:pic>
      <p:pic>
        <p:nvPicPr>
          <p:cNvPr id="142" name="Picture 141">
            <a:extLst>
              <a:ext uri="{FF2B5EF4-FFF2-40B4-BE49-F238E27FC236}">
                <a16:creationId xmlns:a16="http://schemas.microsoft.com/office/drawing/2014/main" id="{2A88FE09-07B9-5E40-B45B-5930C2B74D41}"/>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7779150" y="3880673"/>
            <a:ext cx="841618" cy="404083"/>
          </a:xfrm>
          <a:prstGeom prst="rect">
            <a:avLst/>
          </a:prstGeom>
        </p:spPr>
      </p:pic>
      <p:pic>
        <p:nvPicPr>
          <p:cNvPr id="143" name="Picture 142">
            <a:extLst>
              <a:ext uri="{FF2B5EF4-FFF2-40B4-BE49-F238E27FC236}">
                <a16:creationId xmlns:a16="http://schemas.microsoft.com/office/drawing/2014/main" id="{FAEF67D6-C9FD-3943-85A1-B2D2D0B61E39}"/>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3575012" y="4793492"/>
            <a:ext cx="757794" cy="353823"/>
          </a:xfrm>
          <a:prstGeom prst="rect">
            <a:avLst/>
          </a:prstGeom>
        </p:spPr>
      </p:pic>
      <p:pic>
        <p:nvPicPr>
          <p:cNvPr id="144" name="Picture 143">
            <a:extLst>
              <a:ext uri="{FF2B5EF4-FFF2-40B4-BE49-F238E27FC236}">
                <a16:creationId xmlns:a16="http://schemas.microsoft.com/office/drawing/2014/main" id="{E45E613B-91C3-0F40-9B7E-139E6A8FA101}"/>
              </a:ext>
            </a:extLst>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6390566" y="4467520"/>
            <a:ext cx="908732" cy="297009"/>
          </a:xfrm>
          <a:prstGeom prst="rect">
            <a:avLst/>
          </a:prstGeom>
        </p:spPr>
      </p:pic>
      <p:pic>
        <p:nvPicPr>
          <p:cNvPr id="145" name="Picture 144">
            <a:extLst>
              <a:ext uri="{FF2B5EF4-FFF2-40B4-BE49-F238E27FC236}">
                <a16:creationId xmlns:a16="http://schemas.microsoft.com/office/drawing/2014/main" id="{38CAFF31-EB97-E840-B0BA-5E106B94145F}"/>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4846491" y="4793492"/>
            <a:ext cx="539537" cy="248767"/>
          </a:xfrm>
          <a:prstGeom prst="rect">
            <a:avLst/>
          </a:prstGeom>
        </p:spPr>
      </p:pic>
      <p:pic>
        <p:nvPicPr>
          <p:cNvPr id="146" name="Picture 145">
            <a:extLst>
              <a:ext uri="{FF2B5EF4-FFF2-40B4-BE49-F238E27FC236}">
                <a16:creationId xmlns:a16="http://schemas.microsoft.com/office/drawing/2014/main" id="{DA045564-DC58-2944-80C5-41FFABF4B8F1}"/>
              </a:ext>
            </a:extLst>
          </p:cNvPr>
          <p:cNvPicPr>
            <a:picLocks noChangeAspect="1"/>
          </p:cNvPicPr>
          <p:nvPr/>
        </p:nvPicPr>
        <p:blipFill>
          <a:blip r:embed="rId54"/>
          <a:stretch>
            <a:fillRect/>
          </a:stretch>
        </p:blipFill>
        <p:spPr>
          <a:xfrm>
            <a:off x="5588812" y="4937834"/>
            <a:ext cx="936274" cy="91075"/>
          </a:xfrm>
          <a:prstGeom prst="rect">
            <a:avLst/>
          </a:prstGeom>
        </p:spPr>
      </p:pic>
      <p:pic>
        <p:nvPicPr>
          <p:cNvPr id="147" name="Picture 146">
            <a:extLst>
              <a:ext uri="{FF2B5EF4-FFF2-40B4-BE49-F238E27FC236}">
                <a16:creationId xmlns:a16="http://schemas.microsoft.com/office/drawing/2014/main" id="{29681A6D-1A6C-4149-B46E-53577CFC690A}"/>
              </a:ext>
            </a:extLst>
          </p:cNvPr>
          <p:cNvPicPr>
            <a:picLocks noChangeAspect="1"/>
          </p:cNvPicPr>
          <p:nvPr/>
        </p:nvPicPr>
        <p:blipFill>
          <a:blip r:embed="rId55" cstate="screen">
            <a:extLst>
              <a:ext uri="{28A0092B-C50C-407E-A947-70E740481C1C}">
                <a14:useLocalDpi xmlns:a14="http://schemas.microsoft.com/office/drawing/2010/main"/>
              </a:ext>
            </a:extLst>
          </a:blip>
          <a:stretch>
            <a:fillRect/>
          </a:stretch>
        </p:blipFill>
        <p:spPr>
          <a:xfrm>
            <a:off x="4105324" y="4443179"/>
            <a:ext cx="958500" cy="367568"/>
          </a:xfrm>
          <a:prstGeom prst="rect">
            <a:avLst/>
          </a:prstGeom>
        </p:spPr>
      </p:pic>
      <p:pic>
        <p:nvPicPr>
          <p:cNvPr id="148" name="Picture 147">
            <a:extLst>
              <a:ext uri="{FF2B5EF4-FFF2-40B4-BE49-F238E27FC236}">
                <a16:creationId xmlns:a16="http://schemas.microsoft.com/office/drawing/2014/main" id="{7243C974-E8AD-A940-9FDF-1EE20F7619FD}"/>
              </a:ext>
            </a:extLst>
          </p:cNvPr>
          <p:cNvPicPr>
            <a:picLocks noChangeAspect="1"/>
          </p:cNvPicPr>
          <p:nvPr/>
        </p:nvPicPr>
        <p:blipFill rotWithShape="1">
          <a:blip r:embed="rId56" cstate="screen">
            <a:extLst>
              <a:ext uri="{28A0092B-C50C-407E-A947-70E740481C1C}">
                <a14:useLocalDpi xmlns:a14="http://schemas.microsoft.com/office/drawing/2010/main"/>
              </a:ext>
            </a:extLst>
          </a:blip>
          <a:srcRect/>
          <a:stretch/>
        </p:blipFill>
        <p:spPr>
          <a:xfrm>
            <a:off x="7206385" y="4782244"/>
            <a:ext cx="531286" cy="362047"/>
          </a:xfrm>
          <a:prstGeom prst="rect">
            <a:avLst/>
          </a:prstGeom>
        </p:spPr>
      </p:pic>
      <p:pic>
        <p:nvPicPr>
          <p:cNvPr id="149" name="Picture 148">
            <a:extLst>
              <a:ext uri="{FF2B5EF4-FFF2-40B4-BE49-F238E27FC236}">
                <a16:creationId xmlns:a16="http://schemas.microsoft.com/office/drawing/2014/main" id="{D24A6E88-A46A-714E-953D-10713BF3B565}"/>
              </a:ext>
            </a:extLst>
          </p:cNvPr>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8383265" y="3750393"/>
            <a:ext cx="667010" cy="160650"/>
          </a:xfrm>
          <a:prstGeom prst="rect">
            <a:avLst/>
          </a:prstGeom>
        </p:spPr>
      </p:pic>
      <p:pic>
        <p:nvPicPr>
          <p:cNvPr id="150" name="Picture 149">
            <a:extLst>
              <a:ext uri="{FF2B5EF4-FFF2-40B4-BE49-F238E27FC236}">
                <a16:creationId xmlns:a16="http://schemas.microsoft.com/office/drawing/2014/main" id="{5130D2B5-1F10-1949-B652-D431E5D77FD3}"/>
              </a:ext>
            </a:extLst>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8090952" y="2386561"/>
            <a:ext cx="659477" cy="121948"/>
          </a:xfrm>
          <a:prstGeom prst="rect">
            <a:avLst/>
          </a:prstGeom>
        </p:spPr>
      </p:pic>
      <p:pic>
        <p:nvPicPr>
          <p:cNvPr id="151" name="Picture 150">
            <a:extLst>
              <a:ext uri="{FF2B5EF4-FFF2-40B4-BE49-F238E27FC236}">
                <a16:creationId xmlns:a16="http://schemas.microsoft.com/office/drawing/2014/main" id="{3AB7A238-D48E-1440-B0D0-919D0AB0E1F7}"/>
              </a:ext>
            </a:extLst>
          </p:cNvPr>
          <p:cNvPicPr>
            <a:picLocks noChangeAspect="1"/>
          </p:cNvPicPr>
          <p:nvPr/>
        </p:nvPicPr>
        <p:blipFill rotWithShape="1">
          <a:blip r:embed="rId59" cstate="screen">
            <a:extLst>
              <a:ext uri="{28A0092B-C50C-407E-A947-70E740481C1C}">
                <a14:useLocalDpi xmlns:a14="http://schemas.microsoft.com/office/drawing/2010/main"/>
              </a:ext>
            </a:extLst>
          </a:blip>
          <a:srcRect/>
          <a:stretch/>
        </p:blipFill>
        <p:spPr>
          <a:xfrm>
            <a:off x="7991465" y="4836724"/>
            <a:ext cx="855011" cy="241701"/>
          </a:xfrm>
          <a:prstGeom prst="rect">
            <a:avLst/>
          </a:prstGeom>
        </p:spPr>
      </p:pic>
      <p:pic>
        <p:nvPicPr>
          <p:cNvPr id="152" name="Picture 151">
            <a:extLst>
              <a:ext uri="{FF2B5EF4-FFF2-40B4-BE49-F238E27FC236}">
                <a16:creationId xmlns:a16="http://schemas.microsoft.com/office/drawing/2014/main" id="{C6D0117D-236A-7A40-A087-CDDA90754D57}"/>
              </a:ext>
            </a:extLst>
          </p:cNvPr>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8591541" y="4440584"/>
            <a:ext cx="498671" cy="320795"/>
          </a:xfrm>
          <a:prstGeom prst="rect">
            <a:avLst/>
          </a:prstGeom>
        </p:spPr>
      </p:pic>
      <p:sp>
        <p:nvSpPr>
          <p:cNvPr id="153" name="Slide Number Placeholder 3">
            <a:extLst>
              <a:ext uri="{FF2B5EF4-FFF2-40B4-BE49-F238E27FC236}">
                <a16:creationId xmlns:a16="http://schemas.microsoft.com/office/drawing/2014/main" id="{A699839B-7871-404F-81FF-087093918AD0}"/>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14</a:t>
            </a:fld>
            <a:endParaRPr lang="en-US"/>
          </a:p>
        </p:txBody>
      </p:sp>
      <p:pic>
        <p:nvPicPr>
          <p:cNvPr id="90" name="Picture 89">
            <a:extLst>
              <a:ext uri="{FF2B5EF4-FFF2-40B4-BE49-F238E27FC236}">
                <a16:creationId xmlns:a16="http://schemas.microsoft.com/office/drawing/2014/main" id="{78B7FBCE-1F38-C240-8D37-A1618786AE16}"/>
              </a:ext>
            </a:extLst>
          </p:cNvPr>
          <p:cNvPicPr>
            <a:picLocks noChangeAspect="1"/>
          </p:cNvPicPr>
          <p:nvPr/>
        </p:nvPicPr>
        <p:blipFill>
          <a:blip r:embed="rId61"/>
          <a:stretch>
            <a:fillRect/>
          </a:stretch>
        </p:blipFill>
        <p:spPr>
          <a:xfrm>
            <a:off x="5301693" y="2423742"/>
            <a:ext cx="755256" cy="122436"/>
          </a:xfrm>
          <a:prstGeom prst="rect">
            <a:avLst/>
          </a:prstGeom>
        </p:spPr>
      </p:pic>
      <p:pic>
        <p:nvPicPr>
          <p:cNvPr id="95" name="Picture 94" descr="Image result for signify transparent logo">
            <a:extLst>
              <a:ext uri="{FF2B5EF4-FFF2-40B4-BE49-F238E27FC236}">
                <a16:creationId xmlns:a16="http://schemas.microsoft.com/office/drawing/2014/main" id="{D4CE8640-7EE9-EB4A-91BD-A8A3C5D136B0}"/>
              </a:ext>
            </a:extLst>
          </p:cNvPr>
          <p:cNvPicPr/>
          <p:nvPr/>
        </p:nvPicPr>
        <p:blipFill>
          <a:blip r:embed="rId62" cstate="print">
            <a:extLst>
              <a:ext uri="{28A0092B-C50C-407E-A947-70E740481C1C}">
                <a14:useLocalDpi xmlns:a14="http://schemas.microsoft.com/office/drawing/2010/main" val="0"/>
              </a:ext>
            </a:extLst>
          </a:blip>
          <a:srcRect/>
          <a:stretch>
            <a:fillRect/>
          </a:stretch>
        </p:blipFill>
        <p:spPr bwMode="auto">
          <a:xfrm>
            <a:off x="7434236" y="2381746"/>
            <a:ext cx="485169" cy="150595"/>
          </a:xfrm>
          <a:prstGeom prst="rect">
            <a:avLst/>
          </a:prstGeom>
          <a:noFill/>
          <a:ln>
            <a:noFill/>
          </a:ln>
        </p:spPr>
      </p:pic>
      <p:pic>
        <p:nvPicPr>
          <p:cNvPr id="103" name="Picture 102" descr="Image result for rheem manufacturing transparent logo">
            <a:extLst>
              <a:ext uri="{FF2B5EF4-FFF2-40B4-BE49-F238E27FC236}">
                <a16:creationId xmlns:a16="http://schemas.microsoft.com/office/drawing/2014/main" id="{93BAB1F6-36D6-8D4B-BEBA-A21E46D0BE68}"/>
              </a:ext>
            </a:extLst>
          </p:cNvPr>
          <p:cNvPicPr/>
          <p:nvPr/>
        </p:nvPicPr>
        <p:blipFill>
          <a:blip r:embed="rId63" cstate="print">
            <a:extLst>
              <a:ext uri="{28A0092B-C50C-407E-A947-70E740481C1C}">
                <a14:useLocalDpi xmlns:a14="http://schemas.microsoft.com/office/drawing/2010/main" val="0"/>
              </a:ext>
            </a:extLst>
          </a:blip>
          <a:srcRect/>
          <a:stretch>
            <a:fillRect/>
          </a:stretch>
        </p:blipFill>
        <p:spPr bwMode="auto">
          <a:xfrm>
            <a:off x="6588181" y="1970606"/>
            <a:ext cx="301564" cy="305333"/>
          </a:xfrm>
          <a:prstGeom prst="rect">
            <a:avLst/>
          </a:prstGeom>
          <a:noFill/>
          <a:ln>
            <a:noFill/>
          </a:ln>
        </p:spPr>
      </p:pic>
      <p:pic>
        <p:nvPicPr>
          <p:cNvPr id="104" name="Picture 103" descr="Image result for moen transparent logo">
            <a:extLst>
              <a:ext uri="{FF2B5EF4-FFF2-40B4-BE49-F238E27FC236}">
                <a16:creationId xmlns:a16="http://schemas.microsoft.com/office/drawing/2014/main" id="{C3A64CF4-8509-2C47-AF2E-099E5914381B}"/>
              </a:ext>
            </a:extLst>
          </p:cNvPr>
          <p:cNvPicPr/>
          <p:nvPr/>
        </p:nvPicPr>
        <p:blipFill rotWithShape="1">
          <a:blip r:embed="rId64" cstate="print">
            <a:extLst>
              <a:ext uri="{28A0092B-C50C-407E-A947-70E740481C1C}">
                <a14:useLocalDpi xmlns:a14="http://schemas.microsoft.com/office/drawing/2010/main" val="0"/>
              </a:ext>
            </a:extLst>
          </a:blip>
          <a:srcRect t="1" b="15672"/>
          <a:stretch/>
        </p:blipFill>
        <p:spPr bwMode="auto">
          <a:xfrm>
            <a:off x="4175409" y="2032266"/>
            <a:ext cx="544440" cy="174108"/>
          </a:xfrm>
          <a:prstGeom prst="rect">
            <a:avLst/>
          </a:prstGeom>
          <a:noFill/>
          <a:ln>
            <a:noFill/>
          </a:ln>
          <a:extLst>
            <a:ext uri="{53640926-AAD7-44D8-BBD7-CCE9431645EC}">
              <a14:shadowObscured xmlns:a14="http://schemas.microsoft.com/office/drawing/2010/main"/>
            </a:ext>
          </a:extLst>
        </p:spPr>
      </p:pic>
      <p:pic>
        <p:nvPicPr>
          <p:cNvPr id="105" name="Picture 104" descr="Image result for hydro one transparent logo">
            <a:extLst>
              <a:ext uri="{FF2B5EF4-FFF2-40B4-BE49-F238E27FC236}">
                <a16:creationId xmlns:a16="http://schemas.microsoft.com/office/drawing/2014/main" id="{665A1E5A-31A3-9C42-87BD-7B15D01F9B2C}"/>
              </a:ext>
            </a:extLst>
          </p:cNvPr>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6496236" y="5445638"/>
            <a:ext cx="519175" cy="225236"/>
          </a:xfrm>
          <a:prstGeom prst="rect">
            <a:avLst/>
          </a:prstGeom>
          <a:noFill/>
          <a:ln>
            <a:noFill/>
          </a:ln>
        </p:spPr>
      </p:pic>
      <p:pic>
        <p:nvPicPr>
          <p:cNvPr id="106" name="Picture 105" descr="Image result for southern california edison transparent logo">
            <a:extLst>
              <a:ext uri="{FF2B5EF4-FFF2-40B4-BE49-F238E27FC236}">
                <a16:creationId xmlns:a16="http://schemas.microsoft.com/office/drawing/2014/main" id="{603642E0-EF38-A64A-9F1C-1F2714852120}"/>
              </a:ext>
            </a:extLst>
          </p:cNvPr>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3692408" y="5313088"/>
            <a:ext cx="498670" cy="252836"/>
          </a:xfrm>
          <a:prstGeom prst="rect">
            <a:avLst/>
          </a:prstGeom>
          <a:noFill/>
          <a:ln>
            <a:noFill/>
          </a:ln>
        </p:spPr>
      </p:pic>
      <p:pic>
        <p:nvPicPr>
          <p:cNvPr id="107" name="Picture 106" descr="Image result for comed transparent logo">
            <a:extLst>
              <a:ext uri="{FF2B5EF4-FFF2-40B4-BE49-F238E27FC236}">
                <a16:creationId xmlns:a16="http://schemas.microsoft.com/office/drawing/2014/main" id="{9CB16790-5F74-0B4E-820A-5464D0AFF1A8}"/>
              </a:ext>
            </a:extLst>
          </p:cNvPr>
          <p:cNvPicPr/>
          <p:nvPr/>
        </p:nvPicPr>
        <p:blipFill>
          <a:blip r:embed="rId67" cstate="print">
            <a:extLst>
              <a:ext uri="{28A0092B-C50C-407E-A947-70E740481C1C}">
                <a14:useLocalDpi xmlns:a14="http://schemas.microsoft.com/office/drawing/2010/main" val="0"/>
              </a:ext>
            </a:extLst>
          </a:blip>
          <a:srcRect/>
          <a:stretch>
            <a:fillRect/>
          </a:stretch>
        </p:blipFill>
        <p:spPr bwMode="auto">
          <a:xfrm>
            <a:off x="3589390" y="5604121"/>
            <a:ext cx="596208" cy="186029"/>
          </a:xfrm>
          <a:prstGeom prst="rect">
            <a:avLst/>
          </a:prstGeom>
          <a:noFill/>
          <a:ln>
            <a:noFill/>
          </a:ln>
        </p:spPr>
      </p:pic>
      <p:sp>
        <p:nvSpPr>
          <p:cNvPr id="91" name="Rectangle 90">
            <a:extLst>
              <a:ext uri="{FF2B5EF4-FFF2-40B4-BE49-F238E27FC236}">
                <a16:creationId xmlns:a16="http://schemas.microsoft.com/office/drawing/2014/main" id="{81D4F3AB-8723-C942-8AB6-BB57BC7AC268}"/>
              </a:ext>
            </a:extLst>
          </p:cNvPr>
          <p:cNvSpPr/>
          <p:nvPr/>
        </p:nvSpPr>
        <p:spPr>
          <a:xfrm>
            <a:off x="1942152" y="6140459"/>
            <a:ext cx="3366407" cy="164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latin typeface="Montserrat Medium" pitchFamily="2" charset="77"/>
              </a:rPr>
              <a:t>CHR Report Figure 2-1 </a:t>
            </a:r>
          </a:p>
        </p:txBody>
      </p:sp>
    </p:spTree>
    <p:extLst>
      <p:ext uri="{BB962C8B-B14F-4D97-AF65-F5344CB8AC3E}">
        <p14:creationId xmlns:p14="http://schemas.microsoft.com/office/powerpoint/2010/main" val="2197545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33388" y="64548"/>
            <a:ext cx="6873240" cy="447675"/>
          </a:xfrm>
        </p:spPr>
        <p:txBody>
          <a:bodyPr/>
          <a:lstStyle/>
          <a:p>
            <a:r>
              <a:rPr lang="en-US" dirty="0"/>
              <a:t>Market Development Constrained By Hub-centric Collaboration</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sp>
        <p:nvSpPr>
          <p:cNvPr id="153" name="Slide Number Placeholder 3">
            <a:extLst>
              <a:ext uri="{FF2B5EF4-FFF2-40B4-BE49-F238E27FC236}">
                <a16:creationId xmlns:a16="http://schemas.microsoft.com/office/drawing/2014/main" id="{A699839B-7871-404F-81FF-087093918AD0}"/>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15</a:t>
            </a:fld>
            <a:endParaRPr lang="en-US"/>
          </a:p>
        </p:txBody>
      </p:sp>
      <p:pic>
        <p:nvPicPr>
          <p:cNvPr id="3" name="Picture 2">
            <a:extLst>
              <a:ext uri="{FF2B5EF4-FFF2-40B4-BE49-F238E27FC236}">
                <a16:creationId xmlns:a16="http://schemas.microsoft.com/office/drawing/2014/main" id="{BAEA609E-FEA0-174A-B78C-7029D77B610A}"/>
              </a:ext>
            </a:extLst>
          </p:cNvPr>
          <p:cNvPicPr>
            <a:picLocks noChangeAspect="1"/>
          </p:cNvPicPr>
          <p:nvPr/>
        </p:nvPicPr>
        <p:blipFill rotWithShape="1">
          <a:blip r:embed="rId3"/>
          <a:srcRect b="16906"/>
          <a:stretch/>
        </p:blipFill>
        <p:spPr>
          <a:xfrm>
            <a:off x="2124329" y="1000790"/>
            <a:ext cx="7943342" cy="5077282"/>
          </a:xfrm>
          <a:prstGeom prst="rect">
            <a:avLst/>
          </a:prstGeom>
          <a:ln>
            <a:noFill/>
          </a:ln>
        </p:spPr>
      </p:pic>
      <p:sp>
        <p:nvSpPr>
          <p:cNvPr id="6" name="Rectangle 5">
            <a:extLst>
              <a:ext uri="{FF2B5EF4-FFF2-40B4-BE49-F238E27FC236}">
                <a16:creationId xmlns:a16="http://schemas.microsoft.com/office/drawing/2014/main" id="{849738E5-B4F1-D844-873C-3B7F61E0808B}"/>
              </a:ext>
            </a:extLst>
          </p:cNvPr>
          <p:cNvSpPr/>
          <p:nvPr/>
        </p:nvSpPr>
        <p:spPr>
          <a:xfrm>
            <a:off x="2124329" y="5995597"/>
            <a:ext cx="3366407" cy="164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latin typeface="Montserrat Medium" pitchFamily="2" charset="77"/>
              </a:rPr>
              <a:t>CHR Report Figure 1-4</a:t>
            </a:r>
          </a:p>
        </p:txBody>
      </p:sp>
    </p:spTree>
    <p:extLst>
      <p:ext uri="{BB962C8B-B14F-4D97-AF65-F5344CB8AC3E}">
        <p14:creationId xmlns:p14="http://schemas.microsoft.com/office/powerpoint/2010/main" val="3715982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2" y="63906"/>
            <a:ext cx="6873240" cy="447675"/>
          </a:xfrm>
        </p:spPr>
        <p:txBody>
          <a:bodyPr/>
          <a:lstStyle/>
          <a:p>
            <a:r>
              <a:rPr lang="en-US"/>
              <a:t>Lack of Interoperability, UX Endangers Future Smart Home</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grpSp>
        <p:nvGrpSpPr>
          <p:cNvPr id="87" name="Group 86">
            <a:extLst>
              <a:ext uri="{FF2B5EF4-FFF2-40B4-BE49-F238E27FC236}">
                <a16:creationId xmlns:a16="http://schemas.microsoft.com/office/drawing/2014/main" id="{1FC6D80D-FB8A-424E-BD16-AC1CD8499602}"/>
              </a:ext>
            </a:extLst>
          </p:cNvPr>
          <p:cNvGrpSpPr/>
          <p:nvPr/>
        </p:nvGrpSpPr>
        <p:grpSpPr>
          <a:xfrm>
            <a:off x="1219704" y="1194099"/>
            <a:ext cx="9752591" cy="4913728"/>
            <a:chOff x="1212956" y="2997982"/>
            <a:chExt cx="13206808" cy="5976017"/>
          </a:xfrm>
        </p:grpSpPr>
        <p:sp>
          <p:nvSpPr>
            <p:cNvPr id="88" name="Rectangle 87">
              <a:extLst>
                <a:ext uri="{FF2B5EF4-FFF2-40B4-BE49-F238E27FC236}">
                  <a16:creationId xmlns:a16="http://schemas.microsoft.com/office/drawing/2014/main" id="{0233D7A6-EB44-B444-AD55-4C59DDA46743}"/>
                </a:ext>
              </a:extLst>
            </p:cNvPr>
            <p:cNvSpPr/>
            <p:nvPr/>
          </p:nvSpPr>
          <p:spPr bwMode="auto">
            <a:xfrm>
              <a:off x="5707690" y="3656507"/>
              <a:ext cx="269392" cy="5317492"/>
            </a:xfrm>
            <a:prstGeom prst="rect">
              <a:avLst/>
            </a:prstGeom>
            <a:pattFill prst="lgConfetti">
              <a:fgClr>
                <a:srgbClr val="BFBFBF"/>
              </a:fgClr>
              <a:bgClr>
                <a:srgbClr val="FFFFFF"/>
              </a:bgClr>
            </a:pattFill>
            <a:ln w="9525" cap="flat" cmpd="sng" algn="ctr">
              <a:solidFill>
                <a:srgbClr val="28282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282828"/>
                </a:solidFill>
                <a:effectLst/>
                <a:uLnTx/>
                <a:uFillTx/>
                <a:latin typeface="Arial" pitchFamily="-65" charset="0"/>
                <a:ea typeface="ＭＳ Ｐゴシック" pitchFamily="-65" charset="-128"/>
                <a:cs typeface="ＭＳ Ｐゴシック" pitchFamily="-65" charset="-128"/>
              </a:endParaRPr>
            </a:p>
          </p:txBody>
        </p:sp>
        <p:sp>
          <p:nvSpPr>
            <p:cNvPr id="89" name="TextBox 88">
              <a:extLst>
                <a:ext uri="{FF2B5EF4-FFF2-40B4-BE49-F238E27FC236}">
                  <a16:creationId xmlns:a16="http://schemas.microsoft.com/office/drawing/2014/main" id="{C0785593-9D12-384F-9308-3FEC87F3B6F0}"/>
                </a:ext>
              </a:extLst>
            </p:cNvPr>
            <p:cNvSpPr txBox="1"/>
            <p:nvPr/>
          </p:nvSpPr>
          <p:spPr>
            <a:xfrm>
              <a:off x="6498191" y="4285071"/>
              <a:ext cx="3286298" cy="4620149"/>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3B8AC9">
                      <a:lumMod val="75000"/>
                    </a:srgbClr>
                  </a:solidFill>
                  <a:effectLst/>
                  <a:uLnTx/>
                  <a:uFillTx/>
                  <a:ea typeface="Helvetica Neue" panose="02000503000000020004" pitchFamily="2" charset="0"/>
                  <a:cs typeface="Helvetica Neue" panose="02000503000000020004" pitchFamily="2" charset="0"/>
                </a:rPr>
                <a:t>Device Interoperability</a:t>
              </a:r>
            </a:p>
            <a:p>
              <a:pPr marL="0" marR="0" lvl="0" indent="0" defTabSz="914400" eaLnBrk="0" fontAlgn="base" latinLnBrk="0" hangingPunct="0">
                <a:lnSpc>
                  <a:spcPct val="100000"/>
                </a:lnSpc>
                <a:spcBef>
                  <a:spcPts val="200"/>
                </a:spcBef>
                <a:spcAft>
                  <a:spcPct val="0"/>
                </a:spcAft>
                <a:buClrTx/>
                <a:buSzTx/>
                <a:buFontTx/>
                <a:buNone/>
                <a:tabLst/>
                <a:defRPr/>
              </a:pPr>
              <a:r>
                <a:rPr kumimoji="0" lang="en-US" sz="1100" b="0" i="0" u="none" strike="noStrike" kern="0" cap="none" spc="0" normalizeH="0" baseline="0" noProof="0">
                  <a:ln>
                    <a:noFill/>
                  </a:ln>
                  <a:solidFill>
                    <a:srgbClr val="282828"/>
                  </a:solidFill>
                  <a:effectLst/>
                  <a:uLnTx/>
                  <a:uFillTx/>
                  <a:ea typeface="Helvetica Neue" panose="02000503000000020004" pitchFamily="2" charset="0"/>
                  <a:cs typeface="Helvetica Neue" panose="02000503000000020004" pitchFamily="2" charset="0"/>
                </a:rPr>
                <a:t>Ecosystem collaboration is necessary to allow devices to communicate, share data, and control disparate devices and systems to improve user experience.</a:t>
              </a:r>
              <a:r>
                <a:rPr kumimoji="0" lang="en-CA" sz="1100" b="0" i="0" u="none" strike="noStrike" kern="0" cap="none" spc="0" normalizeH="0" baseline="0" noProof="0">
                  <a:ln>
                    <a:noFill/>
                  </a:ln>
                  <a:solidFill>
                    <a:srgbClr val="282828"/>
                  </a:solidFill>
                  <a:effectLst/>
                  <a:uLnTx/>
                  <a:uFillTx/>
                  <a:ea typeface="Helvetica Neue" panose="02000503000000020004" pitchFamily="2" charset="0"/>
                  <a:cs typeface="Helvetica Neue" panose="02000503000000020004" pitchFamily="2" charset="0"/>
                </a:rPr>
                <a:t> </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srgbClr val="282828"/>
                </a:solidFill>
                <a:effectLst/>
                <a:uLnTx/>
                <a:uFillTx/>
                <a:ea typeface="Helvetica Neue" panose="02000503000000020004" pitchFamily="2" charset="0"/>
                <a:cs typeface="Helvetica Neue" panose="02000503000000020004" pitchFamily="2"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3B8AC9">
                      <a:lumMod val="75000"/>
                    </a:srgbClr>
                  </a:solidFill>
                  <a:effectLst/>
                  <a:uLnTx/>
                  <a:uFillTx/>
                  <a:ea typeface="Helvetica Neue" panose="02000503000000020004" pitchFamily="2" charset="0"/>
                  <a:cs typeface="Helvetica Neue" panose="02000503000000020004" pitchFamily="2" charset="0"/>
                </a:rPr>
                <a:t>User Experience</a:t>
              </a:r>
            </a:p>
            <a:p>
              <a:pPr marL="0" marR="0" lvl="0" indent="0" defTabSz="914400" eaLnBrk="0" fontAlgn="base" latinLnBrk="0" hangingPunct="0">
                <a:lnSpc>
                  <a:spcPct val="100000"/>
                </a:lnSpc>
                <a:spcBef>
                  <a:spcPts val="200"/>
                </a:spcBef>
                <a:spcAft>
                  <a:spcPct val="0"/>
                </a:spcAft>
                <a:buClrTx/>
                <a:buSzTx/>
                <a:buFontTx/>
                <a:buNone/>
                <a:tabLst/>
                <a:defRPr/>
              </a:pPr>
              <a:r>
                <a:rPr kumimoji="0" lang="en-US" sz="1100" b="0" i="0" u="none" strike="noStrike" kern="0" cap="none" spc="0" normalizeH="0" baseline="0" noProof="0">
                  <a:ln>
                    <a:noFill/>
                  </a:ln>
                  <a:solidFill>
                    <a:srgbClr val="282828"/>
                  </a:solidFill>
                  <a:effectLst/>
                  <a:uLnTx/>
                  <a:uFillTx/>
                  <a:ea typeface="Helvetica Neue" panose="02000503000000020004" pitchFamily="2" charset="0"/>
                  <a:cs typeface="Helvetica Neue" panose="02000503000000020004" pitchFamily="2" charset="0"/>
                </a:rPr>
                <a:t>Erratic smart home functionality results from a mess of siloed devices and outages due to over-reliance on centralized compute power. </a:t>
              </a:r>
              <a:r>
                <a:rPr kumimoji="0" lang="en-CA" sz="1100" b="0" i="0" u="none" strike="noStrike" kern="0" cap="none" spc="0" normalizeH="0" baseline="0" noProof="0">
                  <a:ln>
                    <a:noFill/>
                  </a:ln>
                  <a:solidFill>
                    <a:srgbClr val="282828"/>
                  </a:solidFill>
                  <a:effectLst/>
                  <a:uLnTx/>
                  <a:uFillTx/>
                  <a:ea typeface="Helvetica Neue" panose="02000503000000020004" pitchFamily="2" charset="0"/>
                  <a:cs typeface="Helvetica Neue" panose="02000503000000020004" pitchFamily="2" charset="0"/>
                </a:rPr>
                <a:t>Third party “platform of platforms” and service providers offer temporary solution, pocketing smart home value and raising prices for consumers</a:t>
              </a:r>
              <a:r>
                <a:rPr kumimoji="0" lang="en-CA" sz="1100" b="0" i="0" u="none" strike="noStrike" kern="0" cap="none" spc="0" normalizeH="0" baseline="0" noProof="0">
                  <a:ln>
                    <a:noFill/>
                  </a:ln>
                  <a:solidFill>
                    <a:srgbClr val="282828"/>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125" name="TextBox 124">
              <a:extLst>
                <a:ext uri="{FF2B5EF4-FFF2-40B4-BE49-F238E27FC236}">
                  <a16:creationId xmlns:a16="http://schemas.microsoft.com/office/drawing/2014/main" id="{16DFCE80-A781-5F4F-940A-F33D708B197F}"/>
                </a:ext>
              </a:extLst>
            </p:cNvPr>
            <p:cNvSpPr txBox="1"/>
            <p:nvPr/>
          </p:nvSpPr>
          <p:spPr>
            <a:xfrm>
              <a:off x="1918247" y="4285071"/>
              <a:ext cx="3812345" cy="4656842"/>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3B8AC9">
                      <a:lumMod val="75000"/>
                    </a:srgbClr>
                  </a:solidFill>
                  <a:effectLst/>
                  <a:uLnTx/>
                  <a:uFillTx/>
                  <a:ea typeface="Helvetica Neue" panose="02000503000000020004" pitchFamily="2" charset="0"/>
                  <a:cs typeface="Helvetica Neue" panose="02000503000000020004" pitchFamily="2" charset="0"/>
                </a:rPr>
                <a:t>Compliance with Network Protocols</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282828"/>
                  </a:solidFill>
                  <a:effectLst/>
                  <a:uLnTx/>
                  <a:uFillTx/>
                  <a:ea typeface="Helvetica Neue" panose="02000503000000020004" pitchFamily="2" charset="0"/>
                  <a:cs typeface="Helvetica Neue" panose="02000503000000020004" pitchFamily="2" charset="0"/>
                </a:rPr>
                <a:t>Separate protocols for Z-wave, Zigbee, and Wi-Fi prevent devices from working together.</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srgbClr val="282828"/>
                </a:solidFill>
                <a:effectLst/>
                <a:uLnTx/>
                <a:uFillTx/>
                <a:ea typeface="Helvetica Neue" panose="02000503000000020004" pitchFamily="2" charset="0"/>
                <a:cs typeface="Helvetica Neue" panose="02000503000000020004" pitchFamily="2"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3B8AC9">
                      <a:lumMod val="75000"/>
                    </a:srgbClr>
                  </a:solidFill>
                  <a:effectLst/>
                  <a:uLnTx/>
                  <a:uFillTx/>
                  <a:ea typeface="Helvetica Neue" panose="02000503000000020004" pitchFamily="2" charset="0"/>
                  <a:cs typeface="Helvetica Neue" panose="02000503000000020004" pitchFamily="2" charset="0"/>
                </a:rPr>
                <a:t>Multiple Connectivity Models</a:t>
              </a:r>
            </a:p>
            <a:p>
              <a:pPr marL="0" marR="0" lvl="0" indent="0" defTabSz="914400" eaLnBrk="0" fontAlgn="base" latinLnBrk="0" hangingPunct="0">
                <a:lnSpc>
                  <a:spcPct val="100000"/>
                </a:lnSpc>
                <a:spcBef>
                  <a:spcPts val="200"/>
                </a:spcBef>
                <a:spcAft>
                  <a:spcPct val="0"/>
                </a:spcAft>
                <a:buClrTx/>
                <a:buSzTx/>
                <a:buFontTx/>
                <a:buNone/>
                <a:tabLst/>
                <a:defRPr/>
              </a:pPr>
              <a:r>
                <a:rPr kumimoji="0" lang="en-US" sz="1100" b="0" i="0" u="none" strike="noStrike" kern="0" cap="none" spc="0" normalizeH="0" baseline="0" noProof="0">
                  <a:ln>
                    <a:noFill/>
                  </a:ln>
                  <a:solidFill>
                    <a:srgbClr val="282828"/>
                  </a:solidFill>
                  <a:effectLst/>
                  <a:uLnTx/>
                  <a:uFillTx/>
                  <a:ea typeface="Helvetica Neue" panose="02000503000000020004" pitchFamily="2" charset="0"/>
                  <a:cs typeface="Helvetica Neue" panose="02000503000000020004" pitchFamily="2" charset="0"/>
                </a:rPr>
                <a:t>Dispersion across Z-Wave, Zigbee, and Wi-Fi creates a mess of control points for consumers where a multiprotocol strategy would rescue user experience.</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a:ln>
                  <a:noFill/>
                </a:ln>
                <a:solidFill>
                  <a:srgbClr val="282828"/>
                </a:solidFill>
                <a:effectLst/>
                <a:uLnTx/>
                <a:uFillTx/>
                <a:ea typeface="Helvetica Neue" panose="02000503000000020004" pitchFamily="2" charset="0"/>
                <a:cs typeface="Helvetica Neue" panose="02000503000000020004" pitchFamily="2"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3B8AC9">
                      <a:lumMod val="75000"/>
                    </a:srgbClr>
                  </a:solidFill>
                  <a:effectLst/>
                  <a:uLnTx/>
                  <a:uFillTx/>
                  <a:ea typeface="Helvetica Neue" panose="02000503000000020004" pitchFamily="2" charset="0"/>
                  <a:cs typeface="Helvetica Neue" panose="02000503000000020004" pitchFamily="2" charset="0"/>
                </a:rPr>
                <a:t>Transitioning from Centralized to Edge Computing</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282828"/>
                  </a:solidFill>
                  <a:effectLst/>
                  <a:uLnTx/>
                  <a:uFillTx/>
                  <a:ea typeface="Helvetica Neue" panose="02000503000000020004" pitchFamily="2" charset="0"/>
                  <a:cs typeface="Helvetica Neue" panose="02000503000000020004" pitchFamily="2" charset="0"/>
                </a:rPr>
                <a:t>Centralized computing slows functionality and makes devices captive to the dictator home hub and its server. </a:t>
              </a:r>
            </a:p>
          </p:txBody>
        </p:sp>
        <p:sp>
          <p:nvSpPr>
            <p:cNvPr id="126" name="TextBox 125">
              <a:extLst>
                <a:ext uri="{FF2B5EF4-FFF2-40B4-BE49-F238E27FC236}">
                  <a16:creationId xmlns:a16="http://schemas.microsoft.com/office/drawing/2014/main" id="{0A3553D5-0FDE-2446-9DB6-7F07E2BCFF18}"/>
                </a:ext>
              </a:extLst>
            </p:cNvPr>
            <p:cNvSpPr txBox="1"/>
            <p:nvPr/>
          </p:nvSpPr>
          <p:spPr>
            <a:xfrm>
              <a:off x="10625129" y="4285070"/>
              <a:ext cx="3748039" cy="4663515"/>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3B8AC9">
                      <a:lumMod val="75000"/>
                    </a:srgbClr>
                  </a:solidFill>
                  <a:effectLst/>
                  <a:uLnTx/>
                  <a:uFillTx/>
                  <a:ea typeface="Helvetica Neue" panose="02000503000000020004" pitchFamily="2" charset="0"/>
                  <a:cs typeface="Helvetica Neue" panose="02000503000000020004" pitchFamily="2" charset="0"/>
                </a:rPr>
                <a:t>Data Integration</a:t>
              </a:r>
            </a:p>
            <a:p>
              <a:pPr marL="0" marR="0" lvl="0" indent="0" defTabSz="914400" eaLnBrk="0" fontAlgn="base" latinLnBrk="0" hangingPunct="0">
                <a:lnSpc>
                  <a:spcPct val="100000"/>
                </a:lnSpc>
                <a:spcBef>
                  <a:spcPts val="200"/>
                </a:spcBef>
                <a:spcAft>
                  <a:spcPct val="0"/>
                </a:spcAft>
                <a:buClrTx/>
                <a:buSzTx/>
                <a:buFontTx/>
                <a:buNone/>
                <a:tabLst/>
                <a:defRPr/>
              </a:pPr>
              <a:r>
                <a:rPr kumimoji="0" lang="en-US" sz="1100" b="0" i="0" u="none" strike="noStrike" kern="0" cap="none" spc="0" normalizeH="0" baseline="0" noProof="0" dirty="0">
                  <a:ln>
                    <a:noFill/>
                  </a:ln>
                  <a:solidFill>
                    <a:srgbClr val="282828"/>
                  </a:solidFill>
                  <a:effectLst/>
                  <a:uLnTx/>
                  <a:uFillTx/>
                  <a:ea typeface="Helvetica Neue" panose="02000503000000020004" pitchFamily="2" charset="0"/>
                  <a:cs typeface="Helvetica Neue" panose="02000503000000020004" pitchFamily="2" charset="0"/>
                </a:rPr>
                <a:t>Devices must not only communicate with each other but must also have shared data and semantic interoperability. This will allow for better analytics to improve user experience and data monetization opportunities.</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srgbClr val="282828"/>
                </a:solidFill>
                <a:effectLst/>
                <a:uLnTx/>
                <a:uFillTx/>
                <a:ea typeface="Helvetica Neue" panose="02000503000000020004" pitchFamily="2" charset="0"/>
                <a:cs typeface="Helvetica Neue" panose="02000503000000020004" pitchFamily="2"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3B8AC9">
                      <a:lumMod val="75000"/>
                    </a:srgbClr>
                  </a:solidFill>
                  <a:effectLst/>
                  <a:uLnTx/>
                  <a:uFillTx/>
                  <a:ea typeface="Helvetica Neue" panose="02000503000000020004" pitchFamily="2" charset="0"/>
                  <a:cs typeface="Helvetica Neue" panose="02000503000000020004" pitchFamily="2" charset="0"/>
                </a:rPr>
                <a:t>API Challenges</a:t>
              </a:r>
            </a:p>
            <a:p>
              <a:pPr marL="0" marR="0" lvl="0" indent="0" defTabSz="914400" eaLnBrk="0" fontAlgn="base" latinLnBrk="0" hangingPunct="0">
                <a:lnSpc>
                  <a:spcPct val="100000"/>
                </a:lnSpc>
                <a:spcBef>
                  <a:spcPts val="200"/>
                </a:spcBef>
                <a:spcAft>
                  <a:spcPct val="0"/>
                </a:spcAft>
                <a:buClrTx/>
                <a:buSzTx/>
                <a:buFontTx/>
                <a:buNone/>
                <a:tabLst/>
                <a:defRPr/>
              </a:pPr>
              <a:r>
                <a:rPr kumimoji="0" lang="en-US" sz="1100" b="0" i="0" u="none" strike="noStrike" kern="0" cap="none" spc="0" normalizeH="0" baseline="0" noProof="0" dirty="0">
                  <a:ln>
                    <a:noFill/>
                  </a:ln>
                  <a:solidFill>
                    <a:srgbClr val="282828"/>
                  </a:solidFill>
                  <a:effectLst/>
                  <a:uLnTx/>
                  <a:uFillTx/>
                  <a:ea typeface="Helvetica Neue" panose="02000503000000020004" pitchFamily="2" charset="0"/>
                  <a:cs typeface="Helvetica Neue" panose="02000503000000020004" pitchFamily="2" charset="0"/>
                </a:rPr>
                <a:t>Suppliers must align on APIs to streamline user experience and reduce barriers to adopting new devices.</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srgbClr val="282828"/>
                </a:solidFill>
                <a:effectLst/>
                <a:uLnTx/>
                <a:uFillTx/>
                <a:ea typeface="Helvetica Neue" panose="02000503000000020004" pitchFamily="2" charset="0"/>
                <a:cs typeface="Helvetica Neue" panose="02000503000000020004" pitchFamily="2"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3B8AC9">
                      <a:lumMod val="75000"/>
                    </a:srgbClr>
                  </a:solidFill>
                  <a:effectLst/>
                  <a:uLnTx/>
                  <a:uFillTx/>
                  <a:ea typeface="Helvetica Neue" panose="02000503000000020004" pitchFamily="2" charset="0"/>
                  <a:cs typeface="Helvetica Neue" panose="02000503000000020004" pitchFamily="2" charset="0"/>
                </a:rPr>
                <a:t>Security</a:t>
              </a:r>
            </a:p>
            <a:p>
              <a:pPr marL="0" marR="0" lvl="0" indent="0" defTabSz="914400" eaLnBrk="0" fontAlgn="base" latinLnBrk="0" hangingPunct="0">
                <a:lnSpc>
                  <a:spcPct val="100000"/>
                </a:lnSpc>
                <a:spcBef>
                  <a:spcPts val="200"/>
                </a:spcBef>
                <a:spcAft>
                  <a:spcPct val="0"/>
                </a:spcAft>
                <a:buClrTx/>
                <a:buSzTx/>
                <a:buFontTx/>
                <a:buNone/>
                <a:tabLst/>
                <a:defRPr/>
              </a:pPr>
              <a:r>
                <a:rPr kumimoji="0" lang="en-US" sz="1100" b="0" i="0" u="none" strike="noStrike" kern="0" cap="none" spc="0" normalizeH="0" baseline="0" noProof="0" dirty="0">
                  <a:ln>
                    <a:noFill/>
                  </a:ln>
                  <a:solidFill>
                    <a:srgbClr val="282828"/>
                  </a:solidFill>
                  <a:effectLst/>
                  <a:uLnTx/>
                  <a:uFillTx/>
                  <a:ea typeface="Helvetica Neue" panose="02000503000000020004" pitchFamily="2" charset="0"/>
                  <a:cs typeface="Helvetica Neue" panose="02000503000000020004" pitchFamily="2" charset="0"/>
                </a:rPr>
                <a:t>As providers continue to leverage consumer data, privacy and security remain a massive barrier for consumer adoption.</a:t>
              </a:r>
            </a:p>
          </p:txBody>
        </p:sp>
        <p:pic>
          <p:nvPicPr>
            <p:cNvPr id="127" name="Graphic 126" descr="Smart Phone">
              <a:extLst>
                <a:ext uri="{FF2B5EF4-FFF2-40B4-BE49-F238E27FC236}">
                  <a16:creationId xmlns:a16="http://schemas.microsoft.com/office/drawing/2014/main" id="{44417E14-EDEA-EA4D-B525-A51E96CEF88F}"/>
                </a:ext>
              </a:extLst>
            </p:cNvPr>
            <p:cNvPicPr>
              <a:picLocks noChangeAspect="1"/>
            </p:cNvPicPr>
            <p:nvPr/>
          </p:nvPicPr>
          <p:blipFill>
            <a:blip r:embed="rId2" cstate="screen">
              <a:duotone>
                <a:srgbClr val="3B8AC9">
                  <a:shade val="45000"/>
                  <a:satMod val="135000"/>
                </a:srgbClr>
                <a:prstClr val="white"/>
              </a:duotone>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51521" y="6456301"/>
              <a:ext cx="473608" cy="436199"/>
            </a:xfrm>
            <a:prstGeom prst="rect">
              <a:avLst/>
            </a:prstGeom>
          </p:spPr>
        </p:pic>
        <p:pic>
          <p:nvPicPr>
            <p:cNvPr id="128" name="Graphic 127" descr="Atom">
              <a:extLst>
                <a:ext uri="{FF2B5EF4-FFF2-40B4-BE49-F238E27FC236}">
                  <a16:creationId xmlns:a16="http://schemas.microsoft.com/office/drawing/2014/main" id="{B1594370-2654-D246-AF9E-1B444EFF8F71}"/>
                </a:ext>
              </a:extLst>
            </p:cNvPr>
            <p:cNvPicPr>
              <a:picLocks noChangeAspect="1"/>
            </p:cNvPicPr>
            <p:nvPr/>
          </p:nvPicPr>
          <p:blipFill>
            <a:blip r:embed="rId4" cstate="screen">
              <a:duotone>
                <a:srgbClr val="3B8AC9">
                  <a:shade val="45000"/>
                  <a:satMod val="135000"/>
                </a:srgbClr>
                <a:prstClr val="white"/>
              </a:duotone>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04574" y="4308916"/>
              <a:ext cx="560024" cy="510779"/>
            </a:xfrm>
            <a:prstGeom prst="rect">
              <a:avLst/>
            </a:prstGeom>
          </p:spPr>
        </p:pic>
        <p:pic>
          <p:nvPicPr>
            <p:cNvPr id="129" name="Graphic 128" descr="Teacher">
              <a:extLst>
                <a:ext uri="{FF2B5EF4-FFF2-40B4-BE49-F238E27FC236}">
                  <a16:creationId xmlns:a16="http://schemas.microsoft.com/office/drawing/2014/main" id="{855FA3C5-C5C7-0A44-A87E-5A3D9F7C9B3C}"/>
                </a:ext>
              </a:extLst>
            </p:cNvPr>
            <p:cNvPicPr>
              <a:picLocks noChangeAspect="1"/>
            </p:cNvPicPr>
            <p:nvPr/>
          </p:nvPicPr>
          <p:blipFill>
            <a:blip r:embed="rId6" cstate="screen">
              <a:duotone>
                <a:srgbClr val="3B8AC9">
                  <a:shade val="45000"/>
                  <a:satMod val="135000"/>
                </a:srgbClr>
                <a:prstClr val="white"/>
              </a:duotone>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993816" y="5970314"/>
              <a:ext cx="560024" cy="560024"/>
            </a:xfrm>
            <a:prstGeom prst="rect">
              <a:avLst/>
            </a:prstGeom>
          </p:spPr>
        </p:pic>
        <p:pic>
          <p:nvPicPr>
            <p:cNvPr id="130" name="Graphic 129" descr="World">
              <a:extLst>
                <a:ext uri="{FF2B5EF4-FFF2-40B4-BE49-F238E27FC236}">
                  <a16:creationId xmlns:a16="http://schemas.microsoft.com/office/drawing/2014/main" id="{B00B472F-C4A8-5D42-ABFB-A6CE17845E98}"/>
                </a:ext>
              </a:extLst>
            </p:cNvPr>
            <p:cNvPicPr>
              <a:picLocks noChangeAspect="1"/>
            </p:cNvPicPr>
            <p:nvPr/>
          </p:nvPicPr>
          <p:blipFill>
            <a:blip r:embed="rId8" cstate="screen">
              <a:duotone>
                <a:srgbClr val="3B8AC9">
                  <a:shade val="45000"/>
                  <a:satMod val="135000"/>
                </a:srgbClr>
                <a:prstClr val="white"/>
              </a:duotone>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139599" y="4308916"/>
              <a:ext cx="497452" cy="473607"/>
            </a:xfrm>
            <a:prstGeom prst="rect">
              <a:avLst/>
            </a:prstGeom>
          </p:spPr>
        </p:pic>
        <p:pic>
          <p:nvPicPr>
            <p:cNvPr id="131" name="Graphic 130" descr="Cloud Computing">
              <a:extLst>
                <a:ext uri="{FF2B5EF4-FFF2-40B4-BE49-F238E27FC236}">
                  <a16:creationId xmlns:a16="http://schemas.microsoft.com/office/drawing/2014/main" id="{64DFCDA6-DB9D-1F4D-90CF-FBF6E7D067D0}"/>
                </a:ext>
              </a:extLst>
            </p:cNvPr>
            <p:cNvPicPr>
              <a:picLocks noChangeAspect="1"/>
            </p:cNvPicPr>
            <p:nvPr/>
          </p:nvPicPr>
          <p:blipFill>
            <a:blip r:embed="rId10" cstate="screen">
              <a:duotone>
                <a:srgbClr val="3B8AC9">
                  <a:shade val="45000"/>
                  <a:satMod val="135000"/>
                </a:srgbClr>
                <a:prstClr val="white"/>
              </a:duotone>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302408" y="7186205"/>
              <a:ext cx="633761" cy="576279"/>
            </a:xfrm>
            <a:prstGeom prst="rect">
              <a:avLst/>
            </a:prstGeom>
          </p:spPr>
        </p:pic>
        <p:pic>
          <p:nvPicPr>
            <p:cNvPr id="132" name="Graphic 131" descr="Cell Tower">
              <a:extLst>
                <a:ext uri="{FF2B5EF4-FFF2-40B4-BE49-F238E27FC236}">
                  <a16:creationId xmlns:a16="http://schemas.microsoft.com/office/drawing/2014/main" id="{F145218F-5867-A348-A5E9-A9907628F9E6}"/>
                </a:ext>
              </a:extLst>
            </p:cNvPr>
            <p:cNvPicPr>
              <a:picLocks noChangeAspect="1"/>
            </p:cNvPicPr>
            <p:nvPr/>
          </p:nvPicPr>
          <p:blipFill>
            <a:blip r:embed="rId12" cstate="screen">
              <a:duotone>
                <a:srgbClr val="3B8AC9">
                  <a:shade val="45000"/>
                  <a:satMod val="135000"/>
                </a:srgbClr>
                <a:prstClr val="white"/>
              </a:duotone>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323221" y="4285071"/>
              <a:ext cx="592134" cy="592135"/>
            </a:xfrm>
            <a:prstGeom prst="rect">
              <a:avLst/>
            </a:prstGeom>
          </p:spPr>
        </p:pic>
        <p:pic>
          <p:nvPicPr>
            <p:cNvPr id="133" name="Graphic 132" descr="Wireless router">
              <a:extLst>
                <a:ext uri="{FF2B5EF4-FFF2-40B4-BE49-F238E27FC236}">
                  <a16:creationId xmlns:a16="http://schemas.microsoft.com/office/drawing/2014/main" id="{3FC3310C-C4FA-9040-B224-5E454AC0AE25}"/>
                </a:ext>
              </a:extLst>
            </p:cNvPr>
            <p:cNvPicPr>
              <a:picLocks noChangeAspect="1"/>
            </p:cNvPicPr>
            <p:nvPr/>
          </p:nvPicPr>
          <p:blipFill>
            <a:blip r:embed="rId14" cstate="screen">
              <a:duotone>
                <a:srgbClr val="3B8AC9">
                  <a:shade val="45000"/>
                  <a:satMod val="135000"/>
                </a:srgbClr>
                <a:prstClr val="white"/>
              </a:duotone>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290749" y="5579082"/>
              <a:ext cx="657079" cy="657079"/>
            </a:xfrm>
            <a:prstGeom prst="rect">
              <a:avLst/>
            </a:prstGeom>
          </p:spPr>
        </p:pic>
        <p:sp>
          <p:nvSpPr>
            <p:cNvPr id="134" name="Rectangle 133">
              <a:extLst>
                <a:ext uri="{FF2B5EF4-FFF2-40B4-BE49-F238E27FC236}">
                  <a16:creationId xmlns:a16="http://schemas.microsoft.com/office/drawing/2014/main" id="{B697AC12-17F1-1D48-9BDC-32870940D3F0}"/>
                </a:ext>
              </a:extLst>
            </p:cNvPr>
            <p:cNvSpPr/>
            <p:nvPr/>
          </p:nvSpPr>
          <p:spPr bwMode="auto">
            <a:xfrm>
              <a:off x="9799763" y="4098665"/>
              <a:ext cx="269392" cy="4875334"/>
            </a:xfrm>
            <a:prstGeom prst="rect">
              <a:avLst/>
            </a:prstGeom>
            <a:pattFill prst="lgConfetti">
              <a:fgClr>
                <a:srgbClr val="BFBFBF"/>
              </a:fgClr>
              <a:bgClr>
                <a:srgbClr val="FFFFFF"/>
              </a:bgClr>
            </a:pattFill>
            <a:ln w="9525" cap="flat" cmpd="sng" algn="ctr">
              <a:solidFill>
                <a:srgbClr val="28282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282828"/>
                </a:solidFill>
                <a:effectLst/>
                <a:uLnTx/>
                <a:uFillTx/>
                <a:latin typeface="Arial" pitchFamily="-65" charset="0"/>
                <a:ea typeface="ＭＳ Ｐゴシック" pitchFamily="-65" charset="-128"/>
                <a:cs typeface="ＭＳ Ｐゴシック" pitchFamily="-65" charset="-128"/>
              </a:endParaRPr>
            </a:p>
          </p:txBody>
        </p:sp>
        <p:pic>
          <p:nvPicPr>
            <p:cNvPr id="135" name="Graphic 134" descr="Lock">
              <a:extLst>
                <a:ext uri="{FF2B5EF4-FFF2-40B4-BE49-F238E27FC236}">
                  <a16:creationId xmlns:a16="http://schemas.microsoft.com/office/drawing/2014/main" id="{95F69B7D-3DEF-1747-ADD9-5B80E2191030}"/>
                </a:ext>
              </a:extLst>
            </p:cNvPr>
            <p:cNvPicPr>
              <a:picLocks noChangeAspect="1"/>
            </p:cNvPicPr>
            <p:nvPr/>
          </p:nvPicPr>
          <p:blipFill>
            <a:blip r:embed="rId16" cstate="screen">
              <a:duotone>
                <a:srgbClr val="3B8AC9">
                  <a:shade val="45000"/>
                  <a:satMod val="135000"/>
                </a:srgbClr>
                <a:prstClr val="white"/>
              </a:duotone>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107071" y="7534333"/>
              <a:ext cx="562508" cy="562508"/>
            </a:xfrm>
            <a:prstGeom prst="rect">
              <a:avLst/>
            </a:prstGeom>
          </p:spPr>
        </p:pic>
        <p:sp>
          <p:nvSpPr>
            <p:cNvPr id="136" name="Rectangle 135">
              <a:extLst>
                <a:ext uri="{FF2B5EF4-FFF2-40B4-BE49-F238E27FC236}">
                  <a16:creationId xmlns:a16="http://schemas.microsoft.com/office/drawing/2014/main" id="{F112E46D-985E-4341-ACB6-6B997F27B2E3}"/>
                </a:ext>
              </a:extLst>
            </p:cNvPr>
            <p:cNvSpPr/>
            <p:nvPr/>
          </p:nvSpPr>
          <p:spPr bwMode="auto">
            <a:xfrm>
              <a:off x="5678628" y="3656507"/>
              <a:ext cx="4305623" cy="533400"/>
            </a:xfrm>
            <a:prstGeom prst="rect">
              <a:avLst/>
            </a:prstGeom>
            <a:solidFill>
              <a:srgbClr val="146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Montserrat" pitchFamily="2" charset="77"/>
                  <a:ea typeface="Helvetica Neue" panose="02000503000000020004" pitchFamily="2" charset="0"/>
                  <a:cs typeface="Helvetica Neue" panose="02000503000000020004" pitchFamily="2" charset="0"/>
                </a:rPr>
                <a:t>Ecosystem</a:t>
              </a:r>
            </a:p>
          </p:txBody>
        </p:sp>
        <p:sp>
          <p:nvSpPr>
            <p:cNvPr id="137" name="Rectangle 136">
              <a:extLst>
                <a:ext uri="{FF2B5EF4-FFF2-40B4-BE49-F238E27FC236}">
                  <a16:creationId xmlns:a16="http://schemas.microsoft.com/office/drawing/2014/main" id="{DA1AF93B-C62F-FE46-B131-2515C48D7494}"/>
                </a:ext>
              </a:extLst>
            </p:cNvPr>
            <p:cNvSpPr/>
            <p:nvPr/>
          </p:nvSpPr>
          <p:spPr bwMode="auto">
            <a:xfrm>
              <a:off x="9984252" y="3656507"/>
              <a:ext cx="4435512" cy="533400"/>
            </a:xfrm>
            <a:prstGeom prst="rect">
              <a:avLst/>
            </a:prstGeom>
            <a:solidFill>
              <a:srgbClr val="146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Montserrat" pitchFamily="2" charset="77"/>
                  <a:ea typeface="Helvetica Neue" panose="02000503000000020004" pitchFamily="2" charset="0"/>
                  <a:cs typeface="Helvetica Neue" panose="02000503000000020004" pitchFamily="2" charset="0"/>
                </a:rPr>
                <a:t>Software</a:t>
              </a:r>
            </a:p>
          </p:txBody>
        </p:sp>
        <p:sp>
          <p:nvSpPr>
            <p:cNvPr id="138" name="Rectangle 137">
              <a:extLst>
                <a:ext uri="{FF2B5EF4-FFF2-40B4-BE49-F238E27FC236}">
                  <a16:creationId xmlns:a16="http://schemas.microsoft.com/office/drawing/2014/main" id="{657942C6-5600-D441-9BAB-EAAAEE928076}"/>
                </a:ext>
              </a:extLst>
            </p:cNvPr>
            <p:cNvSpPr/>
            <p:nvPr/>
          </p:nvSpPr>
          <p:spPr bwMode="auto">
            <a:xfrm>
              <a:off x="1212958" y="3656507"/>
              <a:ext cx="4465669" cy="533400"/>
            </a:xfrm>
            <a:prstGeom prst="rect">
              <a:avLst/>
            </a:prstGeom>
            <a:solidFill>
              <a:srgbClr val="146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Montserrat" pitchFamily="2" charset="77"/>
                  <a:ea typeface="Helvetica Neue" panose="02000503000000020004" pitchFamily="2" charset="0"/>
                  <a:cs typeface="Helvetica Neue" panose="02000503000000020004" pitchFamily="2" charset="0"/>
                </a:rPr>
                <a:t>Hardware</a:t>
              </a:r>
            </a:p>
          </p:txBody>
        </p:sp>
        <p:sp>
          <p:nvSpPr>
            <p:cNvPr id="139" name="Triangle 138">
              <a:extLst>
                <a:ext uri="{FF2B5EF4-FFF2-40B4-BE49-F238E27FC236}">
                  <a16:creationId xmlns:a16="http://schemas.microsoft.com/office/drawing/2014/main" id="{9867F296-09AE-0348-AC90-6CB02B6EDE75}"/>
                </a:ext>
              </a:extLst>
            </p:cNvPr>
            <p:cNvSpPr/>
            <p:nvPr/>
          </p:nvSpPr>
          <p:spPr bwMode="auto">
            <a:xfrm>
              <a:off x="1212956" y="2997982"/>
              <a:ext cx="13160208" cy="645257"/>
            </a:xfrm>
            <a:prstGeom prst="triangle">
              <a:avLst>
                <a:gd name="adj" fmla="val 50088"/>
              </a:avLst>
            </a:prstGeom>
            <a:solidFill>
              <a:srgbClr val="14619E"/>
            </a:solidFill>
            <a:ln w="9525" cap="flat" cmpd="sng" algn="ctr">
              <a:solidFill>
                <a:srgbClr val="14619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282828"/>
                </a:solidFill>
                <a:effectLst/>
                <a:uLnTx/>
                <a:uFillTx/>
                <a:latin typeface="Arial" pitchFamily="-65" charset="0"/>
                <a:ea typeface="ＭＳ Ｐゴシック" pitchFamily="-65" charset="-128"/>
                <a:cs typeface="ＭＳ Ｐゴシック" pitchFamily="-65" charset="-128"/>
              </a:endParaRPr>
            </a:p>
          </p:txBody>
        </p:sp>
        <p:cxnSp>
          <p:nvCxnSpPr>
            <p:cNvPr id="140" name="Straight Connector 139">
              <a:extLst>
                <a:ext uri="{FF2B5EF4-FFF2-40B4-BE49-F238E27FC236}">
                  <a16:creationId xmlns:a16="http://schemas.microsoft.com/office/drawing/2014/main" id="{5679A62C-59A0-8B46-8E30-B981343943CE}"/>
                </a:ext>
              </a:extLst>
            </p:cNvPr>
            <p:cNvCxnSpPr>
              <a:cxnSpLocks/>
            </p:cNvCxnSpPr>
            <p:nvPr/>
          </p:nvCxnSpPr>
          <p:spPr bwMode="auto">
            <a:xfrm>
              <a:off x="1215614" y="8973999"/>
              <a:ext cx="13199633" cy="0"/>
            </a:xfrm>
            <a:prstGeom prst="line">
              <a:avLst/>
            </a:prstGeom>
            <a:solidFill>
              <a:srgbClr val="BFBFBF"/>
            </a:solidFill>
            <a:ln w="38100" cap="flat" cmpd="sng" algn="ctr">
              <a:solidFill>
                <a:srgbClr val="445060"/>
              </a:solidFill>
              <a:prstDash val="solid"/>
              <a:round/>
              <a:headEnd type="none" w="med" len="med"/>
              <a:tailEnd type="none" w="med" len="med"/>
            </a:ln>
            <a:effectLst/>
          </p:spPr>
        </p:cxnSp>
        <p:cxnSp>
          <p:nvCxnSpPr>
            <p:cNvPr id="141" name="Straight Connector 140">
              <a:extLst>
                <a:ext uri="{FF2B5EF4-FFF2-40B4-BE49-F238E27FC236}">
                  <a16:creationId xmlns:a16="http://schemas.microsoft.com/office/drawing/2014/main" id="{93D215C2-5EA7-5544-A6D1-5447CC3028FB}"/>
                </a:ext>
              </a:extLst>
            </p:cNvPr>
            <p:cNvCxnSpPr>
              <a:cxnSpLocks/>
              <a:endCxn id="138" idx="1"/>
            </p:cNvCxnSpPr>
            <p:nvPr/>
          </p:nvCxnSpPr>
          <p:spPr bwMode="auto">
            <a:xfrm flipH="1" flipV="1">
              <a:off x="1212958" y="3923207"/>
              <a:ext cx="2658" cy="5050792"/>
            </a:xfrm>
            <a:prstGeom prst="line">
              <a:avLst/>
            </a:prstGeom>
            <a:solidFill>
              <a:srgbClr val="BFBFBF"/>
            </a:solidFill>
            <a:ln w="9525" cap="flat" cmpd="sng" algn="ctr">
              <a:solidFill>
                <a:srgbClr val="282828"/>
              </a:solidFill>
              <a:prstDash val="solid"/>
              <a:round/>
              <a:headEnd type="none" w="med" len="med"/>
              <a:tailEnd type="none" w="med" len="med"/>
            </a:ln>
            <a:effectLst/>
          </p:spPr>
        </p:cxnSp>
        <p:cxnSp>
          <p:nvCxnSpPr>
            <p:cNvPr id="142" name="Straight Connector 141">
              <a:extLst>
                <a:ext uri="{FF2B5EF4-FFF2-40B4-BE49-F238E27FC236}">
                  <a16:creationId xmlns:a16="http://schemas.microsoft.com/office/drawing/2014/main" id="{812BE7D2-DAE1-3345-8130-C873595628E2}"/>
                </a:ext>
              </a:extLst>
            </p:cNvPr>
            <p:cNvCxnSpPr>
              <a:cxnSpLocks/>
            </p:cNvCxnSpPr>
            <p:nvPr/>
          </p:nvCxnSpPr>
          <p:spPr bwMode="auto">
            <a:xfrm flipV="1">
              <a:off x="14404489" y="3905026"/>
              <a:ext cx="0" cy="5068973"/>
            </a:xfrm>
            <a:prstGeom prst="line">
              <a:avLst/>
            </a:prstGeom>
            <a:solidFill>
              <a:srgbClr val="BFBFBF"/>
            </a:solidFill>
            <a:ln w="9525" cap="flat" cmpd="sng" algn="ctr">
              <a:solidFill>
                <a:srgbClr val="282828"/>
              </a:solidFill>
              <a:prstDash val="solid"/>
              <a:round/>
              <a:headEnd type="none" w="med" len="med"/>
              <a:tailEnd type="none" w="med" len="med"/>
            </a:ln>
            <a:effectLst/>
          </p:spPr>
        </p:cxnSp>
      </p:grpSp>
      <p:sp>
        <p:nvSpPr>
          <p:cNvPr id="143" name="Slide Number Placeholder 3">
            <a:extLst>
              <a:ext uri="{FF2B5EF4-FFF2-40B4-BE49-F238E27FC236}">
                <a16:creationId xmlns:a16="http://schemas.microsoft.com/office/drawing/2014/main" id="{CD219CAB-3ED1-EC41-8D14-5EA61606605F}"/>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16</a:t>
            </a:fld>
            <a:endParaRPr lang="en-US"/>
          </a:p>
        </p:txBody>
      </p:sp>
    </p:spTree>
    <p:extLst>
      <p:ext uri="{BB962C8B-B14F-4D97-AF65-F5344CB8AC3E}">
        <p14:creationId xmlns:p14="http://schemas.microsoft.com/office/powerpoint/2010/main" val="2639612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181455-4CE7-BB48-A677-E3C13359D1EE}"/>
              </a:ext>
            </a:extLst>
          </p:cNvPr>
          <p:cNvSpPr>
            <a:spLocks noGrp="1"/>
          </p:cNvSpPr>
          <p:nvPr>
            <p:ph type="ctrTitle"/>
          </p:nvPr>
        </p:nvSpPr>
        <p:spPr>
          <a:xfrm>
            <a:off x="838200" y="1469581"/>
            <a:ext cx="7522029" cy="1430024"/>
          </a:xfrm>
        </p:spPr>
        <p:txBody>
          <a:bodyPr>
            <a:normAutofit/>
          </a:bodyPr>
          <a:lstStyle/>
          <a:p>
            <a:r>
              <a:rPr lang="en-US" sz="2800" b="1" dirty="0">
                <a:solidFill>
                  <a:srgbClr val="FFFFFF"/>
                </a:solidFill>
                <a:latin typeface="Montserrat Light"/>
              </a:rPr>
              <a:t>Poor user experience, a lack of privacy and security standards and high costs of products and services are leaving smart home consumers  frustrated—exacerbating a disconnect between suppliers and user preferences</a:t>
            </a:r>
            <a:endParaRPr lang="en-US" sz="5400" dirty="0"/>
          </a:p>
        </p:txBody>
      </p:sp>
      <p:sp>
        <p:nvSpPr>
          <p:cNvPr id="3" name="Footer Placeholder 2">
            <a:extLst>
              <a:ext uri="{FF2B5EF4-FFF2-40B4-BE49-F238E27FC236}">
                <a16:creationId xmlns:a16="http://schemas.microsoft.com/office/drawing/2014/main" id="{630F1293-3EBC-AD42-8292-288F882C1279}"/>
              </a:ext>
            </a:extLst>
          </p:cNvPr>
          <p:cNvSpPr>
            <a:spLocks noGrp="1"/>
          </p:cNvSpPr>
          <p:nvPr>
            <p:ph type="ftr" sz="quarter" idx="10"/>
          </p:nvPr>
        </p:nvSpPr>
        <p:spPr/>
        <p:txBody>
          <a:bodyPr/>
          <a:lstStyle/>
          <a:p>
            <a:r>
              <a:rPr lang="en-US" dirty="0"/>
              <a:t>© 2019, Continental Automated Buildings Association</a:t>
            </a:r>
          </a:p>
        </p:txBody>
      </p:sp>
    </p:spTree>
    <p:extLst>
      <p:ext uri="{BB962C8B-B14F-4D97-AF65-F5344CB8AC3E}">
        <p14:creationId xmlns:p14="http://schemas.microsoft.com/office/powerpoint/2010/main" val="328091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2" y="63906"/>
            <a:ext cx="6873240" cy="447675"/>
          </a:xfrm>
        </p:spPr>
        <p:txBody>
          <a:bodyPr/>
          <a:lstStyle/>
          <a:p>
            <a:r>
              <a:rPr lang="en-US"/>
              <a:t>Cost &amp; Complexity Key Inhibitors; Energy &amp; Security Mgmt. Top Apps</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grpSp>
        <p:nvGrpSpPr>
          <p:cNvPr id="2" name="Group 1">
            <a:extLst>
              <a:ext uri="{FF2B5EF4-FFF2-40B4-BE49-F238E27FC236}">
                <a16:creationId xmlns:a16="http://schemas.microsoft.com/office/drawing/2014/main" id="{FB708924-8E76-7E48-9A92-FB3D8363BA00}"/>
              </a:ext>
            </a:extLst>
          </p:cNvPr>
          <p:cNvGrpSpPr/>
          <p:nvPr/>
        </p:nvGrpSpPr>
        <p:grpSpPr>
          <a:xfrm>
            <a:off x="1253797" y="1397469"/>
            <a:ext cx="7751104" cy="4682257"/>
            <a:chOff x="1780171" y="1782308"/>
            <a:chExt cx="6649068" cy="4359918"/>
          </a:xfrm>
        </p:grpSpPr>
        <p:grpSp>
          <p:nvGrpSpPr>
            <p:cNvPr id="25" name="Group 24">
              <a:extLst>
                <a:ext uri="{FF2B5EF4-FFF2-40B4-BE49-F238E27FC236}">
                  <a16:creationId xmlns:a16="http://schemas.microsoft.com/office/drawing/2014/main" id="{1E07AF2E-6CCF-4A41-9A4E-DC7176D9EEEA}"/>
                </a:ext>
              </a:extLst>
            </p:cNvPr>
            <p:cNvGrpSpPr/>
            <p:nvPr/>
          </p:nvGrpSpPr>
          <p:grpSpPr>
            <a:xfrm>
              <a:off x="1780171" y="1784014"/>
              <a:ext cx="3200400" cy="2224090"/>
              <a:chOff x="2125611" y="1797994"/>
              <a:chExt cx="3200400" cy="2224090"/>
            </a:xfrm>
          </p:grpSpPr>
          <p:sp>
            <p:nvSpPr>
              <p:cNvPr id="26" name="Rectangle 25">
                <a:extLst>
                  <a:ext uri="{FF2B5EF4-FFF2-40B4-BE49-F238E27FC236}">
                    <a16:creationId xmlns:a16="http://schemas.microsoft.com/office/drawing/2014/main" id="{BEE17C5F-47C1-B045-94AD-AD66113E391B}"/>
                  </a:ext>
                </a:extLst>
              </p:cNvPr>
              <p:cNvSpPr/>
              <p:nvPr/>
            </p:nvSpPr>
            <p:spPr>
              <a:xfrm>
                <a:off x="2125611" y="1797994"/>
                <a:ext cx="3200400" cy="616485"/>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Top Consumer Challenges</a:t>
                </a:r>
              </a:p>
            </p:txBody>
          </p:sp>
          <p:sp>
            <p:nvSpPr>
              <p:cNvPr id="27" name="TextBox 26">
                <a:extLst>
                  <a:ext uri="{FF2B5EF4-FFF2-40B4-BE49-F238E27FC236}">
                    <a16:creationId xmlns:a16="http://schemas.microsoft.com/office/drawing/2014/main" id="{584E82BD-BB3F-A445-AC63-4852A1BC68B8}"/>
                  </a:ext>
                </a:extLst>
              </p:cNvPr>
              <p:cNvSpPr txBox="1"/>
              <p:nvPr/>
            </p:nvSpPr>
            <p:spPr>
              <a:xfrm>
                <a:off x="2549717" y="2531825"/>
                <a:ext cx="2452314" cy="1490259"/>
              </a:xfrm>
              <a:prstGeom prst="rect">
                <a:avLst/>
              </a:prstGeom>
              <a:noFill/>
            </p:spPr>
            <p:txBody>
              <a:bodyPr wrap="square" rtlCol="0">
                <a:spAutoFit/>
              </a:bodyPr>
              <a:lstStyle/>
              <a:p>
                <a:r>
                  <a:rPr lang="en-US" sz="1400">
                    <a:solidFill>
                      <a:srgbClr val="000000"/>
                    </a:solidFill>
                  </a:rPr>
                  <a:t>Cost </a:t>
                </a:r>
                <a:r>
                  <a:rPr lang="en-US" sz="1400">
                    <a:solidFill>
                      <a:srgbClr val="000000"/>
                    </a:solidFill>
                    <a:latin typeface="Montserrat" pitchFamily="2" charset="77"/>
                  </a:rPr>
                  <a:t>of device</a:t>
                </a:r>
              </a:p>
              <a:p>
                <a:endParaRPr lang="en-US" sz="1400">
                  <a:solidFill>
                    <a:srgbClr val="000000"/>
                  </a:solidFill>
                  <a:latin typeface="Montserrat" pitchFamily="2" charset="77"/>
                </a:endParaRPr>
              </a:p>
              <a:p>
                <a:r>
                  <a:rPr lang="en-US" sz="1400">
                    <a:solidFill>
                      <a:srgbClr val="000000"/>
                    </a:solidFill>
                    <a:latin typeface="Montserrat" pitchFamily="2" charset="77"/>
                  </a:rPr>
                  <a:t>Cost of recurring service</a:t>
                </a:r>
              </a:p>
              <a:p>
                <a:endParaRPr lang="en-US" sz="1400">
                  <a:solidFill>
                    <a:srgbClr val="000000"/>
                  </a:solidFill>
                  <a:latin typeface="Montserrat" pitchFamily="2" charset="77"/>
                </a:endParaRPr>
              </a:p>
              <a:p>
                <a:r>
                  <a:rPr lang="en-US" sz="1400">
                    <a:solidFill>
                      <a:srgbClr val="000000"/>
                    </a:solidFill>
                    <a:latin typeface="Montserrat" pitchFamily="2" charset="77"/>
                  </a:rPr>
                  <a:t>Difficult installation</a:t>
                </a:r>
              </a:p>
              <a:p>
                <a:endParaRPr lang="en-US" sz="1400">
                  <a:solidFill>
                    <a:srgbClr val="000000"/>
                  </a:solidFill>
                  <a:latin typeface="Montserrat" pitchFamily="2" charset="77"/>
                </a:endParaRPr>
              </a:p>
              <a:p>
                <a:r>
                  <a:rPr lang="en-US" sz="1400">
                    <a:solidFill>
                      <a:srgbClr val="000000"/>
                    </a:solidFill>
                    <a:latin typeface="Montserrat" pitchFamily="2" charset="77"/>
                  </a:rPr>
                  <a:t>Privacy and Safety Concerns</a:t>
                </a:r>
              </a:p>
            </p:txBody>
          </p:sp>
          <p:pic>
            <p:nvPicPr>
              <p:cNvPr id="28" name="Graphic 27" descr="Tag">
                <a:extLst>
                  <a:ext uri="{FF2B5EF4-FFF2-40B4-BE49-F238E27FC236}">
                    <a16:creationId xmlns:a16="http://schemas.microsoft.com/office/drawing/2014/main" id="{72F97582-ECD3-9B4A-8D94-97D7B0497CF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10783" y="2532513"/>
                <a:ext cx="268278" cy="268278"/>
              </a:xfrm>
              <a:prstGeom prst="rect">
                <a:avLst/>
              </a:prstGeom>
            </p:spPr>
          </p:pic>
          <p:pic>
            <p:nvPicPr>
              <p:cNvPr id="29" name="Graphic 28" descr="Coins">
                <a:extLst>
                  <a:ext uri="{FF2B5EF4-FFF2-40B4-BE49-F238E27FC236}">
                    <a16:creationId xmlns:a16="http://schemas.microsoft.com/office/drawing/2014/main" id="{453874C6-1FD4-1C4A-B9D6-5285FFA13CC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29680" y="2887722"/>
                <a:ext cx="230484" cy="230484"/>
              </a:xfrm>
              <a:prstGeom prst="rect">
                <a:avLst/>
              </a:prstGeom>
            </p:spPr>
          </p:pic>
          <p:pic>
            <p:nvPicPr>
              <p:cNvPr id="30" name="Graphic 29" descr="Hammer">
                <a:extLst>
                  <a:ext uri="{FF2B5EF4-FFF2-40B4-BE49-F238E27FC236}">
                    <a16:creationId xmlns:a16="http://schemas.microsoft.com/office/drawing/2014/main" id="{BA4F6E13-34DD-6641-87AD-09760CF72A3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10783" y="3256989"/>
                <a:ext cx="268278" cy="268278"/>
              </a:xfrm>
              <a:prstGeom prst="rect">
                <a:avLst/>
              </a:prstGeom>
            </p:spPr>
          </p:pic>
          <p:pic>
            <p:nvPicPr>
              <p:cNvPr id="31" name="Graphic 30" descr="Lock">
                <a:extLst>
                  <a:ext uri="{FF2B5EF4-FFF2-40B4-BE49-F238E27FC236}">
                    <a16:creationId xmlns:a16="http://schemas.microsoft.com/office/drawing/2014/main" id="{74008AB4-9C4E-8E4D-873A-8B8D726ADFF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210783" y="3642613"/>
                <a:ext cx="268279" cy="268279"/>
              </a:xfrm>
              <a:prstGeom prst="rect">
                <a:avLst/>
              </a:prstGeom>
            </p:spPr>
          </p:pic>
        </p:grpSp>
        <p:grpSp>
          <p:nvGrpSpPr>
            <p:cNvPr id="32" name="Group 31">
              <a:extLst>
                <a:ext uri="{FF2B5EF4-FFF2-40B4-BE49-F238E27FC236}">
                  <a16:creationId xmlns:a16="http://schemas.microsoft.com/office/drawing/2014/main" id="{83E200F8-730B-B44E-8CA0-C8972F4513D8}"/>
                </a:ext>
              </a:extLst>
            </p:cNvPr>
            <p:cNvGrpSpPr/>
            <p:nvPr/>
          </p:nvGrpSpPr>
          <p:grpSpPr>
            <a:xfrm>
              <a:off x="5228839" y="1782308"/>
              <a:ext cx="3200400" cy="1810108"/>
              <a:chOff x="5228839" y="1782308"/>
              <a:chExt cx="3200400" cy="1810108"/>
            </a:xfrm>
          </p:grpSpPr>
          <p:sp>
            <p:nvSpPr>
              <p:cNvPr id="33" name="Rectangle 32">
                <a:extLst>
                  <a:ext uri="{FF2B5EF4-FFF2-40B4-BE49-F238E27FC236}">
                    <a16:creationId xmlns:a16="http://schemas.microsoft.com/office/drawing/2014/main" id="{59E9625D-A8B2-B642-9E8D-5E5CF495F96D}"/>
                  </a:ext>
                </a:extLst>
              </p:cNvPr>
              <p:cNvSpPr/>
              <p:nvPr/>
            </p:nvSpPr>
            <p:spPr>
              <a:xfrm>
                <a:off x="5228839" y="1782308"/>
                <a:ext cx="3200400" cy="612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Top Applications</a:t>
                </a:r>
              </a:p>
            </p:txBody>
          </p:sp>
          <p:sp>
            <p:nvSpPr>
              <p:cNvPr id="34" name="TextBox 33">
                <a:extLst>
                  <a:ext uri="{FF2B5EF4-FFF2-40B4-BE49-F238E27FC236}">
                    <a16:creationId xmlns:a16="http://schemas.microsoft.com/office/drawing/2014/main" id="{AF3EA2C7-C53F-B84A-949C-2FA83B6C7EAB}"/>
                  </a:ext>
                </a:extLst>
              </p:cNvPr>
              <p:cNvSpPr txBox="1"/>
              <p:nvPr/>
            </p:nvSpPr>
            <p:spPr>
              <a:xfrm>
                <a:off x="5777656" y="2503380"/>
                <a:ext cx="2367106" cy="1089036"/>
              </a:xfrm>
              <a:prstGeom prst="rect">
                <a:avLst/>
              </a:prstGeom>
              <a:noFill/>
            </p:spPr>
            <p:txBody>
              <a:bodyPr wrap="square" rtlCol="0">
                <a:spAutoFit/>
              </a:bodyPr>
              <a:lstStyle/>
              <a:p>
                <a:r>
                  <a:rPr lang="en-US" sz="1400" dirty="0">
                    <a:solidFill>
                      <a:srgbClr val="000000"/>
                    </a:solidFill>
                  </a:rPr>
                  <a:t>Security Management</a:t>
                </a:r>
              </a:p>
              <a:p>
                <a:endParaRPr lang="en-US" sz="1400" dirty="0">
                  <a:solidFill>
                    <a:srgbClr val="000000"/>
                  </a:solidFill>
                </a:endParaRPr>
              </a:p>
              <a:p>
                <a:r>
                  <a:rPr lang="en-US" sz="1400" dirty="0">
                    <a:solidFill>
                      <a:srgbClr val="000000"/>
                    </a:solidFill>
                  </a:rPr>
                  <a:t>Energy Management</a:t>
                </a:r>
              </a:p>
              <a:p>
                <a:endParaRPr lang="en-US" sz="1400" dirty="0">
                  <a:solidFill>
                    <a:srgbClr val="000000"/>
                  </a:solidFill>
                </a:endParaRPr>
              </a:p>
              <a:p>
                <a:r>
                  <a:rPr lang="en-US" sz="1400" dirty="0">
                    <a:solidFill>
                      <a:srgbClr val="000000"/>
                    </a:solidFill>
                  </a:rPr>
                  <a:t>Entertainment and Music</a:t>
                </a:r>
              </a:p>
            </p:txBody>
          </p:sp>
          <p:pic>
            <p:nvPicPr>
              <p:cNvPr id="35" name="Graphic 34" descr="Music">
                <a:extLst>
                  <a:ext uri="{FF2B5EF4-FFF2-40B4-BE49-F238E27FC236}">
                    <a16:creationId xmlns:a16="http://schemas.microsoft.com/office/drawing/2014/main" id="{61B8558C-F21E-F44C-BDA8-BD6A6ED31770}"/>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388181" y="3255353"/>
                <a:ext cx="302341" cy="302341"/>
              </a:xfrm>
              <a:prstGeom prst="rect">
                <a:avLst/>
              </a:prstGeom>
            </p:spPr>
          </p:pic>
          <p:pic>
            <p:nvPicPr>
              <p:cNvPr id="36" name="Graphic 35" descr="Key">
                <a:extLst>
                  <a:ext uri="{FF2B5EF4-FFF2-40B4-BE49-F238E27FC236}">
                    <a16:creationId xmlns:a16="http://schemas.microsoft.com/office/drawing/2014/main" id="{D09E316A-F10D-C648-9F6D-39120D854C51}"/>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401351" y="2522999"/>
                <a:ext cx="276000" cy="276000"/>
              </a:xfrm>
              <a:prstGeom prst="rect">
                <a:avLst/>
              </a:prstGeom>
            </p:spPr>
          </p:pic>
          <p:pic>
            <p:nvPicPr>
              <p:cNvPr id="37" name="Graphic 36" descr="Thermometer">
                <a:extLst>
                  <a:ext uri="{FF2B5EF4-FFF2-40B4-BE49-F238E27FC236}">
                    <a16:creationId xmlns:a16="http://schemas.microsoft.com/office/drawing/2014/main" id="{6BC9ED6C-5AE0-2A45-A451-1AD7774E7373}"/>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386756" y="2851339"/>
                <a:ext cx="305190" cy="305190"/>
              </a:xfrm>
              <a:prstGeom prst="rect">
                <a:avLst/>
              </a:prstGeom>
            </p:spPr>
          </p:pic>
        </p:grpSp>
        <p:grpSp>
          <p:nvGrpSpPr>
            <p:cNvPr id="38" name="Group 37">
              <a:extLst>
                <a:ext uri="{FF2B5EF4-FFF2-40B4-BE49-F238E27FC236}">
                  <a16:creationId xmlns:a16="http://schemas.microsoft.com/office/drawing/2014/main" id="{E0E914DB-A174-A446-B528-77C0CDFED51C}"/>
                </a:ext>
              </a:extLst>
            </p:cNvPr>
            <p:cNvGrpSpPr/>
            <p:nvPr/>
          </p:nvGrpSpPr>
          <p:grpSpPr>
            <a:xfrm>
              <a:off x="1780173" y="4312509"/>
              <a:ext cx="6649066" cy="1829717"/>
              <a:chOff x="1876022" y="4312509"/>
              <a:chExt cx="6649066" cy="1829717"/>
            </a:xfrm>
          </p:grpSpPr>
          <p:sp>
            <p:nvSpPr>
              <p:cNvPr id="39" name="Rectangle 38">
                <a:extLst>
                  <a:ext uri="{FF2B5EF4-FFF2-40B4-BE49-F238E27FC236}">
                    <a16:creationId xmlns:a16="http://schemas.microsoft.com/office/drawing/2014/main" id="{DEB8400D-CA33-F94C-8218-B58176914DF1}"/>
                  </a:ext>
                </a:extLst>
              </p:cNvPr>
              <p:cNvSpPr/>
              <p:nvPr/>
            </p:nvSpPr>
            <p:spPr>
              <a:xfrm>
                <a:off x="1876022" y="4312509"/>
                <a:ext cx="6649066" cy="612363"/>
              </a:xfrm>
              <a:prstGeom prst="rect">
                <a:avLst/>
              </a:prstGeom>
              <a:solidFill>
                <a:srgbClr val="144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Top Means of Purchasing</a:t>
                </a:r>
              </a:p>
            </p:txBody>
          </p:sp>
          <p:sp>
            <p:nvSpPr>
              <p:cNvPr id="40" name="TextBox 39">
                <a:extLst>
                  <a:ext uri="{FF2B5EF4-FFF2-40B4-BE49-F238E27FC236}">
                    <a16:creationId xmlns:a16="http://schemas.microsoft.com/office/drawing/2014/main" id="{769FD490-6594-8146-BD37-BE528F324BB0}"/>
                  </a:ext>
                </a:extLst>
              </p:cNvPr>
              <p:cNvSpPr txBox="1"/>
              <p:nvPr/>
            </p:nvSpPr>
            <p:spPr>
              <a:xfrm>
                <a:off x="2752052" y="5038860"/>
                <a:ext cx="2253446" cy="1103366"/>
              </a:xfrm>
              <a:prstGeom prst="rect">
                <a:avLst/>
              </a:prstGeom>
              <a:noFill/>
            </p:spPr>
            <p:txBody>
              <a:bodyPr wrap="square" rtlCol="0">
                <a:spAutoFit/>
              </a:bodyPr>
              <a:lstStyle/>
              <a:p>
                <a:pPr>
                  <a:spcBef>
                    <a:spcPts val="600"/>
                  </a:spcBef>
                  <a:spcAft>
                    <a:spcPts val="1200"/>
                  </a:spcAft>
                </a:pPr>
                <a:r>
                  <a:rPr lang="en-US" sz="1400">
                    <a:solidFill>
                      <a:srgbClr val="000000"/>
                    </a:solidFill>
                  </a:rPr>
                  <a:t>Word of mouth or media with additional research</a:t>
                </a:r>
              </a:p>
              <a:p>
                <a:pPr>
                  <a:spcBef>
                    <a:spcPts val="600"/>
                  </a:spcBef>
                  <a:spcAft>
                    <a:spcPts val="1200"/>
                  </a:spcAft>
                </a:pPr>
                <a:r>
                  <a:rPr lang="en-US" sz="1400">
                    <a:solidFill>
                      <a:srgbClr val="000000"/>
                    </a:solidFill>
                  </a:rPr>
                  <a:t>Online or to a store via word of mouth</a:t>
                </a:r>
              </a:p>
            </p:txBody>
          </p:sp>
          <p:pic>
            <p:nvPicPr>
              <p:cNvPr id="41" name="Graphic 40" descr="Users">
                <a:extLst>
                  <a:ext uri="{FF2B5EF4-FFF2-40B4-BE49-F238E27FC236}">
                    <a16:creationId xmlns:a16="http://schemas.microsoft.com/office/drawing/2014/main" id="{8F87FE89-BF0B-4B4F-8BF0-B0385FAF20F2}"/>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2352654" y="5625188"/>
                <a:ext cx="302342" cy="302342"/>
              </a:xfrm>
              <a:prstGeom prst="rect">
                <a:avLst/>
              </a:prstGeom>
            </p:spPr>
          </p:pic>
          <p:pic>
            <p:nvPicPr>
              <p:cNvPr id="42" name="Graphic 41" descr="Open Book">
                <a:extLst>
                  <a:ext uri="{FF2B5EF4-FFF2-40B4-BE49-F238E27FC236}">
                    <a16:creationId xmlns:a16="http://schemas.microsoft.com/office/drawing/2014/main" id="{F3DB5A72-4B9E-FD40-B9A7-DE0CB92CEE84}"/>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2340467" y="5087708"/>
                <a:ext cx="314529" cy="314529"/>
              </a:xfrm>
              <a:prstGeom prst="rect">
                <a:avLst/>
              </a:prstGeom>
            </p:spPr>
          </p:pic>
          <p:pic>
            <p:nvPicPr>
              <p:cNvPr id="43" name="Graphic 42" descr="Store">
                <a:extLst>
                  <a:ext uri="{FF2B5EF4-FFF2-40B4-BE49-F238E27FC236}">
                    <a16:creationId xmlns:a16="http://schemas.microsoft.com/office/drawing/2014/main" id="{FBAFC872-3ACE-F241-A77A-61C1CCD27423}"/>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5617618" y="5087708"/>
                <a:ext cx="302343" cy="302343"/>
              </a:xfrm>
              <a:prstGeom prst="rect">
                <a:avLst/>
              </a:prstGeom>
            </p:spPr>
          </p:pic>
          <p:pic>
            <p:nvPicPr>
              <p:cNvPr id="44" name="Graphic 43" descr="Scanner">
                <a:extLst>
                  <a:ext uri="{FF2B5EF4-FFF2-40B4-BE49-F238E27FC236}">
                    <a16:creationId xmlns:a16="http://schemas.microsoft.com/office/drawing/2014/main" id="{5EE3A147-81B7-DB4B-8D11-9A6CF9160F72}"/>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5617618" y="5474017"/>
                <a:ext cx="302342" cy="302342"/>
              </a:xfrm>
              <a:prstGeom prst="rect">
                <a:avLst/>
              </a:prstGeom>
            </p:spPr>
          </p:pic>
          <p:sp>
            <p:nvSpPr>
              <p:cNvPr id="45" name="TextBox 44">
                <a:extLst>
                  <a:ext uri="{FF2B5EF4-FFF2-40B4-BE49-F238E27FC236}">
                    <a16:creationId xmlns:a16="http://schemas.microsoft.com/office/drawing/2014/main" id="{48D46B78-446D-C940-A0DB-2E418CD115B8}"/>
                  </a:ext>
                </a:extLst>
              </p:cNvPr>
              <p:cNvSpPr txBox="1"/>
              <p:nvPr/>
            </p:nvSpPr>
            <p:spPr>
              <a:xfrm>
                <a:off x="5948938" y="5062233"/>
                <a:ext cx="2062402" cy="702142"/>
              </a:xfrm>
              <a:prstGeom prst="rect">
                <a:avLst/>
              </a:prstGeom>
              <a:noFill/>
            </p:spPr>
            <p:txBody>
              <a:bodyPr wrap="square" rtlCol="0">
                <a:spAutoFit/>
              </a:bodyPr>
              <a:lstStyle/>
              <a:p>
                <a:pPr>
                  <a:spcBef>
                    <a:spcPts val="600"/>
                  </a:spcBef>
                  <a:spcAft>
                    <a:spcPts val="1200"/>
                  </a:spcAft>
                </a:pPr>
                <a:r>
                  <a:rPr lang="en-US" sz="1400">
                    <a:solidFill>
                      <a:srgbClr val="000000"/>
                    </a:solidFill>
                  </a:rPr>
                  <a:t>Spontaneously in store</a:t>
                </a:r>
              </a:p>
              <a:p>
                <a:pPr>
                  <a:spcBef>
                    <a:spcPts val="600"/>
                  </a:spcBef>
                  <a:spcAft>
                    <a:spcPts val="1200"/>
                  </a:spcAft>
                </a:pPr>
                <a:r>
                  <a:rPr lang="en-US" sz="1400">
                    <a:solidFill>
                      <a:srgbClr val="000000"/>
                    </a:solidFill>
                  </a:rPr>
                  <a:t>Spontaneously online</a:t>
                </a:r>
              </a:p>
            </p:txBody>
          </p:sp>
        </p:grpSp>
      </p:grpSp>
      <p:sp>
        <p:nvSpPr>
          <p:cNvPr id="47" name="Slide Number Placeholder 3">
            <a:extLst>
              <a:ext uri="{FF2B5EF4-FFF2-40B4-BE49-F238E27FC236}">
                <a16:creationId xmlns:a16="http://schemas.microsoft.com/office/drawing/2014/main" id="{1C51A5DB-A742-974A-ACEC-E17403127748}"/>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18</a:t>
            </a:fld>
            <a:endParaRPr lang="en-US"/>
          </a:p>
        </p:txBody>
      </p:sp>
    </p:spTree>
    <p:extLst>
      <p:ext uri="{BB962C8B-B14F-4D97-AF65-F5344CB8AC3E}">
        <p14:creationId xmlns:p14="http://schemas.microsoft.com/office/powerpoint/2010/main" val="2551677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2" y="63906"/>
            <a:ext cx="6873240" cy="447675"/>
          </a:xfrm>
        </p:spPr>
        <p:txBody>
          <a:bodyPr/>
          <a:lstStyle/>
          <a:p>
            <a:r>
              <a:rPr lang="en-US"/>
              <a:t>Consumer Survey Ensured Coverage Across Respondent Types</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graphicFrame>
        <p:nvGraphicFramePr>
          <p:cNvPr id="46" name="Chart 45">
            <a:extLst>
              <a:ext uri="{FF2B5EF4-FFF2-40B4-BE49-F238E27FC236}">
                <a16:creationId xmlns:a16="http://schemas.microsoft.com/office/drawing/2014/main" id="{743EC609-199C-FB4D-8F54-15C03D48D155}"/>
              </a:ext>
            </a:extLst>
          </p:cNvPr>
          <p:cNvGraphicFramePr/>
          <p:nvPr>
            <p:extLst>
              <p:ext uri="{D42A27DB-BD31-4B8C-83A1-F6EECF244321}">
                <p14:modId xmlns:p14="http://schemas.microsoft.com/office/powerpoint/2010/main" val="2166751502"/>
              </p:ext>
            </p:extLst>
          </p:nvPr>
        </p:nvGraphicFramePr>
        <p:xfrm>
          <a:off x="1645920" y="1006597"/>
          <a:ext cx="4119966" cy="29268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7" name="Chart 46">
            <a:extLst>
              <a:ext uri="{FF2B5EF4-FFF2-40B4-BE49-F238E27FC236}">
                <a16:creationId xmlns:a16="http://schemas.microsoft.com/office/drawing/2014/main" id="{978B8750-8E8A-DE4B-AB92-91E8B89D4971}"/>
              </a:ext>
            </a:extLst>
          </p:cNvPr>
          <p:cNvGraphicFramePr/>
          <p:nvPr>
            <p:extLst>
              <p:ext uri="{D42A27DB-BD31-4B8C-83A1-F6EECF244321}">
                <p14:modId xmlns:p14="http://schemas.microsoft.com/office/powerpoint/2010/main" val="2020485574"/>
              </p:ext>
            </p:extLst>
          </p:nvPr>
        </p:nvGraphicFramePr>
        <p:xfrm>
          <a:off x="6255346" y="1006597"/>
          <a:ext cx="3931920" cy="29260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8" name="Chart 47">
            <a:extLst>
              <a:ext uri="{FF2B5EF4-FFF2-40B4-BE49-F238E27FC236}">
                <a16:creationId xmlns:a16="http://schemas.microsoft.com/office/drawing/2014/main" id="{C7AF332D-C157-1B46-A7FA-11354D24F94E}"/>
              </a:ext>
            </a:extLst>
          </p:cNvPr>
          <p:cNvGraphicFramePr/>
          <p:nvPr>
            <p:extLst>
              <p:ext uri="{D42A27DB-BD31-4B8C-83A1-F6EECF244321}">
                <p14:modId xmlns:p14="http://schemas.microsoft.com/office/powerpoint/2010/main" val="353709069"/>
              </p:ext>
            </p:extLst>
          </p:nvPr>
        </p:nvGraphicFramePr>
        <p:xfrm>
          <a:off x="1645920" y="4009413"/>
          <a:ext cx="8541345" cy="2143480"/>
        </p:xfrm>
        <a:graphic>
          <a:graphicData uri="http://schemas.openxmlformats.org/drawingml/2006/chart">
            <c:chart xmlns:c="http://schemas.openxmlformats.org/drawingml/2006/chart" xmlns:r="http://schemas.openxmlformats.org/officeDocument/2006/relationships" r:id="rId4"/>
          </a:graphicData>
        </a:graphic>
      </p:graphicFrame>
      <p:sp>
        <p:nvSpPr>
          <p:cNvPr id="49" name="Slide Number Placeholder 3">
            <a:extLst>
              <a:ext uri="{FF2B5EF4-FFF2-40B4-BE49-F238E27FC236}">
                <a16:creationId xmlns:a16="http://schemas.microsoft.com/office/drawing/2014/main" id="{84755719-430C-2F47-9BF2-71F5D3722186}"/>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19</a:t>
            </a:fld>
            <a:endParaRPr lang="en-US"/>
          </a:p>
        </p:txBody>
      </p:sp>
      <p:sp>
        <p:nvSpPr>
          <p:cNvPr id="8" name="Rectangle 7">
            <a:extLst>
              <a:ext uri="{FF2B5EF4-FFF2-40B4-BE49-F238E27FC236}">
                <a16:creationId xmlns:a16="http://schemas.microsoft.com/office/drawing/2014/main" id="{CB084D9F-0A3F-8F47-9164-87B232F376D2}"/>
              </a:ext>
            </a:extLst>
          </p:cNvPr>
          <p:cNvSpPr/>
          <p:nvPr/>
        </p:nvSpPr>
        <p:spPr>
          <a:xfrm>
            <a:off x="1645920" y="6089672"/>
            <a:ext cx="3366407" cy="164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latin typeface="Montserrat Medium" pitchFamily="2" charset="77"/>
              </a:rPr>
              <a:t>CHR Report Figure 2-2</a:t>
            </a:r>
          </a:p>
        </p:txBody>
      </p:sp>
    </p:spTree>
    <p:extLst>
      <p:ext uri="{BB962C8B-B14F-4D97-AF65-F5344CB8AC3E}">
        <p14:creationId xmlns:p14="http://schemas.microsoft.com/office/powerpoint/2010/main" val="62521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39C90B-A721-7546-9A4B-EE4D5C37653F}"/>
              </a:ext>
            </a:extLst>
          </p:cNvPr>
          <p:cNvSpPr>
            <a:spLocks noGrp="1"/>
          </p:cNvSpPr>
          <p:nvPr>
            <p:ph type="title"/>
          </p:nvPr>
        </p:nvSpPr>
        <p:spPr/>
        <p:txBody>
          <a:bodyPr/>
          <a:lstStyle/>
          <a:p>
            <a:r>
              <a:rPr lang="en-CA"/>
              <a:t>About CABA </a:t>
            </a:r>
            <a:endParaRPr lang="en-US"/>
          </a:p>
        </p:txBody>
      </p:sp>
      <p:sp>
        <p:nvSpPr>
          <p:cNvPr id="17" name="Footer Placeholder 2">
            <a:extLst>
              <a:ext uri="{FF2B5EF4-FFF2-40B4-BE49-F238E27FC236}">
                <a16:creationId xmlns:a16="http://schemas.microsoft.com/office/drawing/2014/main" id="{6AA29ECE-876A-A94C-9EE2-2EEDBBA45175}"/>
              </a:ext>
            </a:extLst>
          </p:cNvPr>
          <p:cNvSpPr>
            <a:spLocks noGrp="1"/>
          </p:cNvSpPr>
          <p:nvPr>
            <p:ph type="ftr" sz="quarter" idx="10"/>
          </p:nvPr>
        </p:nvSpPr>
        <p:spPr/>
        <p:txBody>
          <a:bodyPr/>
          <a:lstStyle/>
          <a:p>
            <a:r>
              <a:rPr lang="en-US" dirty="0"/>
              <a:t>© 2019, Continental Automated Buildings Association</a:t>
            </a:r>
          </a:p>
        </p:txBody>
      </p:sp>
      <p:sp>
        <p:nvSpPr>
          <p:cNvPr id="18" name="Slide Number Placeholder 3">
            <a:extLst>
              <a:ext uri="{FF2B5EF4-FFF2-40B4-BE49-F238E27FC236}">
                <a16:creationId xmlns:a16="http://schemas.microsoft.com/office/drawing/2014/main" id="{A1BC101B-BCE7-3041-94E4-DEE721579E77}"/>
              </a:ext>
            </a:extLst>
          </p:cNvPr>
          <p:cNvSpPr>
            <a:spLocks noGrp="1"/>
          </p:cNvSpPr>
          <p:nvPr>
            <p:ph type="sldNum" sz="quarter" idx="11"/>
          </p:nvPr>
        </p:nvSpPr>
        <p:spPr/>
        <p:txBody>
          <a:bodyPr/>
          <a:lstStyle/>
          <a:p>
            <a:fld id="{4658F449-AC56-C64A-8488-86A10DE691DA}" type="slidenum">
              <a:rPr lang="en-US" smtClean="0"/>
              <a:pPr/>
              <a:t>2</a:t>
            </a:fld>
            <a:endParaRPr lang="en-US"/>
          </a:p>
        </p:txBody>
      </p:sp>
      <p:sp>
        <p:nvSpPr>
          <p:cNvPr id="7" name="Text Placeholder 2">
            <a:extLst>
              <a:ext uri="{FF2B5EF4-FFF2-40B4-BE49-F238E27FC236}">
                <a16:creationId xmlns:a16="http://schemas.microsoft.com/office/drawing/2014/main" id="{21C38F81-5FB4-BE4B-B95E-8646F5A24521}"/>
              </a:ext>
            </a:extLst>
          </p:cNvPr>
          <p:cNvSpPr txBox="1">
            <a:spLocks/>
          </p:cNvSpPr>
          <p:nvPr/>
        </p:nvSpPr>
        <p:spPr>
          <a:xfrm>
            <a:off x="1076327" y="1231902"/>
            <a:ext cx="7180262" cy="5705475"/>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None/>
              <a:defRPr/>
            </a:pPr>
            <a:endParaRPr lang="en-GB" sz="1292" b="1"/>
          </a:p>
          <a:p>
            <a:pPr marL="0" indent="0" algn="just">
              <a:buNone/>
              <a:defRPr/>
            </a:pPr>
            <a:endParaRPr lang="en-GB" sz="1292"/>
          </a:p>
          <a:p>
            <a:pPr marL="0" indent="0" algn="just">
              <a:buNone/>
              <a:defRPr/>
            </a:pPr>
            <a:endParaRPr lang="en-GB" sz="1292"/>
          </a:p>
          <a:p>
            <a:pPr marL="0" indent="0" algn="just">
              <a:buNone/>
              <a:defRPr/>
            </a:pPr>
            <a:endParaRPr lang="en-GB" sz="1292"/>
          </a:p>
          <a:p>
            <a:pPr marL="0" indent="0" algn="just">
              <a:buNone/>
              <a:defRPr/>
            </a:pPr>
            <a:endParaRPr lang="en-GB" sz="1292"/>
          </a:p>
          <a:p>
            <a:pPr marL="0" indent="0" algn="just">
              <a:buNone/>
              <a:defRPr/>
            </a:pPr>
            <a:endParaRPr lang="en-GB" sz="1292"/>
          </a:p>
          <a:p>
            <a:pPr marL="0" indent="0" algn="just">
              <a:buNone/>
              <a:defRPr/>
            </a:pPr>
            <a:endParaRPr lang="en-GB" sz="1292"/>
          </a:p>
          <a:p>
            <a:pPr marL="0" indent="0" algn="just">
              <a:buNone/>
              <a:defRPr/>
            </a:pPr>
            <a:endParaRPr lang="en-GB" sz="1292"/>
          </a:p>
          <a:p>
            <a:pPr marL="0" indent="0" algn="just">
              <a:buNone/>
              <a:defRPr/>
            </a:pPr>
            <a:endParaRPr lang="en-GB" sz="1292"/>
          </a:p>
          <a:p>
            <a:pPr marL="0" indent="0" algn="just">
              <a:buNone/>
              <a:defRPr/>
            </a:pPr>
            <a:endParaRPr lang="en-GB" sz="1292"/>
          </a:p>
        </p:txBody>
      </p:sp>
      <p:pic>
        <p:nvPicPr>
          <p:cNvPr id="8" name="Picture 6">
            <a:extLst>
              <a:ext uri="{FF2B5EF4-FFF2-40B4-BE49-F238E27FC236}">
                <a16:creationId xmlns:a16="http://schemas.microsoft.com/office/drawing/2014/main" id="{97C50027-272F-1742-83BA-57B43357280A}"/>
              </a:ext>
            </a:extLst>
          </p:cNvPr>
          <p:cNvPicPr>
            <a:picLocks noChangeAspect="1"/>
          </p:cNvPicPr>
          <p:nvPr/>
        </p:nvPicPr>
        <p:blipFill rotWithShape="1">
          <a:blip r:embed="rId2">
            <a:extLst>
              <a:ext uri="{28A0092B-C50C-407E-A947-70E740481C1C}">
                <a14:useLocalDpi xmlns:a14="http://schemas.microsoft.com/office/drawing/2010/main" val="0"/>
              </a:ext>
            </a:extLst>
          </a:blip>
          <a:srcRect l="5840" t="14621" r="55753" b="15907"/>
          <a:stretch/>
        </p:blipFill>
        <p:spPr bwMode="auto">
          <a:xfrm>
            <a:off x="584555" y="1303990"/>
            <a:ext cx="2025617" cy="144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cdn6.bigcommerce.com/s-24lnxe/product_images/uploaded_images/cel-fi-connected-home-using-mobile-signal-booster-.png">
            <a:extLst>
              <a:ext uri="{FF2B5EF4-FFF2-40B4-BE49-F238E27FC236}">
                <a16:creationId xmlns:a16="http://schemas.microsoft.com/office/drawing/2014/main" id="{D126F8A7-964E-9E45-ABB7-60BECD14D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1751" y="2711828"/>
            <a:ext cx="1877240" cy="187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i.istockimg.com/file_thumbview_approve/34525834/3/stock-photo-34525834-modern-business-office-building-isolated-on-white-background.jpg">
            <a:extLst>
              <a:ext uri="{FF2B5EF4-FFF2-40B4-BE49-F238E27FC236}">
                <a16:creationId xmlns:a16="http://schemas.microsoft.com/office/drawing/2014/main" id="{4C9FDECD-F6CA-DE4C-A507-2EC63F94B1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8859" y="2611596"/>
            <a:ext cx="1910247" cy="207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caba.org/images/CABA-IIBC-XL.png">
            <a:extLst>
              <a:ext uri="{FF2B5EF4-FFF2-40B4-BE49-F238E27FC236}">
                <a16:creationId xmlns:a16="http://schemas.microsoft.com/office/drawing/2014/main" id="{0D63CB64-159D-BB4D-BB11-4B4A68D4A5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4131" y="4587937"/>
            <a:ext cx="26797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http://www.caba.org/images/CABA-CHC-XL.png">
            <a:extLst>
              <a:ext uri="{FF2B5EF4-FFF2-40B4-BE49-F238E27FC236}">
                <a16:creationId xmlns:a16="http://schemas.microsoft.com/office/drawing/2014/main" id="{32F67C2C-4F4F-1F46-BE01-0E782467C4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776" y="4455300"/>
            <a:ext cx="2436813"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a:extLst>
              <a:ext uri="{FF2B5EF4-FFF2-40B4-BE49-F238E27FC236}">
                <a16:creationId xmlns:a16="http://schemas.microsoft.com/office/drawing/2014/main" id="{C7B27E9C-5823-1C4C-8199-51390651C19A}"/>
              </a:ext>
            </a:extLst>
          </p:cNvPr>
          <p:cNvSpPr>
            <a:spLocks noChangeArrowheads="1"/>
          </p:cNvSpPr>
          <p:nvPr/>
        </p:nvSpPr>
        <p:spPr bwMode="auto">
          <a:xfrm>
            <a:off x="2453818" y="5335329"/>
            <a:ext cx="72469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pPr eaLnBrk="1" hangingPunct="1"/>
            <a:r>
              <a:rPr lang="en-US" altLang="en-US" b="1"/>
              <a:t>Vision</a:t>
            </a:r>
          </a:p>
          <a:p>
            <a:pPr eaLnBrk="1" hangingPunct="1"/>
            <a:r>
              <a:rPr lang="en-US" altLang="en-US"/>
              <a:t>CABA advances the connected home and intelligent buildings sectors.</a:t>
            </a:r>
          </a:p>
        </p:txBody>
      </p:sp>
      <p:sp>
        <p:nvSpPr>
          <p:cNvPr id="14" name="Rectangle 12">
            <a:extLst>
              <a:ext uri="{FF2B5EF4-FFF2-40B4-BE49-F238E27FC236}">
                <a16:creationId xmlns:a16="http://schemas.microsoft.com/office/drawing/2014/main" id="{C50990A8-39A6-C64B-89CA-92D3F804B3B9}"/>
              </a:ext>
            </a:extLst>
          </p:cNvPr>
          <p:cNvSpPr>
            <a:spLocks noChangeArrowheads="1"/>
          </p:cNvSpPr>
          <p:nvPr/>
        </p:nvSpPr>
        <p:spPr bwMode="auto">
          <a:xfrm>
            <a:off x="2610172" y="1806750"/>
            <a:ext cx="7147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pPr eaLnBrk="1" hangingPunct="1"/>
            <a:r>
              <a:rPr lang="en-US" altLang="en-US" sz="2400" b="1"/>
              <a:t>CABA (Continental Automated Buildings Association)</a:t>
            </a:r>
            <a:endParaRPr lang="en-US" altLang="en-US" sz="2400"/>
          </a:p>
        </p:txBody>
      </p:sp>
    </p:spTree>
    <p:extLst>
      <p:ext uri="{BB962C8B-B14F-4D97-AF65-F5344CB8AC3E}">
        <p14:creationId xmlns:p14="http://schemas.microsoft.com/office/powerpoint/2010/main" val="554677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2" y="63906"/>
            <a:ext cx="6873240" cy="447675"/>
          </a:xfrm>
        </p:spPr>
        <p:txBody>
          <a:bodyPr/>
          <a:lstStyle/>
          <a:p>
            <a:r>
              <a:rPr lang="en-US"/>
              <a:t>Cost &amp; Data Privacy Are Top Reported Pain Points</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20</a:t>
            </a:fld>
            <a:endParaRPr lang="en-US"/>
          </a:p>
        </p:txBody>
      </p:sp>
      <p:graphicFrame>
        <p:nvGraphicFramePr>
          <p:cNvPr id="8" name="Chart 7">
            <a:extLst>
              <a:ext uri="{FF2B5EF4-FFF2-40B4-BE49-F238E27FC236}">
                <a16:creationId xmlns:a16="http://schemas.microsoft.com/office/drawing/2014/main" id="{C2091D3F-DD98-9648-896F-429F9E47AEEE}"/>
              </a:ext>
            </a:extLst>
          </p:cNvPr>
          <p:cNvGraphicFramePr/>
          <p:nvPr>
            <p:extLst>
              <p:ext uri="{D42A27DB-BD31-4B8C-83A1-F6EECF244321}">
                <p14:modId xmlns:p14="http://schemas.microsoft.com/office/powerpoint/2010/main" val="993498529"/>
              </p:ext>
            </p:extLst>
          </p:nvPr>
        </p:nvGraphicFramePr>
        <p:xfrm>
          <a:off x="2301815" y="1127780"/>
          <a:ext cx="7959785" cy="4946306"/>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88626D67-3826-2B43-ABCA-284D3CB44350}"/>
              </a:ext>
            </a:extLst>
          </p:cNvPr>
          <p:cNvSpPr/>
          <p:nvPr/>
        </p:nvSpPr>
        <p:spPr>
          <a:xfrm>
            <a:off x="2124329" y="5995597"/>
            <a:ext cx="3366407" cy="164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latin typeface="Montserrat Medium" pitchFamily="2" charset="77"/>
              </a:rPr>
              <a:t>CHR Report Figure 2-4</a:t>
            </a:r>
          </a:p>
        </p:txBody>
      </p:sp>
    </p:spTree>
    <p:extLst>
      <p:ext uri="{BB962C8B-B14F-4D97-AF65-F5344CB8AC3E}">
        <p14:creationId xmlns:p14="http://schemas.microsoft.com/office/powerpoint/2010/main" val="2569507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2" y="63906"/>
            <a:ext cx="6873240" cy="447675"/>
          </a:xfrm>
        </p:spPr>
        <p:txBody>
          <a:bodyPr/>
          <a:lstStyle/>
          <a:p>
            <a:r>
              <a:rPr lang="en-US"/>
              <a:t>Consumers See Cost As The Primary Barrier To Purchase</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21</a:t>
            </a:fld>
            <a:endParaRPr lang="en-US"/>
          </a:p>
        </p:txBody>
      </p:sp>
      <p:graphicFrame>
        <p:nvGraphicFramePr>
          <p:cNvPr id="6" name="Chart 5">
            <a:extLst>
              <a:ext uri="{FF2B5EF4-FFF2-40B4-BE49-F238E27FC236}">
                <a16:creationId xmlns:a16="http://schemas.microsoft.com/office/drawing/2014/main" id="{5780BFA9-A10B-E145-889B-5776BC752AC3}"/>
              </a:ext>
            </a:extLst>
          </p:cNvPr>
          <p:cNvGraphicFramePr/>
          <p:nvPr>
            <p:extLst>
              <p:ext uri="{D42A27DB-BD31-4B8C-83A1-F6EECF244321}">
                <p14:modId xmlns:p14="http://schemas.microsoft.com/office/powerpoint/2010/main" val="1242345669"/>
              </p:ext>
            </p:extLst>
          </p:nvPr>
        </p:nvGraphicFramePr>
        <p:xfrm>
          <a:off x="1143371" y="1770111"/>
          <a:ext cx="4788575" cy="33277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8B3B2DBA-4841-8044-ADE8-23C44A5E1BB3}"/>
              </a:ext>
            </a:extLst>
          </p:cNvPr>
          <p:cNvGraphicFramePr/>
          <p:nvPr>
            <p:extLst>
              <p:ext uri="{D42A27DB-BD31-4B8C-83A1-F6EECF244321}">
                <p14:modId xmlns:p14="http://schemas.microsoft.com/office/powerpoint/2010/main" val="1879395774"/>
              </p:ext>
            </p:extLst>
          </p:nvPr>
        </p:nvGraphicFramePr>
        <p:xfrm>
          <a:off x="6322191" y="1770111"/>
          <a:ext cx="4284443" cy="3327708"/>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D0B5C457-6954-1F40-BCC6-1331A6B99E99}"/>
              </a:ext>
            </a:extLst>
          </p:cNvPr>
          <p:cNvSpPr/>
          <p:nvPr/>
        </p:nvSpPr>
        <p:spPr>
          <a:xfrm>
            <a:off x="1143371" y="4836218"/>
            <a:ext cx="3366407" cy="164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latin typeface="Montserrat Medium" pitchFamily="2" charset="77"/>
              </a:rPr>
              <a:t>CHR Report Figure 2-5</a:t>
            </a:r>
          </a:p>
        </p:txBody>
      </p:sp>
      <p:sp>
        <p:nvSpPr>
          <p:cNvPr id="10" name="Rectangle 9">
            <a:extLst>
              <a:ext uri="{FF2B5EF4-FFF2-40B4-BE49-F238E27FC236}">
                <a16:creationId xmlns:a16="http://schemas.microsoft.com/office/drawing/2014/main" id="{A676167B-935C-B947-9981-C2F77579CE67}"/>
              </a:ext>
            </a:extLst>
          </p:cNvPr>
          <p:cNvSpPr/>
          <p:nvPr/>
        </p:nvSpPr>
        <p:spPr>
          <a:xfrm>
            <a:off x="6322191" y="4836218"/>
            <a:ext cx="3366407" cy="164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latin typeface="Montserrat Medium" pitchFamily="2" charset="77"/>
              </a:rPr>
              <a:t>CHR Report Figure 2-6</a:t>
            </a:r>
          </a:p>
        </p:txBody>
      </p:sp>
    </p:spTree>
    <p:extLst>
      <p:ext uri="{BB962C8B-B14F-4D97-AF65-F5344CB8AC3E}">
        <p14:creationId xmlns:p14="http://schemas.microsoft.com/office/powerpoint/2010/main" val="483816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7475EB5-887D-B943-8E32-9375E7238EFA}"/>
              </a:ext>
            </a:extLst>
          </p:cNvPr>
          <p:cNvSpPr/>
          <p:nvPr/>
        </p:nvSpPr>
        <p:spPr>
          <a:xfrm>
            <a:off x="7687119" y="2535760"/>
            <a:ext cx="2376961" cy="339090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Rectangle 2">
            <a:extLst>
              <a:ext uri="{FF2B5EF4-FFF2-40B4-BE49-F238E27FC236}">
                <a16:creationId xmlns:a16="http://schemas.microsoft.com/office/drawing/2014/main" id="{EA6B6960-CE8E-3747-8C41-56657C0662F6}"/>
              </a:ext>
            </a:extLst>
          </p:cNvPr>
          <p:cNvSpPr/>
          <p:nvPr/>
        </p:nvSpPr>
        <p:spPr>
          <a:xfrm>
            <a:off x="711200" y="1524000"/>
            <a:ext cx="5436336" cy="44026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2" y="63906"/>
            <a:ext cx="6873240" cy="447675"/>
          </a:xfrm>
        </p:spPr>
        <p:txBody>
          <a:bodyPr/>
          <a:lstStyle/>
          <a:p>
            <a:r>
              <a:rPr lang="en-US"/>
              <a:t>Key Traits, Determinants &amp; Implications of User Profiles</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22</a:t>
            </a:fld>
            <a:endParaRPr lang="en-US"/>
          </a:p>
        </p:txBody>
      </p:sp>
      <p:sp>
        <p:nvSpPr>
          <p:cNvPr id="8" name="Rectangle 7">
            <a:extLst>
              <a:ext uri="{FF2B5EF4-FFF2-40B4-BE49-F238E27FC236}">
                <a16:creationId xmlns:a16="http://schemas.microsoft.com/office/drawing/2014/main" id="{89901612-8D90-0548-872D-58889F7ED30F}"/>
              </a:ext>
            </a:extLst>
          </p:cNvPr>
          <p:cNvSpPr/>
          <p:nvPr/>
        </p:nvSpPr>
        <p:spPr>
          <a:xfrm>
            <a:off x="827442" y="1646749"/>
            <a:ext cx="2369709" cy="889011"/>
          </a:xfrm>
          <a:prstGeom prst="rect">
            <a:avLst/>
          </a:prstGeom>
          <a:solidFill>
            <a:srgbClr val="0A5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Demographics</a:t>
            </a:r>
          </a:p>
        </p:txBody>
      </p:sp>
      <p:sp>
        <p:nvSpPr>
          <p:cNvPr id="10" name="Rectangle 9">
            <a:extLst>
              <a:ext uri="{FF2B5EF4-FFF2-40B4-BE49-F238E27FC236}">
                <a16:creationId xmlns:a16="http://schemas.microsoft.com/office/drawing/2014/main" id="{614A6586-6E1B-8243-AEB7-A6B31611D01C}"/>
              </a:ext>
            </a:extLst>
          </p:cNvPr>
          <p:cNvSpPr/>
          <p:nvPr/>
        </p:nvSpPr>
        <p:spPr>
          <a:xfrm>
            <a:off x="3601294" y="1653996"/>
            <a:ext cx="2384212" cy="889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Use Case Differentiators and Adoption Behavior</a:t>
            </a:r>
          </a:p>
        </p:txBody>
      </p:sp>
      <p:sp>
        <p:nvSpPr>
          <p:cNvPr id="11" name="Rectangle 10">
            <a:extLst>
              <a:ext uri="{FF2B5EF4-FFF2-40B4-BE49-F238E27FC236}">
                <a16:creationId xmlns:a16="http://schemas.microsoft.com/office/drawing/2014/main" id="{7EB69E4F-57B6-E04F-94F6-B1875CB91978}"/>
              </a:ext>
            </a:extLst>
          </p:cNvPr>
          <p:cNvSpPr/>
          <p:nvPr/>
        </p:nvSpPr>
        <p:spPr>
          <a:xfrm>
            <a:off x="7692249" y="1646749"/>
            <a:ext cx="2376961" cy="8890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Resulting Implications</a:t>
            </a:r>
          </a:p>
        </p:txBody>
      </p:sp>
      <p:sp>
        <p:nvSpPr>
          <p:cNvPr id="12" name="TextBox 11">
            <a:extLst>
              <a:ext uri="{FF2B5EF4-FFF2-40B4-BE49-F238E27FC236}">
                <a16:creationId xmlns:a16="http://schemas.microsoft.com/office/drawing/2014/main" id="{2294E742-6BBB-A640-BF06-07CA01840EE3}"/>
              </a:ext>
            </a:extLst>
          </p:cNvPr>
          <p:cNvSpPr txBox="1"/>
          <p:nvPr/>
        </p:nvSpPr>
        <p:spPr>
          <a:xfrm>
            <a:off x="1282647" y="2631572"/>
            <a:ext cx="1916493" cy="295465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2">
                    <a:lumMod val="10000"/>
                  </a:schemeClr>
                </a:solidFill>
              </a:rPr>
              <a:t>Age: </a:t>
            </a:r>
            <a:r>
              <a:rPr lang="en-US" sz="1200">
                <a:solidFill>
                  <a:schemeClr val="bg2">
                    <a:lumMod val="10000"/>
                  </a:schemeClr>
                </a:solidFill>
              </a:rPr>
              <a:t>indicates familiarity and comfortability with new technologies</a:t>
            </a:r>
          </a:p>
          <a:p>
            <a:endParaRPr lang="en-US" sz="1400">
              <a:solidFill>
                <a:schemeClr val="bg2">
                  <a:lumMod val="10000"/>
                </a:schemeClr>
              </a:solidFill>
            </a:endParaRPr>
          </a:p>
          <a:p>
            <a:r>
              <a:rPr lang="en-US" sz="1200" b="1">
                <a:solidFill>
                  <a:schemeClr val="bg2">
                    <a:lumMod val="10000"/>
                  </a:schemeClr>
                </a:solidFill>
              </a:rPr>
              <a:t>Income:</a:t>
            </a:r>
            <a:r>
              <a:rPr lang="en-US" sz="1400">
                <a:solidFill>
                  <a:schemeClr val="bg2">
                    <a:lumMod val="10000"/>
                  </a:schemeClr>
                </a:solidFill>
              </a:rPr>
              <a:t> </a:t>
            </a:r>
            <a:r>
              <a:rPr lang="en-US" sz="1200">
                <a:solidFill>
                  <a:schemeClr val="bg2">
                    <a:lumMod val="10000"/>
                  </a:schemeClr>
                </a:solidFill>
              </a:rPr>
              <a:t>indicates agency and ability to purchase smart home products</a:t>
            </a:r>
          </a:p>
          <a:p>
            <a:endParaRPr lang="en-US" sz="1200" b="1">
              <a:solidFill>
                <a:schemeClr val="bg2">
                  <a:lumMod val="10000"/>
                </a:schemeClr>
              </a:solidFill>
            </a:endParaRPr>
          </a:p>
          <a:p>
            <a:r>
              <a:rPr lang="en-US" sz="1200" b="1">
                <a:solidFill>
                  <a:schemeClr val="bg2">
                    <a:lumMod val="10000"/>
                  </a:schemeClr>
                </a:solidFill>
              </a:rPr>
              <a:t>Home Ownership Status: </a:t>
            </a:r>
            <a:r>
              <a:rPr lang="en-US" sz="1200">
                <a:solidFill>
                  <a:schemeClr val="bg2">
                    <a:lumMod val="10000"/>
                  </a:schemeClr>
                </a:solidFill>
              </a:rPr>
              <a:t>indicates agency in installing smart home products</a:t>
            </a:r>
          </a:p>
          <a:p>
            <a:pPr marL="285750" indent="-285750">
              <a:buFont typeface="Arial"/>
              <a:buChar char="•"/>
            </a:pPr>
            <a:endParaRPr lang="en-US" sz="1400">
              <a:solidFill>
                <a:schemeClr val="bg2">
                  <a:lumMod val="10000"/>
                </a:schemeClr>
              </a:solidFill>
            </a:endParaRPr>
          </a:p>
        </p:txBody>
      </p:sp>
      <p:pic>
        <p:nvPicPr>
          <p:cNvPr id="13" name="Graphic 8" descr="Person with Cane">
            <a:extLst>
              <a:ext uri="{FF2B5EF4-FFF2-40B4-BE49-F238E27FC236}">
                <a16:creationId xmlns:a16="http://schemas.microsoft.com/office/drawing/2014/main" id="{BAA82EE4-4554-4745-8C7F-9005E118908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8676" y="2631572"/>
            <a:ext cx="407069" cy="421436"/>
          </a:xfrm>
          <a:prstGeom prst="rect">
            <a:avLst/>
          </a:prstGeom>
        </p:spPr>
      </p:pic>
      <p:pic>
        <p:nvPicPr>
          <p:cNvPr id="14" name="Graphic 10" descr="Money">
            <a:extLst>
              <a:ext uri="{FF2B5EF4-FFF2-40B4-BE49-F238E27FC236}">
                <a16:creationId xmlns:a16="http://schemas.microsoft.com/office/drawing/2014/main" id="{026A2461-C779-1D42-96F5-7ACBC8C0D6A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0431" y="3573832"/>
            <a:ext cx="363559" cy="363441"/>
          </a:xfrm>
          <a:prstGeom prst="rect">
            <a:avLst/>
          </a:prstGeom>
        </p:spPr>
      </p:pic>
      <p:pic>
        <p:nvPicPr>
          <p:cNvPr id="15" name="Graphic 12" descr="House">
            <a:extLst>
              <a:ext uri="{FF2B5EF4-FFF2-40B4-BE49-F238E27FC236}">
                <a16:creationId xmlns:a16="http://schemas.microsoft.com/office/drawing/2014/main" id="{95B37850-BFC5-3446-847B-F23DDEEF517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85927" y="4535308"/>
            <a:ext cx="392567" cy="385189"/>
          </a:xfrm>
          <a:prstGeom prst="rect">
            <a:avLst/>
          </a:prstGeom>
        </p:spPr>
      </p:pic>
      <p:sp>
        <p:nvSpPr>
          <p:cNvPr id="16" name="TextBox 15">
            <a:extLst>
              <a:ext uri="{FF2B5EF4-FFF2-40B4-BE49-F238E27FC236}">
                <a16:creationId xmlns:a16="http://schemas.microsoft.com/office/drawing/2014/main" id="{6A43FD80-9810-2D4C-8C70-F0DA80839CFB}"/>
              </a:ext>
            </a:extLst>
          </p:cNvPr>
          <p:cNvSpPr txBox="1"/>
          <p:nvPr/>
        </p:nvSpPr>
        <p:spPr>
          <a:xfrm>
            <a:off x="4066930" y="2631572"/>
            <a:ext cx="2080606" cy="289310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2">
                    <a:lumMod val="10000"/>
                  </a:schemeClr>
                </a:solidFill>
              </a:rPr>
              <a:t>Time Spent in Home:</a:t>
            </a:r>
            <a:r>
              <a:rPr lang="en-US" sz="1200">
                <a:solidFill>
                  <a:schemeClr val="bg2">
                    <a:lumMod val="10000"/>
                  </a:schemeClr>
                </a:solidFill>
              </a:rPr>
              <a:t> indicates scope of use cases and interactions </a:t>
            </a:r>
          </a:p>
          <a:p>
            <a:endParaRPr lang="en-US" sz="1200">
              <a:solidFill>
                <a:schemeClr val="bg2">
                  <a:lumMod val="10000"/>
                </a:schemeClr>
              </a:solidFill>
            </a:endParaRPr>
          </a:p>
          <a:p>
            <a:r>
              <a:rPr lang="en-US" sz="1200" b="1">
                <a:solidFill>
                  <a:schemeClr val="bg2">
                    <a:lumMod val="10000"/>
                  </a:schemeClr>
                </a:solidFill>
              </a:rPr>
              <a:t>Pace of Household:</a:t>
            </a:r>
            <a:r>
              <a:rPr lang="en-US" sz="1200">
                <a:solidFill>
                  <a:schemeClr val="bg2">
                    <a:lumMod val="10000"/>
                  </a:schemeClr>
                </a:solidFill>
              </a:rPr>
              <a:t> indicates automation and efficiency demands</a:t>
            </a:r>
          </a:p>
          <a:p>
            <a:endParaRPr lang="en-US" sz="1200" b="1">
              <a:solidFill>
                <a:schemeClr val="bg2">
                  <a:lumMod val="10000"/>
                </a:schemeClr>
              </a:solidFill>
            </a:endParaRPr>
          </a:p>
          <a:p>
            <a:r>
              <a:rPr lang="en-US" sz="1200" b="1">
                <a:solidFill>
                  <a:schemeClr val="bg2">
                    <a:lumMod val="10000"/>
                  </a:schemeClr>
                </a:solidFill>
              </a:rPr>
              <a:t>Technology Adoption: </a:t>
            </a:r>
            <a:r>
              <a:rPr lang="en-US" sz="1200">
                <a:solidFill>
                  <a:schemeClr val="bg2">
                    <a:lumMod val="10000"/>
                  </a:schemeClr>
                </a:solidFill>
              </a:rPr>
              <a:t>indicates likelihood of new technology purchase</a:t>
            </a:r>
          </a:p>
          <a:p>
            <a:pPr marL="285750" indent="-285750">
              <a:buFont typeface="Arial"/>
              <a:buChar char="•"/>
            </a:pPr>
            <a:endParaRPr lang="en-US" sz="1400">
              <a:solidFill>
                <a:schemeClr val="bg2">
                  <a:lumMod val="10000"/>
                </a:schemeClr>
              </a:solidFill>
            </a:endParaRPr>
          </a:p>
        </p:txBody>
      </p:sp>
      <p:pic>
        <p:nvPicPr>
          <p:cNvPr id="17" name="Graphic 15" descr="Stopwatch">
            <a:extLst>
              <a:ext uri="{FF2B5EF4-FFF2-40B4-BE49-F238E27FC236}">
                <a16:creationId xmlns:a16="http://schemas.microsoft.com/office/drawing/2014/main" id="{81522646-A6D4-8445-A2F2-CD691AD0C9B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01739" y="3575866"/>
            <a:ext cx="472337" cy="464933"/>
          </a:xfrm>
          <a:prstGeom prst="rect">
            <a:avLst/>
          </a:prstGeom>
        </p:spPr>
      </p:pic>
      <p:pic>
        <p:nvPicPr>
          <p:cNvPr id="18" name="Graphic 17" descr="Hourglass">
            <a:extLst>
              <a:ext uri="{FF2B5EF4-FFF2-40B4-BE49-F238E27FC236}">
                <a16:creationId xmlns:a16="http://schemas.microsoft.com/office/drawing/2014/main" id="{08A2B972-DBDA-B240-8DBB-0393C381335C}"/>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634372" y="2631572"/>
            <a:ext cx="407070" cy="421436"/>
          </a:xfrm>
          <a:prstGeom prst="rect">
            <a:avLst/>
          </a:prstGeom>
        </p:spPr>
      </p:pic>
      <p:pic>
        <p:nvPicPr>
          <p:cNvPr id="19" name="Graphic 19" descr="Robot">
            <a:extLst>
              <a:ext uri="{FF2B5EF4-FFF2-40B4-BE49-F238E27FC236}">
                <a16:creationId xmlns:a16="http://schemas.microsoft.com/office/drawing/2014/main" id="{0FEBA2F7-CB6F-9B41-B890-A60B269B5C0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605365" y="4482454"/>
            <a:ext cx="465085" cy="457684"/>
          </a:xfrm>
          <a:prstGeom prst="rect">
            <a:avLst/>
          </a:prstGeom>
        </p:spPr>
      </p:pic>
      <p:sp>
        <p:nvSpPr>
          <p:cNvPr id="20" name="TextBox 19">
            <a:extLst>
              <a:ext uri="{FF2B5EF4-FFF2-40B4-BE49-F238E27FC236}">
                <a16:creationId xmlns:a16="http://schemas.microsoft.com/office/drawing/2014/main" id="{4A5530DF-5898-8C46-AB64-7D167721D350}"/>
              </a:ext>
            </a:extLst>
          </p:cNvPr>
          <p:cNvSpPr txBox="1"/>
          <p:nvPr/>
        </p:nvSpPr>
        <p:spPr>
          <a:xfrm>
            <a:off x="8450235" y="2631573"/>
            <a:ext cx="1618975" cy="270843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2">
                    <a:lumMod val="10000"/>
                  </a:schemeClr>
                </a:solidFill>
              </a:rPr>
              <a:t>Audience Targeting</a:t>
            </a:r>
          </a:p>
          <a:p>
            <a:endParaRPr lang="en-US" sz="1200" b="1">
              <a:solidFill>
                <a:schemeClr val="bg2">
                  <a:lumMod val="10000"/>
                </a:schemeClr>
              </a:solidFill>
            </a:endParaRPr>
          </a:p>
          <a:p>
            <a:endParaRPr lang="en-US" sz="1200" b="1">
              <a:solidFill>
                <a:schemeClr val="bg2">
                  <a:lumMod val="10000"/>
                </a:schemeClr>
              </a:solidFill>
            </a:endParaRPr>
          </a:p>
          <a:p>
            <a:r>
              <a:rPr lang="en-US" sz="1200" b="1">
                <a:solidFill>
                  <a:schemeClr val="bg2">
                    <a:lumMod val="10000"/>
                  </a:schemeClr>
                </a:solidFill>
              </a:rPr>
              <a:t>Use Case Prioritization</a:t>
            </a:r>
          </a:p>
          <a:p>
            <a:endParaRPr lang="en-US" sz="1200" b="1">
              <a:solidFill>
                <a:schemeClr val="bg2">
                  <a:lumMod val="10000"/>
                </a:schemeClr>
              </a:solidFill>
            </a:endParaRPr>
          </a:p>
          <a:p>
            <a:endParaRPr lang="en-US" sz="1200" b="1">
              <a:solidFill>
                <a:schemeClr val="bg2">
                  <a:lumMod val="10000"/>
                </a:schemeClr>
              </a:solidFill>
            </a:endParaRPr>
          </a:p>
          <a:p>
            <a:r>
              <a:rPr lang="en-US" sz="1200" b="1">
                <a:solidFill>
                  <a:schemeClr val="bg2">
                    <a:lumMod val="10000"/>
                  </a:schemeClr>
                </a:solidFill>
              </a:rPr>
              <a:t>Sales and Go-to-Market</a:t>
            </a:r>
          </a:p>
          <a:p>
            <a:endParaRPr lang="en-US" sz="1200" b="1">
              <a:solidFill>
                <a:schemeClr val="bg2">
                  <a:lumMod val="10000"/>
                </a:schemeClr>
              </a:solidFill>
            </a:endParaRPr>
          </a:p>
          <a:p>
            <a:endParaRPr lang="en-US" sz="1200" b="1">
              <a:solidFill>
                <a:schemeClr val="bg2">
                  <a:lumMod val="10000"/>
                </a:schemeClr>
              </a:solidFill>
            </a:endParaRPr>
          </a:p>
          <a:p>
            <a:r>
              <a:rPr lang="en-US" sz="1200" b="1">
                <a:solidFill>
                  <a:schemeClr val="bg2">
                    <a:lumMod val="10000"/>
                  </a:schemeClr>
                </a:solidFill>
              </a:rPr>
              <a:t>Channel Design</a:t>
            </a:r>
          </a:p>
          <a:p>
            <a:pPr marL="285750" indent="-285750">
              <a:buFont typeface="Arial"/>
              <a:buChar char="•"/>
            </a:pPr>
            <a:endParaRPr lang="en-US" sz="1400" b="1">
              <a:solidFill>
                <a:schemeClr val="bg2">
                  <a:lumMod val="10000"/>
                </a:schemeClr>
              </a:solidFill>
            </a:endParaRPr>
          </a:p>
        </p:txBody>
      </p:sp>
      <p:pic>
        <p:nvPicPr>
          <p:cNvPr id="21" name="Graphic 22" descr="Theatre">
            <a:extLst>
              <a:ext uri="{FF2B5EF4-FFF2-40B4-BE49-F238E27FC236}">
                <a16:creationId xmlns:a16="http://schemas.microsoft.com/office/drawing/2014/main" id="{CDD28CF4-BCDB-5E4C-A7B7-770778B03218}"/>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952348" y="2672946"/>
            <a:ext cx="370812" cy="370690"/>
          </a:xfrm>
          <a:prstGeom prst="rect">
            <a:avLst/>
          </a:prstGeom>
        </p:spPr>
      </p:pic>
      <p:pic>
        <p:nvPicPr>
          <p:cNvPr id="22" name="Graphic 24" descr="Playbook">
            <a:extLst>
              <a:ext uri="{FF2B5EF4-FFF2-40B4-BE49-F238E27FC236}">
                <a16:creationId xmlns:a16="http://schemas.microsoft.com/office/drawing/2014/main" id="{B87C2AB6-D8F8-6D4E-A653-71CAC38273E3}"/>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863664" y="3351959"/>
            <a:ext cx="501344" cy="472184"/>
          </a:xfrm>
          <a:prstGeom prst="rect">
            <a:avLst/>
          </a:prstGeom>
        </p:spPr>
      </p:pic>
      <p:pic>
        <p:nvPicPr>
          <p:cNvPr id="23" name="Graphic 26" descr="Register">
            <a:extLst>
              <a:ext uri="{FF2B5EF4-FFF2-40B4-BE49-F238E27FC236}">
                <a16:creationId xmlns:a16="http://schemas.microsoft.com/office/drawing/2014/main" id="{C2DBC26F-4992-174D-8EFB-E05DBE31F151}"/>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7916090" y="4104821"/>
            <a:ext cx="407070" cy="414187"/>
          </a:xfrm>
          <a:prstGeom prst="rect">
            <a:avLst/>
          </a:prstGeom>
        </p:spPr>
      </p:pic>
      <p:pic>
        <p:nvPicPr>
          <p:cNvPr id="24" name="Graphic 28" descr="Handshake">
            <a:extLst>
              <a:ext uri="{FF2B5EF4-FFF2-40B4-BE49-F238E27FC236}">
                <a16:creationId xmlns:a16="http://schemas.microsoft.com/office/drawing/2014/main" id="{48C2124E-28AC-DE4E-8228-4B42930AB768}"/>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7889046" y="4738239"/>
            <a:ext cx="450581" cy="450434"/>
          </a:xfrm>
          <a:prstGeom prst="rect">
            <a:avLst/>
          </a:prstGeom>
        </p:spPr>
      </p:pic>
      <p:sp>
        <p:nvSpPr>
          <p:cNvPr id="6" name="Triangle 5">
            <a:extLst>
              <a:ext uri="{FF2B5EF4-FFF2-40B4-BE49-F238E27FC236}">
                <a16:creationId xmlns:a16="http://schemas.microsoft.com/office/drawing/2014/main" id="{F0284E7B-5EEA-B64B-A67F-E6F0453FB0D4}"/>
              </a:ext>
            </a:extLst>
          </p:cNvPr>
          <p:cNvSpPr/>
          <p:nvPr/>
        </p:nvSpPr>
        <p:spPr>
          <a:xfrm rot="5400000">
            <a:off x="5329295" y="3542184"/>
            <a:ext cx="3048000" cy="426737"/>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2003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2" y="63906"/>
            <a:ext cx="6873240" cy="447675"/>
          </a:xfrm>
        </p:spPr>
        <p:txBody>
          <a:bodyPr/>
          <a:lstStyle/>
          <a:p>
            <a:r>
              <a:rPr lang="en-US"/>
              <a:t>Smart Home User Profile Demographic &amp; Behavioral Traits </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23</a:t>
            </a:fld>
            <a:endParaRPr lang="en-US"/>
          </a:p>
        </p:txBody>
      </p:sp>
      <p:pic>
        <p:nvPicPr>
          <p:cNvPr id="3" name="Picture 2">
            <a:extLst>
              <a:ext uri="{FF2B5EF4-FFF2-40B4-BE49-F238E27FC236}">
                <a16:creationId xmlns:a16="http://schemas.microsoft.com/office/drawing/2014/main" id="{2FF50461-9B9A-FB43-9E16-9215C3AB8E1F}"/>
              </a:ext>
            </a:extLst>
          </p:cNvPr>
          <p:cNvPicPr>
            <a:picLocks noChangeAspect="1"/>
          </p:cNvPicPr>
          <p:nvPr/>
        </p:nvPicPr>
        <p:blipFill rotWithShape="1">
          <a:blip r:embed="rId2"/>
          <a:srcRect l="10336" t="21563" r="10937" b="35144"/>
          <a:stretch/>
        </p:blipFill>
        <p:spPr>
          <a:xfrm>
            <a:off x="827441" y="1133444"/>
            <a:ext cx="7819847" cy="5018675"/>
          </a:xfrm>
          <a:prstGeom prst="rect">
            <a:avLst/>
          </a:prstGeom>
        </p:spPr>
      </p:pic>
      <p:sp>
        <p:nvSpPr>
          <p:cNvPr id="8" name="Rectangle 7">
            <a:extLst>
              <a:ext uri="{FF2B5EF4-FFF2-40B4-BE49-F238E27FC236}">
                <a16:creationId xmlns:a16="http://schemas.microsoft.com/office/drawing/2014/main" id="{28EE0670-AA3D-704A-8BEF-C6064A6A014E}"/>
              </a:ext>
            </a:extLst>
          </p:cNvPr>
          <p:cNvSpPr/>
          <p:nvPr/>
        </p:nvSpPr>
        <p:spPr>
          <a:xfrm>
            <a:off x="1143401" y="6089285"/>
            <a:ext cx="3366407" cy="164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latin typeface="Montserrat Medium" pitchFamily="2" charset="77"/>
              </a:rPr>
              <a:t>CHR Report Figure 2-3</a:t>
            </a:r>
          </a:p>
        </p:txBody>
      </p:sp>
    </p:spTree>
    <p:extLst>
      <p:ext uri="{BB962C8B-B14F-4D97-AF65-F5344CB8AC3E}">
        <p14:creationId xmlns:p14="http://schemas.microsoft.com/office/powerpoint/2010/main" val="1336863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2" y="63906"/>
            <a:ext cx="6873240" cy="447675"/>
          </a:xfrm>
        </p:spPr>
        <p:txBody>
          <a:bodyPr/>
          <a:lstStyle/>
          <a:p>
            <a:r>
              <a:rPr lang="en-US"/>
              <a:t>Millennial Renter Motivated By Time Savings &amp; Entertainment</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24</a:t>
            </a:fld>
            <a:endParaRPr lang="en-US"/>
          </a:p>
        </p:txBody>
      </p:sp>
      <p:pic>
        <p:nvPicPr>
          <p:cNvPr id="3" name="Picture 2">
            <a:extLst>
              <a:ext uri="{FF2B5EF4-FFF2-40B4-BE49-F238E27FC236}">
                <a16:creationId xmlns:a16="http://schemas.microsoft.com/office/drawing/2014/main" id="{DBAF3FA6-76C2-174B-AD5D-E8F0EA13CD08}"/>
              </a:ext>
            </a:extLst>
          </p:cNvPr>
          <p:cNvPicPr>
            <a:picLocks noChangeAspect="1"/>
          </p:cNvPicPr>
          <p:nvPr/>
        </p:nvPicPr>
        <p:blipFill rotWithShape="1">
          <a:blip r:embed="rId2"/>
          <a:srcRect b="9134"/>
          <a:stretch/>
        </p:blipFill>
        <p:spPr>
          <a:xfrm>
            <a:off x="2107474" y="1029049"/>
            <a:ext cx="4632981" cy="5828951"/>
          </a:xfrm>
          <a:prstGeom prst="rect">
            <a:avLst/>
          </a:prstGeom>
        </p:spPr>
      </p:pic>
    </p:spTree>
    <p:extLst>
      <p:ext uri="{BB962C8B-B14F-4D97-AF65-F5344CB8AC3E}">
        <p14:creationId xmlns:p14="http://schemas.microsoft.com/office/powerpoint/2010/main" val="2643506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2" y="63906"/>
            <a:ext cx="6873240" cy="447675"/>
          </a:xfrm>
        </p:spPr>
        <p:txBody>
          <a:bodyPr/>
          <a:lstStyle/>
          <a:p>
            <a:r>
              <a:rPr lang="en-US"/>
              <a:t>New Home Owner Care About Safety &amp; Security</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25</a:t>
            </a:fld>
            <a:endParaRPr lang="en-US"/>
          </a:p>
        </p:txBody>
      </p:sp>
      <p:pic>
        <p:nvPicPr>
          <p:cNvPr id="3" name="Picture 2">
            <a:extLst>
              <a:ext uri="{FF2B5EF4-FFF2-40B4-BE49-F238E27FC236}">
                <a16:creationId xmlns:a16="http://schemas.microsoft.com/office/drawing/2014/main" id="{1E6FFBF3-1311-C344-B1CA-FC72278999BE}"/>
              </a:ext>
            </a:extLst>
          </p:cNvPr>
          <p:cNvPicPr>
            <a:picLocks noChangeAspect="1"/>
          </p:cNvPicPr>
          <p:nvPr/>
        </p:nvPicPr>
        <p:blipFill rotWithShape="1">
          <a:blip r:embed="rId2"/>
          <a:srcRect b="9465"/>
          <a:stretch/>
        </p:blipFill>
        <p:spPr>
          <a:xfrm>
            <a:off x="2647406" y="1039275"/>
            <a:ext cx="4641756" cy="5818725"/>
          </a:xfrm>
          <a:prstGeom prst="rect">
            <a:avLst/>
          </a:prstGeom>
        </p:spPr>
      </p:pic>
    </p:spTree>
    <p:extLst>
      <p:ext uri="{BB962C8B-B14F-4D97-AF65-F5344CB8AC3E}">
        <p14:creationId xmlns:p14="http://schemas.microsoft.com/office/powerpoint/2010/main" val="1919931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2" y="63906"/>
            <a:ext cx="6873240" cy="447675"/>
          </a:xfrm>
        </p:spPr>
        <p:txBody>
          <a:bodyPr/>
          <a:lstStyle/>
          <a:p>
            <a:r>
              <a:rPr lang="en-US"/>
              <a:t>Experienced Home Owners Value Safety, Security &amp; Energy Efficiency</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26</a:t>
            </a:fld>
            <a:endParaRPr lang="en-US"/>
          </a:p>
        </p:txBody>
      </p:sp>
      <p:pic>
        <p:nvPicPr>
          <p:cNvPr id="3" name="Picture 2">
            <a:extLst>
              <a:ext uri="{FF2B5EF4-FFF2-40B4-BE49-F238E27FC236}">
                <a16:creationId xmlns:a16="http://schemas.microsoft.com/office/drawing/2014/main" id="{33E23AC7-4E85-C04C-BB1B-356F1FB4E8DE}"/>
              </a:ext>
            </a:extLst>
          </p:cNvPr>
          <p:cNvPicPr>
            <a:picLocks noChangeAspect="1"/>
          </p:cNvPicPr>
          <p:nvPr/>
        </p:nvPicPr>
        <p:blipFill rotWithShape="1">
          <a:blip r:embed="rId2"/>
          <a:srcRect b="9681"/>
          <a:stretch/>
        </p:blipFill>
        <p:spPr>
          <a:xfrm>
            <a:off x="2290355" y="949605"/>
            <a:ext cx="4673459" cy="5844489"/>
          </a:xfrm>
          <a:prstGeom prst="rect">
            <a:avLst/>
          </a:prstGeom>
        </p:spPr>
      </p:pic>
    </p:spTree>
    <p:extLst>
      <p:ext uri="{BB962C8B-B14F-4D97-AF65-F5344CB8AC3E}">
        <p14:creationId xmlns:p14="http://schemas.microsoft.com/office/powerpoint/2010/main" val="2004513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2" y="63906"/>
            <a:ext cx="6873240" cy="447675"/>
          </a:xfrm>
        </p:spPr>
        <p:txBody>
          <a:bodyPr/>
          <a:lstStyle/>
          <a:p>
            <a:r>
              <a:rPr lang="en-US"/>
              <a:t>Experienced Home Owners Value Safety, Security &amp; Energy Efficiency</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27</a:t>
            </a:fld>
            <a:endParaRPr lang="en-US"/>
          </a:p>
        </p:txBody>
      </p:sp>
      <p:pic>
        <p:nvPicPr>
          <p:cNvPr id="6" name="Picture 5">
            <a:extLst>
              <a:ext uri="{FF2B5EF4-FFF2-40B4-BE49-F238E27FC236}">
                <a16:creationId xmlns:a16="http://schemas.microsoft.com/office/drawing/2014/main" id="{FCBD6443-A6E2-0044-9A82-45DA329D8623}"/>
              </a:ext>
            </a:extLst>
          </p:cNvPr>
          <p:cNvPicPr>
            <a:picLocks noChangeAspect="1"/>
          </p:cNvPicPr>
          <p:nvPr/>
        </p:nvPicPr>
        <p:blipFill rotWithShape="1">
          <a:blip r:embed="rId2"/>
          <a:srcRect b="9630"/>
          <a:stretch/>
        </p:blipFill>
        <p:spPr>
          <a:xfrm>
            <a:off x="3117669" y="964841"/>
            <a:ext cx="4658622" cy="5829253"/>
          </a:xfrm>
          <a:prstGeom prst="rect">
            <a:avLst/>
          </a:prstGeom>
        </p:spPr>
      </p:pic>
    </p:spTree>
    <p:extLst>
      <p:ext uri="{BB962C8B-B14F-4D97-AF65-F5344CB8AC3E}">
        <p14:creationId xmlns:p14="http://schemas.microsoft.com/office/powerpoint/2010/main" val="1737631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1" y="63906"/>
            <a:ext cx="7654707" cy="447675"/>
          </a:xfrm>
        </p:spPr>
        <p:txBody>
          <a:bodyPr/>
          <a:lstStyle/>
          <a:p>
            <a:r>
              <a:rPr lang="en-US" dirty="0"/>
              <a:t>Collaborative, User-centric Strategies Are Required to Succeed</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28</a:t>
            </a:fld>
            <a:endParaRPr lang="en-US"/>
          </a:p>
        </p:txBody>
      </p:sp>
      <p:grpSp>
        <p:nvGrpSpPr>
          <p:cNvPr id="2" name="Group 1">
            <a:extLst>
              <a:ext uri="{FF2B5EF4-FFF2-40B4-BE49-F238E27FC236}">
                <a16:creationId xmlns:a16="http://schemas.microsoft.com/office/drawing/2014/main" id="{99205425-594D-5949-90A6-6D3169B354F1}"/>
              </a:ext>
            </a:extLst>
          </p:cNvPr>
          <p:cNvGrpSpPr/>
          <p:nvPr/>
        </p:nvGrpSpPr>
        <p:grpSpPr>
          <a:xfrm>
            <a:off x="1059345" y="1495697"/>
            <a:ext cx="8592854" cy="3657599"/>
            <a:chOff x="787336" y="1733157"/>
            <a:chExt cx="8592854" cy="3657599"/>
          </a:xfrm>
        </p:grpSpPr>
        <p:sp>
          <p:nvSpPr>
            <p:cNvPr id="53" name="Right Arrow 52">
              <a:extLst>
                <a:ext uri="{FF2B5EF4-FFF2-40B4-BE49-F238E27FC236}">
                  <a16:creationId xmlns:a16="http://schemas.microsoft.com/office/drawing/2014/main" id="{A7583F69-1351-B344-A205-C0C4870A5E8B}"/>
                </a:ext>
              </a:extLst>
            </p:cNvPr>
            <p:cNvSpPr/>
            <p:nvPr/>
          </p:nvSpPr>
          <p:spPr>
            <a:xfrm>
              <a:off x="787336" y="1733157"/>
              <a:ext cx="4296427" cy="876822"/>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Drivers</a:t>
              </a:r>
            </a:p>
          </p:txBody>
        </p:sp>
        <p:sp>
          <p:nvSpPr>
            <p:cNvPr id="54" name="Right Arrow 53">
              <a:extLst>
                <a:ext uri="{FF2B5EF4-FFF2-40B4-BE49-F238E27FC236}">
                  <a16:creationId xmlns:a16="http://schemas.microsoft.com/office/drawing/2014/main" id="{86527B15-3E02-8143-B688-9ADAA6B8EF5B}"/>
                </a:ext>
              </a:extLst>
            </p:cNvPr>
            <p:cNvSpPr/>
            <p:nvPr/>
          </p:nvSpPr>
          <p:spPr>
            <a:xfrm flipH="1">
              <a:off x="5083763" y="1733157"/>
              <a:ext cx="4296427" cy="87682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Barriers</a:t>
              </a:r>
            </a:p>
          </p:txBody>
        </p:sp>
        <p:sp>
          <p:nvSpPr>
            <p:cNvPr id="55" name="Round Diagonal Corner Rectangle 54">
              <a:extLst>
                <a:ext uri="{FF2B5EF4-FFF2-40B4-BE49-F238E27FC236}">
                  <a16:creationId xmlns:a16="http://schemas.microsoft.com/office/drawing/2014/main" id="{E864A44C-57E4-5F4D-8E6B-CCB8878323D8}"/>
                </a:ext>
              </a:extLst>
            </p:cNvPr>
            <p:cNvSpPr/>
            <p:nvPr/>
          </p:nvSpPr>
          <p:spPr>
            <a:xfrm>
              <a:off x="787336" y="2381378"/>
              <a:ext cx="3869609" cy="3009378"/>
            </a:xfrm>
            <a:prstGeom prst="round2DiagRect">
              <a:avLst/>
            </a:prstGeom>
            <a:solidFill>
              <a:srgbClr val="EBF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Aft>
                  <a:spcPts val="600"/>
                </a:spcAft>
                <a:buFont typeface="Arial" panose="020B0604020202020204" pitchFamily="34" charset="0"/>
                <a:buChar char="•"/>
              </a:pPr>
              <a:r>
                <a:rPr lang="en-US" b="1">
                  <a:solidFill>
                    <a:schemeClr val="tx2">
                      <a:lumMod val="50000"/>
                    </a:schemeClr>
                  </a:solidFill>
                </a:rPr>
                <a:t>Advancements </a:t>
              </a:r>
              <a:r>
                <a:rPr lang="en-US">
                  <a:solidFill>
                    <a:schemeClr val="tx2">
                      <a:lumMod val="50000"/>
                    </a:schemeClr>
                  </a:solidFill>
                </a:rPr>
                <a:t>in AI and voice recognition</a:t>
              </a:r>
            </a:p>
            <a:p>
              <a:pPr marL="285750" indent="-285750">
                <a:spcAft>
                  <a:spcPts val="600"/>
                </a:spcAft>
                <a:buFont typeface="Arial" panose="020B0604020202020204" pitchFamily="34" charset="0"/>
                <a:buChar char="•"/>
              </a:pPr>
              <a:r>
                <a:rPr lang="en-US">
                  <a:solidFill>
                    <a:schemeClr val="tx2">
                      <a:lumMod val="50000"/>
                    </a:schemeClr>
                  </a:solidFill>
                </a:rPr>
                <a:t>Resource management </a:t>
              </a:r>
              <a:r>
                <a:rPr lang="en-US" b="1">
                  <a:solidFill>
                    <a:schemeClr val="tx2">
                      <a:lumMod val="50000"/>
                    </a:schemeClr>
                  </a:solidFill>
                </a:rPr>
                <a:t>cost savings</a:t>
              </a:r>
              <a:endParaRPr lang="en-US">
                <a:solidFill>
                  <a:schemeClr val="tx2">
                    <a:lumMod val="50000"/>
                  </a:schemeClr>
                </a:solidFill>
              </a:endParaRPr>
            </a:p>
            <a:p>
              <a:pPr marL="285750" indent="-285750">
                <a:spcAft>
                  <a:spcPts val="600"/>
                </a:spcAft>
                <a:buFont typeface="Arial" panose="020B0604020202020204" pitchFamily="34" charset="0"/>
                <a:buChar char="•"/>
              </a:pPr>
              <a:r>
                <a:rPr lang="en-US">
                  <a:solidFill>
                    <a:schemeClr val="tx2">
                      <a:lumMod val="50000"/>
                    </a:schemeClr>
                  </a:solidFill>
                </a:rPr>
                <a:t>Improved </a:t>
              </a:r>
              <a:r>
                <a:rPr lang="en-US" b="1">
                  <a:solidFill>
                    <a:schemeClr val="tx2">
                      <a:lumMod val="50000"/>
                    </a:schemeClr>
                  </a:solidFill>
                </a:rPr>
                <a:t>comfort and convenience</a:t>
              </a:r>
            </a:p>
            <a:p>
              <a:pPr marL="285750" indent="-285750">
                <a:spcAft>
                  <a:spcPts val="600"/>
                </a:spcAft>
                <a:buFont typeface="Arial" panose="020B0604020202020204" pitchFamily="34" charset="0"/>
                <a:buChar char="•"/>
              </a:pPr>
              <a:r>
                <a:rPr lang="en-US" b="1">
                  <a:solidFill>
                    <a:schemeClr val="tx2">
                      <a:lumMod val="50000"/>
                    </a:schemeClr>
                  </a:solidFill>
                </a:rPr>
                <a:t>Safety and Security</a:t>
              </a:r>
            </a:p>
          </p:txBody>
        </p:sp>
        <p:sp>
          <p:nvSpPr>
            <p:cNvPr id="104" name="Round Diagonal Corner Rectangle 103">
              <a:extLst>
                <a:ext uri="{FF2B5EF4-FFF2-40B4-BE49-F238E27FC236}">
                  <a16:creationId xmlns:a16="http://schemas.microsoft.com/office/drawing/2014/main" id="{2382C1E4-1EA2-4941-BBDB-11466A45453C}"/>
                </a:ext>
              </a:extLst>
            </p:cNvPr>
            <p:cNvSpPr/>
            <p:nvPr/>
          </p:nvSpPr>
          <p:spPr>
            <a:xfrm flipH="1">
              <a:off x="5510581" y="2381378"/>
              <a:ext cx="3869609" cy="3009378"/>
            </a:xfrm>
            <a:prstGeom prst="round2DiagRect">
              <a:avLst/>
            </a:prstGeom>
            <a:solidFill>
              <a:srgbClr val="FF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Aft>
                  <a:spcPts val="600"/>
                </a:spcAft>
                <a:buFont typeface="Arial" panose="020B0604020202020204" pitchFamily="34" charset="0"/>
                <a:buChar char="•"/>
              </a:pPr>
              <a:r>
                <a:rPr lang="en-US" b="1">
                  <a:solidFill>
                    <a:schemeClr val="tx2">
                      <a:lumMod val="50000"/>
                    </a:schemeClr>
                  </a:solidFill>
                  <a:latin typeface="Montserrat SemiBold" pitchFamily="2" charset="77"/>
                </a:rPr>
                <a:t>Cost</a:t>
              </a:r>
            </a:p>
            <a:p>
              <a:pPr marL="285750" indent="-285750">
                <a:spcAft>
                  <a:spcPts val="600"/>
                </a:spcAft>
                <a:buFont typeface="Arial" panose="020B0604020202020204" pitchFamily="34" charset="0"/>
                <a:buChar char="•"/>
              </a:pPr>
              <a:r>
                <a:rPr lang="en-US" b="1">
                  <a:solidFill>
                    <a:schemeClr val="tx2">
                      <a:lumMod val="50000"/>
                    </a:schemeClr>
                  </a:solidFill>
                  <a:latin typeface="Montserrat SemiBold" pitchFamily="2" charset="77"/>
                </a:rPr>
                <a:t>Installation</a:t>
              </a:r>
            </a:p>
            <a:p>
              <a:pPr marL="285750" indent="-285750">
                <a:spcAft>
                  <a:spcPts val="600"/>
                </a:spcAft>
                <a:buFont typeface="Arial" panose="020B0604020202020204" pitchFamily="34" charset="0"/>
                <a:buChar char="•"/>
              </a:pPr>
              <a:r>
                <a:rPr lang="en-US" b="1">
                  <a:solidFill>
                    <a:schemeClr val="tx2">
                      <a:lumMod val="50000"/>
                    </a:schemeClr>
                  </a:solidFill>
                  <a:latin typeface="Montserrat SemiBold" pitchFamily="2" charset="77"/>
                </a:rPr>
                <a:t>Data privacy breaches</a:t>
              </a:r>
            </a:p>
            <a:p>
              <a:pPr marL="285750" indent="-285750">
                <a:spcAft>
                  <a:spcPts val="600"/>
                </a:spcAft>
                <a:buFont typeface="Arial" panose="020B0604020202020204" pitchFamily="34" charset="0"/>
                <a:buChar char="•"/>
              </a:pPr>
              <a:r>
                <a:rPr lang="en-US" b="1">
                  <a:solidFill>
                    <a:schemeClr val="tx2">
                      <a:lumMod val="50000"/>
                    </a:schemeClr>
                  </a:solidFill>
                  <a:latin typeface="Montserrat SemiBold" pitchFamily="2" charset="77"/>
                </a:rPr>
                <a:t>Limited connectivity</a:t>
              </a:r>
            </a:p>
            <a:p>
              <a:pPr marL="285750" indent="-285750">
                <a:spcAft>
                  <a:spcPts val="600"/>
                </a:spcAft>
                <a:buFont typeface="Arial" panose="020B0604020202020204" pitchFamily="34" charset="0"/>
                <a:buChar char="•"/>
              </a:pPr>
              <a:r>
                <a:rPr lang="en-US" b="1">
                  <a:solidFill>
                    <a:schemeClr val="tx2">
                      <a:lumMod val="50000"/>
                    </a:schemeClr>
                  </a:solidFill>
                  <a:latin typeface="Montserrat SemiBold" pitchFamily="2" charset="77"/>
                </a:rPr>
                <a:t>Limited integration</a:t>
              </a:r>
            </a:p>
          </p:txBody>
        </p:sp>
      </p:grpSp>
    </p:spTree>
    <p:extLst>
      <p:ext uri="{BB962C8B-B14F-4D97-AF65-F5344CB8AC3E}">
        <p14:creationId xmlns:p14="http://schemas.microsoft.com/office/powerpoint/2010/main" val="1276261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181455-4CE7-BB48-A677-E3C13359D1EE}"/>
              </a:ext>
            </a:extLst>
          </p:cNvPr>
          <p:cNvSpPr>
            <a:spLocks noGrp="1"/>
          </p:cNvSpPr>
          <p:nvPr>
            <p:ph type="ctrTitle"/>
          </p:nvPr>
        </p:nvSpPr>
        <p:spPr>
          <a:xfrm>
            <a:off x="838200" y="1469581"/>
            <a:ext cx="6912429" cy="1430024"/>
          </a:xfrm>
        </p:spPr>
        <p:txBody>
          <a:bodyPr>
            <a:noAutofit/>
          </a:bodyPr>
          <a:lstStyle/>
          <a:p>
            <a:r>
              <a:rPr lang="en-US" sz="3200" b="1" dirty="0">
                <a:solidFill>
                  <a:srgbClr val="FFFFFF"/>
                </a:solidFill>
              </a:rPr>
              <a:t>Suppliers need to develop user-centric strategies to inform hardware, software and ecosystem roadmaps that address current market inefficiencies</a:t>
            </a:r>
            <a:endParaRPr lang="en-US" sz="6000" dirty="0"/>
          </a:p>
        </p:txBody>
      </p:sp>
      <p:sp>
        <p:nvSpPr>
          <p:cNvPr id="3" name="Footer Placeholder 2">
            <a:extLst>
              <a:ext uri="{FF2B5EF4-FFF2-40B4-BE49-F238E27FC236}">
                <a16:creationId xmlns:a16="http://schemas.microsoft.com/office/drawing/2014/main" id="{630F1293-3EBC-AD42-8292-288F882C1279}"/>
              </a:ext>
            </a:extLst>
          </p:cNvPr>
          <p:cNvSpPr>
            <a:spLocks noGrp="1"/>
          </p:cNvSpPr>
          <p:nvPr>
            <p:ph type="ftr" sz="quarter" idx="10"/>
          </p:nvPr>
        </p:nvSpPr>
        <p:spPr/>
        <p:txBody>
          <a:bodyPr/>
          <a:lstStyle/>
          <a:p>
            <a:r>
              <a:rPr lang="en-US" dirty="0"/>
              <a:t>© 2019, Continental Automated Buildings Association</a:t>
            </a:r>
          </a:p>
        </p:txBody>
      </p:sp>
    </p:spTree>
    <p:extLst>
      <p:ext uri="{BB962C8B-B14F-4D97-AF65-F5344CB8AC3E}">
        <p14:creationId xmlns:p14="http://schemas.microsoft.com/office/powerpoint/2010/main" val="3308097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69165-6F69-4735-BD4C-5414EDC968AB}"/>
              </a:ext>
            </a:extLst>
          </p:cNvPr>
          <p:cNvSpPr>
            <a:spLocks noGrp="1"/>
          </p:cNvSpPr>
          <p:nvPr>
            <p:ph type="title"/>
          </p:nvPr>
        </p:nvSpPr>
        <p:spPr/>
        <p:txBody>
          <a:bodyPr/>
          <a:lstStyle/>
          <a:p>
            <a:r>
              <a:rPr lang="en-CA" dirty="0"/>
              <a:t>CABA 30</a:t>
            </a:r>
            <a:r>
              <a:rPr lang="en-CA" baseline="30000" dirty="0"/>
              <a:t>th</a:t>
            </a:r>
            <a:r>
              <a:rPr lang="en-CA" dirty="0"/>
              <a:t> Anniversary</a:t>
            </a:r>
          </a:p>
        </p:txBody>
      </p:sp>
      <p:sp>
        <p:nvSpPr>
          <p:cNvPr id="3" name="Footer Placeholder 2">
            <a:extLst>
              <a:ext uri="{FF2B5EF4-FFF2-40B4-BE49-F238E27FC236}">
                <a16:creationId xmlns:a16="http://schemas.microsoft.com/office/drawing/2014/main" id="{E840C72B-B896-4FBA-9751-745581BC96CE}"/>
              </a:ext>
            </a:extLst>
          </p:cNvPr>
          <p:cNvSpPr>
            <a:spLocks noGrp="1"/>
          </p:cNvSpPr>
          <p:nvPr>
            <p:ph type="ftr" sz="quarter" idx="10"/>
          </p:nvPr>
        </p:nvSpPr>
        <p:spPr/>
        <p:txBody>
          <a:bodyPr/>
          <a:lstStyle/>
          <a:p>
            <a:r>
              <a:rPr lang="en-US"/>
              <a:t>© 2019, Continental Automated Buildings Association</a:t>
            </a:r>
            <a:endParaRPr lang="en-US" dirty="0"/>
          </a:p>
        </p:txBody>
      </p:sp>
      <p:sp>
        <p:nvSpPr>
          <p:cNvPr id="4" name="Slide Number Placeholder 3">
            <a:extLst>
              <a:ext uri="{FF2B5EF4-FFF2-40B4-BE49-F238E27FC236}">
                <a16:creationId xmlns:a16="http://schemas.microsoft.com/office/drawing/2014/main" id="{90BD7E60-789A-4FDB-87D0-366D5158F444}"/>
              </a:ext>
            </a:extLst>
          </p:cNvPr>
          <p:cNvSpPr>
            <a:spLocks noGrp="1"/>
          </p:cNvSpPr>
          <p:nvPr>
            <p:ph type="sldNum" sz="quarter" idx="11"/>
          </p:nvPr>
        </p:nvSpPr>
        <p:spPr/>
        <p:txBody>
          <a:bodyPr/>
          <a:lstStyle/>
          <a:p>
            <a:fld id="{4658F449-AC56-C64A-8488-86A10DE691DA}" type="slidenum">
              <a:rPr lang="en-US" smtClean="0"/>
              <a:pPr/>
              <a:t>3</a:t>
            </a:fld>
            <a:endParaRPr lang="en-US"/>
          </a:p>
        </p:txBody>
      </p:sp>
      <p:pic>
        <p:nvPicPr>
          <p:cNvPr id="5" name="Picture 4">
            <a:extLst>
              <a:ext uri="{FF2B5EF4-FFF2-40B4-BE49-F238E27FC236}">
                <a16:creationId xmlns:a16="http://schemas.microsoft.com/office/drawing/2014/main" id="{688756DF-3802-4B3B-B4BA-780AA044EB22}"/>
              </a:ext>
            </a:extLst>
          </p:cNvPr>
          <p:cNvPicPr>
            <a:picLocks noChangeAspect="1"/>
          </p:cNvPicPr>
          <p:nvPr/>
        </p:nvPicPr>
        <p:blipFill>
          <a:blip r:embed="rId2"/>
          <a:stretch>
            <a:fillRect/>
          </a:stretch>
        </p:blipFill>
        <p:spPr>
          <a:xfrm>
            <a:off x="4172706" y="1309960"/>
            <a:ext cx="3822523" cy="4871126"/>
          </a:xfrm>
          <a:prstGeom prst="rect">
            <a:avLst/>
          </a:prstGeom>
        </p:spPr>
      </p:pic>
    </p:spTree>
    <p:extLst>
      <p:ext uri="{BB962C8B-B14F-4D97-AF65-F5344CB8AC3E}">
        <p14:creationId xmlns:p14="http://schemas.microsoft.com/office/powerpoint/2010/main" val="2706979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2" y="63906"/>
            <a:ext cx="6873240" cy="447675"/>
          </a:xfrm>
        </p:spPr>
        <p:txBody>
          <a:bodyPr/>
          <a:lstStyle/>
          <a:p>
            <a:r>
              <a:rPr lang="en-US"/>
              <a:t>Levers Impacting the Future Connected Home Market</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30</a:t>
            </a:fld>
            <a:endParaRPr lang="en-US"/>
          </a:p>
        </p:txBody>
      </p:sp>
      <p:grpSp>
        <p:nvGrpSpPr>
          <p:cNvPr id="3" name="Group 2">
            <a:extLst>
              <a:ext uri="{FF2B5EF4-FFF2-40B4-BE49-F238E27FC236}">
                <a16:creationId xmlns:a16="http://schemas.microsoft.com/office/drawing/2014/main" id="{C27E0570-8282-4948-BBFF-1BF8AD2AEF88}"/>
              </a:ext>
            </a:extLst>
          </p:cNvPr>
          <p:cNvGrpSpPr/>
          <p:nvPr/>
        </p:nvGrpSpPr>
        <p:grpSpPr>
          <a:xfrm>
            <a:off x="1143401" y="1297650"/>
            <a:ext cx="8665918" cy="4496403"/>
            <a:chOff x="630200" y="1549687"/>
            <a:chExt cx="8665918" cy="4496403"/>
          </a:xfrm>
        </p:grpSpPr>
        <p:sp>
          <p:nvSpPr>
            <p:cNvPr id="10" name="Rectangle 9">
              <a:extLst>
                <a:ext uri="{FF2B5EF4-FFF2-40B4-BE49-F238E27FC236}">
                  <a16:creationId xmlns:a16="http://schemas.microsoft.com/office/drawing/2014/main" id="{4BB778A0-DF5B-1948-8C6C-9CB75FC91662}"/>
                </a:ext>
              </a:extLst>
            </p:cNvPr>
            <p:cNvSpPr/>
            <p:nvPr/>
          </p:nvSpPr>
          <p:spPr>
            <a:xfrm>
              <a:off x="2361230" y="2126215"/>
              <a:ext cx="2262290" cy="307135"/>
            </a:xfrm>
            <a:prstGeom prst="rect">
              <a:avLst/>
            </a:prstGeom>
          </p:spPr>
          <p:txBody>
            <a:bodyPr wrap="square" anchor="ctr">
              <a:spAutoFit/>
            </a:bodyPr>
            <a:lstStyle/>
            <a:p>
              <a:pPr algn="just">
                <a:lnSpc>
                  <a:spcPts val="1600"/>
                </a:lnSpc>
                <a:spcBef>
                  <a:spcPts val="200"/>
                </a:spcBef>
              </a:pPr>
              <a:r>
                <a:rPr lang="en-US" b="1">
                  <a:solidFill>
                    <a:schemeClr val="tx2"/>
                  </a:solidFill>
                  <a:latin typeface="Montserrat SemiBold" pitchFamily="2" charset="77"/>
                  <a:ea typeface="MS Gothic" panose="020B0609070205080204" pitchFamily="49" charset="-128"/>
                  <a:cs typeface="Times New Roman" panose="02020603050405020304" pitchFamily="18" charset="0"/>
                </a:rPr>
                <a:t>Current State</a:t>
              </a:r>
            </a:p>
          </p:txBody>
        </p:sp>
        <p:sp>
          <p:nvSpPr>
            <p:cNvPr id="11" name="Rectangle 10">
              <a:extLst>
                <a:ext uri="{FF2B5EF4-FFF2-40B4-BE49-F238E27FC236}">
                  <a16:creationId xmlns:a16="http://schemas.microsoft.com/office/drawing/2014/main" id="{87345448-903C-B449-AB65-1073002ED91F}"/>
                </a:ext>
              </a:extLst>
            </p:cNvPr>
            <p:cNvSpPr/>
            <p:nvPr/>
          </p:nvSpPr>
          <p:spPr>
            <a:xfrm>
              <a:off x="6088024" y="2119337"/>
              <a:ext cx="1718004" cy="307135"/>
            </a:xfrm>
            <a:prstGeom prst="rect">
              <a:avLst/>
            </a:prstGeom>
          </p:spPr>
          <p:txBody>
            <a:bodyPr wrap="square" anchor="ctr">
              <a:spAutoFit/>
            </a:bodyPr>
            <a:lstStyle/>
            <a:p>
              <a:pPr algn="just">
                <a:lnSpc>
                  <a:spcPts val="1600"/>
                </a:lnSpc>
                <a:spcBef>
                  <a:spcPts val="200"/>
                </a:spcBef>
              </a:pPr>
              <a:r>
                <a:rPr lang="en-US" b="1">
                  <a:solidFill>
                    <a:schemeClr val="tx2"/>
                  </a:solidFill>
                  <a:latin typeface="Montserrat SemiBold" pitchFamily="2" charset="77"/>
                  <a:ea typeface="MS Gothic" panose="020B0609070205080204" pitchFamily="49" charset="-128"/>
                  <a:cs typeface="Times New Roman" panose="02020603050405020304" pitchFamily="18" charset="0"/>
                </a:rPr>
                <a:t>Future State</a:t>
              </a:r>
            </a:p>
          </p:txBody>
        </p:sp>
        <p:sp>
          <p:nvSpPr>
            <p:cNvPr id="12" name="Rectangle 11">
              <a:extLst>
                <a:ext uri="{FF2B5EF4-FFF2-40B4-BE49-F238E27FC236}">
                  <a16:creationId xmlns:a16="http://schemas.microsoft.com/office/drawing/2014/main" id="{9C52671B-9DB5-814E-818B-1819E3A8F71D}"/>
                </a:ext>
              </a:extLst>
            </p:cNvPr>
            <p:cNvSpPr/>
            <p:nvPr/>
          </p:nvSpPr>
          <p:spPr>
            <a:xfrm>
              <a:off x="630200" y="3307479"/>
              <a:ext cx="2057401"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Ecosystem Architecture Evolution </a:t>
              </a:r>
            </a:p>
          </p:txBody>
        </p:sp>
        <p:sp>
          <p:nvSpPr>
            <p:cNvPr id="13" name="Rectangle 12">
              <a:extLst>
                <a:ext uri="{FF2B5EF4-FFF2-40B4-BE49-F238E27FC236}">
                  <a16:creationId xmlns:a16="http://schemas.microsoft.com/office/drawing/2014/main" id="{EC19770E-4C66-DE46-829D-A44840FC0391}"/>
                </a:ext>
              </a:extLst>
            </p:cNvPr>
            <p:cNvSpPr/>
            <p:nvPr/>
          </p:nvSpPr>
          <p:spPr>
            <a:xfrm>
              <a:off x="2805406" y="3307479"/>
              <a:ext cx="2057401"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Socioeconomic</a:t>
              </a:r>
            </a:p>
          </p:txBody>
        </p:sp>
        <p:sp>
          <p:nvSpPr>
            <p:cNvPr id="14" name="Rectangle 13">
              <a:extLst>
                <a:ext uri="{FF2B5EF4-FFF2-40B4-BE49-F238E27FC236}">
                  <a16:creationId xmlns:a16="http://schemas.microsoft.com/office/drawing/2014/main" id="{F8D7CBD3-5197-4B4A-B1BB-F8EF318A2148}"/>
                </a:ext>
              </a:extLst>
            </p:cNvPr>
            <p:cNvSpPr/>
            <p:nvPr/>
          </p:nvSpPr>
          <p:spPr>
            <a:xfrm>
              <a:off x="5440451" y="3307479"/>
              <a:ext cx="1828800" cy="54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Consumer Needs &amp; Trends</a:t>
              </a:r>
            </a:p>
          </p:txBody>
        </p:sp>
        <p:sp>
          <p:nvSpPr>
            <p:cNvPr id="15" name="Rectangle 14">
              <a:extLst>
                <a:ext uri="{FF2B5EF4-FFF2-40B4-BE49-F238E27FC236}">
                  <a16:creationId xmlns:a16="http://schemas.microsoft.com/office/drawing/2014/main" id="{2C8FA107-09CB-D94A-B672-B4C489AEBC01}"/>
                </a:ext>
              </a:extLst>
            </p:cNvPr>
            <p:cNvSpPr/>
            <p:nvPr/>
          </p:nvSpPr>
          <p:spPr>
            <a:xfrm>
              <a:off x="7467318" y="3307479"/>
              <a:ext cx="1828800" cy="54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Use Case &amp; Application Evolution</a:t>
              </a:r>
            </a:p>
          </p:txBody>
        </p:sp>
        <p:sp>
          <p:nvSpPr>
            <p:cNvPr id="16" name="Rectangle 15">
              <a:extLst>
                <a:ext uri="{FF2B5EF4-FFF2-40B4-BE49-F238E27FC236}">
                  <a16:creationId xmlns:a16="http://schemas.microsoft.com/office/drawing/2014/main" id="{1DB0124C-E326-684F-B4A6-29D27069DADD}"/>
                </a:ext>
              </a:extLst>
            </p:cNvPr>
            <p:cNvSpPr/>
            <p:nvPr/>
          </p:nvSpPr>
          <p:spPr>
            <a:xfrm>
              <a:off x="7467318" y="4182476"/>
              <a:ext cx="1828800" cy="54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Future Technology Advancements</a:t>
              </a:r>
            </a:p>
          </p:txBody>
        </p:sp>
        <p:sp>
          <p:nvSpPr>
            <p:cNvPr id="17" name="Rectangle 16">
              <a:extLst>
                <a:ext uri="{FF2B5EF4-FFF2-40B4-BE49-F238E27FC236}">
                  <a16:creationId xmlns:a16="http://schemas.microsoft.com/office/drawing/2014/main" id="{449F608C-242D-1C43-9990-4BE05CE4A799}"/>
                </a:ext>
              </a:extLst>
            </p:cNvPr>
            <p:cNvSpPr/>
            <p:nvPr/>
          </p:nvSpPr>
          <p:spPr>
            <a:xfrm>
              <a:off x="5440451" y="4182476"/>
              <a:ext cx="1828800" cy="548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Channel Evolution</a:t>
              </a:r>
            </a:p>
          </p:txBody>
        </p:sp>
        <p:sp>
          <p:nvSpPr>
            <p:cNvPr id="18" name="Left Bracket 17">
              <a:extLst>
                <a:ext uri="{FF2B5EF4-FFF2-40B4-BE49-F238E27FC236}">
                  <a16:creationId xmlns:a16="http://schemas.microsoft.com/office/drawing/2014/main" id="{C8BD3613-0539-2C4F-BA88-56ADE8904B94}"/>
                </a:ext>
              </a:extLst>
            </p:cNvPr>
            <p:cNvSpPr/>
            <p:nvPr/>
          </p:nvSpPr>
          <p:spPr>
            <a:xfrm rot="5400000">
              <a:off x="2648252" y="2079581"/>
              <a:ext cx="193505" cy="2262291"/>
            </a:xfrm>
            <a:prstGeom prst="lef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ket 18">
              <a:extLst>
                <a:ext uri="{FF2B5EF4-FFF2-40B4-BE49-F238E27FC236}">
                  <a16:creationId xmlns:a16="http://schemas.microsoft.com/office/drawing/2014/main" id="{5874C707-CF46-324D-A3D6-10C460A5DBFD}"/>
                </a:ext>
              </a:extLst>
            </p:cNvPr>
            <p:cNvSpPr/>
            <p:nvPr/>
          </p:nvSpPr>
          <p:spPr>
            <a:xfrm rot="5400000">
              <a:off x="7271046" y="2197779"/>
              <a:ext cx="193507" cy="2025896"/>
            </a:xfrm>
            <a:prstGeom prst="leftBracket">
              <a:avLst/>
            </a:prstGeom>
            <a:noFill/>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a:extLst>
                <a:ext uri="{FF2B5EF4-FFF2-40B4-BE49-F238E27FC236}">
                  <a16:creationId xmlns:a16="http://schemas.microsoft.com/office/drawing/2014/main" id="{0B833724-40BD-3C44-BDE1-D25C69AB1970}"/>
                </a:ext>
              </a:extLst>
            </p:cNvPr>
            <p:cNvSpPr/>
            <p:nvPr/>
          </p:nvSpPr>
          <p:spPr>
            <a:xfrm>
              <a:off x="3596165" y="5640887"/>
              <a:ext cx="457200"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Rectangle 20">
              <a:extLst>
                <a:ext uri="{FF2B5EF4-FFF2-40B4-BE49-F238E27FC236}">
                  <a16:creationId xmlns:a16="http://schemas.microsoft.com/office/drawing/2014/main" id="{82D08961-E189-2442-88C2-BA4FE847CC1A}"/>
                </a:ext>
              </a:extLst>
            </p:cNvPr>
            <p:cNvSpPr/>
            <p:nvPr/>
          </p:nvSpPr>
          <p:spPr>
            <a:xfrm>
              <a:off x="5260709" y="5640887"/>
              <a:ext cx="457200" cy="274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Rectangle 21">
              <a:extLst>
                <a:ext uri="{FF2B5EF4-FFF2-40B4-BE49-F238E27FC236}">
                  <a16:creationId xmlns:a16="http://schemas.microsoft.com/office/drawing/2014/main" id="{B1D95039-DC9A-5843-83B5-5E98A973E327}"/>
                </a:ext>
              </a:extLst>
            </p:cNvPr>
            <p:cNvSpPr/>
            <p:nvPr/>
          </p:nvSpPr>
          <p:spPr>
            <a:xfrm>
              <a:off x="4079610" y="5628334"/>
              <a:ext cx="1718004" cy="286873"/>
            </a:xfrm>
            <a:prstGeom prst="rect">
              <a:avLst/>
            </a:prstGeom>
          </p:spPr>
          <p:txBody>
            <a:bodyPr wrap="square" anchor="ctr">
              <a:spAutoFit/>
            </a:bodyPr>
            <a:lstStyle/>
            <a:p>
              <a:pPr algn="just">
                <a:lnSpc>
                  <a:spcPts val="1600"/>
                </a:lnSpc>
                <a:spcBef>
                  <a:spcPts val="200"/>
                </a:spcBef>
              </a:pPr>
              <a:r>
                <a:rPr lang="en-US" sz="1100">
                  <a:solidFill>
                    <a:schemeClr val="tx2"/>
                  </a:solidFill>
                  <a:ea typeface="MS Gothic" panose="020B0609070205080204" pitchFamily="49" charset="-128"/>
                  <a:cs typeface="Times New Roman" panose="02020603050405020304" pitchFamily="18" charset="0"/>
                </a:rPr>
                <a:t>Primary Levers</a:t>
              </a:r>
            </a:p>
          </p:txBody>
        </p:sp>
        <p:sp>
          <p:nvSpPr>
            <p:cNvPr id="23" name="Rectangle 22">
              <a:extLst>
                <a:ext uri="{FF2B5EF4-FFF2-40B4-BE49-F238E27FC236}">
                  <a16:creationId xmlns:a16="http://schemas.microsoft.com/office/drawing/2014/main" id="{3CF054D7-D650-4349-9235-B765D7894308}"/>
                </a:ext>
              </a:extLst>
            </p:cNvPr>
            <p:cNvSpPr/>
            <p:nvPr/>
          </p:nvSpPr>
          <p:spPr>
            <a:xfrm>
              <a:off x="5749314" y="5628334"/>
              <a:ext cx="1718004" cy="286873"/>
            </a:xfrm>
            <a:prstGeom prst="rect">
              <a:avLst/>
            </a:prstGeom>
          </p:spPr>
          <p:txBody>
            <a:bodyPr wrap="square" anchor="ctr">
              <a:spAutoFit/>
            </a:bodyPr>
            <a:lstStyle/>
            <a:p>
              <a:pPr algn="just">
                <a:lnSpc>
                  <a:spcPts val="1600"/>
                </a:lnSpc>
                <a:spcBef>
                  <a:spcPts val="200"/>
                </a:spcBef>
              </a:pPr>
              <a:r>
                <a:rPr lang="en-US" sz="1100">
                  <a:solidFill>
                    <a:schemeClr val="tx2"/>
                  </a:solidFill>
                  <a:ea typeface="MS Gothic" panose="020B0609070205080204" pitchFamily="49" charset="-128"/>
                  <a:cs typeface="Times New Roman" panose="02020603050405020304" pitchFamily="18" charset="0"/>
                </a:rPr>
                <a:t>Secondary Levers</a:t>
              </a:r>
            </a:p>
          </p:txBody>
        </p:sp>
        <p:cxnSp>
          <p:nvCxnSpPr>
            <p:cNvPr id="24" name="Straight Arrow Connector 23">
              <a:extLst>
                <a:ext uri="{FF2B5EF4-FFF2-40B4-BE49-F238E27FC236}">
                  <a16:creationId xmlns:a16="http://schemas.microsoft.com/office/drawing/2014/main" id="{4D6AEBED-E8B3-344D-AFEB-FCACF1468C51}"/>
                </a:ext>
              </a:extLst>
            </p:cNvPr>
            <p:cNvCxnSpPr>
              <a:cxnSpLocks/>
              <a:stCxn id="18" idx="1"/>
              <a:endCxn id="32" idx="2"/>
            </p:cNvCxnSpPr>
            <p:nvPr/>
          </p:nvCxnSpPr>
          <p:spPr>
            <a:xfrm flipV="1">
              <a:off x="2745004" y="2668848"/>
              <a:ext cx="2326083" cy="44512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EBD6F0D-791C-254F-A20F-4D5778BF5EEF}"/>
                </a:ext>
              </a:extLst>
            </p:cNvPr>
            <p:cNvCxnSpPr>
              <a:cxnSpLocks/>
              <a:stCxn id="19" idx="1"/>
              <a:endCxn id="32" idx="2"/>
            </p:cNvCxnSpPr>
            <p:nvPr/>
          </p:nvCxnSpPr>
          <p:spPr>
            <a:xfrm flipH="1" flipV="1">
              <a:off x="5071087" y="2668848"/>
              <a:ext cx="2296713" cy="445126"/>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3771A3D-0A8C-0545-9A90-D2D146526F70}"/>
                </a:ext>
              </a:extLst>
            </p:cNvPr>
            <p:cNvSpPr txBox="1"/>
            <p:nvPr/>
          </p:nvSpPr>
          <p:spPr>
            <a:xfrm>
              <a:off x="630200" y="3987825"/>
              <a:ext cx="2057402" cy="1107996"/>
            </a:xfrm>
            <a:prstGeom prst="rect">
              <a:avLst/>
            </a:prstGeom>
            <a:noFill/>
          </p:spPr>
          <p:txBody>
            <a:bodyPr wrap="square" rtlCol="0">
              <a:spAutoFit/>
            </a:bodyPr>
            <a:lstStyle/>
            <a:p>
              <a:r>
                <a:rPr lang="en-US" sz="1100">
                  <a:solidFill>
                    <a:schemeClr val="tx2"/>
                  </a:solidFill>
                  <a:ea typeface="Helvetica Neue" panose="02000503000000020004" pitchFamily="2" charset="0"/>
                  <a:cs typeface="Helvetica Neue" panose="02000503000000020004" pitchFamily="2" charset="0"/>
                </a:rPr>
                <a:t>Will players choose to continue developing ecosystems within a walled-garden or become truly interoperable across devices and applications?</a:t>
              </a:r>
            </a:p>
          </p:txBody>
        </p:sp>
        <p:sp>
          <p:nvSpPr>
            <p:cNvPr id="27" name="TextBox 26">
              <a:extLst>
                <a:ext uri="{FF2B5EF4-FFF2-40B4-BE49-F238E27FC236}">
                  <a16:creationId xmlns:a16="http://schemas.microsoft.com/office/drawing/2014/main" id="{F7DB3794-25CD-A443-A689-D2055145F134}"/>
                </a:ext>
              </a:extLst>
            </p:cNvPr>
            <p:cNvSpPr txBox="1"/>
            <p:nvPr/>
          </p:nvSpPr>
          <p:spPr>
            <a:xfrm>
              <a:off x="2786542" y="3987825"/>
              <a:ext cx="2076260" cy="600164"/>
            </a:xfrm>
            <a:prstGeom prst="rect">
              <a:avLst/>
            </a:prstGeom>
            <a:noFill/>
          </p:spPr>
          <p:txBody>
            <a:bodyPr wrap="square" rtlCol="0">
              <a:spAutoFit/>
            </a:bodyPr>
            <a:lstStyle/>
            <a:p>
              <a:r>
                <a:rPr lang="en-US" sz="1100">
                  <a:solidFill>
                    <a:schemeClr val="tx2"/>
                  </a:solidFill>
                  <a:ea typeface="Helvetica Neue" panose="02000503000000020004" pitchFamily="2" charset="0"/>
                  <a:cs typeface="Helvetica Neue" panose="02000503000000020004" pitchFamily="2" charset="0"/>
                </a:rPr>
                <a:t>Will data privacy concerns be solved in the near future?</a:t>
              </a:r>
            </a:p>
          </p:txBody>
        </p:sp>
        <p:cxnSp>
          <p:nvCxnSpPr>
            <p:cNvPr id="28" name="Straight Connector 27">
              <a:extLst>
                <a:ext uri="{FF2B5EF4-FFF2-40B4-BE49-F238E27FC236}">
                  <a16:creationId xmlns:a16="http://schemas.microsoft.com/office/drawing/2014/main" id="{4134079D-2E64-F447-B771-00EED7750F81}"/>
                </a:ext>
              </a:extLst>
            </p:cNvPr>
            <p:cNvCxnSpPr>
              <a:stCxn id="14" idx="2"/>
              <a:endCxn id="17" idx="0"/>
            </p:cNvCxnSpPr>
            <p:nvPr/>
          </p:nvCxnSpPr>
          <p:spPr>
            <a:xfrm>
              <a:off x="6354851" y="3856119"/>
              <a:ext cx="0" cy="32635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18A5F54-1C7B-D946-899B-D7CECA6D679B}"/>
                </a:ext>
              </a:extLst>
            </p:cNvPr>
            <p:cNvCxnSpPr>
              <a:cxnSpLocks/>
              <a:endCxn id="16" idx="0"/>
            </p:cNvCxnSpPr>
            <p:nvPr/>
          </p:nvCxnSpPr>
          <p:spPr>
            <a:xfrm>
              <a:off x="8380748" y="3856119"/>
              <a:ext cx="970" cy="32635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9129D98C-50DA-4040-8E26-CCE2142E1F7D}"/>
                </a:ext>
              </a:extLst>
            </p:cNvPr>
            <p:cNvSpPr/>
            <p:nvPr/>
          </p:nvSpPr>
          <p:spPr>
            <a:xfrm>
              <a:off x="3492375" y="5497450"/>
              <a:ext cx="3705012" cy="548640"/>
            </a:xfrm>
            <a:prstGeom prst="rect">
              <a:avLst/>
            </a:prstGeom>
            <a:ln>
              <a:solidFill>
                <a:schemeClr val="accent2"/>
              </a:solidFill>
            </a:ln>
          </p:spPr>
          <p:txBody>
            <a:bodyPr wrap="square" anchor="ctr">
              <a:spAutoFit/>
            </a:bodyPr>
            <a:lstStyle/>
            <a:p>
              <a:pPr algn="just">
                <a:lnSpc>
                  <a:spcPts val="1600"/>
                </a:lnSpc>
                <a:spcBef>
                  <a:spcPts val="200"/>
                </a:spcBef>
              </a:pPr>
              <a:endParaRPr lang="en-US" sz="1100">
                <a:solidFill>
                  <a:schemeClr val="tx2"/>
                </a:solidFill>
                <a:ea typeface="MS Gothic" panose="020B0609070205080204" pitchFamily="49" charset="-128"/>
                <a:cs typeface="Times New Roman" panose="02020603050405020304" pitchFamily="18" charset="0"/>
              </a:endParaRPr>
            </a:p>
          </p:txBody>
        </p:sp>
        <p:cxnSp>
          <p:nvCxnSpPr>
            <p:cNvPr id="31" name="Straight Connector 30">
              <a:extLst>
                <a:ext uri="{FF2B5EF4-FFF2-40B4-BE49-F238E27FC236}">
                  <a16:creationId xmlns:a16="http://schemas.microsoft.com/office/drawing/2014/main" id="{153E3B02-B01F-054C-9701-E5D5379ED420}"/>
                </a:ext>
              </a:extLst>
            </p:cNvPr>
            <p:cNvCxnSpPr>
              <a:cxnSpLocks/>
            </p:cNvCxnSpPr>
            <p:nvPr/>
          </p:nvCxnSpPr>
          <p:spPr>
            <a:xfrm flipH="1">
              <a:off x="630200" y="2580640"/>
              <a:ext cx="8665918" cy="0"/>
            </a:xfrm>
            <a:prstGeom prst="line">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9CBE2D04-568B-5542-A174-CC61065FF078}"/>
                </a:ext>
              </a:extLst>
            </p:cNvPr>
            <p:cNvPicPr>
              <a:picLocks noChangeAspect="1"/>
            </p:cNvPicPr>
            <p:nvPr/>
          </p:nvPicPr>
          <p:blipFill>
            <a:blip r:embed="rId2"/>
            <a:stretch>
              <a:fillRect/>
            </a:stretch>
          </p:blipFill>
          <p:spPr>
            <a:xfrm>
              <a:off x="4511506" y="1549687"/>
              <a:ext cx="1119161" cy="1119161"/>
            </a:xfrm>
            <a:prstGeom prst="rect">
              <a:avLst/>
            </a:prstGeom>
          </p:spPr>
        </p:pic>
      </p:grpSp>
    </p:spTree>
    <p:extLst>
      <p:ext uri="{BB962C8B-B14F-4D97-AF65-F5344CB8AC3E}">
        <p14:creationId xmlns:p14="http://schemas.microsoft.com/office/powerpoint/2010/main" val="3369560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2" y="63906"/>
            <a:ext cx="6873240" cy="447675"/>
          </a:xfrm>
        </p:spPr>
        <p:txBody>
          <a:bodyPr/>
          <a:lstStyle/>
          <a:p>
            <a:r>
              <a:rPr lang="en-US" dirty="0"/>
              <a:t>Current State: Dictator Architecture Dampens Market Growth</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31</a:t>
            </a:fld>
            <a:endParaRPr lang="en-US"/>
          </a:p>
        </p:txBody>
      </p:sp>
      <p:grpSp>
        <p:nvGrpSpPr>
          <p:cNvPr id="2" name="Group 1">
            <a:extLst>
              <a:ext uri="{FF2B5EF4-FFF2-40B4-BE49-F238E27FC236}">
                <a16:creationId xmlns:a16="http://schemas.microsoft.com/office/drawing/2014/main" id="{B5FACB01-C4F3-F24E-8BE2-C5CAA8705A73}"/>
              </a:ext>
            </a:extLst>
          </p:cNvPr>
          <p:cNvGrpSpPr/>
          <p:nvPr/>
        </p:nvGrpSpPr>
        <p:grpSpPr>
          <a:xfrm>
            <a:off x="913704" y="1485211"/>
            <a:ext cx="9389233" cy="4467639"/>
            <a:chOff x="1337497" y="1467794"/>
            <a:chExt cx="9389233" cy="4467639"/>
          </a:xfrm>
        </p:grpSpPr>
        <p:grpSp>
          <p:nvGrpSpPr>
            <p:cNvPr id="33" name="Group 32">
              <a:extLst>
                <a:ext uri="{FF2B5EF4-FFF2-40B4-BE49-F238E27FC236}">
                  <a16:creationId xmlns:a16="http://schemas.microsoft.com/office/drawing/2014/main" id="{73DBC75A-92BD-C54C-97FD-B4C8A942D9B7}"/>
                </a:ext>
              </a:extLst>
            </p:cNvPr>
            <p:cNvGrpSpPr/>
            <p:nvPr/>
          </p:nvGrpSpPr>
          <p:grpSpPr>
            <a:xfrm>
              <a:off x="1337497" y="1659607"/>
              <a:ext cx="4322433" cy="2485229"/>
              <a:chOff x="-391500" y="5635739"/>
              <a:chExt cx="3501817" cy="2340936"/>
            </a:xfrm>
          </p:grpSpPr>
          <p:sp>
            <p:nvSpPr>
              <p:cNvPr id="34" name="Oval 33">
                <a:extLst>
                  <a:ext uri="{FF2B5EF4-FFF2-40B4-BE49-F238E27FC236}">
                    <a16:creationId xmlns:a16="http://schemas.microsoft.com/office/drawing/2014/main" id="{7246C290-43AF-1A41-BEBB-CB77E70027FC}"/>
                  </a:ext>
                </a:extLst>
              </p:cNvPr>
              <p:cNvSpPr/>
              <p:nvPr/>
            </p:nvSpPr>
            <p:spPr>
              <a:xfrm rot="10800000">
                <a:off x="461283" y="5835501"/>
                <a:ext cx="1758130" cy="1797084"/>
              </a:xfrm>
              <a:prstGeom prst="ellipse">
                <a:avLst/>
              </a:prstGeom>
              <a:solidFill>
                <a:srgbClr val="FFFFFF"/>
              </a:solidFill>
              <a:ln w="28575" cap="flat" cmpd="sng" algn="ctr">
                <a:solidFill>
                  <a:srgbClr val="D5D5D1">
                    <a:lumMod val="75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Myriad Pro"/>
                  <a:ea typeface="+mn-ea"/>
                  <a:cs typeface="+mn-cs"/>
                </a:endParaRPr>
              </a:p>
            </p:txBody>
          </p:sp>
          <p:sp>
            <p:nvSpPr>
              <p:cNvPr id="35" name="Oval 34">
                <a:extLst>
                  <a:ext uri="{FF2B5EF4-FFF2-40B4-BE49-F238E27FC236}">
                    <a16:creationId xmlns:a16="http://schemas.microsoft.com/office/drawing/2014/main" id="{75A12A62-0AFE-E449-925F-439406A63256}"/>
                  </a:ext>
                </a:extLst>
              </p:cNvPr>
              <p:cNvSpPr>
                <a:spLocks noChangeAspect="1"/>
              </p:cNvSpPr>
              <p:nvPr/>
            </p:nvSpPr>
            <p:spPr>
              <a:xfrm>
                <a:off x="528058" y="5922780"/>
                <a:ext cx="1624579" cy="1660574"/>
              </a:xfrm>
              <a:prstGeom prst="ellipse">
                <a:avLst/>
              </a:prstGeom>
              <a:noFill/>
              <a:ln w="28575" cap="flat" cmpd="sng" algn="ctr">
                <a:gradFill>
                  <a:gsLst>
                    <a:gs pos="0">
                      <a:srgbClr val="FFFFFF"/>
                    </a:gs>
                    <a:gs pos="100000">
                      <a:srgbClr val="D5D5D1">
                        <a:lumMod val="90000"/>
                      </a:srgbClr>
                    </a:gs>
                  </a:gsLst>
                  <a:lin ang="5400000" scaled="1"/>
                </a:gra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Myriad Pro"/>
                  <a:ea typeface="+mn-ea"/>
                  <a:cs typeface="+mn-cs"/>
                </a:endParaRPr>
              </a:p>
            </p:txBody>
          </p:sp>
          <p:pic>
            <p:nvPicPr>
              <p:cNvPr id="36" name="Graphic 35" descr="Thermometer">
                <a:extLst>
                  <a:ext uri="{FF2B5EF4-FFF2-40B4-BE49-F238E27FC236}">
                    <a16:creationId xmlns:a16="http://schemas.microsoft.com/office/drawing/2014/main" id="{76FCEB49-D713-7A4F-A68D-25032770666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362008" y="5635739"/>
                <a:ext cx="382470" cy="428535"/>
              </a:xfrm>
              <a:prstGeom prst="rect">
                <a:avLst/>
              </a:prstGeom>
            </p:spPr>
          </p:pic>
          <p:pic>
            <p:nvPicPr>
              <p:cNvPr id="37" name="Picture 36" descr="A close up of a logo&#10;&#10;Description automatically generated">
                <a:extLst>
                  <a:ext uri="{FF2B5EF4-FFF2-40B4-BE49-F238E27FC236}">
                    <a16:creationId xmlns:a16="http://schemas.microsoft.com/office/drawing/2014/main" id="{5AB1782C-EB9A-B147-8A17-D37356CC0706}"/>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9197" y="7160890"/>
                <a:ext cx="354141" cy="428535"/>
              </a:xfrm>
              <a:prstGeom prst="rect">
                <a:avLst/>
              </a:prstGeom>
            </p:spPr>
          </p:pic>
          <p:grpSp>
            <p:nvGrpSpPr>
              <p:cNvPr id="38" name="Group 37">
                <a:extLst>
                  <a:ext uri="{FF2B5EF4-FFF2-40B4-BE49-F238E27FC236}">
                    <a16:creationId xmlns:a16="http://schemas.microsoft.com/office/drawing/2014/main" id="{0EC4AF5B-3957-6F4E-BB2E-C2863B211535}"/>
                  </a:ext>
                </a:extLst>
              </p:cNvPr>
              <p:cNvGrpSpPr/>
              <p:nvPr/>
            </p:nvGrpSpPr>
            <p:grpSpPr>
              <a:xfrm>
                <a:off x="222380" y="5843629"/>
                <a:ext cx="495568" cy="250008"/>
                <a:chOff x="3550426" y="2236380"/>
                <a:chExt cx="947832" cy="426769"/>
              </a:xfrm>
            </p:grpSpPr>
            <p:cxnSp>
              <p:nvCxnSpPr>
                <p:cNvPr id="84" name="Straight Connector 83">
                  <a:extLst>
                    <a:ext uri="{FF2B5EF4-FFF2-40B4-BE49-F238E27FC236}">
                      <a16:creationId xmlns:a16="http://schemas.microsoft.com/office/drawing/2014/main" id="{49E221A0-E060-E645-93ED-E63444E81454}"/>
                    </a:ext>
                  </a:extLst>
                </p:cNvPr>
                <p:cNvCxnSpPr/>
                <p:nvPr/>
              </p:nvCxnSpPr>
              <p:spPr>
                <a:xfrm flipH="1" flipV="1">
                  <a:off x="4060722" y="2243754"/>
                  <a:ext cx="437536" cy="419395"/>
                </a:xfrm>
                <a:prstGeom prst="line">
                  <a:avLst/>
                </a:prstGeom>
                <a:noFill/>
                <a:ln w="19050" cap="flat" cmpd="sng" algn="ctr">
                  <a:solidFill>
                    <a:srgbClr val="D5D5D1">
                      <a:lumMod val="75000"/>
                    </a:srgbClr>
                  </a:solidFill>
                  <a:prstDash val="solid"/>
                  <a:headEnd type="oval"/>
                </a:ln>
                <a:effectLst/>
              </p:spPr>
            </p:cxnSp>
            <p:cxnSp>
              <p:nvCxnSpPr>
                <p:cNvPr id="85" name="Straight Connector 84">
                  <a:extLst>
                    <a:ext uri="{FF2B5EF4-FFF2-40B4-BE49-F238E27FC236}">
                      <a16:creationId xmlns:a16="http://schemas.microsoft.com/office/drawing/2014/main" id="{CE9C74B7-8598-E246-A475-5487ED8BD833}"/>
                    </a:ext>
                  </a:extLst>
                </p:cNvPr>
                <p:cNvCxnSpPr>
                  <a:cxnSpLocks/>
                </p:cNvCxnSpPr>
                <p:nvPr/>
              </p:nvCxnSpPr>
              <p:spPr>
                <a:xfrm flipH="1" flipV="1">
                  <a:off x="3550426" y="2236380"/>
                  <a:ext cx="516195" cy="7375"/>
                </a:xfrm>
                <a:prstGeom prst="line">
                  <a:avLst/>
                </a:prstGeom>
                <a:noFill/>
                <a:ln w="19050" cap="flat" cmpd="sng" algn="ctr">
                  <a:solidFill>
                    <a:srgbClr val="D5D5D1">
                      <a:lumMod val="75000"/>
                    </a:srgbClr>
                  </a:solidFill>
                  <a:prstDash val="solid"/>
                </a:ln>
                <a:effectLst/>
              </p:spPr>
            </p:cxnSp>
          </p:grpSp>
          <p:pic>
            <p:nvPicPr>
              <p:cNvPr id="39" name="Graphic 38" descr="Television">
                <a:extLst>
                  <a:ext uri="{FF2B5EF4-FFF2-40B4-BE49-F238E27FC236}">
                    <a16:creationId xmlns:a16="http://schemas.microsoft.com/office/drawing/2014/main" id="{99E7B29D-6DAC-BC4C-94A5-56EB1453DCB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6684" y="5686162"/>
                <a:ext cx="305318" cy="342090"/>
              </a:xfrm>
              <a:prstGeom prst="rect">
                <a:avLst/>
              </a:prstGeom>
            </p:spPr>
          </p:pic>
          <p:grpSp>
            <p:nvGrpSpPr>
              <p:cNvPr id="40" name="Group 39">
                <a:extLst>
                  <a:ext uri="{FF2B5EF4-FFF2-40B4-BE49-F238E27FC236}">
                    <a16:creationId xmlns:a16="http://schemas.microsoft.com/office/drawing/2014/main" id="{F9001029-04B1-C54C-A045-B1227D180AD9}"/>
                  </a:ext>
                </a:extLst>
              </p:cNvPr>
              <p:cNvGrpSpPr/>
              <p:nvPr/>
            </p:nvGrpSpPr>
            <p:grpSpPr>
              <a:xfrm>
                <a:off x="-230025" y="6241350"/>
                <a:ext cx="131893" cy="249191"/>
                <a:chOff x="9674448" y="4994132"/>
                <a:chExt cx="356851" cy="765969"/>
              </a:xfrm>
            </p:grpSpPr>
            <p:pic>
              <p:nvPicPr>
                <p:cNvPr id="80" name="Graphic 79" descr="Heartbeat">
                  <a:extLst>
                    <a:ext uri="{FF2B5EF4-FFF2-40B4-BE49-F238E27FC236}">
                      <a16:creationId xmlns:a16="http://schemas.microsoft.com/office/drawing/2014/main" id="{A0E1B277-7AD0-DC4D-9A96-F65D4C728FD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674448" y="5209196"/>
                  <a:ext cx="356851" cy="356851"/>
                </a:xfrm>
                <a:prstGeom prst="rect">
                  <a:avLst/>
                </a:prstGeom>
              </p:spPr>
            </p:pic>
            <p:sp>
              <p:nvSpPr>
                <p:cNvPr id="81" name="Rounded Rectangle 80">
                  <a:extLst>
                    <a:ext uri="{FF2B5EF4-FFF2-40B4-BE49-F238E27FC236}">
                      <a16:creationId xmlns:a16="http://schemas.microsoft.com/office/drawing/2014/main" id="{FE9F3805-38AA-564D-98EE-65AC4E9FA5B9}"/>
                    </a:ext>
                  </a:extLst>
                </p:cNvPr>
                <p:cNvSpPr/>
                <p:nvPr/>
              </p:nvSpPr>
              <p:spPr>
                <a:xfrm>
                  <a:off x="9674450" y="5198691"/>
                  <a:ext cx="356849" cy="356851"/>
                </a:xfrm>
                <a:prstGeom prst="roundRect">
                  <a:avLst/>
                </a:prstGeom>
                <a:noFill/>
                <a:ln w="28575" cap="flat" cmpd="sng" algn="ctr">
                  <a:solidFill>
                    <a:srgbClr val="282828"/>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Myriad Pro"/>
                    <a:ea typeface="+mn-ea"/>
                    <a:cs typeface="+mn-cs"/>
                  </a:endParaRPr>
                </a:p>
              </p:txBody>
            </p:sp>
            <p:sp>
              <p:nvSpPr>
                <p:cNvPr id="82" name="Snip Same Side Corner Rectangle 81">
                  <a:extLst>
                    <a:ext uri="{FF2B5EF4-FFF2-40B4-BE49-F238E27FC236}">
                      <a16:creationId xmlns:a16="http://schemas.microsoft.com/office/drawing/2014/main" id="{DA02D373-06F1-454F-B981-F0C8CB5E57C2}"/>
                    </a:ext>
                  </a:extLst>
                </p:cNvPr>
                <p:cNvSpPr/>
                <p:nvPr/>
              </p:nvSpPr>
              <p:spPr>
                <a:xfrm>
                  <a:off x="9726440" y="4994132"/>
                  <a:ext cx="252863" cy="186561"/>
                </a:xfrm>
                <a:prstGeom prst="snip2SameRect">
                  <a:avLst/>
                </a:prstGeom>
                <a:noFill/>
                <a:ln w="28575" cap="flat" cmpd="sng" algn="ctr">
                  <a:solidFill>
                    <a:srgbClr val="282828"/>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Myriad Pro"/>
                    <a:ea typeface="+mn-ea"/>
                    <a:cs typeface="+mn-cs"/>
                  </a:endParaRPr>
                </a:p>
              </p:txBody>
            </p:sp>
            <p:sp>
              <p:nvSpPr>
                <p:cNvPr id="83" name="Snip Same Side Corner Rectangle 82">
                  <a:extLst>
                    <a:ext uri="{FF2B5EF4-FFF2-40B4-BE49-F238E27FC236}">
                      <a16:creationId xmlns:a16="http://schemas.microsoft.com/office/drawing/2014/main" id="{494DED99-C64F-A149-9585-72C0DDDE929C}"/>
                    </a:ext>
                  </a:extLst>
                </p:cNvPr>
                <p:cNvSpPr/>
                <p:nvPr/>
              </p:nvSpPr>
              <p:spPr>
                <a:xfrm rot="10800000">
                  <a:off x="9726440" y="5573540"/>
                  <a:ext cx="252863" cy="186561"/>
                </a:xfrm>
                <a:prstGeom prst="snip2SameRect">
                  <a:avLst/>
                </a:prstGeom>
                <a:noFill/>
                <a:ln w="28575" cap="flat" cmpd="sng" algn="ctr">
                  <a:solidFill>
                    <a:srgbClr val="282828"/>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Myriad Pro"/>
                    <a:ea typeface="+mn-ea"/>
                    <a:cs typeface="+mn-cs"/>
                  </a:endParaRPr>
                </a:p>
              </p:txBody>
            </p:sp>
          </p:grpSp>
          <p:grpSp>
            <p:nvGrpSpPr>
              <p:cNvPr id="41" name="Group 40">
                <a:extLst>
                  <a:ext uri="{FF2B5EF4-FFF2-40B4-BE49-F238E27FC236}">
                    <a16:creationId xmlns:a16="http://schemas.microsoft.com/office/drawing/2014/main" id="{9F1637BC-23C5-6A45-AFA1-4C8C63FFC6E8}"/>
                  </a:ext>
                </a:extLst>
              </p:cNvPr>
              <p:cNvGrpSpPr/>
              <p:nvPr/>
            </p:nvGrpSpPr>
            <p:grpSpPr>
              <a:xfrm>
                <a:off x="-25661" y="6362247"/>
                <a:ext cx="510116" cy="160661"/>
                <a:chOff x="3544527" y="2236380"/>
                <a:chExt cx="953731" cy="426769"/>
              </a:xfrm>
            </p:grpSpPr>
            <p:cxnSp>
              <p:nvCxnSpPr>
                <p:cNvPr id="78" name="Straight Connector 77">
                  <a:extLst>
                    <a:ext uri="{FF2B5EF4-FFF2-40B4-BE49-F238E27FC236}">
                      <a16:creationId xmlns:a16="http://schemas.microsoft.com/office/drawing/2014/main" id="{7D47E383-27D9-F445-AC6F-66D1D07EA445}"/>
                    </a:ext>
                  </a:extLst>
                </p:cNvPr>
                <p:cNvCxnSpPr/>
                <p:nvPr/>
              </p:nvCxnSpPr>
              <p:spPr>
                <a:xfrm flipH="1" flipV="1">
                  <a:off x="4060722" y="2243754"/>
                  <a:ext cx="437536" cy="419395"/>
                </a:xfrm>
                <a:prstGeom prst="line">
                  <a:avLst/>
                </a:prstGeom>
                <a:noFill/>
                <a:ln w="19050" cap="flat" cmpd="sng" algn="ctr">
                  <a:solidFill>
                    <a:srgbClr val="D5D5D1">
                      <a:lumMod val="75000"/>
                    </a:srgbClr>
                  </a:solidFill>
                  <a:prstDash val="solid"/>
                  <a:headEnd type="oval"/>
                </a:ln>
                <a:effectLst/>
              </p:spPr>
            </p:cxnSp>
            <p:cxnSp>
              <p:nvCxnSpPr>
                <p:cNvPr id="79" name="Straight Connector 78">
                  <a:extLst>
                    <a:ext uri="{FF2B5EF4-FFF2-40B4-BE49-F238E27FC236}">
                      <a16:creationId xmlns:a16="http://schemas.microsoft.com/office/drawing/2014/main" id="{C1987374-4C5E-AD4F-B829-08E9B5EA1B71}"/>
                    </a:ext>
                  </a:extLst>
                </p:cNvPr>
                <p:cNvCxnSpPr>
                  <a:cxnSpLocks/>
                </p:cNvCxnSpPr>
                <p:nvPr/>
              </p:nvCxnSpPr>
              <p:spPr>
                <a:xfrm flipH="1" flipV="1">
                  <a:off x="3544527" y="2236380"/>
                  <a:ext cx="516195" cy="7375"/>
                </a:xfrm>
                <a:prstGeom prst="line">
                  <a:avLst/>
                </a:prstGeom>
                <a:noFill/>
                <a:ln w="19050" cap="flat" cmpd="sng" algn="ctr">
                  <a:solidFill>
                    <a:srgbClr val="D5D5D1">
                      <a:lumMod val="75000"/>
                    </a:srgbClr>
                  </a:solidFill>
                  <a:prstDash val="solid"/>
                </a:ln>
                <a:effectLst/>
              </p:spPr>
            </p:cxnSp>
          </p:grpSp>
          <p:grpSp>
            <p:nvGrpSpPr>
              <p:cNvPr id="42" name="Group 41">
                <a:extLst>
                  <a:ext uri="{FF2B5EF4-FFF2-40B4-BE49-F238E27FC236}">
                    <a16:creationId xmlns:a16="http://schemas.microsoft.com/office/drawing/2014/main" id="{571BCC6C-824F-2148-89CD-0F7EF1E364EA}"/>
                  </a:ext>
                </a:extLst>
              </p:cNvPr>
              <p:cNvGrpSpPr/>
              <p:nvPr/>
            </p:nvGrpSpPr>
            <p:grpSpPr>
              <a:xfrm flipV="1">
                <a:off x="41175" y="7157434"/>
                <a:ext cx="513189" cy="205585"/>
                <a:chOff x="3550225" y="2236380"/>
                <a:chExt cx="948033" cy="426769"/>
              </a:xfrm>
            </p:grpSpPr>
            <p:cxnSp>
              <p:nvCxnSpPr>
                <p:cNvPr id="76" name="Straight Connector 75">
                  <a:extLst>
                    <a:ext uri="{FF2B5EF4-FFF2-40B4-BE49-F238E27FC236}">
                      <a16:creationId xmlns:a16="http://schemas.microsoft.com/office/drawing/2014/main" id="{542C3039-01AC-B74A-9160-F5833511A809}"/>
                    </a:ext>
                  </a:extLst>
                </p:cNvPr>
                <p:cNvCxnSpPr/>
                <p:nvPr/>
              </p:nvCxnSpPr>
              <p:spPr>
                <a:xfrm flipH="1" flipV="1">
                  <a:off x="4060722" y="2243754"/>
                  <a:ext cx="437536" cy="419395"/>
                </a:xfrm>
                <a:prstGeom prst="line">
                  <a:avLst/>
                </a:prstGeom>
                <a:noFill/>
                <a:ln w="19050" cap="flat" cmpd="sng" algn="ctr">
                  <a:solidFill>
                    <a:srgbClr val="D5D5D1">
                      <a:lumMod val="75000"/>
                    </a:srgbClr>
                  </a:solidFill>
                  <a:prstDash val="solid"/>
                  <a:headEnd type="oval"/>
                </a:ln>
                <a:effectLst/>
              </p:spPr>
            </p:cxnSp>
            <p:cxnSp>
              <p:nvCxnSpPr>
                <p:cNvPr id="77" name="Straight Connector 76">
                  <a:extLst>
                    <a:ext uri="{FF2B5EF4-FFF2-40B4-BE49-F238E27FC236}">
                      <a16:creationId xmlns:a16="http://schemas.microsoft.com/office/drawing/2014/main" id="{E8B03EDF-63F3-0348-9506-8AFF5B0DB566}"/>
                    </a:ext>
                  </a:extLst>
                </p:cNvPr>
                <p:cNvCxnSpPr>
                  <a:cxnSpLocks/>
                </p:cNvCxnSpPr>
                <p:nvPr/>
              </p:nvCxnSpPr>
              <p:spPr>
                <a:xfrm flipH="1" flipV="1">
                  <a:off x="3550225" y="2236380"/>
                  <a:ext cx="516195" cy="7376"/>
                </a:xfrm>
                <a:prstGeom prst="line">
                  <a:avLst/>
                </a:prstGeom>
                <a:noFill/>
                <a:ln w="19050" cap="flat" cmpd="sng" algn="ctr">
                  <a:solidFill>
                    <a:srgbClr val="D5D5D1">
                      <a:lumMod val="75000"/>
                    </a:srgbClr>
                  </a:solidFill>
                  <a:prstDash val="solid"/>
                </a:ln>
                <a:effectLst/>
              </p:spPr>
            </p:cxnSp>
          </p:grpSp>
          <p:grpSp>
            <p:nvGrpSpPr>
              <p:cNvPr id="43" name="Group 42">
                <a:extLst>
                  <a:ext uri="{FF2B5EF4-FFF2-40B4-BE49-F238E27FC236}">
                    <a16:creationId xmlns:a16="http://schemas.microsoft.com/office/drawing/2014/main" id="{0A8BD834-DBDC-4142-97A6-D48EE9A539C0}"/>
                  </a:ext>
                </a:extLst>
              </p:cNvPr>
              <p:cNvGrpSpPr/>
              <p:nvPr/>
            </p:nvGrpSpPr>
            <p:grpSpPr>
              <a:xfrm>
                <a:off x="1147741" y="6423139"/>
                <a:ext cx="386606" cy="600167"/>
                <a:chOff x="8192643" y="4468012"/>
                <a:chExt cx="240976" cy="398660"/>
              </a:xfrm>
            </p:grpSpPr>
            <p:sp>
              <p:nvSpPr>
                <p:cNvPr id="74" name="Can 73">
                  <a:extLst>
                    <a:ext uri="{FF2B5EF4-FFF2-40B4-BE49-F238E27FC236}">
                      <a16:creationId xmlns:a16="http://schemas.microsoft.com/office/drawing/2014/main" id="{AD0A7584-F721-BC49-974E-BF48049E7E70}"/>
                    </a:ext>
                  </a:extLst>
                </p:cNvPr>
                <p:cNvSpPr/>
                <p:nvPr/>
              </p:nvSpPr>
              <p:spPr>
                <a:xfrm>
                  <a:off x="8192653" y="4636466"/>
                  <a:ext cx="240966" cy="230206"/>
                </a:xfrm>
                <a:prstGeom prst="can">
                  <a:avLst/>
                </a:prstGeom>
                <a:pattFill prst="pct70">
                  <a:fgClr>
                    <a:srgbClr val="FFFFFF"/>
                  </a:fgClr>
                  <a:bgClr>
                    <a:srgbClr val="282828"/>
                  </a:bgClr>
                </a:pattFill>
                <a:ln w="28575" cap="flat" cmpd="sng" algn="ctr">
                  <a:solidFill>
                    <a:srgbClr val="282828"/>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Myriad Pro"/>
                    <a:ea typeface="+mn-ea"/>
                    <a:cs typeface="+mn-cs"/>
                  </a:endParaRPr>
                </a:p>
              </p:txBody>
            </p:sp>
            <p:sp>
              <p:nvSpPr>
                <p:cNvPr id="75" name="Can 74">
                  <a:extLst>
                    <a:ext uri="{FF2B5EF4-FFF2-40B4-BE49-F238E27FC236}">
                      <a16:creationId xmlns:a16="http://schemas.microsoft.com/office/drawing/2014/main" id="{7374C7EE-B384-C74A-B42C-C07002135781}"/>
                    </a:ext>
                  </a:extLst>
                </p:cNvPr>
                <p:cNvSpPr/>
                <p:nvPr/>
              </p:nvSpPr>
              <p:spPr>
                <a:xfrm>
                  <a:off x="8192643" y="4468012"/>
                  <a:ext cx="240966" cy="230206"/>
                </a:xfrm>
                <a:prstGeom prst="can">
                  <a:avLst/>
                </a:prstGeom>
                <a:solidFill>
                  <a:srgbClr val="282828"/>
                </a:solidFill>
                <a:ln w="28575" cap="flat" cmpd="sng" algn="ctr">
                  <a:solidFill>
                    <a:srgbClr val="282828"/>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Myriad Pro"/>
                    <a:ea typeface="+mn-ea"/>
                    <a:cs typeface="+mn-cs"/>
                  </a:endParaRPr>
                </a:p>
              </p:txBody>
            </p:sp>
          </p:grpSp>
          <p:pic>
            <p:nvPicPr>
              <p:cNvPr id="44" name="Graphic 43" descr="Lightbulb">
                <a:extLst>
                  <a:ext uri="{FF2B5EF4-FFF2-40B4-BE49-F238E27FC236}">
                    <a16:creationId xmlns:a16="http://schemas.microsoft.com/office/drawing/2014/main" id="{0CC441F3-0E75-E141-BCDE-3E46F64791D3}"/>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91500" y="6770520"/>
                <a:ext cx="270292" cy="302846"/>
              </a:xfrm>
              <a:prstGeom prst="rect">
                <a:avLst/>
              </a:prstGeom>
            </p:spPr>
          </p:pic>
          <p:pic>
            <p:nvPicPr>
              <p:cNvPr id="45" name="Graphic 44" descr="Lock">
                <a:extLst>
                  <a:ext uri="{FF2B5EF4-FFF2-40B4-BE49-F238E27FC236}">
                    <a16:creationId xmlns:a16="http://schemas.microsoft.com/office/drawing/2014/main" id="{D6CE64EF-A725-EA45-8406-2CD174358A30}"/>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696190" y="6041955"/>
                <a:ext cx="220351" cy="246890"/>
              </a:xfrm>
              <a:prstGeom prst="rect">
                <a:avLst/>
              </a:prstGeom>
            </p:spPr>
          </p:pic>
          <p:grpSp>
            <p:nvGrpSpPr>
              <p:cNvPr id="46" name="Group 45">
                <a:extLst>
                  <a:ext uri="{FF2B5EF4-FFF2-40B4-BE49-F238E27FC236}">
                    <a16:creationId xmlns:a16="http://schemas.microsoft.com/office/drawing/2014/main" id="{21C692B8-0B43-C641-A182-4E23491DF3E8}"/>
                  </a:ext>
                </a:extLst>
              </p:cNvPr>
              <p:cNvGrpSpPr/>
              <p:nvPr/>
            </p:nvGrpSpPr>
            <p:grpSpPr>
              <a:xfrm flipH="1">
                <a:off x="1962259" y="5836718"/>
                <a:ext cx="496026" cy="250008"/>
                <a:chOff x="3549551" y="2236380"/>
                <a:chExt cx="948707" cy="426769"/>
              </a:xfrm>
            </p:grpSpPr>
            <p:cxnSp>
              <p:nvCxnSpPr>
                <p:cNvPr id="72" name="Straight Connector 71">
                  <a:extLst>
                    <a:ext uri="{FF2B5EF4-FFF2-40B4-BE49-F238E27FC236}">
                      <a16:creationId xmlns:a16="http://schemas.microsoft.com/office/drawing/2014/main" id="{289252AB-78DA-644A-8F59-7157E0BEEF79}"/>
                    </a:ext>
                  </a:extLst>
                </p:cNvPr>
                <p:cNvCxnSpPr/>
                <p:nvPr/>
              </p:nvCxnSpPr>
              <p:spPr>
                <a:xfrm flipH="1" flipV="1">
                  <a:off x="4060722" y="2243754"/>
                  <a:ext cx="437536" cy="419395"/>
                </a:xfrm>
                <a:prstGeom prst="line">
                  <a:avLst/>
                </a:prstGeom>
                <a:noFill/>
                <a:ln w="19050" cap="flat" cmpd="sng" algn="ctr">
                  <a:solidFill>
                    <a:srgbClr val="D5D5D1">
                      <a:lumMod val="75000"/>
                    </a:srgbClr>
                  </a:solidFill>
                  <a:prstDash val="solid"/>
                  <a:headEnd type="oval"/>
                </a:ln>
                <a:effectLst/>
              </p:spPr>
            </p:cxnSp>
            <p:cxnSp>
              <p:nvCxnSpPr>
                <p:cNvPr id="73" name="Straight Connector 72">
                  <a:extLst>
                    <a:ext uri="{FF2B5EF4-FFF2-40B4-BE49-F238E27FC236}">
                      <a16:creationId xmlns:a16="http://schemas.microsoft.com/office/drawing/2014/main" id="{B2D137C8-87DF-9744-AFFE-1E6619486D68}"/>
                    </a:ext>
                  </a:extLst>
                </p:cNvPr>
                <p:cNvCxnSpPr>
                  <a:cxnSpLocks/>
                </p:cNvCxnSpPr>
                <p:nvPr/>
              </p:nvCxnSpPr>
              <p:spPr>
                <a:xfrm flipH="1" flipV="1">
                  <a:off x="3549551" y="2236380"/>
                  <a:ext cx="516195" cy="7375"/>
                </a:xfrm>
                <a:prstGeom prst="line">
                  <a:avLst/>
                </a:prstGeom>
                <a:noFill/>
                <a:ln w="19050" cap="flat" cmpd="sng" algn="ctr">
                  <a:solidFill>
                    <a:srgbClr val="D5D5D1">
                      <a:lumMod val="75000"/>
                    </a:srgbClr>
                  </a:solidFill>
                  <a:prstDash val="solid"/>
                </a:ln>
                <a:effectLst/>
              </p:spPr>
            </p:cxnSp>
          </p:grpSp>
          <p:grpSp>
            <p:nvGrpSpPr>
              <p:cNvPr id="47" name="Group 46">
                <a:extLst>
                  <a:ext uri="{FF2B5EF4-FFF2-40B4-BE49-F238E27FC236}">
                    <a16:creationId xmlns:a16="http://schemas.microsoft.com/office/drawing/2014/main" id="{DAD4C1F6-2F54-3F42-AC48-BB432055FB7B}"/>
                  </a:ext>
                </a:extLst>
              </p:cNvPr>
              <p:cNvGrpSpPr/>
              <p:nvPr/>
            </p:nvGrpSpPr>
            <p:grpSpPr>
              <a:xfrm flipH="1">
                <a:off x="2196610" y="6362247"/>
                <a:ext cx="499199" cy="160661"/>
                <a:chOff x="3544527" y="2236380"/>
                <a:chExt cx="953731" cy="426769"/>
              </a:xfrm>
            </p:grpSpPr>
            <p:cxnSp>
              <p:nvCxnSpPr>
                <p:cNvPr id="70" name="Straight Connector 69">
                  <a:extLst>
                    <a:ext uri="{FF2B5EF4-FFF2-40B4-BE49-F238E27FC236}">
                      <a16:creationId xmlns:a16="http://schemas.microsoft.com/office/drawing/2014/main" id="{5674D60B-50DE-514B-82C6-58A513DFA497}"/>
                    </a:ext>
                  </a:extLst>
                </p:cNvPr>
                <p:cNvCxnSpPr/>
                <p:nvPr/>
              </p:nvCxnSpPr>
              <p:spPr>
                <a:xfrm flipH="1" flipV="1">
                  <a:off x="4060722" y="2243754"/>
                  <a:ext cx="437536" cy="419395"/>
                </a:xfrm>
                <a:prstGeom prst="line">
                  <a:avLst/>
                </a:prstGeom>
                <a:noFill/>
                <a:ln w="19050" cap="flat" cmpd="sng" algn="ctr">
                  <a:solidFill>
                    <a:srgbClr val="D5D5D1">
                      <a:lumMod val="75000"/>
                    </a:srgbClr>
                  </a:solidFill>
                  <a:prstDash val="solid"/>
                  <a:headEnd type="oval"/>
                </a:ln>
                <a:effectLst/>
              </p:spPr>
            </p:cxnSp>
            <p:cxnSp>
              <p:nvCxnSpPr>
                <p:cNvPr id="71" name="Straight Connector 70">
                  <a:extLst>
                    <a:ext uri="{FF2B5EF4-FFF2-40B4-BE49-F238E27FC236}">
                      <a16:creationId xmlns:a16="http://schemas.microsoft.com/office/drawing/2014/main" id="{C6AA256E-6AB5-C146-88A8-011588321650}"/>
                    </a:ext>
                  </a:extLst>
                </p:cNvPr>
                <p:cNvCxnSpPr>
                  <a:cxnSpLocks/>
                </p:cNvCxnSpPr>
                <p:nvPr/>
              </p:nvCxnSpPr>
              <p:spPr>
                <a:xfrm flipH="1" flipV="1">
                  <a:off x="3544527" y="2236380"/>
                  <a:ext cx="516195" cy="7375"/>
                </a:xfrm>
                <a:prstGeom prst="line">
                  <a:avLst/>
                </a:prstGeom>
                <a:noFill/>
                <a:ln w="19050" cap="flat" cmpd="sng" algn="ctr">
                  <a:solidFill>
                    <a:srgbClr val="D5D5D1">
                      <a:lumMod val="75000"/>
                    </a:srgbClr>
                  </a:solidFill>
                  <a:prstDash val="solid"/>
                </a:ln>
                <a:effectLst/>
              </p:spPr>
            </p:cxnSp>
          </p:grpSp>
          <p:grpSp>
            <p:nvGrpSpPr>
              <p:cNvPr id="48" name="Group 47">
                <a:extLst>
                  <a:ext uri="{FF2B5EF4-FFF2-40B4-BE49-F238E27FC236}">
                    <a16:creationId xmlns:a16="http://schemas.microsoft.com/office/drawing/2014/main" id="{D62080F3-393A-C149-B567-2A6B5F1AF4EE}"/>
                  </a:ext>
                </a:extLst>
              </p:cNvPr>
              <p:cNvGrpSpPr/>
              <p:nvPr/>
            </p:nvGrpSpPr>
            <p:grpSpPr>
              <a:xfrm flipH="1" flipV="1">
                <a:off x="2113538" y="7163797"/>
                <a:ext cx="513189" cy="202130"/>
                <a:chOff x="3550225" y="2243554"/>
                <a:chExt cx="948033" cy="419595"/>
              </a:xfrm>
            </p:grpSpPr>
            <p:cxnSp>
              <p:nvCxnSpPr>
                <p:cNvPr id="68" name="Straight Connector 67">
                  <a:extLst>
                    <a:ext uri="{FF2B5EF4-FFF2-40B4-BE49-F238E27FC236}">
                      <a16:creationId xmlns:a16="http://schemas.microsoft.com/office/drawing/2014/main" id="{5D4EB8BE-8FC8-9245-8D39-4407874A6CC7}"/>
                    </a:ext>
                  </a:extLst>
                </p:cNvPr>
                <p:cNvCxnSpPr/>
                <p:nvPr/>
              </p:nvCxnSpPr>
              <p:spPr>
                <a:xfrm flipH="1" flipV="1">
                  <a:off x="4060722" y="2243754"/>
                  <a:ext cx="437536" cy="419395"/>
                </a:xfrm>
                <a:prstGeom prst="line">
                  <a:avLst/>
                </a:prstGeom>
                <a:noFill/>
                <a:ln w="19050" cap="flat" cmpd="sng" algn="ctr">
                  <a:solidFill>
                    <a:srgbClr val="D5D5D1">
                      <a:lumMod val="75000"/>
                    </a:srgbClr>
                  </a:solidFill>
                  <a:prstDash val="solid"/>
                  <a:headEnd type="oval"/>
                </a:ln>
                <a:effectLst/>
              </p:spPr>
            </p:cxnSp>
            <p:cxnSp>
              <p:nvCxnSpPr>
                <p:cNvPr id="69" name="Straight Connector 68">
                  <a:extLst>
                    <a:ext uri="{FF2B5EF4-FFF2-40B4-BE49-F238E27FC236}">
                      <a16:creationId xmlns:a16="http://schemas.microsoft.com/office/drawing/2014/main" id="{1DDB6285-3729-4142-ADFC-B6DC69868D68}"/>
                    </a:ext>
                  </a:extLst>
                </p:cNvPr>
                <p:cNvCxnSpPr>
                  <a:cxnSpLocks/>
                </p:cNvCxnSpPr>
                <p:nvPr/>
              </p:nvCxnSpPr>
              <p:spPr>
                <a:xfrm flipH="1" flipV="1">
                  <a:off x="3550225" y="2243554"/>
                  <a:ext cx="516195" cy="7376"/>
                </a:xfrm>
                <a:prstGeom prst="line">
                  <a:avLst/>
                </a:prstGeom>
                <a:noFill/>
                <a:ln w="19050" cap="flat" cmpd="sng" algn="ctr">
                  <a:solidFill>
                    <a:srgbClr val="D5D5D1">
                      <a:lumMod val="75000"/>
                    </a:srgbClr>
                  </a:solidFill>
                  <a:prstDash val="solid"/>
                </a:ln>
                <a:effectLst/>
              </p:spPr>
            </p:cxnSp>
          </p:grpSp>
          <p:pic>
            <p:nvPicPr>
              <p:cNvPr id="49" name="Graphic 48" descr="Car">
                <a:extLst>
                  <a:ext uri="{FF2B5EF4-FFF2-40B4-BE49-F238E27FC236}">
                    <a16:creationId xmlns:a16="http://schemas.microsoft.com/office/drawing/2014/main" id="{0A00F788-129F-464C-822F-0EAF25EDF4F5}"/>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4177" y="7548140"/>
                <a:ext cx="382470" cy="428535"/>
              </a:xfrm>
              <a:prstGeom prst="rect">
                <a:avLst/>
              </a:prstGeom>
            </p:spPr>
          </p:pic>
          <p:pic>
            <p:nvPicPr>
              <p:cNvPr id="50" name="Graphic 49" descr="Security Camera">
                <a:extLst>
                  <a:ext uri="{FF2B5EF4-FFF2-40B4-BE49-F238E27FC236}">
                    <a16:creationId xmlns:a16="http://schemas.microsoft.com/office/drawing/2014/main" id="{CD1FEA87-BBD3-304A-AC3E-E1FB6D69AF78}"/>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2748581" y="6333813"/>
                <a:ext cx="210179" cy="235493"/>
              </a:xfrm>
              <a:prstGeom prst="rect">
                <a:avLst/>
              </a:prstGeom>
            </p:spPr>
          </p:pic>
          <p:pic>
            <p:nvPicPr>
              <p:cNvPr id="51" name="Picture 50">
                <a:extLst>
                  <a:ext uri="{FF2B5EF4-FFF2-40B4-BE49-F238E27FC236}">
                    <a16:creationId xmlns:a16="http://schemas.microsoft.com/office/drawing/2014/main" id="{523F8927-C77B-CC41-BD37-B71C99AFB947}"/>
                  </a:ext>
                </a:extLst>
              </p:cNvPr>
              <p:cNvPicPr>
                <a:picLocks noChangeAspect="1"/>
              </p:cNvPicPr>
              <p:nvPr/>
            </p:nvPicPr>
            <p:blipFill>
              <a:blip r:embed="rId17" cstate="screen">
                <a:biLevel thresh="75000"/>
                <a:extLst>
                  <a:ext uri="{28A0092B-C50C-407E-A947-70E740481C1C}">
                    <a14:useLocalDpi xmlns:a14="http://schemas.microsoft.com/office/drawing/2010/main"/>
                  </a:ext>
                </a:extLst>
              </a:blip>
              <a:stretch>
                <a:fillRect/>
              </a:stretch>
            </p:blipFill>
            <p:spPr>
              <a:xfrm>
                <a:off x="2301605" y="7619320"/>
                <a:ext cx="286981" cy="286175"/>
              </a:xfrm>
              <a:prstGeom prst="rect">
                <a:avLst/>
              </a:prstGeom>
              <a:ln>
                <a:noFill/>
              </a:ln>
            </p:spPr>
          </p:pic>
          <p:grpSp>
            <p:nvGrpSpPr>
              <p:cNvPr id="52" name="Group 51">
                <a:extLst>
                  <a:ext uri="{FF2B5EF4-FFF2-40B4-BE49-F238E27FC236}">
                    <a16:creationId xmlns:a16="http://schemas.microsoft.com/office/drawing/2014/main" id="{B8E82EB9-F704-F646-B9B6-98CBB8895064}"/>
                  </a:ext>
                </a:extLst>
              </p:cNvPr>
              <p:cNvGrpSpPr/>
              <p:nvPr/>
            </p:nvGrpSpPr>
            <p:grpSpPr>
              <a:xfrm flipH="1" flipV="1">
                <a:off x="1722500" y="7560374"/>
                <a:ext cx="513189" cy="202130"/>
                <a:chOff x="3550225" y="2243554"/>
                <a:chExt cx="948033" cy="419595"/>
              </a:xfrm>
            </p:grpSpPr>
            <p:cxnSp>
              <p:nvCxnSpPr>
                <p:cNvPr id="66" name="Straight Connector 65">
                  <a:extLst>
                    <a:ext uri="{FF2B5EF4-FFF2-40B4-BE49-F238E27FC236}">
                      <a16:creationId xmlns:a16="http://schemas.microsoft.com/office/drawing/2014/main" id="{EA40A7AC-7E82-1B44-8972-67ED57887FF1}"/>
                    </a:ext>
                  </a:extLst>
                </p:cNvPr>
                <p:cNvCxnSpPr/>
                <p:nvPr/>
              </p:nvCxnSpPr>
              <p:spPr>
                <a:xfrm flipH="1" flipV="1">
                  <a:off x="4060722" y="2243754"/>
                  <a:ext cx="437536" cy="419395"/>
                </a:xfrm>
                <a:prstGeom prst="line">
                  <a:avLst/>
                </a:prstGeom>
                <a:noFill/>
                <a:ln w="19050" cap="flat" cmpd="sng" algn="ctr">
                  <a:solidFill>
                    <a:srgbClr val="D5D5D1">
                      <a:lumMod val="75000"/>
                    </a:srgbClr>
                  </a:solidFill>
                  <a:prstDash val="solid"/>
                  <a:headEnd type="oval"/>
                </a:ln>
                <a:effectLst/>
              </p:spPr>
            </p:cxnSp>
            <p:cxnSp>
              <p:nvCxnSpPr>
                <p:cNvPr id="67" name="Straight Connector 66">
                  <a:extLst>
                    <a:ext uri="{FF2B5EF4-FFF2-40B4-BE49-F238E27FC236}">
                      <a16:creationId xmlns:a16="http://schemas.microsoft.com/office/drawing/2014/main" id="{E3AFC376-97E2-8246-BACA-413975949925}"/>
                    </a:ext>
                  </a:extLst>
                </p:cNvPr>
                <p:cNvCxnSpPr>
                  <a:cxnSpLocks/>
                </p:cNvCxnSpPr>
                <p:nvPr/>
              </p:nvCxnSpPr>
              <p:spPr>
                <a:xfrm flipH="1" flipV="1">
                  <a:off x="3550225" y="2243554"/>
                  <a:ext cx="516195" cy="7376"/>
                </a:xfrm>
                <a:prstGeom prst="line">
                  <a:avLst/>
                </a:prstGeom>
                <a:noFill/>
                <a:ln w="19050" cap="flat" cmpd="sng" algn="ctr">
                  <a:solidFill>
                    <a:srgbClr val="D5D5D1">
                      <a:lumMod val="75000"/>
                    </a:srgbClr>
                  </a:solidFill>
                  <a:prstDash val="solid"/>
                </a:ln>
                <a:effectLst/>
              </p:spPr>
            </p:cxnSp>
          </p:grpSp>
          <p:grpSp>
            <p:nvGrpSpPr>
              <p:cNvPr id="53" name="Group 52">
                <a:extLst>
                  <a:ext uri="{FF2B5EF4-FFF2-40B4-BE49-F238E27FC236}">
                    <a16:creationId xmlns:a16="http://schemas.microsoft.com/office/drawing/2014/main" id="{690C159D-9D2E-FC42-B00C-8EF83BCC23DB}"/>
                  </a:ext>
                </a:extLst>
              </p:cNvPr>
              <p:cNvGrpSpPr/>
              <p:nvPr/>
            </p:nvGrpSpPr>
            <p:grpSpPr>
              <a:xfrm flipV="1">
                <a:off x="449099" y="7560374"/>
                <a:ext cx="516274" cy="202130"/>
                <a:chOff x="3544527" y="2243554"/>
                <a:chExt cx="953731" cy="419595"/>
              </a:xfrm>
            </p:grpSpPr>
            <p:cxnSp>
              <p:nvCxnSpPr>
                <p:cNvPr id="64" name="Straight Connector 63">
                  <a:extLst>
                    <a:ext uri="{FF2B5EF4-FFF2-40B4-BE49-F238E27FC236}">
                      <a16:creationId xmlns:a16="http://schemas.microsoft.com/office/drawing/2014/main" id="{86DBE055-79F3-4744-9C03-35D6ECD6457B}"/>
                    </a:ext>
                  </a:extLst>
                </p:cNvPr>
                <p:cNvCxnSpPr/>
                <p:nvPr/>
              </p:nvCxnSpPr>
              <p:spPr>
                <a:xfrm flipH="1" flipV="1">
                  <a:off x="4060722" y="2243754"/>
                  <a:ext cx="437536" cy="419395"/>
                </a:xfrm>
                <a:prstGeom prst="line">
                  <a:avLst/>
                </a:prstGeom>
                <a:noFill/>
                <a:ln w="19050" cap="flat" cmpd="sng" algn="ctr">
                  <a:solidFill>
                    <a:srgbClr val="D5D5D1">
                      <a:lumMod val="75000"/>
                    </a:srgbClr>
                  </a:solidFill>
                  <a:prstDash val="solid"/>
                  <a:headEnd type="oval"/>
                </a:ln>
                <a:effectLst/>
              </p:spPr>
            </p:cxnSp>
            <p:cxnSp>
              <p:nvCxnSpPr>
                <p:cNvPr id="65" name="Straight Connector 64">
                  <a:extLst>
                    <a:ext uri="{FF2B5EF4-FFF2-40B4-BE49-F238E27FC236}">
                      <a16:creationId xmlns:a16="http://schemas.microsoft.com/office/drawing/2014/main" id="{12A3BF52-407C-664B-BB06-A6FDEEA4F207}"/>
                    </a:ext>
                  </a:extLst>
                </p:cNvPr>
                <p:cNvCxnSpPr>
                  <a:cxnSpLocks/>
                </p:cNvCxnSpPr>
                <p:nvPr/>
              </p:nvCxnSpPr>
              <p:spPr>
                <a:xfrm flipH="1" flipV="1">
                  <a:off x="3544527" y="2243554"/>
                  <a:ext cx="516195" cy="7376"/>
                </a:xfrm>
                <a:prstGeom prst="line">
                  <a:avLst/>
                </a:prstGeom>
                <a:noFill/>
                <a:ln w="19050" cap="flat" cmpd="sng" algn="ctr">
                  <a:solidFill>
                    <a:srgbClr val="D5D5D1">
                      <a:lumMod val="75000"/>
                    </a:srgbClr>
                  </a:solidFill>
                  <a:prstDash val="solid"/>
                </a:ln>
                <a:effectLst/>
              </p:spPr>
            </p:cxnSp>
          </p:grpSp>
          <p:grpSp>
            <p:nvGrpSpPr>
              <p:cNvPr id="54" name="Group 53">
                <a:extLst>
                  <a:ext uri="{FF2B5EF4-FFF2-40B4-BE49-F238E27FC236}">
                    <a16:creationId xmlns:a16="http://schemas.microsoft.com/office/drawing/2014/main" id="{DE832FA1-7E94-6846-9924-A3D36104D21B}"/>
                  </a:ext>
                </a:extLst>
              </p:cNvPr>
              <p:cNvGrpSpPr/>
              <p:nvPr/>
            </p:nvGrpSpPr>
            <p:grpSpPr>
              <a:xfrm flipV="1">
                <a:off x="-140444" y="6837363"/>
                <a:ext cx="602375" cy="98840"/>
                <a:chOff x="3562215" y="2243754"/>
                <a:chExt cx="936043" cy="419395"/>
              </a:xfrm>
            </p:grpSpPr>
            <p:cxnSp>
              <p:nvCxnSpPr>
                <p:cNvPr id="62" name="Straight Connector 61">
                  <a:extLst>
                    <a:ext uri="{FF2B5EF4-FFF2-40B4-BE49-F238E27FC236}">
                      <a16:creationId xmlns:a16="http://schemas.microsoft.com/office/drawing/2014/main" id="{ACF966E8-2029-2E4A-BBF1-F0A0EF43C6FA}"/>
                    </a:ext>
                  </a:extLst>
                </p:cNvPr>
                <p:cNvCxnSpPr/>
                <p:nvPr/>
              </p:nvCxnSpPr>
              <p:spPr>
                <a:xfrm flipH="1" flipV="1">
                  <a:off x="4060722" y="2243754"/>
                  <a:ext cx="437536" cy="419395"/>
                </a:xfrm>
                <a:prstGeom prst="line">
                  <a:avLst/>
                </a:prstGeom>
                <a:noFill/>
                <a:ln w="19050" cap="flat" cmpd="sng" algn="ctr">
                  <a:solidFill>
                    <a:srgbClr val="D5D5D1">
                      <a:lumMod val="75000"/>
                    </a:srgbClr>
                  </a:solidFill>
                  <a:prstDash val="solid"/>
                  <a:headEnd type="oval"/>
                </a:ln>
                <a:effectLst/>
              </p:spPr>
            </p:cxnSp>
            <p:cxnSp>
              <p:nvCxnSpPr>
                <p:cNvPr id="63" name="Straight Connector 62">
                  <a:extLst>
                    <a:ext uri="{FF2B5EF4-FFF2-40B4-BE49-F238E27FC236}">
                      <a16:creationId xmlns:a16="http://schemas.microsoft.com/office/drawing/2014/main" id="{AC52AAB7-724C-DF41-B865-7A7AC391CAE0}"/>
                    </a:ext>
                  </a:extLst>
                </p:cNvPr>
                <p:cNvCxnSpPr>
                  <a:cxnSpLocks/>
                </p:cNvCxnSpPr>
                <p:nvPr/>
              </p:nvCxnSpPr>
              <p:spPr>
                <a:xfrm flipH="1" flipV="1">
                  <a:off x="3562215" y="2251043"/>
                  <a:ext cx="516195" cy="7375"/>
                </a:xfrm>
                <a:prstGeom prst="line">
                  <a:avLst/>
                </a:prstGeom>
                <a:noFill/>
                <a:ln w="19050" cap="flat" cmpd="sng" algn="ctr">
                  <a:solidFill>
                    <a:srgbClr val="D5D5D1">
                      <a:lumMod val="75000"/>
                    </a:srgbClr>
                  </a:solidFill>
                  <a:prstDash val="solid"/>
                </a:ln>
                <a:effectLst/>
              </p:spPr>
            </p:cxnSp>
          </p:grpSp>
          <p:grpSp>
            <p:nvGrpSpPr>
              <p:cNvPr id="55" name="Group 54">
                <a:extLst>
                  <a:ext uri="{FF2B5EF4-FFF2-40B4-BE49-F238E27FC236}">
                    <a16:creationId xmlns:a16="http://schemas.microsoft.com/office/drawing/2014/main" id="{6AB39C6A-C4FB-8F43-BFCA-EA1549468EE5}"/>
                  </a:ext>
                </a:extLst>
              </p:cNvPr>
              <p:cNvGrpSpPr/>
              <p:nvPr/>
            </p:nvGrpSpPr>
            <p:grpSpPr>
              <a:xfrm flipH="1" flipV="1">
                <a:off x="2218536" y="6838942"/>
                <a:ext cx="610673" cy="98840"/>
                <a:chOff x="3549320" y="2243754"/>
                <a:chExt cx="948938" cy="419395"/>
              </a:xfrm>
            </p:grpSpPr>
            <p:cxnSp>
              <p:nvCxnSpPr>
                <p:cNvPr id="60" name="Straight Connector 59">
                  <a:extLst>
                    <a:ext uri="{FF2B5EF4-FFF2-40B4-BE49-F238E27FC236}">
                      <a16:creationId xmlns:a16="http://schemas.microsoft.com/office/drawing/2014/main" id="{21F38427-20D6-D342-8F4B-EBAC2253D088}"/>
                    </a:ext>
                  </a:extLst>
                </p:cNvPr>
                <p:cNvCxnSpPr/>
                <p:nvPr/>
              </p:nvCxnSpPr>
              <p:spPr>
                <a:xfrm flipH="1" flipV="1">
                  <a:off x="4060722" y="2243754"/>
                  <a:ext cx="437536" cy="419395"/>
                </a:xfrm>
                <a:prstGeom prst="line">
                  <a:avLst/>
                </a:prstGeom>
                <a:noFill/>
                <a:ln w="19050" cap="flat" cmpd="sng" algn="ctr">
                  <a:solidFill>
                    <a:srgbClr val="D5D5D1">
                      <a:lumMod val="75000"/>
                    </a:srgbClr>
                  </a:solidFill>
                  <a:prstDash val="solid"/>
                  <a:headEnd type="oval"/>
                </a:ln>
                <a:effectLst/>
              </p:spPr>
            </p:cxnSp>
            <p:cxnSp>
              <p:nvCxnSpPr>
                <p:cNvPr id="61" name="Straight Connector 60">
                  <a:extLst>
                    <a:ext uri="{FF2B5EF4-FFF2-40B4-BE49-F238E27FC236}">
                      <a16:creationId xmlns:a16="http://schemas.microsoft.com/office/drawing/2014/main" id="{AF481B95-270B-C84A-8AAA-8E568329058E}"/>
                    </a:ext>
                  </a:extLst>
                </p:cNvPr>
                <p:cNvCxnSpPr>
                  <a:cxnSpLocks/>
                </p:cNvCxnSpPr>
                <p:nvPr/>
              </p:nvCxnSpPr>
              <p:spPr>
                <a:xfrm flipH="1" flipV="1">
                  <a:off x="3549320" y="2251049"/>
                  <a:ext cx="516195" cy="7375"/>
                </a:xfrm>
                <a:prstGeom prst="line">
                  <a:avLst/>
                </a:prstGeom>
                <a:noFill/>
                <a:ln w="19050" cap="flat" cmpd="sng" algn="ctr">
                  <a:solidFill>
                    <a:srgbClr val="D5D5D1">
                      <a:lumMod val="75000"/>
                    </a:srgbClr>
                  </a:solidFill>
                  <a:prstDash val="solid"/>
                </a:ln>
                <a:effectLst/>
              </p:spPr>
            </p:cxnSp>
          </p:grpSp>
          <p:grpSp>
            <p:nvGrpSpPr>
              <p:cNvPr id="56" name="Group 55">
                <a:extLst>
                  <a:ext uri="{FF2B5EF4-FFF2-40B4-BE49-F238E27FC236}">
                    <a16:creationId xmlns:a16="http://schemas.microsoft.com/office/drawing/2014/main" id="{6DC215FA-2832-E041-BB33-3891CB53DA9B}"/>
                  </a:ext>
                </a:extLst>
              </p:cNvPr>
              <p:cNvGrpSpPr/>
              <p:nvPr/>
            </p:nvGrpSpPr>
            <p:grpSpPr>
              <a:xfrm>
                <a:off x="2845398" y="6630538"/>
                <a:ext cx="264919" cy="411541"/>
                <a:chOff x="2320182" y="3509236"/>
                <a:chExt cx="506688" cy="702511"/>
              </a:xfrm>
            </p:grpSpPr>
            <p:pic>
              <p:nvPicPr>
                <p:cNvPr id="58" name="Graphic 57" descr="Fire">
                  <a:extLst>
                    <a:ext uri="{FF2B5EF4-FFF2-40B4-BE49-F238E27FC236}">
                      <a16:creationId xmlns:a16="http://schemas.microsoft.com/office/drawing/2014/main" id="{17629892-F296-E64F-9AAE-B41FC2FC3F20}"/>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2438271" y="3509236"/>
                  <a:ext cx="272115" cy="272115"/>
                </a:xfrm>
                <a:prstGeom prst="rect">
                  <a:avLst/>
                </a:prstGeom>
              </p:spPr>
            </p:pic>
            <p:pic>
              <p:nvPicPr>
                <p:cNvPr id="59" name="Graphic 58" descr="Radioactive">
                  <a:extLst>
                    <a:ext uri="{FF2B5EF4-FFF2-40B4-BE49-F238E27FC236}">
                      <a16:creationId xmlns:a16="http://schemas.microsoft.com/office/drawing/2014/main" id="{BE01F447-CABD-B043-9E49-772C54FF871B}"/>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2320182" y="3705059"/>
                  <a:ext cx="506688" cy="506688"/>
                </a:xfrm>
                <a:prstGeom prst="rect">
                  <a:avLst/>
                </a:prstGeom>
              </p:spPr>
            </p:pic>
          </p:grpSp>
          <p:pic>
            <p:nvPicPr>
              <p:cNvPr id="57" name="Picture 56">
                <a:extLst>
                  <a:ext uri="{FF2B5EF4-FFF2-40B4-BE49-F238E27FC236}">
                    <a16:creationId xmlns:a16="http://schemas.microsoft.com/office/drawing/2014/main" id="{8F8E8116-9061-F44D-9402-D7E800EF9914}"/>
                  </a:ext>
                </a:extLst>
              </p:cNvPr>
              <p:cNvPicPr>
                <a:picLocks noChangeAspect="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97998" y="7214164"/>
                <a:ext cx="267558" cy="299783"/>
              </a:xfrm>
              <a:prstGeom prst="rect">
                <a:avLst/>
              </a:prstGeom>
            </p:spPr>
          </p:pic>
        </p:grpSp>
        <p:sp>
          <p:nvSpPr>
            <p:cNvPr id="86" name="Rectangle 85">
              <a:extLst>
                <a:ext uri="{FF2B5EF4-FFF2-40B4-BE49-F238E27FC236}">
                  <a16:creationId xmlns:a16="http://schemas.microsoft.com/office/drawing/2014/main" id="{DFA06737-E761-F74A-B7CE-0AD420F40D2A}"/>
                </a:ext>
              </a:extLst>
            </p:cNvPr>
            <p:cNvSpPr/>
            <p:nvPr/>
          </p:nvSpPr>
          <p:spPr bwMode="auto">
            <a:xfrm>
              <a:off x="5985734" y="1480971"/>
              <a:ext cx="2400466" cy="587670"/>
            </a:xfrm>
            <a:prstGeom prst="rect">
              <a:avLst/>
            </a:prstGeom>
            <a:solidFill>
              <a:schemeClr val="accent1"/>
            </a:solidFill>
            <a:ln w="9525" cap="flat" cmpd="sng" algn="ctr">
              <a:noFill/>
              <a:prstDash val="solid"/>
              <a:round/>
              <a:headEnd type="none" w="med" len="med"/>
              <a:tailEnd type="none" w="med" len="med"/>
            </a:ln>
            <a:effectLst/>
          </p:spPr>
          <p:txBody>
            <a:bodyPr vert="horz" wrap="square" lIns="61913" tIns="30956" rIns="61913" bIns="30956" numCol="1" rtlCol="0" anchor="ctr" anchorCtr="0" compatLnSpc="1">
              <a:prstTxWarp prst="textNoShape">
                <a:avLst/>
              </a:prstTxWarp>
            </a:bodyPr>
            <a:lstStyle/>
            <a:p>
              <a:pPr defTabSz="619140" eaLnBrk="0" fontAlgn="base" hangingPunct="0">
                <a:spcBef>
                  <a:spcPct val="0"/>
                </a:spcBef>
                <a:spcAft>
                  <a:spcPct val="0"/>
                </a:spcAft>
              </a:pPr>
              <a:r>
                <a:rPr lang="en-US" sz="1200">
                  <a:solidFill>
                    <a:schemeClr val="bg1"/>
                  </a:solidFill>
                  <a:ea typeface="Helvetica Neue" panose="02000503000000020004" pitchFamily="2" charset="0"/>
                  <a:cs typeface="Helvetica Neue" panose="02000503000000020004" pitchFamily="2" charset="0"/>
                </a:rPr>
                <a:t>	  Impacts on</a:t>
              </a:r>
            </a:p>
            <a:p>
              <a:pPr defTabSz="619140" eaLnBrk="0" fontAlgn="base" hangingPunct="0">
                <a:spcBef>
                  <a:spcPct val="0"/>
                </a:spcBef>
                <a:spcAft>
                  <a:spcPct val="0"/>
                </a:spcAft>
              </a:pPr>
              <a:r>
                <a:rPr lang="en-US" sz="1200">
                  <a:solidFill>
                    <a:schemeClr val="bg1"/>
                  </a:solidFill>
                  <a:ea typeface="Helvetica Neue" panose="02000503000000020004" pitchFamily="2" charset="0"/>
                  <a:cs typeface="Helvetica Neue" panose="02000503000000020004" pitchFamily="2" charset="0"/>
                </a:rPr>
                <a:t>	  Device Suppliers</a:t>
              </a:r>
            </a:p>
          </p:txBody>
        </p:sp>
        <p:sp>
          <p:nvSpPr>
            <p:cNvPr id="87" name="Rectangle 86">
              <a:extLst>
                <a:ext uri="{FF2B5EF4-FFF2-40B4-BE49-F238E27FC236}">
                  <a16:creationId xmlns:a16="http://schemas.microsoft.com/office/drawing/2014/main" id="{5ED86E5A-E517-AE41-AA21-5504EF407562}"/>
                </a:ext>
              </a:extLst>
            </p:cNvPr>
            <p:cNvSpPr/>
            <p:nvPr/>
          </p:nvSpPr>
          <p:spPr bwMode="auto">
            <a:xfrm>
              <a:off x="8386201" y="1480970"/>
              <a:ext cx="2340529" cy="587670"/>
            </a:xfrm>
            <a:prstGeom prst="rect">
              <a:avLst/>
            </a:prstGeom>
            <a:solidFill>
              <a:schemeClr val="accent1"/>
            </a:solidFill>
            <a:ln w="9525" cap="flat" cmpd="sng" algn="ctr">
              <a:noFill/>
              <a:prstDash val="solid"/>
              <a:round/>
              <a:headEnd type="none" w="med" len="med"/>
              <a:tailEnd type="none" w="med" len="med"/>
            </a:ln>
            <a:effectLst/>
          </p:spPr>
          <p:txBody>
            <a:bodyPr vert="horz" wrap="square" lIns="61913" tIns="30956" rIns="61913" bIns="30956" numCol="1" rtlCol="0" anchor="ctr" anchorCtr="0" compatLnSpc="1">
              <a:prstTxWarp prst="textNoShape">
                <a:avLst/>
              </a:prstTxWarp>
            </a:bodyPr>
            <a:lstStyle/>
            <a:p>
              <a:pPr defTabSz="619140" eaLnBrk="0" fontAlgn="base" hangingPunct="0">
                <a:spcBef>
                  <a:spcPct val="0"/>
                </a:spcBef>
                <a:spcAft>
                  <a:spcPct val="0"/>
                </a:spcAft>
              </a:pPr>
              <a:r>
                <a:rPr lang="en-US" sz="1200">
                  <a:solidFill>
                    <a:schemeClr val="bg1"/>
                  </a:solidFill>
                  <a:ea typeface="Helvetica Neue" panose="02000503000000020004" pitchFamily="2" charset="0"/>
                  <a:cs typeface="Helvetica Neue" panose="02000503000000020004" pitchFamily="2" charset="0"/>
                </a:rPr>
                <a:t>         	   Impacts on </a:t>
              </a:r>
            </a:p>
            <a:p>
              <a:pPr defTabSz="619140" eaLnBrk="0" fontAlgn="base" hangingPunct="0">
                <a:spcBef>
                  <a:spcPct val="0"/>
                </a:spcBef>
                <a:spcAft>
                  <a:spcPct val="0"/>
                </a:spcAft>
              </a:pPr>
              <a:r>
                <a:rPr lang="en-US" sz="1200">
                  <a:solidFill>
                    <a:schemeClr val="bg1"/>
                  </a:solidFill>
                  <a:ea typeface="Helvetica Neue" panose="02000503000000020004" pitchFamily="2" charset="0"/>
                  <a:cs typeface="Helvetica Neue" panose="02000503000000020004" pitchFamily="2" charset="0"/>
                </a:rPr>
                <a:t>	   User Experience</a:t>
              </a:r>
            </a:p>
          </p:txBody>
        </p:sp>
        <p:sp>
          <p:nvSpPr>
            <p:cNvPr id="88" name="TextBox 87">
              <a:extLst>
                <a:ext uri="{FF2B5EF4-FFF2-40B4-BE49-F238E27FC236}">
                  <a16:creationId xmlns:a16="http://schemas.microsoft.com/office/drawing/2014/main" id="{C4B52A1D-0B7D-2343-BB3C-E1D3953B18C2}"/>
                </a:ext>
              </a:extLst>
            </p:cNvPr>
            <p:cNvSpPr txBox="1"/>
            <p:nvPr/>
          </p:nvSpPr>
          <p:spPr>
            <a:xfrm>
              <a:off x="6541469" y="2260209"/>
              <a:ext cx="1684371" cy="2308324"/>
            </a:xfrm>
            <a:prstGeom prst="rect">
              <a:avLst/>
            </a:prstGeom>
            <a:noFill/>
          </p:spPr>
          <p:txBody>
            <a:bodyPr wrap="square" rtlCol="0">
              <a:spAutoFit/>
            </a:bodyPr>
            <a:lstStyle/>
            <a:p>
              <a:r>
                <a:rPr lang="en-US" sz="1200">
                  <a:solidFill>
                    <a:schemeClr val="tx2"/>
                  </a:solidFill>
                  <a:ea typeface="Helvetica Neue" panose="02000503000000020004" pitchFamily="2" charset="0"/>
                  <a:cs typeface="Helvetica Neue" panose="02000503000000020004" pitchFamily="2" charset="0"/>
                </a:rPr>
                <a:t>Barriers to Entry</a:t>
              </a:r>
            </a:p>
            <a:p>
              <a:endParaRPr lang="en-US" sz="1200">
                <a:solidFill>
                  <a:schemeClr val="tx2"/>
                </a:solidFill>
                <a:ea typeface="Helvetica Neue" panose="02000503000000020004" pitchFamily="2" charset="0"/>
                <a:cs typeface="Helvetica Neue" panose="02000503000000020004" pitchFamily="2" charset="0"/>
              </a:endParaRPr>
            </a:p>
            <a:p>
              <a:r>
                <a:rPr lang="en-US" sz="1200">
                  <a:solidFill>
                    <a:schemeClr val="tx2"/>
                  </a:solidFill>
                  <a:ea typeface="Helvetica Neue" panose="02000503000000020004" pitchFamily="2" charset="0"/>
                  <a:cs typeface="Helvetica Neue" panose="02000503000000020004" pitchFamily="2" charset="0"/>
                </a:rPr>
                <a:t>Hardware Costs</a:t>
              </a:r>
            </a:p>
            <a:p>
              <a:endParaRPr lang="en-US" sz="1200">
                <a:solidFill>
                  <a:schemeClr val="tx2"/>
                </a:solidFill>
                <a:ea typeface="Helvetica Neue" panose="02000503000000020004" pitchFamily="2" charset="0"/>
                <a:cs typeface="Helvetica Neue" panose="02000503000000020004" pitchFamily="2" charset="0"/>
              </a:endParaRPr>
            </a:p>
            <a:p>
              <a:r>
                <a:rPr lang="en-US" sz="1200">
                  <a:solidFill>
                    <a:schemeClr val="tx2"/>
                  </a:solidFill>
                  <a:ea typeface="Helvetica Neue" panose="02000503000000020004" pitchFamily="2" charset="0"/>
                  <a:cs typeface="Helvetica Neue" panose="02000503000000020004" pitchFamily="2" charset="0"/>
                </a:rPr>
                <a:t>Developer Costs</a:t>
              </a:r>
            </a:p>
            <a:p>
              <a:endParaRPr lang="en-US" sz="1200">
                <a:solidFill>
                  <a:schemeClr val="tx2"/>
                </a:solidFill>
                <a:ea typeface="Helvetica Neue" panose="02000503000000020004" pitchFamily="2" charset="0"/>
                <a:cs typeface="Helvetica Neue" panose="02000503000000020004" pitchFamily="2" charset="0"/>
              </a:endParaRPr>
            </a:p>
            <a:p>
              <a:r>
                <a:rPr lang="en-US" sz="1200">
                  <a:solidFill>
                    <a:schemeClr val="tx2"/>
                  </a:solidFill>
                  <a:ea typeface="Helvetica Neue" panose="02000503000000020004" pitchFamily="2" charset="0"/>
                  <a:cs typeface="Helvetica Neue" panose="02000503000000020004" pitchFamily="2" charset="0"/>
                </a:rPr>
                <a:t>Bargaining Power</a:t>
              </a:r>
            </a:p>
            <a:p>
              <a:endParaRPr lang="en-US" sz="1200">
                <a:solidFill>
                  <a:schemeClr val="tx2"/>
                </a:solidFill>
                <a:ea typeface="Helvetica Neue" panose="02000503000000020004" pitchFamily="2" charset="0"/>
                <a:cs typeface="Helvetica Neue" panose="02000503000000020004" pitchFamily="2" charset="0"/>
              </a:endParaRPr>
            </a:p>
            <a:p>
              <a:r>
                <a:rPr lang="en-US" sz="1200">
                  <a:solidFill>
                    <a:schemeClr val="tx2"/>
                  </a:solidFill>
                  <a:ea typeface="Helvetica Neue" panose="02000503000000020004" pitchFamily="2" charset="0"/>
                  <a:cs typeface="Helvetica Neue" panose="02000503000000020004" pitchFamily="2" charset="0"/>
                </a:rPr>
                <a:t>Specification Influence</a:t>
              </a:r>
            </a:p>
            <a:p>
              <a:endParaRPr lang="en-US" sz="1200">
                <a:solidFill>
                  <a:schemeClr val="tx2"/>
                </a:solidFill>
                <a:ea typeface="Helvetica Neue" panose="02000503000000020004" pitchFamily="2" charset="0"/>
                <a:cs typeface="Helvetica Neue" panose="02000503000000020004" pitchFamily="2" charset="0"/>
              </a:endParaRPr>
            </a:p>
            <a:p>
              <a:endParaRPr lang="en-US" sz="1200">
                <a:solidFill>
                  <a:schemeClr val="tx2"/>
                </a:solidFill>
                <a:ea typeface="Helvetica Neue" panose="02000503000000020004" pitchFamily="2" charset="0"/>
                <a:cs typeface="Helvetica Neue" panose="02000503000000020004" pitchFamily="2" charset="0"/>
              </a:endParaRPr>
            </a:p>
          </p:txBody>
        </p:sp>
        <p:sp>
          <p:nvSpPr>
            <p:cNvPr id="89" name="TextBox 88">
              <a:extLst>
                <a:ext uri="{FF2B5EF4-FFF2-40B4-BE49-F238E27FC236}">
                  <a16:creationId xmlns:a16="http://schemas.microsoft.com/office/drawing/2014/main" id="{E6DC970B-43B7-D240-B873-31F0E3773217}"/>
                </a:ext>
              </a:extLst>
            </p:cNvPr>
            <p:cNvSpPr txBox="1"/>
            <p:nvPr/>
          </p:nvSpPr>
          <p:spPr>
            <a:xfrm>
              <a:off x="9016221" y="2260208"/>
              <a:ext cx="1684371" cy="1754326"/>
            </a:xfrm>
            <a:prstGeom prst="rect">
              <a:avLst/>
            </a:prstGeom>
            <a:noFill/>
          </p:spPr>
          <p:txBody>
            <a:bodyPr wrap="square" rtlCol="0">
              <a:spAutoFit/>
            </a:bodyPr>
            <a:lstStyle/>
            <a:p>
              <a:r>
                <a:rPr lang="en-US" sz="1200">
                  <a:solidFill>
                    <a:schemeClr val="tx2"/>
                  </a:solidFill>
                  <a:ea typeface="Helvetica Neue" panose="02000503000000020004" pitchFamily="2" charset="0"/>
                  <a:cs typeface="Helvetica Neue" panose="02000503000000020004" pitchFamily="2" charset="0"/>
                </a:rPr>
                <a:t>Device Cost</a:t>
              </a:r>
            </a:p>
            <a:p>
              <a:endParaRPr lang="en-US" sz="1200">
                <a:solidFill>
                  <a:schemeClr val="tx2"/>
                </a:solidFill>
                <a:ea typeface="Helvetica Neue" panose="02000503000000020004" pitchFamily="2" charset="0"/>
                <a:cs typeface="Helvetica Neue" panose="02000503000000020004" pitchFamily="2" charset="0"/>
              </a:endParaRPr>
            </a:p>
            <a:p>
              <a:r>
                <a:rPr lang="en-US" sz="1200">
                  <a:solidFill>
                    <a:schemeClr val="tx2"/>
                  </a:solidFill>
                  <a:ea typeface="Helvetica Neue" panose="02000503000000020004" pitchFamily="2" charset="0"/>
                  <a:cs typeface="Helvetica Neue" panose="02000503000000020004" pitchFamily="2" charset="0"/>
                </a:rPr>
                <a:t>Complexity</a:t>
              </a:r>
            </a:p>
            <a:p>
              <a:endParaRPr lang="en-US" sz="1200">
                <a:solidFill>
                  <a:schemeClr val="tx2"/>
                </a:solidFill>
                <a:ea typeface="Helvetica Neue" panose="02000503000000020004" pitchFamily="2" charset="0"/>
                <a:cs typeface="Helvetica Neue" panose="02000503000000020004" pitchFamily="2" charset="0"/>
              </a:endParaRPr>
            </a:p>
            <a:p>
              <a:r>
                <a:rPr lang="en-US" sz="1200">
                  <a:solidFill>
                    <a:schemeClr val="tx2"/>
                  </a:solidFill>
                  <a:ea typeface="Helvetica Neue" panose="02000503000000020004" pitchFamily="2" charset="0"/>
                  <a:cs typeface="Helvetica Neue" panose="02000503000000020004" pitchFamily="2" charset="0"/>
                </a:rPr>
                <a:t>Adoption</a:t>
              </a:r>
            </a:p>
            <a:p>
              <a:endParaRPr lang="en-US" sz="1200">
                <a:solidFill>
                  <a:schemeClr val="tx2"/>
                </a:solidFill>
                <a:ea typeface="Helvetica Neue" panose="02000503000000020004" pitchFamily="2" charset="0"/>
                <a:cs typeface="Helvetica Neue" panose="02000503000000020004" pitchFamily="2" charset="0"/>
              </a:endParaRPr>
            </a:p>
            <a:p>
              <a:r>
                <a:rPr lang="en-US" sz="1200">
                  <a:solidFill>
                    <a:schemeClr val="tx2"/>
                  </a:solidFill>
                  <a:ea typeface="Helvetica Neue" panose="02000503000000020004" pitchFamily="2" charset="0"/>
                  <a:cs typeface="Helvetica Neue" panose="02000503000000020004" pitchFamily="2" charset="0"/>
                </a:rPr>
                <a:t>Ease of Use</a:t>
              </a:r>
            </a:p>
            <a:p>
              <a:endParaRPr lang="en-US" sz="1200">
                <a:solidFill>
                  <a:schemeClr val="tx2"/>
                </a:solidFill>
                <a:ea typeface="Helvetica Neue" panose="02000503000000020004" pitchFamily="2" charset="0"/>
                <a:cs typeface="Helvetica Neue" panose="02000503000000020004" pitchFamily="2" charset="0"/>
              </a:endParaRPr>
            </a:p>
            <a:p>
              <a:r>
                <a:rPr lang="en-US" sz="1200">
                  <a:solidFill>
                    <a:schemeClr val="tx2"/>
                  </a:solidFill>
                  <a:ea typeface="Helvetica Neue" panose="02000503000000020004" pitchFamily="2" charset="0"/>
                  <a:cs typeface="Helvetica Neue" panose="02000503000000020004" pitchFamily="2" charset="0"/>
                </a:rPr>
                <a:t>Ease of Installation</a:t>
              </a:r>
            </a:p>
          </p:txBody>
        </p:sp>
        <p:cxnSp>
          <p:nvCxnSpPr>
            <p:cNvPr id="90" name="Straight Connector 89">
              <a:extLst>
                <a:ext uri="{FF2B5EF4-FFF2-40B4-BE49-F238E27FC236}">
                  <a16:creationId xmlns:a16="http://schemas.microsoft.com/office/drawing/2014/main" id="{143E694D-2B22-3747-ACFC-6CD1D5DEC7EB}"/>
                </a:ext>
              </a:extLst>
            </p:cNvPr>
            <p:cNvCxnSpPr>
              <a:cxnSpLocks/>
            </p:cNvCxnSpPr>
            <p:nvPr/>
          </p:nvCxnSpPr>
          <p:spPr bwMode="auto">
            <a:xfrm flipV="1">
              <a:off x="8386200" y="1480971"/>
              <a:ext cx="0" cy="2985621"/>
            </a:xfrm>
            <a:prstGeom prst="line">
              <a:avLst/>
            </a:prstGeom>
            <a:ln>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1" name="Graphic 90" descr="Teacher">
              <a:extLst>
                <a:ext uri="{FF2B5EF4-FFF2-40B4-BE49-F238E27FC236}">
                  <a16:creationId xmlns:a16="http://schemas.microsoft.com/office/drawing/2014/main" id="{FE6D6CA3-7087-4648-B30A-111746E0597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414632" y="1467794"/>
              <a:ext cx="607575" cy="607575"/>
            </a:xfrm>
            <a:prstGeom prst="rect">
              <a:avLst/>
            </a:prstGeom>
          </p:spPr>
        </p:pic>
        <p:pic>
          <p:nvPicPr>
            <p:cNvPr id="92" name="Graphic 91" descr="Robot">
              <a:extLst>
                <a:ext uri="{FF2B5EF4-FFF2-40B4-BE49-F238E27FC236}">
                  <a16:creationId xmlns:a16="http://schemas.microsoft.com/office/drawing/2014/main" id="{133CD716-BAA8-FC41-9CA3-FC23E31F882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088278" y="1473402"/>
              <a:ext cx="621832" cy="621832"/>
            </a:xfrm>
            <a:prstGeom prst="rect">
              <a:avLst/>
            </a:prstGeom>
          </p:spPr>
        </p:pic>
        <p:sp>
          <p:nvSpPr>
            <p:cNvPr id="93" name="Up Arrow 92">
              <a:extLst>
                <a:ext uri="{FF2B5EF4-FFF2-40B4-BE49-F238E27FC236}">
                  <a16:creationId xmlns:a16="http://schemas.microsoft.com/office/drawing/2014/main" id="{EF9DAAD0-8696-D848-9F4D-148C7E74728A}"/>
                </a:ext>
              </a:extLst>
            </p:cNvPr>
            <p:cNvSpPr/>
            <p:nvPr/>
          </p:nvSpPr>
          <p:spPr bwMode="auto">
            <a:xfrm>
              <a:off x="6123753" y="2283924"/>
              <a:ext cx="166826" cy="209561"/>
            </a:xfrm>
            <a:prstGeom prst="upArrow">
              <a:avLst/>
            </a:prstGeom>
            <a:solidFill>
              <a:srgbClr val="FF0000"/>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94" name="Up Arrow 93">
              <a:extLst>
                <a:ext uri="{FF2B5EF4-FFF2-40B4-BE49-F238E27FC236}">
                  <a16:creationId xmlns:a16="http://schemas.microsoft.com/office/drawing/2014/main" id="{C364FF6D-7080-6C41-8F3A-6DA7A45CEE30}"/>
                </a:ext>
              </a:extLst>
            </p:cNvPr>
            <p:cNvSpPr/>
            <p:nvPr/>
          </p:nvSpPr>
          <p:spPr bwMode="auto">
            <a:xfrm>
              <a:off x="8548757" y="2653244"/>
              <a:ext cx="174702" cy="209561"/>
            </a:xfrm>
            <a:prstGeom prst="upArrow">
              <a:avLst/>
            </a:prstGeom>
            <a:solidFill>
              <a:srgbClr val="FF0000"/>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95" name="Up Arrow 94">
              <a:extLst>
                <a:ext uri="{FF2B5EF4-FFF2-40B4-BE49-F238E27FC236}">
                  <a16:creationId xmlns:a16="http://schemas.microsoft.com/office/drawing/2014/main" id="{9DF90345-E5B3-5F44-8843-F7F2D42EF753}"/>
                </a:ext>
              </a:extLst>
            </p:cNvPr>
            <p:cNvSpPr/>
            <p:nvPr/>
          </p:nvSpPr>
          <p:spPr bwMode="auto">
            <a:xfrm>
              <a:off x="8550137" y="2283924"/>
              <a:ext cx="174702" cy="209561"/>
            </a:xfrm>
            <a:prstGeom prst="upArrow">
              <a:avLst/>
            </a:prstGeom>
            <a:solidFill>
              <a:srgbClr val="FF0000"/>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96" name="Up Arrow 95">
              <a:extLst>
                <a:ext uri="{FF2B5EF4-FFF2-40B4-BE49-F238E27FC236}">
                  <a16:creationId xmlns:a16="http://schemas.microsoft.com/office/drawing/2014/main" id="{2AAE48D1-1761-C44F-9002-A93C2600E6F0}"/>
                </a:ext>
              </a:extLst>
            </p:cNvPr>
            <p:cNvSpPr/>
            <p:nvPr/>
          </p:nvSpPr>
          <p:spPr bwMode="auto">
            <a:xfrm>
              <a:off x="6123753" y="3011677"/>
              <a:ext cx="166826" cy="209561"/>
            </a:xfrm>
            <a:prstGeom prst="upArrow">
              <a:avLst/>
            </a:prstGeom>
            <a:solidFill>
              <a:srgbClr val="FF0000"/>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97" name="Up Arrow 96">
              <a:extLst>
                <a:ext uri="{FF2B5EF4-FFF2-40B4-BE49-F238E27FC236}">
                  <a16:creationId xmlns:a16="http://schemas.microsoft.com/office/drawing/2014/main" id="{025C7978-13AE-A94E-AE47-8356B524070F}"/>
                </a:ext>
              </a:extLst>
            </p:cNvPr>
            <p:cNvSpPr/>
            <p:nvPr/>
          </p:nvSpPr>
          <p:spPr bwMode="auto">
            <a:xfrm>
              <a:off x="6123753" y="2653244"/>
              <a:ext cx="166826" cy="209561"/>
            </a:xfrm>
            <a:prstGeom prst="upArrow">
              <a:avLst/>
            </a:prstGeom>
            <a:solidFill>
              <a:srgbClr val="FF0000"/>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98" name="Up Arrow 97">
              <a:extLst>
                <a:ext uri="{FF2B5EF4-FFF2-40B4-BE49-F238E27FC236}">
                  <a16:creationId xmlns:a16="http://schemas.microsoft.com/office/drawing/2014/main" id="{ECE0EBBD-DF11-2C49-A475-244A3EDF5B85}"/>
                </a:ext>
              </a:extLst>
            </p:cNvPr>
            <p:cNvSpPr/>
            <p:nvPr/>
          </p:nvSpPr>
          <p:spPr bwMode="auto">
            <a:xfrm flipV="1">
              <a:off x="8546562" y="3011677"/>
              <a:ext cx="174702" cy="223193"/>
            </a:xfrm>
            <a:prstGeom prst="upArrow">
              <a:avLst/>
            </a:prstGeom>
            <a:solidFill>
              <a:srgbClr val="FF0000"/>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99" name="Up Arrow 98">
              <a:extLst>
                <a:ext uri="{FF2B5EF4-FFF2-40B4-BE49-F238E27FC236}">
                  <a16:creationId xmlns:a16="http://schemas.microsoft.com/office/drawing/2014/main" id="{D560C252-D93A-3C41-B0C5-499F249DA961}"/>
                </a:ext>
              </a:extLst>
            </p:cNvPr>
            <p:cNvSpPr/>
            <p:nvPr/>
          </p:nvSpPr>
          <p:spPr bwMode="auto">
            <a:xfrm flipV="1">
              <a:off x="8546562" y="3413656"/>
              <a:ext cx="174702" cy="223193"/>
            </a:xfrm>
            <a:prstGeom prst="upArrow">
              <a:avLst/>
            </a:prstGeom>
            <a:solidFill>
              <a:srgbClr val="FF0000"/>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100" name="Up Arrow 99">
              <a:extLst>
                <a:ext uri="{FF2B5EF4-FFF2-40B4-BE49-F238E27FC236}">
                  <a16:creationId xmlns:a16="http://schemas.microsoft.com/office/drawing/2014/main" id="{1735429E-B2D8-1F48-BBCE-C73B6E6E0F65}"/>
                </a:ext>
              </a:extLst>
            </p:cNvPr>
            <p:cNvSpPr/>
            <p:nvPr/>
          </p:nvSpPr>
          <p:spPr bwMode="auto">
            <a:xfrm flipV="1">
              <a:off x="6120718" y="3829272"/>
              <a:ext cx="166825" cy="223193"/>
            </a:xfrm>
            <a:prstGeom prst="upArrow">
              <a:avLst/>
            </a:prstGeom>
            <a:solidFill>
              <a:srgbClr val="FF0000"/>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101" name="Up Arrow 100">
              <a:extLst>
                <a:ext uri="{FF2B5EF4-FFF2-40B4-BE49-F238E27FC236}">
                  <a16:creationId xmlns:a16="http://schemas.microsoft.com/office/drawing/2014/main" id="{F6ADE86E-FAC9-A946-81FF-74A5E86FB07E}"/>
                </a:ext>
              </a:extLst>
            </p:cNvPr>
            <p:cNvSpPr/>
            <p:nvPr/>
          </p:nvSpPr>
          <p:spPr bwMode="auto">
            <a:xfrm flipV="1">
              <a:off x="6120718" y="3413656"/>
              <a:ext cx="166825" cy="223193"/>
            </a:xfrm>
            <a:prstGeom prst="upArrow">
              <a:avLst/>
            </a:prstGeom>
            <a:solidFill>
              <a:srgbClr val="FF0000"/>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102" name="TextBox 101">
              <a:extLst>
                <a:ext uri="{FF2B5EF4-FFF2-40B4-BE49-F238E27FC236}">
                  <a16:creationId xmlns:a16="http://schemas.microsoft.com/office/drawing/2014/main" id="{37911AE1-C9B3-F64E-B938-C2AAACF12246}"/>
                </a:ext>
              </a:extLst>
            </p:cNvPr>
            <p:cNvSpPr txBox="1"/>
            <p:nvPr/>
          </p:nvSpPr>
          <p:spPr>
            <a:xfrm>
              <a:off x="1380992" y="4327610"/>
              <a:ext cx="4303779" cy="1200329"/>
            </a:xfrm>
            <a:prstGeom prst="rect">
              <a:avLst/>
            </a:prstGeom>
            <a:noFill/>
          </p:spPr>
          <p:txBody>
            <a:bodyPr wrap="square" rtlCol="0">
              <a:spAutoFit/>
            </a:bodyPr>
            <a:lstStyle/>
            <a:p>
              <a:r>
                <a:rPr lang="en-US" sz="1200" b="1">
                  <a:solidFill>
                    <a:schemeClr val="tx2"/>
                  </a:solidFill>
                  <a:ea typeface="Helvetica Neue" panose="02000503000000020004" pitchFamily="2" charset="0"/>
                  <a:cs typeface="Helvetica Neue" panose="02000503000000020004" pitchFamily="2" charset="0"/>
                </a:rPr>
                <a:t>The Dictator Model </a:t>
              </a:r>
              <a:r>
                <a:rPr lang="en-US" sz="1200">
                  <a:solidFill>
                    <a:schemeClr val="tx2"/>
                  </a:solidFill>
                  <a:ea typeface="Helvetica Neue" panose="02000503000000020004" pitchFamily="2" charset="0"/>
                  <a:cs typeface="Helvetica Neue" panose="02000503000000020004" pitchFamily="2" charset="0"/>
                </a:rPr>
                <a:t>involves one Smart Home hub through which all devices are controlled. Devices cannot communicate with each other without the help of the dictator or hub, and hubs from different providers or in different systems (e.g. the kitchen vs. the bathroom) do not communicate with each other</a:t>
              </a:r>
              <a:endParaRPr lang="en-US" sz="1200" b="1">
                <a:solidFill>
                  <a:schemeClr val="tx2"/>
                </a:solidFill>
                <a:ea typeface="Helvetica Neue" panose="02000503000000020004" pitchFamily="2" charset="0"/>
                <a:cs typeface="Helvetica Neue" panose="02000503000000020004" pitchFamily="2" charset="0"/>
              </a:endParaRPr>
            </a:p>
          </p:txBody>
        </p:sp>
        <p:sp>
          <p:nvSpPr>
            <p:cNvPr id="103" name="Up Arrow 102">
              <a:extLst>
                <a:ext uri="{FF2B5EF4-FFF2-40B4-BE49-F238E27FC236}">
                  <a16:creationId xmlns:a16="http://schemas.microsoft.com/office/drawing/2014/main" id="{339B0F3F-6E4A-DD42-90A6-00862D54DC6C}"/>
                </a:ext>
              </a:extLst>
            </p:cNvPr>
            <p:cNvSpPr/>
            <p:nvPr/>
          </p:nvSpPr>
          <p:spPr bwMode="auto">
            <a:xfrm flipV="1">
              <a:off x="8543718" y="3829272"/>
              <a:ext cx="174702" cy="223193"/>
            </a:xfrm>
            <a:prstGeom prst="upArrow">
              <a:avLst/>
            </a:prstGeom>
            <a:solidFill>
              <a:srgbClr val="FF0000"/>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pic>
          <p:nvPicPr>
            <p:cNvPr id="104" name="Picture 103">
              <a:extLst>
                <a:ext uri="{FF2B5EF4-FFF2-40B4-BE49-F238E27FC236}">
                  <a16:creationId xmlns:a16="http://schemas.microsoft.com/office/drawing/2014/main" id="{4F4221D7-8593-9B41-BA66-70758622CFD4}"/>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606654" y="2510907"/>
              <a:ext cx="543749" cy="543749"/>
            </a:xfrm>
            <a:prstGeom prst="rect">
              <a:avLst/>
            </a:prstGeom>
          </p:spPr>
        </p:pic>
        <p:pic>
          <p:nvPicPr>
            <p:cNvPr id="105" name="Picture 104">
              <a:extLst>
                <a:ext uri="{FF2B5EF4-FFF2-40B4-BE49-F238E27FC236}">
                  <a16:creationId xmlns:a16="http://schemas.microsoft.com/office/drawing/2014/main" id="{67E04442-6B55-E947-B660-0F829AD0FBBB}"/>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3151345" y="1841567"/>
              <a:ext cx="621832" cy="621832"/>
            </a:xfrm>
            <a:prstGeom prst="rect">
              <a:avLst/>
            </a:prstGeom>
          </p:spPr>
        </p:pic>
        <p:pic>
          <p:nvPicPr>
            <p:cNvPr id="106" name="Picture 105">
              <a:extLst>
                <a:ext uri="{FF2B5EF4-FFF2-40B4-BE49-F238E27FC236}">
                  <a16:creationId xmlns:a16="http://schemas.microsoft.com/office/drawing/2014/main" id="{5CDB2F62-2E6D-7E49-A51B-6CB953DDA677}"/>
                </a:ext>
              </a:extLst>
            </p:cNvPr>
            <p:cNvPicPr>
              <a:picLocks noChangeAspect="1"/>
            </p:cNvPicPr>
            <p:nvPr/>
          </p:nvPicPr>
          <p:blipFill>
            <a:blip r:embed="rId29"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944457" y="3155493"/>
              <a:ext cx="1035610" cy="377567"/>
            </a:xfrm>
            <a:prstGeom prst="rect">
              <a:avLst/>
            </a:prstGeom>
          </p:spPr>
        </p:pic>
        <p:pic>
          <p:nvPicPr>
            <p:cNvPr id="107" name="Picture 106">
              <a:extLst>
                <a:ext uri="{FF2B5EF4-FFF2-40B4-BE49-F238E27FC236}">
                  <a16:creationId xmlns:a16="http://schemas.microsoft.com/office/drawing/2014/main" id="{3A9B6112-AF27-824C-8EDF-B128EF91BF43}"/>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3810565" y="2633971"/>
              <a:ext cx="533326" cy="297623"/>
            </a:xfrm>
            <a:prstGeom prst="rect">
              <a:avLst/>
            </a:prstGeom>
          </p:spPr>
        </p:pic>
        <p:sp>
          <p:nvSpPr>
            <p:cNvPr id="108" name="Rectangle 107">
              <a:extLst>
                <a:ext uri="{FF2B5EF4-FFF2-40B4-BE49-F238E27FC236}">
                  <a16:creationId xmlns:a16="http://schemas.microsoft.com/office/drawing/2014/main" id="{A8550102-11A3-A14E-A433-9B9768306507}"/>
                </a:ext>
              </a:extLst>
            </p:cNvPr>
            <p:cNvSpPr/>
            <p:nvPr/>
          </p:nvSpPr>
          <p:spPr>
            <a:xfrm>
              <a:off x="6324898" y="4658160"/>
              <a:ext cx="4179467" cy="1277273"/>
            </a:xfrm>
            <a:prstGeom prst="rect">
              <a:avLst/>
            </a:prstGeom>
            <a:ln>
              <a:noFill/>
            </a:ln>
          </p:spPr>
          <p:txBody>
            <a:bodyPr wrap="square">
              <a:spAutoFit/>
            </a:bodyPr>
            <a:lstStyle/>
            <a:p>
              <a:r>
                <a:rPr lang="en-CA" sz="1100" i="1">
                  <a:solidFill>
                    <a:schemeClr val="accent2"/>
                  </a:solidFill>
                  <a:ea typeface="Merriweather" panose="02060503050406030704" pitchFamily="18" charset="77"/>
                  <a:cs typeface="Times New Roman" panose="02020603050405020304" pitchFamily="18" charset="0"/>
                </a:rPr>
                <a:t>“Current challenges in the market include interoperability and improving user experience. We're in an extremely fragmented market, so our long term strategy is to build a strong ecosystem around the smart home, which includes devices and services</a:t>
              </a:r>
              <a:r>
                <a:rPr lang="en-US" sz="1100" i="1">
                  <a:solidFill>
                    <a:schemeClr val="accent2"/>
                  </a:solidFill>
                  <a:ea typeface="Merriweather" panose="02060503050406030704" pitchFamily="18" charset="77"/>
                  <a:cs typeface="Times New Roman" panose="02020603050405020304" pitchFamily="18" charset="0"/>
                </a:rPr>
                <a:t>.” </a:t>
              </a:r>
              <a:br>
                <a:rPr lang="en-US" sz="1100" i="1">
                  <a:solidFill>
                    <a:schemeClr val="accent2"/>
                  </a:solidFill>
                  <a:ea typeface="Merriweather" panose="02060503050406030704" pitchFamily="18" charset="77"/>
                  <a:cs typeface="Times New Roman" panose="02020603050405020304" pitchFamily="18" charset="0"/>
                </a:rPr>
              </a:br>
              <a:endParaRPr lang="en-US" sz="1100" i="1">
                <a:solidFill>
                  <a:schemeClr val="accent2"/>
                </a:solidFill>
                <a:ea typeface="Merriweather" panose="02060503050406030704" pitchFamily="18" charset="77"/>
                <a:cs typeface="Times New Roman" panose="02020603050405020304" pitchFamily="18" charset="0"/>
              </a:endParaRPr>
            </a:p>
            <a:p>
              <a:pPr algn="r"/>
              <a:r>
                <a:rPr lang="en-US" sz="1100" i="1">
                  <a:solidFill>
                    <a:schemeClr val="accent2"/>
                  </a:solidFill>
                  <a:ea typeface="Merriweather" panose="02060503050406030704" pitchFamily="18" charset="77"/>
                  <a:cs typeface="Times New Roman" panose="02020603050405020304" pitchFamily="18" charset="0"/>
                </a:rPr>
                <a:t>– Program Manager, </a:t>
              </a:r>
              <a:r>
                <a:rPr lang="en-US" sz="1100" i="1" err="1">
                  <a:solidFill>
                    <a:schemeClr val="accent2"/>
                  </a:solidFill>
                  <a:ea typeface="Merriweather" panose="02060503050406030704" pitchFamily="18" charset="77"/>
                  <a:cs typeface="Times New Roman" panose="02020603050405020304" pitchFamily="18" charset="0"/>
                </a:rPr>
                <a:t>Sevenhugs</a:t>
              </a:r>
              <a:endParaRPr lang="en-US" sz="1100" i="1">
                <a:solidFill>
                  <a:schemeClr val="accent2"/>
                </a:solidFill>
              </a:endParaRPr>
            </a:p>
          </p:txBody>
        </p:sp>
      </p:grpSp>
    </p:spTree>
    <p:extLst>
      <p:ext uri="{BB962C8B-B14F-4D97-AF65-F5344CB8AC3E}">
        <p14:creationId xmlns:p14="http://schemas.microsoft.com/office/powerpoint/2010/main" val="154088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p:txBody>
          <a:bodyPr/>
          <a:lstStyle/>
          <a:p>
            <a:r>
              <a:rPr lang="en-US"/>
              <a:t>Next Step: Siloed Coexistence</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p:txBody>
          <a:bodyPr/>
          <a:lstStyle/>
          <a:p>
            <a:fld id="{4658F449-AC56-C64A-8488-86A10DE691DA}" type="slidenum">
              <a:rPr lang="en-US" smtClean="0"/>
              <a:pPr/>
              <a:t>32</a:t>
            </a:fld>
            <a:endParaRPr lang="en-US"/>
          </a:p>
        </p:txBody>
      </p:sp>
      <p:grpSp>
        <p:nvGrpSpPr>
          <p:cNvPr id="3" name="Group 2">
            <a:extLst>
              <a:ext uri="{FF2B5EF4-FFF2-40B4-BE49-F238E27FC236}">
                <a16:creationId xmlns:a16="http://schemas.microsoft.com/office/drawing/2014/main" id="{1AEC6018-C462-8B40-89E5-8E3BCA831A58}"/>
              </a:ext>
            </a:extLst>
          </p:cNvPr>
          <p:cNvGrpSpPr/>
          <p:nvPr/>
        </p:nvGrpSpPr>
        <p:grpSpPr>
          <a:xfrm>
            <a:off x="1143401" y="1120264"/>
            <a:ext cx="8609809" cy="5236086"/>
            <a:chOff x="682328" y="1367489"/>
            <a:chExt cx="8609809" cy="5236086"/>
          </a:xfrm>
        </p:grpSpPr>
        <p:sp>
          <p:nvSpPr>
            <p:cNvPr id="109" name="Rectangle 108">
              <a:extLst>
                <a:ext uri="{FF2B5EF4-FFF2-40B4-BE49-F238E27FC236}">
                  <a16:creationId xmlns:a16="http://schemas.microsoft.com/office/drawing/2014/main" id="{7366BA1C-4D2A-0F4E-9209-34EE4B4FEE89}"/>
                </a:ext>
              </a:extLst>
            </p:cNvPr>
            <p:cNvSpPr/>
            <p:nvPr/>
          </p:nvSpPr>
          <p:spPr>
            <a:xfrm>
              <a:off x="682328" y="1684092"/>
              <a:ext cx="2768600" cy="4022945"/>
            </a:xfrm>
            <a:prstGeom prst="rect">
              <a:avLst/>
            </a:prstGeom>
            <a:solidFill>
              <a:srgbClr val="E93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AD5B4572-AE3F-6E46-9E74-3DD6520BDE33}"/>
                </a:ext>
              </a:extLst>
            </p:cNvPr>
            <p:cNvSpPr/>
            <p:nvPr/>
          </p:nvSpPr>
          <p:spPr bwMode="auto">
            <a:xfrm>
              <a:off x="682329" y="1367489"/>
              <a:ext cx="2768600" cy="316603"/>
            </a:xfrm>
            <a:prstGeom prst="rect">
              <a:avLst/>
            </a:prstGeom>
            <a:noFill/>
            <a:ln w="28575" cap="flat" cmpd="sng" algn="ctr">
              <a:noFill/>
              <a:prstDash val="solid"/>
              <a:round/>
              <a:headEnd type="none" w="med" len="med"/>
              <a:tailEnd type="none" w="med" len="med"/>
            </a:ln>
            <a:effectLst/>
          </p:spPr>
          <p:txBody>
            <a:bodyPr vert="horz" wrap="square" lIns="75438" tIns="37719" rIns="75438" bIns="37719" numCol="1" rtlCol="0" anchor="ctr" anchorCtr="0" compatLnSpc="1">
              <a:prstTxWarp prst="textNoShape">
                <a:avLst/>
              </a:prstTxWarp>
            </a:bodyPr>
            <a:lstStyle/>
            <a:p>
              <a:pPr algn="ctr" defTabSz="754310" eaLnBrk="0" fontAlgn="base" hangingPunct="0">
                <a:spcBef>
                  <a:spcPct val="0"/>
                </a:spcBef>
                <a:spcAft>
                  <a:spcPct val="0"/>
                </a:spcAft>
              </a:pPr>
              <a:r>
                <a:rPr lang="en-US" sz="1600">
                  <a:solidFill>
                    <a:sysClr val="windowText" lastClr="000000"/>
                  </a:solidFill>
                  <a:ea typeface="Helvetica Neue" panose="02000503000000020004" pitchFamily="2" charset="0"/>
                  <a:cs typeface="Helvetica Neue" panose="02000503000000020004" pitchFamily="2" charset="0"/>
                </a:rPr>
                <a:t>Dictator Model</a:t>
              </a:r>
            </a:p>
          </p:txBody>
        </p:sp>
        <p:grpSp>
          <p:nvGrpSpPr>
            <p:cNvPr id="111" name="Group 110">
              <a:extLst>
                <a:ext uri="{FF2B5EF4-FFF2-40B4-BE49-F238E27FC236}">
                  <a16:creationId xmlns:a16="http://schemas.microsoft.com/office/drawing/2014/main" id="{8824C20D-C349-A14B-9025-D824DAABFAF8}"/>
                </a:ext>
              </a:extLst>
            </p:cNvPr>
            <p:cNvGrpSpPr/>
            <p:nvPr/>
          </p:nvGrpSpPr>
          <p:grpSpPr>
            <a:xfrm>
              <a:off x="796125" y="1948175"/>
              <a:ext cx="2541013" cy="1660411"/>
              <a:chOff x="1053094" y="3051289"/>
              <a:chExt cx="2069020" cy="1194985"/>
            </a:xfrm>
          </p:grpSpPr>
          <p:sp>
            <p:nvSpPr>
              <p:cNvPr id="112" name="Oval 111">
                <a:extLst>
                  <a:ext uri="{FF2B5EF4-FFF2-40B4-BE49-F238E27FC236}">
                    <a16:creationId xmlns:a16="http://schemas.microsoft.com/office/drawing/2014/main" id="{9ACDA550-3956-814A-B89C-26FEAB514311}"/>
                  </a:ext>
                </a:extLst>
              </p:cNvPr>
              <p:cNvSpPr/>
              <p:nvPr/>
            </p:nvSpPr>
            <p:spPr>
              <a:xfrm rot="10800000">
                <a:off x="1567544" y="3152055"/>
                <a:ext cx="999612" cy="906505"/>
              </a:xfrm>
              <a:prstGeom prst="ellipse">
                <a:avLst/>
              </a:prstGeom>
              <a:solidFill>
                <a:srgbClr val="FFFFFF"/>
              </a:solidFill>
              <a:ln w="28575" cap="flat" cmpd="sng" algn="ctr">
                <a:gradFill>
                  <a:gsLst>
                    <a:gs pos="0">
                      <a:srgbClr val="E83E1D">
                        <a:lumMod val="5000"/>
                        <a:lumOff val="95000"/>
                      </a:srgbClr>
                    </a:gs>
                    <a:gs pos="100000">
                      <a:srgbClr val="009DF7"/>
                    </a:gs>
                  </a:gsLst>
                  <a:lin ang="5400000" scaled="1"/>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113" name="Oval 112">
                <a:extLst>
                  <a:ext uri="{FF2B5EF4-FFF2-40B4-BE49-F238E27FC236}">
                    <a16:creationId xmlns:a16="http://schemas.microsoft.com/office/drawing/2014/main" id="{4BF98A00-0970-D24F-9490-7D8B8D8ABCA6}"/>
                  </a:ext>
                </a:extLst>
              </p:cNvPr>
              <p:cNvSpPr>
                <a:spLocks noChangeAspect="1"/>
              </p:cNvSpPr>
              <p:nvPr/>
            </p:nvSpPr>
            <p:spPr>
              <a:xfrm>
                <a:off x="1605510" y="3196081"/>
                <a:ext cx="923680" cy="837645"/>
              </a:xfrm>
              <a:prstGeom prst="ellipse">
                <a:avLst/>
              </a:prstGeom>
              <a:noFill/>
              <a:ln w="28575" cap="flat" cmpd="sng" algn="ctr">
                <a:gradFill>
                  <a:gsLst>
                    <a:gs pos="0">
                      <a:srgbClr val="0A51A1"/>
                    </a:gs>
                    <a:gs pos="100000">
                      <a:srgbClr val="009DF7"/>
                    </a:gs>
                  </a:gsLst>
                  <a:lin ang="5400000" scaled="1"/>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pic>
            <p:nvPicPr>
              <p:cNvPr id="114" name="Graphic 113" descr="Thermometer">
                <a:extLst>
                  <a:ext uri="{FF2B5EF4-FFF2-40B4-BE49-F238E27FC236}">
                    <a16:creationId xmlns:a16="http://schemas.microsoft.com/office/drawing/2014/main" id="{34BFE980-7B8E-0045-A883-42535D7016B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48231" y="3051289"/>
                <a:ext cx="229967" cy="228600"/>
              </a:xfrm>
              <a:prstGeom prst="rect">
                <a:avLst/>
              </a:prstGeom>
            </p:spPr>
          </p:pic>
          <p:grpSp>
            <p:nvGrpSpPr>
              <p:cNvPr id="115" name="Group 114">
                <a:extLst>
                  <a:ext uri="{FF2B5EF4-FFF2-40B4-BE49-F238E27FC236}">
                    <a16:creationId xmlns:a16="http://schemas.microsoft.com/office/drawing/2014/main" id="{0982A922-6A28-3F47-84BB-AB287832254E}"/>
                  </a:ext>
                </a:extLst>
              </p:cNvPr>
              <p:cNvGrpSpPr/>
              <p:nvPr/>
            </p:nvGrpSpPr>
            <p:grpSpPr>
              <a:xfrm>
                <a:off x="1431712" y="3156155"/>
                <a:ext cx="281763" cy="126112"/>
                <a:chOff x="3550426" y="2236380"/>
                <a:chExt cx="947832" cy="426769"/>
              </a:xfrm>
              <a:solidFill>
                <a:srgbClr val="FFFFFF"/>
              </a:solidFill>
            </p:grpSpPr>
            <p:cxnSp>
              <p:nvCxnSpPr>
                <p:cNvPr id="162" name="Straight Connector 161">
                  <a:extLst>
                    <a:ext uri="{FF2B5EF4-FFF2-40B4-BE49-F238E27FC236}">
                      <a16:creationId xmlns:a16="http://schemas.microsoft.com/office/drawing/2014/main" id="{BC8125CC-797C-B949-AB4A-9B871EC3DA51}"/>
                    </a:ext>
                  </a:extLst>
                </p:cNvPr>
                <p:cNvCxnSpPr/>
                <p:nvPr/>
              </p:nvCxnSpPr>
              <p:spPr>
                <a:xfrm flipH="1" flipV="1">
                  <a:off x="4060722" y="2243754"/>
                  <a:ext cx="437536" cy="419395"/>
                </a:xfrm>
                <a:prstGeom prst="line">
                  <a:avLst/>
                </a:prstGeom>
                <a:grpFill/>
                <a:ln w="19050" cap="flat" cmpd="sng" algn="ctr">
                  <a:solidFill>
                    <a:srgbClr val="FFFFFF"/>
                  </a:solidFill>
                  <a:prstDash val="solid"/>
                  <a:headEnd type="oval"/>
                </a:ln>
                <a:effectLst/>
              </p:spPr>
            </p:cxnSp>
            <p:cxnSp>
              <p:nvCxnSpPr>
                <p:cNvPr id="163" name="Straight Connector 162">
                  <a:extLst>
                    <a:ext uri="{FF2B5EF4-FFF2-40B4-BE49-F238E27FC236}">
                      <a16:creationId xmlns:a16="http://schemas.microsoft.com/office/drawing/2014/main" id="{218D64B8-0ECF-224A-B507-56CADF778266}"/>
                    </a:ext>
                  </a:extLst>
                </p:cNvPr>
                <p:cNvCxnSpPr>
                  <a:cxnSpLocks/>
                </p:cNvCxnSpPr>
                <p:nvPr/>
              </p:nvCxnSpPr>
              <p:spPr>
                <a:xfrm flipH="1" flipV="1">
                  <a:off x="3550426" y="2236380"/>
                  <a:ext cx="516195" cy="7375"/>
                </a:xfrm>
                <a:prstGeom prst="line">
                  <a:avLst/>
                </a:prstGeom>
                <a:grpFill/>
                <a:ln w="19050" cap="flat" cmpd="sng" algn="ctr">
                  <a:solidFill>
                    <a:srgbClr val="FFFFFF"/>
                  </a:solidFill>
                  <a:prstDash val="solid"/>
                </a:ln>
                <a:effectLst/>
              </p:spPr>
            </p:cxnSp>
          </p:grpSp>
          <p:pic>
            <p:nvPicPr>
              <p:cNvPr id="116" name="Graphic 115" descr="Television">
                <a:extLst>
                  <a:ext uri="{FF2B5EF4-FFF2-40B4-BE49-F238E27FC236}">
                    <a16:creationId xmlns:a16="http://schemas.microsoft.com/office/drawing/2014/main" id="{C0AB63D3-FF5A-DF47-A087-9852671666A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03611" y="3051395"/>
                <a:ext cx="229967" cy="228600"/>
              </a:xfrm>
              <a:prstGeom prst="rect">
                <a:avLst/>
              </a:prstGeom>
            </p:spPr>
          </p:pic>
          <p:grpSp>
            <p:nvGrpSpPr>
              <p:cNvPr id="117" name="Group 116">
                <a:extLst>
                  <a:ext uri="{FF2B5EF4-FFF2-40B4-BE49-F238E27FC236}">
                    <a16:creationId xmlns:a16="http://schemas.microsoft.com/office/drawing/2014/main" id="{E1D4AEBA-F88C-F04C-8CCA-4717FD0EA40D}"/>
                  </a:ext>
                </a:extLst>
              </p:cNvPr>
              <p:cNvGrpSpPr/>
              <p:nvPr/>
            </p:nvGrpSpPr>
            <p:grpSpPr>
              <a:xfrm>
                <a:off x="1119196" y="3313110"/>
                <a:ext cx="139975" cy="218119"/>
                <a:chOff x="9674448" y="4994132"/>
                <a:chExt cx="356851" cy="765969"/>
              </a:xfrm>
              <a:solidFill>
                <a:srgbClr val="FFFFFF"/>
              </a:solidFill>
            </p:grpSpPr>
            <p:pic>
              <p:nvPicPr>
                <p:cNvPr id="158" name="Graphic 157" descr="Heartbeat">
                  <a:extLst>
                    <a:ext uri="{FF2B5EF4-FFF2-40B4-BE49-F238E27FC236}">
                      <a16:creationId xmlns:a16="http://schemas.microsoft.com/office/drawing/2014/main" id="{ABF06FCD-B7C7-CC40-A811-EE6449EC8FB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674448" y="5209196"/>
                  <a:ext cx="356851" cy="356851"/>
                </a:xfrm>
                <a:prstGeom prst="rect">
                  <a:avLst/>
                </a:prstGeom>
              </p:spPr>
            </p:pic>
            <p:sp>
              <p:nvSpPr>
                <p:cNvPr id="159" name="Rounded Rectangle 158">
                  <a:extLst>
                    <a:ext uri="{FF2B5EF4-FFF2-40B4-BE49-F238E27FC236}">
                      <a16:creationId xmlns:a16="http://schemas.microsoft.com/office/drawing/2014/main" id="{9C2BAEB4-A9CA-2B4B-B98B-063A85F90625}"/>
                    </a:ext>
                  </a:extLst>
                </p:cNvPr>
                <p:cNvSpPr/>
                <p:nvPr/>
              </p:nvSpPr>
              <p:spPr>
                <a:xfrm>
                  <a:off x="9674450" y="5198691"/>
                  <a:ext cx="356849" cy="356851"/>
                </a:xfrm>
                <a:prstGeom prst="roundRect">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160" name="Snip Same Side Corner Rectangle 159">
                  <a:extLst>
                    <a:ext uri="{FF2B5EF4-FFF2-40B4-BE49-F238E27FC236}">
                      <a16:creationId xmlns:a16="http://schemas.microsoft.com/office/drawing/2014/main" id="{97FAC60F-B78C-3344-BC20-243DE7915694}"/>
                    </a:ext>
                  </a:extLst>
                </p:cNvPr>
                <p:cNvSpPr/>
                <p:nvPr/>
              </p:nvSpPr>
              <p:spPr>
                <a:xfrm>
                  <a:off x="9726440" y="4994132"/>
                  <a:ext cx="252863" cy="186561"/>
                </a:xfrm>
                <a:prstGeom prst="snip2SameRect">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161" name="Snip Same Side Corner Rectangle 160">
                  <a:extLst>
                    <a:ext uri="{FF2B5EF4-FFF2-40B4-BE49-F238E27FC236}">
                      <a16:creationId xmlns:a16="http://schemas.microsoft.com/office/drawing/2014/main" id="{A0A0B31A-DA35-0444-971E-F276043B4CED}"/>
                    </a:ext>
                  </a:extLst>
                </p:cNvPr>
                <p:cNvSpPr/>
                <p:nvPr/>
              </p:nvSpPr>
              <p:spPr>
                <a:xfrm rot="10800000">
                  <a:off x="9726440" y="5573540"/>
                  <a:ext cx="252863" cy="186561"/>
                </a:xfrm>
                <a:prstGeom prst="snip2SameRect">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grpSp>
          <p:grpSp>
            <p:nvGrpSpPr>
              <p:cNvPr id="118" name="Group 117">
                <a:extLst>
                  <a:ext uri="{FF2B5EF4-FFF2-40B4-BE49-F238E27FC236}">
                    <a16:creationId xmlns:a16="http://schemas.microsoft.com/office/drawing/2014/main" id="{F3548AE5-453A-D241-B111-90528F4E9494}"/>
                  </a:ext>
                </a:extLst>
              </p:cNvPr>
              <p:cNvGrpSpPr/>
              <p:nvPr/>
            </p:nvGrpSpPr>
            <p:grpSpPr>
              <a:xfrm>
                <a:off x="1290686" y="3417762"/>
                <a:ext cx="290035" cy="81042"/>
                <a:chOff x="3544527" y="2236380"/>
                <a:chExt cx="953731" cy="426769"/>
              </a:xfrm>
              <a:solidFill>
                <a:srgbClr val="FFFFFF"/>
              </a:solidFill>
            </p:grpSpPr>
            <p:cxnSp>
              <p:nvCxnSpPr>
                <p:cNvPr id="156" name="Straight Connector 155">
                  <a:extLst>
                    <a:ext uri="{FF2B5EF4-FFF2-40B4-BE49-F238E27FC236}">
                      <a16:creationId xmlns:a16="http://schemas.microsoft.com/office/drawing/2014/main" id="{81732EC5-C709-3345-B58A-F7A18E389EA1}"/>
                    </a:ext>
                  </a:extLst>
                </p:cNvPr>
                <p:cNvCxnSpPr/>
                <p:nvPr/>
              </p:nvCxnSpPr>
              <p:spPr>
                <a:xfrm flipH="1" flipV="1">
                  <a:off x="4060722" y="2243754"/>
                  <a:ext cx="437536" cy="419395"/>
                </a:xfrm>
                <a:prstGeom prst="line">
                  <a:avLst/>
                </a:prstGeom>
                <a:grpFill/>
                <a:ln w="19050" cap="flat" cmpd="sng" algn="ctr">
                  <a:solidFill>
                    <a:srgbClr val="FFFFFF"/>
                  </a:solidFill>
                  <a:prstDash val="solid"/>
                  <a:headEnd type="oval"/>
                </a:ln>
                <a:effectLst/>
              </p:spPr>
            </p:cxnSp>
            <p:cxnSp>
              <p:nvCxnSpPr>
                <p:cNvPr id="157" name="Straight Connector 156">
                  <a:extLst>
                    <a:ext uri="{FF2B5EF4-FFF2-40B4-BE49-F238E27FC236}">
                      <a16:creationId xmlns:a16="http://schemas.microsoft.com/office/drawing/2014/main" id="{DBFEBD67-A4F1-3843-BA86-6623921B3250}"/>
                    </a:ext>
                  </a:extLst>
                </p:cNvPr>
                <p:cNvCxnSpPr>
                  <a:cxnSpLocks/>
                </p:cNvCxnSpPr>
                <p:nvPr/>
              </p:nvCxnSpPr>
              <p:spPr>
                <a:xfrm flipH="1" flipV="1">
                  <a:off x="3544527" y="2236380"/>
                  <a:ext cx="516195" cy="7375"/>
                </a:xfrm>
                <a:prstGeom prst="line">
                  <a:avLst/>
                </a:prstGeom>
                <a:grpFill/>
                <a:ln w="19050" cap="flat" cmpd="sng" algn="ctr">
                  <a:solidFill>
                    <a:srgbClr val="FFFFFF"/>
                  </a:solidFill>
                  <a:prstDash val="solid"/>
                </a:ln>
                <a:effectLst/>
              </p:spPr>
            </p:cxnSp>
          </p:grpSp>
          <p:grpSp>
            <p:nvGrpSpPr>
              <p:cNvPr id="119" name="Group 118">
                <a:extLst>
                  <a:ext uri="{FF2B5EF4-FFF2-40B4-BE49-F238E27FC236}">
                    <a16:creationId xmlns:a16="http://schemas.microsoft.com/office/drawing/2014/main" id="{AFF58C1F-B513-AF4D-907E-11D9A0A4E583}"/>
                  </a:ext>
                </a:extLst>
              </p:cNvPr>
              <p:cNvGrpSpPr/>
              <p:nvPr/>
            </p:nvGrpSpPr>
            <p:grpSpPr>
              <a:xfrm flipV="1">
                <a:off x="1328685" y="3818879"/>
                <a:ext cx="291782" cy="103703"/>
                <a:chOff x="3550225" y="2236380"/>
                <a:chExt cx="948033" cy="426769"/>
              </a:xfrm>
              <a:solidFill>
                <a:srgbClr val="FFFFFF"/>
              </a:solidFill>
            </p:grpSpPr>
            <p:cxnSp>
              <p:nvCxnSpPr>
                <p:cNvPr id="154" name="Straight Connector 153">
                  <a:extLst>
                    <a:ext uri="{FF2B5EF4-FFF2-40B4-BE49-F238E27FC236}">
                      <a16:creationId xmlns:a16="http://schemas.microsoft.com/office/drawing/2014/main" id="{46F1EBEC-9847-1B4C-A11E-FF17A778F512}"/>
                    </a:ext>
                  </a:extLst>
                </p:cNvPr>
                <p:cNvCxnSpPr/>
                <p:nvPr/>
              </p:nvCxnSpPr>
              <p:spPr>
                <a:xfrm flipH="1" flipV="1">
                  <a:off x="4060722" y="2243754"/>
                  <a:ext cx="437536" cy="419395"/>
                </a:xfrm>
                <a:prstGeom prst="line">
                  <a:avLst/>
                </a:prstGeom>
                <a:grpFill/>
                <a:ln w="19050" cap="flat" cmpd="sng" algn="ctr">
                  <a:solidFill>
                    <a:srgbClr val="FFFFFF"/>
                  </a:solidFill>
                  <a:prstDash val="solid"/>
                  <a:headEnd type="oval"/>
                </a:ln>
                <a:effectLst/>
              </p:spPr>
            </p:cxnSp>
            <p:cxnSp>
              <p:nvCxnSpPr>
                <p:cNvPr id="155" name="Straight Connector 154">
                  <a:extLst>
                    <a:ext uri="{FF2B5EF4-FFF2-40B4-BE49-F238E27FC236}">
                      <a16:creationId xmlns:a16="http://schemas.microsoft.com/office/drawing/2014/main" id="{693216CC-6B89-074A-8E47-7BA3DFF7ADBD}"/>
                    </a:ext>
                  </a:extLst>
                </p:cNvPr>
                <p:cNvCxnSpPr>
                  <a:cxnSpLocks/>
                </p:cNvCxnSpPr>
                <p:nvPr/>
              </p:nvCxnSpPr>
              <p:spPr>
                <a:xfrm flipH="1" flipV="1">
                  <a:off x="3550225" y="2236380"/>
                  <a:ext cx="516195" cy="7376"/>
                </a:xfrm>
                <a:prstGeom prst="line">
                  <a:avLst/>
                </a:prstGeom>
                <a:grpFill/>
                <a:ln w="19050" cap="flat" cmpd="sng" algn="ctr">
                  <a:solidFill>
                    <a:srgbClr val="FFFFFF"/>
                  </a:solidFill>
                  <a:prstDash val="solid"/>
                </a:ln>
                <a:effectLst/>
              </p:spPr>
            </p:cxnSp>
          </p:grpSp>
          <p:grpSp>
            <p:nvGrpSpPr>
              <p:cNvPr id="120" name="Group 119">
                <a:extLst>
                  <a:ext uri="{FF2B5EF4-FFF2-40B4-BE49-F238E27FC236}">
                    <a16:creationId xmlns:a16="http://schemas.microsoft.com/office/drawing/2014/main" id="{48BC57F5-DCEE-3948-B96D-CED905F31F07}"/>
                  </a:ext>
                </a:extLst>
              </p:cNvPr>
              <p:cNvGrpSpPr/>
              <p:nvPr/>
            </p:nvGrpSpPr>
            <p:grpSpPr>
              <a:xfrm>
                <a:off x="1910618" y="3362329"/>
                <a:ext cx="301843" cy="438804"/>
                <a:chOff x="8192643" y="4468012"/>
                <a:chExt cx="240976" cy="398660"/>
              </a:xfrm>
              <a:solidFill>
                <a:srgbClr val="FFFFFF"/>
              </a:solidFill>
            </p:grpSpPr>
            <p:sp>
              <p:nvSpPr>
                <p:cNvPr id="152" name="Can 151">
                  <a:extLst>
                    <a:ext uri="{FF2B5EF4-FFF2-40B4-BE49-F238E27FC236}">
                      <a16:creationId xmlns:a16="http://schemas.microsoft.com/office/drawing/2014/main" id="{A4B68F8B-8534-8A49-AF23-92DFCAAF7975}"/>
                    </a:ext>
                  </a:extLst>
                </p:cNvPr>
                <p:cNvSpPr/>
                <p:nvPr/>
              </p:nvSpPr>
              <p:spPr>
                <a:xfrm>
                  <a:off x="8192653" y="4636466"/>
                  <a:ext cx="240966" cy="230206"/>
                </a:xfrm>
                <a:prstGeom prst="can">
                  <a:avLst/>
                </a:prstGeom>
                <a:pattFill prst="pct25">
                  <a:fgClr>
                    <a:sysClr val="windowText" lastClr="000000"/>
                  </a:fgClr>
                  <a:bgClr>
                    <a:srgbClr val="FFFFFF"/>
                  </a:bgClr>
                </a:patt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153" name="Can 152">
                  <a:extLst>
                    <a:ext uri="{FF2B5EF4-FFF2-40B4-BE49-F238E27FC236}">
                      <a16:creationId xmlns:a16="http://schemas.microsoft.com/office/drawing/2014/main" id="{A7629A8B-8750-7E40-A085-54A6BD039213}"/>
                    </a:ext>
                  </a:extLst>
                </p:cNvPr>
                <p:cNvSpPr/>
                <p:nvPr/>
              </p:nvSpPr>
              <p:spPr>
                <a:xfrm>
                  <a:off x="8192643" y="4468012"/>
                  <a:ext cx="240966" cy="230206"/>
                </a:xfrm>
                <a:prstGeom prst="can">
                  <a:avLst/>
                </a:prstGeom>
                <a:solidFill>
                  <a:sysClr val="windowText" lastClr="000000"/>
                </a:solid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grpSp>
          <p:pic>
            <p:nvPicPr>
              <p:cNvPr id="121" name="Graphic 120" descr="Lightbulb">
                <a:extLst>
                  <a:ext uri="{FF2B5EF4-FFF2-40B4-BE49-F238E27FC236}">
                    <a16:creationId xmlns:a16="http://schemas.microsoft.com/office/drawing/2014/main" id="{8235D2BD-1FDD-C140-977D-3D1D9BAFA26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53094" y="3584340"/>
                <a:ext cx="229968" cy="228600"/>
              </a:xfrm>
              <a:prstGeom prst="rect">
                <a:avLst/>
              </a:prstGeom>
            </p:spPr>
          </p:pic>
          <p:pic>
            <p:nvPicPr>
              <p:cNvPr id="122" name="Graphic 121" descr="Lock">
                <a:extLst>
                  <a:ext uri="{FF2B5EF4-FFF2-40B4-BE49-F238E27FC236}">
                    <a16:creationId xmlns:a16="http://schemas.microsoft.com/office/drawing/2014/main" id="{7667FCF0-B9BE-374A-B67A-BF3807BA7FCF}"/>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871150" y="3229722"/>
                <a:ext cx="183974" cy="182880"/>
              </a:xfrm>
              <a:prstGeom prst="rect">
                <a:avLst/>
              </a:prstGeom>
            </p:spPr>
          </p:pic>
          <p:grpSp>
            <p:nvGrpSpPr>
              <p:cNvPr id="123" name="Group 122">
                <a:extLst>
                  <a:ext uri="{FF2B5EF4-FFF2-40B4-BE49-F238E27FC236}">
                    <a16:creationId xmlns:a16="http://schemas.microsoft.com/office/drawing/2014/main" id="{B81D346D-255F-FA4F-B911-4CF0CD87340E}"/>
                  </a:ext>
                </a:extLst>
              </p:cNvPr>
              <p:cNvGrpSpPr/>
              <p:nvPr/>
            </p:nvGrpSpPr>
            <p:grpSpPr>
              <a:xfrm flipH="1">
                <a:off x="2420945" y="3152669"/>
                <a:ext cx="282024" cy="126112"/>
                <a:chOff x="3549551" y="2236380"/>
                <a:chExt cx="948707" cy="426769"/>
              </a:xfrm>
              <a:solidFill>
                <a:srgbClr val="FFFFFF"/>
              </a:solidFill>
            </p:grpSpPr>
            <p:cxnSp>
              <p:nvCxnSpPr>
                <p:cNvPr id="150" name="Straight Connector 149">
                  <a:extLst>
                    <a:ext uri="{FF2B5EF4-FFF2-40B4-BE49-F238E27FC236}">
                      <a16:creationId xmlns:a16="http://schemas.microsoft.com/office/drawing/2014/main" id="{ED0C2515-243D-064D-9250-6C1B84B6CC52}"/>
                    </a:ext>
                  </a:extLst>
                </p:cNvPr>
                <p:cNvCxnSpPr/>
                <p:nvPr/>
              </p:nvCxnSpPr>
              <p:spPr>
                <a:xfrm flipH="1" flipV="1">
                  <a:off x="4060722" y="2243754"/>
                  <a:ext cx="437536" cy="419395"/>
                </a:xfrm>
                <a:prstGeom prst="line">
                  <a:avLst/>
                </a:prstGeom>
                <a:grpFill/>
                <a:ln w="19050" cap="flat" cmpd="sng" algn="ctr">
                  <a:solidFill>
                    <a:srgbClr val="FFFFFF"/>
                  </a:solidFill>
                  <a:prstDash val="solid"/>
                  <a:headEnd type="oval"/>
                </a:ln>
                <a:effectLst/>
              </p:spPr>
            </p:cxnSp>
            <p:cxnSp>
              <p:nvCxnSpPr>
                <p:cNvPr id="151" name="Straight Connector 150">
                  <a:extLst>
                    <a:ext uri="{FF2B5EF4-FFF2-40B4-BE49-F238E27FC236}">
                      <a16:creationId xmlns:a16="http://schemas.microsoft.com/office/drawing/2014/main" id="{86AEF755-5F43-6C4F-BE1E-8E69F65D0C40}"/>
                    </a:ext>
                  </a:extLst>
                </p:cNvPr>
                <p:cNvCxnSpPr>
                  <a:cxnSpLocks/>
                </p:cNvCxnSpPr>
                <p:nvPr/>
              </p:nvCxnSpPr>
              <p:spPr>
                <a:xfrm flipH="1" flipV="1">
                  <a:off x="3549551" y="2236380"/>
                  <a:ext cx="516195" cy="7375"/>
                </a:xfrm>
                <a:prstGeom prst="line">
                  <a:avLst/>
                </a:prstGeom>
                <a:grpFill/>
                <a:ln w="19050" cap="flat" cmpd="sng" algn="ctr">
                  <a:solidFill>
                    <a:srgbClr val="FFFFFF"/>
                  </a:solidFill>
                  <a:prstDash val="solid"/>
                </a:ln>
                <a:effectLst/>
              </p:spPr>
            </p:cxnSp>
          </p:grpSp>
          <p:grpSp>
            <p:nvGrpSpPr>
              <p:cNvPr id="124" name="Group 123">
                <a:extLst>
                  <a:ext uri="{FF2B5EF4-FFF2-40B4-BE49-F238E27FC236}">
                    <a16:creationId xmlns:a16="http://schemas.microsoft.com/office/drawing/2014/main" id="{63A24554-474B-F34A-B52A-BCF9F576A802}"/>
                  </a:ext>
                </a:extLst>
              </p:cNvPr>
              <p:cNvGrpSpPr/>
              <p:nvPr/>
            </p:nvGrpSpPr>
            <p:grpSpPr>
              <a:xfrm flipH="1">
                <a:off x="2554192" y="3417762"/>
                <a:ext cx="283827" cy="81042"/>
                <a:chOff x="3544527" y="2236380"/>
                <a:chExt cx="953731" cy="426769"/>
              </a:xfrm>
              <a:solidFill>
                <a:srgbClr val="FFFFFF"/>
              </a:solidFill>
            </p:grpSpPr>
            <p:cxnSp>
              <p:nvCxnSpPr>
                <p:cNvPr id="148" name="Straight Connector 147">
                  <a:extLst>
                    <a:ext uri="{FF2B5EF4-FFF2-40B4-BE49-F238E27FC236}">
                      <a16:creationId xmlns:a16="http://schemas.microsoft.com/office/drawing/2014/main" id="{20F2B06D-EB29-DD45-B198-55916E6B4B78}"/>
                    </a:ext>
                  </a:extLst>
                </p:cNvPr>
                <p:cNvCxnSpPr/>
                <p:nvPr/>
              </p:nvCxnSpPr>
              <p:spPr>
                <a:xfrm flipH="1" flipV="1">
                  <a:off x="4060722" y="2243754"/>
                  <a:ext cx="437536" cy="419395"/>
                </a:xfrm>
                <a:prstGeom prst="line">
                  <a:avLst/>
                </a:prstGeom>
                <a:grpFill/>
                <a:ln w="19050" cap="flat" cmpd="sng" algn="ctr">
                  <a:solidFill>
                    <a:srgbClr val="FFFFFF"/>
                  </a:solidFill>
                  <a:prstDash val="solid"/>
                  <a:headEnd type="oval"/>
                </a:ln>
                <a:effectLst/>
              </p:spPr>
            </p:cxnSp>
            <p:cxnSp>
              <p:nvCxnSpPr>
                <p:cNvPr id="149" name="Straight Connector 148">
                  <a:extLst>
                    <a:ext uri="{FF2B5EF4-FFF2-40B4-BE49-F238E27FC236}">
                      <a16:creationId xmlns:a16="http://schemas.microsoft.com/office/drawing/2014/main" id="{26E41479-AD9F-0740-A2C1-8C128391C57F}"/>
                    </a:ext>
                  </a:extLst>
                </p:cNvPr>
                <p:cNvCxnSpPr>
                  <a:cxnSpLocks/>
                </p:cNvCxnSpPr>
                <p:nvPr/>
              </p:nvCxnSpPr>
              <p:spPr>
                <a:xfrm flipH="1" flipV="1">
                  <a:off x="3544527" y="2236380"/>
                  <a:ext cx="516195" cy="7375"/>
                </a:xfrm>
                <a:prstGeom prst="line">
                  <a:avLst/>
                </a:prstGeom>
                <a:grpFill/>
                <a:ln w="19050" cap="flat" cmpd="sng" algn="ctr">
                  <a:solidFill>
                    <a:srgbClr val="FFFFFF"/>
                  </a:solidFill>
                  <a:prstDash val="solid"/>
                </a:ln>
                <a:effectLst/>
              </p:spPr>
            </p:cxnSp>
          </p:grpSp>
          <p:grpSp>
            <p:nvGrpSpPr>
              <p:cNvPr id="125" name="Group 124">
                <a:extLst>
                  <a:ext uri="{FF2B5EF4-FFF2-40B4-BE49-F238E27FC236}">
                    <a16:creationId xmlns:a16="http://schemas.microsoft.com/office/drawing/2014/main" id="{2AE3731C-F552-044B-9CE8-DA586D845E19}"/>
                  </a:ext>
                </a:extLst>
              </p:cNvPr>
              <p:cNvGrpSpPr/>
              <p:nvPr/>
            </p:nvGrpSpPr>
            <p:grpSpPr>
              <a:xfrm flipH="1" flipV="1">
                <a:off x="2506960" y="3822089"/>
                <a:ext cx="291782" cy="101961"/>
                <a:chOff x="3550225" y="2243554"/>
                <a:chExt cx="948033" cy="419595"/>
              </a:xfrm>
              <a:solidFill>
                <a:srgbClr val="FFFFFF"/>
              </a:solidFill>
            </p:grpSpPr>
            <p:cxnSp>
              <p:nvCxnSpPr>
                <p:cNvPr id="146" name="Straight Connector 145">
                  <a:extLst>
                    <a:ext uri="{FF2B5EF4-FFF2-40B4-BE49-F238E27FC236}">
                      <a16:creationId xmlns:a16="http://schemas.microsoft.com/office/drawing/2014/main" id="{4B73A362-97BD-8844-8CAE-A02F4572C975}"/>
                    </a:ext>
                  </a:extLst>
                </p:cNvPr>
                <p:cNvCxnSpPr/>
                <p:nvPr/>
              </p:nvCxnSpPr>
              <p:spPr>
                <a:xfrm flipH="1" flipV="1">
                  <a:off x="4060722" y="2243754"/>
                  <a:ext cx="437536" cy="419395"/>
                </a:xfrm>
                <a:prstGeom prst="line">
                  <a:avLst/>
                </a:prstGeom>
                <a:grpFill/>
                <a:ln w="19050" cap="flat" cmpd="sng" algn="ctr">
                  <a:solidFill>
                    <a:srgbClr val="FFFFFF"/>
                  </a:solidFill>
                  <a:prstDash val="solid"/>
                  <a:headEnd type="oval"/>
                </a:ln>
                <a:effectLst/>
              </p:spPr>
            </p:cxnSp>
            <p:cxnSp>
              <p:nvCxnSpPr>
                <p:cNvPr id="147" name="Straight Connector 146">
                  <a:extLst>
                    <a:ext uri="{FF2B5EF4-FFF2-40B4-BE49-F238E27FC236}">
                      <a16:creationId xmlns:a16="http://schemas.microsoft.com/office/drawing/2014/main" id="{4140E3BB-3B12-C243-8790-C0F174390D6C}"/>
                    </a:ext>
                  </a:extLst>
                </p:cNvPr>
                <p:cNvCxnSpPr>
                  <a:cxnSpLocks/>
                </p:cNvCxnSpPr>
                <p:nvPr/>
              </p:nvCxnSpPr>
              <p:spPr>
                <a:xfrm flipH="1" flipV="1">
                  <a:off x="3550225" y="2243554"/>
                  <a:ext cx="516195" cy="7376"/>
                </a:xfrm>
                <a:prstGeom prst="line">
                  <a:avLst/>
                </a:prstGeom>
                <a:grpFill/>
                <a:ln w="19050" cap="flat" cmpd="sng" algn="ctr">
                  <a:solidFill>
                    <a:srgbClr val="FFFFFF"/>
                  </a:solidFill>
                  <a:prstDash val="solid"/>
                </a:ln>
                <a:effectLst/>
              </p:spPr>
            </p:cxnSp>
          </p:grpSp>
          <p:pic>
            <p:nvPicPr>
              <p:cNvPr id="126" name="Graphic 125" descr="Car">
                <a:extLst>
                  <a:ext uri="{FF2B5EF4-FFF2-40B4-BE49-F238E27FC236}">
                    <a16:creationId xmlns:a16="http://schemas.microsoft.com/office/drawing/2014/main" id="{D73CE539-41CE-594C-AFD7-0690912459EE}"/>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330392" y="4015964"/>
                <a:ext cx="229967" cy="228600"/>
              </a:xfrm>
              <a:prstGeom prst="rect">
                <a:avLst/>
              </a:prstGeom>
            </p:spPr>
          </p:pic>
          <p:pic>
            <p:nvPicPr>
              <p:cNvPr id="127" name="Graphic 126" descr="Security Camera">
                <a:extLst>
                  <a:ext uri="{FF2B5EF4-FFF2-40B4-BE49-F238E27FC236}">
                    <a16:creationId xmlns:a16="http://schemas.microsoft.com/office/drawing/2014/main" id="{E1B5FAA9-3D4F-7947-A44A-546C321E11FA}"/>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879476" y="3389194"/>
                <a:ext cx="183975" cy="182880"/>
              </a:xfrm>
              <a:prstGeom prst="rect">
                <a:avLst/>
              </a:prstGeom>
            </p:spPr>
          </p:pic>
          <p:grpSp>
            <p:nvGrpSpPr>
              <p:cNvPr id="128" name="Group 127">
                <a:extLst>
                  <a:ext uri="{FF2B5EF4-FFF2-40B4-BE49-F238E27FC236}">
                    <a16:creationId xmlns:a16="http://schemas.microsoft.com/office/drawing/2014/main" id="{B18A5875-0A17-AD44-A0E4-DABBBABCC91A}"/>
                  </a:ext>
                </a:extLst>
              </p:cNvPr>
              <p:cNvGrpSpPr/>
              <p:nvPr/>
            </p:nvGrpSpPr>
            <p:grpSpPr>
              <a:xfrm flipH="1" flipV="1">
                <a:off x="2284629" y="4022135"/>
                <a:ext cx="291782" cy="101961"/>
                <a:chOff x="3550225" y="2243554"/>
                <a:chExt cx="948033" cy="419595"/>
              </a:xfrm>
              <a:solidFill>
                <a:srgbClr val="FFFFFF"/>
              </a:solidFill>
            </p:grpSpPr>
            <p:cxnSp>
              <p:nvCxnSpPr>
                <p:cNvPr id="144" name="Straight Connector 143">
                  <a:extLst>
                    <a:ext uri="{FF2B5EF4-FFF2-40B4-BE49-F238E27FC236}">
                      <a16:creationId xmlns:a16="http://schemas.microsoft.com/office/drawing/2014/main" id="{195EF5F7-FEC8-7A44-9799-E02F50E2AFCD}"/>
                    </a:ext>
                  </a:extLst>
                </p:cNvPr>
                <p:cNvCxnSpPr/>
                <p:nvPr/>
              </p:nvCxnSpPr>
              <p:spPr>
                <a:xfrm flipH="1" flipV="1">
                  <a:off x="4060722" y="2243754"/>
                  <a:ext cx="437536" cy="419395"/>
                </a:xfrm>
                <a:prstGeom prst="line">
                  <a:avLst/>
                </a:prstGeom>
                <a:grpFill/>
                <a:ln w="19050" cap="flat" cmpd="sng" algn="ctr">
                  <a:solidFill>
                    <a:srgbClr val="FFFFFF"/>
                  </a:solidFill>
                  <a:prstDash val="solid"/>
                  <a:headEnd type="oval"/>
                </a:ln>
                <a:effectLst/>
              </p:spPr>
            </p:cxnSp>
            <p:cxnSp>
              <p:nvCxnSpPr>
                <p:cNvPr id="145" name="Straight Connector 144">
                  <a:extLst>
                    <a:ext uri="{FF2B5EF4-FFF2-40B4-BE49-F238E27FC236}">
                      <a16:creationId xmlns:a16="http://schemas.microsoft.com/office/drawing/2014/main" id="{7E7A053B-E452-4741-A1D8-A6A6796BA69D}"/>
                    </a:ext>
                  </a:extLst>
                </p:cNvPr>
                <p:cNvCxnSpPr>
                  <a:cxnSpLocks/>
                </p:cNvCxnSpPr>
                <p:nvPr/>
              </p:nvCxnSpPr>
              <p:spPr>
                <a:xfrm flipH="1" flipV="1">
                  <a:off x="3550225" y="2243554"/>
                  <a:ext cx="516195" cy="7376"/>
                </a:xfrm>
                <a:prstGeom prst="line">
                  <a:avLst/>
                </a:prstGeom>
                <a:grpFill/>
                <a:ln w="19050" cap="flat" cmpd="sng" algn="ctr">
                  <a:solidFill>
                    <a:srgbClr val="FFFFFF"/>
                  </a:solidFill>
                  <a:prstDash val="solid"/>
                </a:ln>
                <a:effectLst/>
              </p:spPr>
            </p:cxnSp>
          </p:grpSp>
          <p:grpSp>
            <p:nvGrpSpPr>
              <p:cNvPr id="129" name="Group 128">
                <a:extLst>
                  <a:ext uri="{FF2B5EF4-FFF2-40B4-BE49-F238E27FC236}">
                    <a16:creationId xmlns:a16="http://schemas.microsoft.com/office/drawing/2014/main" id="{704D500B-EFC7-2C49-82DA-5479271A30BC}"/>
                  </a:ext>
                </a:extLst>
              </p:cNvPr>
              <p:cNvGrpSpPr/>
              <p:nvPr/>
            </p:nvGrpSpPr>
            <p:grpSpPr>
              <a:xfrm flipV="1">
                <a:off x="1560613" y="4022135"/>
                <a:ext cx="293535" cy="101961"/>
                <a:chOff x="3544527" y="2243554"/>
                <a:chExt cx="953731" cy="419595"/>
              </a:xfrm>
              <a:solidFill>
                <a:srgbClr val="FFFFFF"/>
              </a:solidFill>
            </p:grpSpPr>
            <p:cxnSp>
              <p:nvCxnSpPr>
                <p:cNvPr id="142" name="Straight Connector 141">
                  <a:extLst>
                    <a:ext uri="{FF2B5EF4-FFF2-40B4-BE49-F238E27FC236}">
                      <a16:creationId xmlns:a16="http://schemas.microsoft.com/office/drawing/2014/main" id="{35A2E495-8BF1-CB4B-8AD8-B2EF500910C6}"/>
                    </a:ext>
                  </a:extLst>
                </p:cNvPr>
                <p:cNvCxnSpPr/>
                <p:nvPr/>
              </p:nvCxnSpPr>
              <p:spPr>
                <a:xfrm flipH="1" flipV="1">
                  <a:off x="4060722" y="2243754"/>
                  <a:ext cx="437536" cy="419395"/>
                </a:xfrm>
                <a:prstGeom prst="line">
                  <a:avLst/>
                </a:prstGeom>
                <a:grpFill/>
                <a:ln w="19050" cap="flat" cmpd="sng" algn="ctr">
                  <a:solidFill>
                    <a:srgbClr val="FFFFFF"/>
                  </a:solidFill>
                  <a:prstDash val="solid"/>
                  <a:headEnd type="oval"/>
                </a:ln>
                <a:effectLst/>
              </p:spPr>
            </p:cxnSp>
            <p:cxnSp>
              <p:nvCxnSpPr>
                <p:cNvPr id="143" name="Straight Connector 142">
                  <a:extLst>
                    <a:ext uri="{FF2B5EF4-FFF2-40B4-BE49-F238E27FC236}">
                      <a16:creationId xmlns:a16="http://schemas.microsoft.com/office/drawing/2014/main" id="{8C7127A8-5CC8-A74D-AEE4-7BD4BA5ED614}"/>
                    </a:ext>
                  </a:extLst>
                </p:cNvPr>
                <p:cNvCxnSpPr>
                  <a:cxnSpLocks/>
                </p:cNvCxnSpPr>
                <p:nvPr/>
              </p:nvCxnSpPr>
              <p:spPr>
                <a:xfrm flipH="1" flipV="1">
                  <a:off x="3544527" y="2243554"/>
                  <a:ext cx="516195" cy="7376"/>
                </a:xfrm>
                <a:prstGeom prst="line">
                  <a:avLst/>
                </a:prstGeom>
                <a:grpFill/>
                <a:ln w="19050" cap="flat" cmpd="sng" algn="ctr">
                  <a:solidFill>
                    <a:srgbClr val="FFFFFF"/>
                  </a:solidFill>
                  <a:prstDash val="solid"/>
                </a:ln>
                <a:effectLst/>
              </p:spPr>
            </p:cxnSp>
          </p:grpSp>
          <p:grpSp>
            <p:nvGrpSpPr>
              <p:cNvPr id="130" name="Group 129">
                <a:extLst>
                  <a:ext uri="{FF2B5EF4-FFF2-40B4-BE49-F238E27FC236}">
                    <a16:creationId xmlns:a16="http://schemas.microsoft.com/office/drawing/2014/main" id="{EC3A8D8C-0949-EA41-B582-B57A9A13BA43}"/>
                  </a:ext>
                </a:extLst>
              </p:cNvPr>
              <p:cNvGrpSpPr/>
              <p:nvPr/>
            </p:nvGrpSpPr>
            <p:grpSpPr>
              <a:xfrm flipV="1">
                <a:off x="1225427" y="3657426"/>
                <a:ext cx="342491" cy="49858"/>
                <a:chOff x="3562215" y="2243754"/>
                <a:chExt cx="936043" cy="419395"/>
              </a:xfrm>
              <a:solidFill>
                <a:srgbClr val="FFFFFF"/>
              </a:solidFill>
            </p:grpSpPr>
            <p:cxnSp>
              <p:nvCxnSpPr>
                <p:cNvPr id="140" name="Straight Connector 139">
                  <a:extLst>
                    <a:ext uri="{FF2B5EF4-FFF2-40B4-BE49-F238E27FC236}">
                      <a16:creationId xmlns:a16="http://schemas.microsoft.com/office/drawing/2014/main" id="{57942E4B-248B-7E49-842C-34B6193BCCE3}"/>
                    </a:ext>
                  </a:extLst>
                </p:cNvPr>
                <p:cNvCxnSpPr/>
                <p:nvPr/>
              </p:nvCxnSpPr>
              <p:spPr>
                <a:xfrm flipH="1" flipV="1">
                  <a:off x="4060722" y="2243754"/>
                  <a:ext cx="437536" cy="419395"/>
                </a:xfrm>
                <a:prstGeom prst="line">
                  <a:avLst/>
                </a:prstGeom>
                <a:grpFill/>
                <a:ln w="19050" cap="flat" cmpd="sng" algn="ctr">
                  <a:solidFill>
                    <a:srgbClr val="FFFFFF"/>
                  </a:solidFill>
                  <a:prstDash val="solid"/>
                  <a:headEnd type="oval"/>
                </a:ln>
                <a:effectLst/>
              </p:spPr>
            </p:cxnSp>
            <p:cxnSp>
              <p:nvCxnSpPr>
                <p:cNvPr id="141" name="Straight Connector 140">
                  <a:extLst>
                    <a:ext uri="{FF2B5EF4-FFF2-40B4-BE49-F238E27FC236}">
                      <a16:creationId xmlns:a16="http://schemas.microsoft.com/office/drawing/2014/main" id="{6D582F1F-4917-D14D-A65A-20DB153C0222}"/>
                    </a:ext>
                  </a:extLst>
                </p:cNvPr>
                <p:cNvCxnSpPr>
                  <a:cxnSpLocks/>
                </p:cNvCxnSpPr>
                <p:nvPr/>
              </p:nvCxnSpPr>
              <p:spPr>
                <a:xfrm flipH="1" flipV="1">
                  <a:off x="3562215" y="2251043"/>
                  <a:ext cx="516195" cy="7375"/>
                </a:xfrm>
                <a:prstGeom prst="line">
                  <a:avLst/>
                </a:prstGeom>
                <a:grpFill/>
                <a:ln w="19050" cap="flat" cmpd="sng" algn="ctr">
                  <a:solidFill>
                    <a:srgbClr val="FFFFFF"/>
                  </a:solidFill>
                  <a:prstDash val="solid"/>
                </a:ln>
                <a:effectLst/>
              </p:spPr>
            </p:cxnSp>
          </p:grpSp>
          <p:grpSp>
            <p:nvGrpSpPr>
              <p:cNvPr id="131" name="Group 130">
                <a:extLst>
                  <a:ext uri="{FF2B5EF4-FFF2-40B4-BE49-F238E27FC236}">
                    <a16:creationId xmlns:a16="http://schemas.microsoft.com/office/drawing/2014/main" id="{0F6382D9-AAFC-FD4E-9802-036086186362}"/>
                  </a:ext>
                </a:extLst>
              </p:cNvPr>
              <p:cNvGrpSpPr/>
              <p:nvPr/>
            </p:nvGrpSpPr>
            <p:grpSpPr>
              <a:xfrm flipH="1" flipV="1">
                <a:off x="2566650" y="3658222"/>
                <a:ext cx="347209" cy="49858"/>
                <a:chOff x="3549320" y="2243754"/>
                <a:chExt cx="948938" cy="419395"/>
              </a:xfrm>
              <a:solidFill>
                <a:srgbClr val="FFFFFF"/>
              </a:solidFill>
            </p:grpSpPr>
            <p:cxnSp>
              <p:nvCxnSpPr>
                <p:cNvPr id="138" name="Straight Connector 137">
                  <a:extLst>
                    <a:ext uri="{FF2B5EF4-FFF2-40B4-BE49-F238E27FC236}">
                      <a16:creationId xmlns:a16="http://schemas.microsoft.com/office/drawing/2014/main" id="{8F60B4C5-C6FF-4C41-B88F-DF53E3B5B998}"/>
                    </a:ext>
                  </a:extLst>
                </p:cNvPr>
                <p:cNvCxnSpPr/>
                <p:nvPr/>
              </p:nvCxnSpPr>
              <p:spPr>
                <a:xfrm flipH="1" flipV="1">
                  <a:off x="4060722" y="2243754"/>
                  <a:ext cx="437536" cy="419395"/>
                </a:xfrm>
                <a:prstGeom prst="line">
                  <a:avLst/>
                </a:prstGeom>
                <a:grpFill/>
                <a:ln w="19050" cap="flat" cmpd="sng" algn="ctr">
                  <a:solidFill>
                    <a:srgbClr val="FFFFFF"/>
                  </a:solidFill>
                  <a:prstDash val="solid"/>
                  <a:headEnd type="oval"/>
                </a:ln>
                <a:effectLst/>
              </p:spPr>
            </p:cxnSp>
            <p:cxnSp>
              <p:nvCxnSpPr>
                <p:cNvPr id="139" name="Straight Connector 138">
                  <a:extLst>
                    <a:ext uri="{FF2B5EF4-FFF2-40B4-BE49-F238E27FC236}">
                      <a16:creationId xmlns:a16="http://schemas.microsoft.com/office/drawing/2014/main" id="{104C8803-DA1A-7A4D-88C8-A12E0F91A6B9}"/>
                    </a:ext>
                  </a:extLst>
                </p:cNvPr>
                <p:cNvCxnSpPr>
                  <a:cxnSpLocks/>
                </p:cNvCxnSpPr>
                <p:nvPr/>
              </p:nvCxnSpPr>
              <p:spPr>
                <a:xfrm flipH="1" flipV="1">
                  <a:off x="3549320" y="2251049"/>
                  <a:ext cx="516195" cy="7375"/>
                </a:xfrm>
                <a:prstGeom prst="line">
                  <a:avLst/>
                </a:prstGeom>
                <a:grpFill/>
                <a:ln w="19050" cap="flat" cmpd="sng" algn="ctr">
                  <a:solidFill>
                    <a:srgbClr val="FFFFFF"/>
                  </a:solidFill>
                  <a:prstDash val="solid"/>
                </a:ln>
                <a:effectLst/>
              </p:spPr>
            </p:cxnSp>
          </p:grpSp>
          <p:grpSp>
            <p:nvGrpSpPr>
              <p:cNvPr id="132" name="Group 131">
                <a:extLst>
                  <a:ext uri="{FF2B5EF4-FFF2-40B4-BE49-F238E27FC236}">
                    <a16:creationId xmlns:a16="http://schemas.microsoft.com/office/drawing/2014/main" id="{619290C9-7D22-0742-8BD9-CF31CD1B95BA}"/>
                  </a:ext>
                </a:extLst>
              </p:cNvPr>
              <p:cNvGrpSpPr>
                <a:grpSpLocks noChangeAspect="1"/>
              </p:cNvGrpSpPr>
              <p:nvPr/>
            </p:nvGrpSpPr>
            <p:grpSpPr>
              <a:xfrm>
                <a:off x="2923075" y="3553097"/>
                <a:ext cx="199039" cy="274320"/>
                <a:chOff x="2320182" y="3509236"/>
                <a:chExt cx="506688" cy="702511"/>
              </a:xfrm>
              <a:solidFill>
                <a:srgbClr val="FFFFFF"/>
              </a:solidFill>
            </p:grpSpPr>
            <p:pic>
              <p:nvPicPr>
                <p:cNvPr id="136" name="Graphic 135" descr="Fire">
                  <a:extLst>
                    <a:ext uri="{FF2B5EF4-FFF2-40B4-BE49-F238E27FC236}">
                      <a16:creationId xmlns:a16="http://schemas.microsoft.com/office/drawing/2014/main" id="{B503519D-7182-754A-9D33-5ADF8B51CE8A}"/>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438271" y="3509236"/>
                  <a:ext cx="272115" cy="272115"/>
                </a:xfrm>
                <a:prstGeom prst="rect">
                  <a:avLst/>
                </a:prstGeom>
              </p:spPr>
            </p:pic>
            <p:pic>
              <p:nvPicPr>
                <p:cNvPr id="137" name="Graphic 136" descr="Radioactive">
                  <a:extLst>
                    <a:ext uri="{FF2B5EF4-FFF2-40B4-BE49-F238E27FC236}">
                      <a16:creationId xmlns:a16="http://schemas.microsoft.com/office/drawing/2014/main" id="{4B0F4AC0-FB0B-954C-85C8-9FE09993199C}"/>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2320182" y="3705059"/>
                  <a:ext cx="506688" cy="506688"/>
                </a:xfrm>
                <a:prstGeom prst="rect">
                  <a:avLst/>
                </a:prstGeom>
              </p:spPr>
            </p:pic>
          </p:grpSp>
          <p:pic>
            <p:nvPicPr>
              <p:cNvPr id="133" name="Picture 132">
                <a:extLst>
                  <a:ext uri="{FF2B5EF4-FFF2-40B4-BE49-F238E27FC236}">
                    <a16:creationId xmlns:a16="http://schemas.microsoft.com/office/drawing/2014/main" id="{D4CC33EC-AFF0-4A43-B19A-7107C6474AA1}"/>
                  </a:ext>
                </a:extLst>
              </p:cNvPr>
              <p:cNvPicPr>
                <a:picLocks noChangeAspect="1"/>
              </p:cNvPicPr>
              <p:nvPr/>
            </p:nvPicPr>
            <p:blipFill>
              <a:blip r:embed="rId20"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2780194" y="3811645"/>
                <a:ext cx="231108" cy="228600"/>
              </a:xfrm>
              <a:prstGeom prst="rect">
                <a:avLst/>
              </a:prstGeom>
              <a:ln>
                <a:noFill/>
              </a:ln>
            </p:spPr>
          </p:pic>
          <p:pic>
            <p:nvPicPr>
              <p:cNvPr id="134" name="Picture 133">
                <a:extLst>
                  <a:ext uri="{FF2B5EF4-FFF2-40B4-BE49-F238E27FC236}">
                    <a16:creationId xmlns:a16="http://schemas.microsoft.com/office/drawing/2014/main" id="{3ADDC07A-E576-F749-95CF-E49791BFDF7B}"/>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114363" y="3815179"/>
                <a:ext cx="231108" cy="228600"/>
              </a:xfrm>
              <a:prstGeom prst="rect">
                <a:avLst/>
              </a:prstGeom>
              <a:ln>
                <a:noFill/>
              </a:ln>
            </p:spPr>
          </p:pic>
          <p:pic>
            <p:nvPicPr>
              <p:cNvPr id="135" name="Graphic 134" descr="Water">
                <a:extLst>
                  <a:ext uri="{FF2B5EF4-FFF2-40B4-BE49-F238E27FC236}">
                    <a16:creationId xmlns:a16="http://schemas.microsoft.com/office/drawing/2014/main" id="{9DA47DE9-0030-1344-B654-D0C30FB3AEED}"/>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2525601" y="4033945"/>
                <a:ext cx="212329" cy="212329"/>
              </a:xfrm>
              <a:prstGeom prst="rect">
                <a:avLst/>
              </a:prstGeom>
            </p:spPr>
          </p:pic>
        </p:grpSp>
        <p:sp>
          <p:nvSpPr>
            <p:cNvPr id="164" name="TextBox 163">
              <a:extLst>
                <a:ext uri="{FF2B5EF4-FFF2-40B4-BE49-F238E27FC236}">
                  <a16:creationId xmlns:a16="http://schemas.microsoft.com/office/drawing/2014/main" id="{A4DEBC16-EA9B-E145-A5E4-66AD7411B585}"/>
                </a:ext>
              </a:extLst>
            </p:cNvPr>
            <p:cNvSpPr txBox="1"/>
            <p:nvPr/>
          </p:nvSpPr>
          <p:spPr>
            <a:xfrm>
              <a:off x="688752" y="3762177"/>
              <a:ext cx="2762175" cy="1785104"/>
            </a:xfrm>
            <a:prstGeom prst="rect">
              <a:avLst/>
            </a:prstGeom>
            <a:noFill/>
          </p:spPr>
          <p:txBody>
            <a:bodyPr wrap="square" rtlCol="0">
              <a:spAutoFit/>
            </a:bodyPr>
            <a:lstStyle/>
            <a:p>
              <a:r>
                <a:rPr lang="en-US" sz="1100" b="1" dirty="0">
                  <a:solidFill>
                    <a:schemeClr val="bg1"/>
                  </a:solidFill>
                  <a:ea typeface="Helvetica Neue" panose="02000503000000020004" pitchFamily="2" charset="0"/>
                  <a:cs typeface="Helvetica Neue" panose="02000503000000020004" pitchFamily="2" charset="0"/>
                </a:rPr>
                <a:t>The Dictator Model </a:t>
              </a:r>
              <a:r>
                <a:rPr lang="en-US" sz="1100" dirty="0">
                  <a:solidFill>
                    <a:schemeClr val="bg1"/>
                  </a:solidFill>
                  <a:ea typeface="Helvetica Neue" panose="02000503000000020004" pitchFamily="2" charset="0"/>
                  <a:cs typeface="Helvetica Neue" panose="02000503000000020004" pitchFamily="2" charset="0"/>
                </a:rPr>
                <a:t>involves a central control point, like a  Smart Home hub, through which all devices are controlled. Devices cannot communicate with each other without the help of the dictator or hub, and hubs from different providers or in different systems (</a:t>
              </a:r>
              <a:r>
                <a:rPr lang="en-US" sz="1100" dirty="0" err="1">
                  <a:solidFill>
                    <a:schemeClr val="bg1"/>
                  </a:solidFill>
                  <a:ea typeface="Helvetica Neue" panose="02000503000000020004" pitchFamily="2" charset="0"/>
                  <a:cs typeface="Helvetica Neue" panose="02000503000000020004" pitchFamily="2" charset="0"/>
                </a:rPr>
                <a:t>eg</a:t>
              </a:r>
              <a:r>
                <a:rPr lang="en-US" sz="1100" dirty="0">
                  <a:solidFill>
                    <a:schemeClr val="bg1"/>
                  </a:solidFill>
                  <a:ea typeface="Helvetica Neue" panose="02000503000000020004" pitchFamily="2" charset="0"/>
                  <a:cs typeface="Helvetica Neue" panose="02000503000000020004" pitchFamily="2" charset="0"/>
                </a:rPr>
                <a:t>: the kitchen vs. the bathroom) do not communicate with each other.</a:t>
              </a:r>
              <a:endParaRPr lang="en-US" sz="1100" b="1" dirty="0">
                <a:solidFill>
                  <a:schemeClr val="bg1"/>
                </a:solidFill>
                <a:ea typeface="Helvetica Neue" panose="02000503000000020004" pitchFamily="2" charset="0"/>
                <a:cs typeface="Helvetica Neue" panose="02000503000000020004" pitchFamily="2" charset="0"/>
              </a:endParaRPr>
            </a:p>
          </p:txBody>
        </p:sp>
        <p:sp>
          <p:nvSpPr>
            <p:cNvPr id="165" name="Rectangle 164">
              <a:extLst>
                <a:ext uri="{FF2B5EF4-FFF2-40B4-BE49-F238E27FC236}">
                  <a16:creationId xmlns:a16="http://schemas.microsoft.com/office/drawing/2014/main" id="{84CD9B99-360D-C448-B51B-80DB70D8DD54}"/>
                </a:ext>
              </a:extLst>
            </p:cNvPr>
            <p:cNvSpPr/>
            <p:nvPr/>
          </p:nvSpPr>
          <p:spPr>
            <a:xfrm>
              <a:off x="3578242" y="1684092"/>
              <a:ext cx="2768600" cy="40229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33C09C70-93B9-614C-BAB0-9D3DFD596982}"/>
                </a:ext>
              </a:extLst>
            </p:cNvPr>
            <p:cNvSpPr/>
            <p:nvPr/>
          </p:nvSpPr>
          <p:spPr bwMode="auto">
            <a:xfrm>
              <a:off x="3578243" y="1367489"/>
              <a:ext cx="2768600" cy="316603"/>
            </a:xfrm>
            <a:prstGeom prst="rect">
              <a:avLst/>
            </a:prstGeom>
            <a:noFill/>
            <a:ln w="28575" cap="flat" cmpd="sng" algn="ctr">
              <a:noFill/>
              <a:prstDash val="solid"/>
              <a:round/>
              <a:headEnd type="none" w="med" len="med"/>
              <a:tailEnd type="none" w="med" len="med"/>
            </a:ln>
            <a:effectLst/>
          </p:spPr>
          <p:txBody>
            <a:bodyPr vert="horz" wrap="square" lIns="75438" tIns="37719" rIns="75438" bIns="37719" numCol="1" rtlCol="0" anchor="ctr" anchorCtr="0" compatLnSpc="1">
              <a:prstTxWarp prst="textNoShape">
                <a:avLst/>
              </a:prstTxWarp>
            </a:bodyPr>
            <a:lstStyle/>
            <a:p>
              <a:pPr algn="ctr" defTabSz="754310" eaLnBrk="0" fontAlgn="base" hangingPunct="0">
                <a:spcBef>
                  <a:spcPct val="0"/>
                </a:spcBef>
                <a:spcAft>
                  <a:spcPct val="0"/>
                </a:spcAft>
              </a:pPr>
              <a:r>
                <a:rPr lang="en-US" sz="1600">
                  <a:solidFill>
                    <a:sysClr val="windowText" lastClr="000000"/>
                  </a:solidFill>
                  <a:ea typeface="Helvetica Neue" panose="02000503000000020004" pitchFamily="2" charset="0"/>
                  <a:cs typeface="Helvetica Neue" panose="02000503000000020004" pitchFamily="2" charset="0"/>
                </a:rPr>
                <a:t>Walled Garden</a:t>
              </a:r>
            </a:p>
          </p:txBody>
        </p:sp>
        <p:sp>
          <p:nvSpPr>
            <p:cNvPr id="167" name="TextBox 166">
              <a:extLst>
                <a:ext uri="{FF2B5EF4-FFF2-40B4-BE49-F238E27FC236}">
                  <a16:creationId xmlns:a16="http://schemas.microsoft.com/office/drawing/2014/main" id="{D7F4536B-E78E-0E40-A026-6A8D8E0FFAAE}"/>
                </a:ext>
              </a:extLst>
            </p:cNvPr>
            <p:cNvSpPr txBox="1"/>
            <p:nvPr/>
          </p:nvSpPr>
          <p:spPr>
            <a:xfrm>
              <a:off x="3584666" y="3762177"/>
              <a:ext cx="2762175" cy="1785104"/>
            </a:xfrm>
            <a:prstGeom prst="rect">
              <a:avLst/>
            </a:prstGeom>
            <a:noFill/>
          </p:spPr>
          <p:txBody>
            <a:bodyPr wrap="square" rtlCol="0">
              <a:spAutoFit/>
            </a:bodyPr>
            <a:lstStyle/>
            <a:p>
              <a:r>
                <a:rPr lang="en-US" sz="1100" b="1">
                  <a:solidFill>
                    <a:schemeClr val="bg1"/>
                  </a:solidFill>
                  <a:ea typeface="Helvetica Neue" panose="02000503000000020004" pitchFamily="2" charset="0"/>
                  <a:cs typeface="Helvetica Neue" panose="02000503000000020004" pitchFamily="2" charset="0"/>
                </a:rPr>
                <a:t>A Walled Garden Model </a:t>
              </a:r>
              <a:r>
                <a:rPr lang="en-US" sz="1100">
                  <a:solidFill>
                    <a:schemeClr val="bg1"/>
                  </a:solidFill>
                  <a:ea typeface="Helvetica Neue" panose="02000503000000020004" pitchFamily="2" charset="0"/>
                  <a:cs typeface="Helvetica Neue" panose="02000503000000020004" pitchFamily="2" charset="0"/>
                </a:rPr>
                <a:t>involves isolated ecosystems of devices bound to a given smart home hub or platform (e.g. Alexa or Honeywell Home). Device interoperability is limited to that of a given platform product, forcing the consumer to settle for siloed operations or invest solely in devices compatible with a single home hub or platform vendor.</a:t>
              </a:r>
              <a:endParaRPr lang="en-US" sz="1100" b="1">
                <a:solidFill>
                  <a:schemeClr val="bg1"/>
                </a:solidFill>
                <a:ea typeface="Helvetica Neue" panose="02000503000000020004" pitchFamily="2" charset="0"/>
                <a:cs typeface="Helvetica Neue" panose="02000503000000020004" pitchFamily="2" charset="0"/>
              </a:endParaRPr>
            </a:p>
          </p:txBody>
        </p:sp>
        <p:grpSp>
          <p:nvGrpSpPr>
            <p:cNvPr id="168" name="Group 167">
              <a:extLst>
                <a:ext uri="{FF2B5EF4-FFF2-40B4-BE49-F238E27FC236}">
                  <a16:creationId xmlns:a16="http://schemas.microsoft.com/office/drawing/2014/main" id="{F5BD4909-CC77-0943-8E02-FF29E9252C49}"/>
                </a:ext>
              </a:extLst>
            </p:cNvPr>
            <p:cNvGrpSpPr/>
            <p:nvPr/>
          </p:nvGrpSpPr>
          <p:grpSpPr>
            <a:xfrm>
              <a:off x="3670952" y="1971999"/>
              <a:ext cx="2570915" cy="1636784"/>
              <a:chOff x="3914836" y="6440871"/>
              <a:chExt cx="2570915" cy="1636784"/>
            </a:xfrm>
          </p:grpSpPr>
          <p:cxnSp>
            <p:nvCxnSpPr>
              <p:cNvPr id="169" name="Straight Connector 168">
                <a:extLst>
                  <a:ext uri="{FF2B5EF4-FFF2-40B4-BE49-F238E27FC236}">
                    <a16:creationId xmlns:a16="http://schemas.microsoft.com/office/drawing/2014/main" id="{4BF401F7-EC1A-764D-805E-E845EA4CC301}"/>
                  </a:ext>
                </a:extLst>
              </p:cNvPr>
              <p:cNvCxnSpPr>
                <a:cxnSpLocks/>
              </p:cNvCxnSpPr>
              <p:nvPr/>
            </p:nvCxnSpPr>
            <p:spPr>
              <a:xfrm>
                <a:off x="5202199" y="6440871"/>
                <a:ext cx="0" cy="1636784"/>
              </a:xfrm>
              <a:prstGeom prst="line">
                <a:avLst/>
              </a:prstGeom>
              <a:noFill/>
              <a:ln w="9525" cap="flat" cmpd="sng" algn="ctr">
                <a:solidFill>
                  <a:srgbClr val="FFFFFF"/>
                </a:solidFill>
                <a:prstDash val="solid"/>
              </a:ln>
              <a:effectLst/>
            </p:spPr>
          </p:cxnSp>
          <p:cxnSp>
            <p:nvCxnSpPr>
              <p:cNvPr id="170" name="Straight Connector 169">
                <a:extLst>
                  <a:ext uri="{FF2B5EF4-FFF2-40B4-BE49-F238E27FC236}">
                    <a16:creationId xmlns:a16="http://schemas.microsoft.com/office/drawing/2014/main" id="{29F7EA60-0D48-D643-9BE8-0F6C6DD9A677}"/>
                  </a:ext>
                </a:extLst>
              </p:cNvPr>
              <p:cNvCxnSpPr>
                <a:cxnSpLocks/>
              </p:cNvCxnSpPr>
              <p:nvPr/>
            </p:nvCxnSpPr>
            <p:spPr>
              <a:xfrm flipH="1">
                <a:off x="3944562" y="7206012"/>
                <a:ext cx="2515275" cy="0"/>
              </a:xfrm>
              <a:prstGeom prst="line">
                <a:avLst/>
              </a:prstGeom>
              <a:noFill/>
              <a:ln w="9525" cap="flat" cmpd="sng" algn="ctr">
                <a:solidFill>
                  <a:srgbClr val="FFFFFF"/>
                </a:solidFill>
                <a:prstDash val="solid"/>
              </a:ln>
              <a:effectLst/>
            </p:spPr>
          </p:cxnSp>
          <p:pic>
            <p:nvPicPr>
              <p:cNvPr id="171" name="Graphic 170" descr="Car">
                <a:extLst>
                  <a:ext uri="{FF2B5EF4-FFF2-40B4-BE49-F238E27FC236}">
                    <a16:creationId xmlns:a16="http://schemas.microsoft.com/office/drawing/2014/main" id="{12FB5A45-3358-AA4E-8E51-DCD4AB2431AC}"/>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4134736" y="7063299"/>
                <a:ext cx="137160" cy="144650"/>
              </a:xfrm>
              <a:prstGeom prst="rect">
                <a:avLst/>
              </a:prstGeom>
            </p:spPr>
          </p:pic>
          <p:sp>
            <p:nvSpPr>
              <p:cNvPr id="172" name="Oval 171">
                <a:extLst>
                  <a:ext uri="{FF2B5EF4-FFF2-40B4-BE49-F238E27FC236}">
                    <a16:creationId xmlns:a16="http://schemas.microsoft.com/office/drawing/2014/main" id="{204FCB19-DE47-BA4B-8222-9B7BC23FFEBC}"/>
                  </a:ext>
                </a:extLst>
              </p:cNvPr>
              <p:cNvSpPr/>
              <p:nvPr/>
            </p:nvSpPr>
            <p:spPr>
              <a:xfrm rot="10800000">
                <a:off x="4215296" y="6527485"/>
                <a:ext cx="567073" cy="545578"/>
              </a:xfrm>
              <a:prstGeom prst="ellipse">
                <a:avLst/>
              </a:prstGeom>
              <a:solidFill>
                <a:srgbClr val="FFFFFF"/>
              </a:solidFill>
              <a:ln w="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173" name="Oval 172">
                <a:extLst>
                  <a:ext uri="{FF2B5EF4-FFF2-40B4-BE49-F238E27FC236}">
                    <a16:creationId xmlns:a16="http://schemas.microsoft.com/office/drawing/2014/main" id="{A2E01E1E-8173-8444-AA5F-6F67ABCE634B}"/>
                  </a:ext>
                </a:extLst>
              </p:cNvPr>
              <p:cNvSpPr>
                <a:spLocks noChangeAspect="1"/>
              </p:cNvSpPr>
              <p:nvPr/>
            </p:nvSpPr>
            <p:spPr>
              <a:xfrm>
                <a:off x="4236834" y="6553982"/>
                <a:ext cx="523997" cy="504135"/>
              </a:xfrm>
              <a:prstGeom prst="ellipse">
                <a:avLst/>
              </a:prstGeom>
              <a:noFill/>
              <a:ln w="12700" cap="flat" cmpd="sng" algn="ctr">
                <a:gradFill>
                  <a:gsLst>
                    <a:gs pos="0">
                      <a:srgbClr val="0A51A1"/>
                    </a:gs>
                    <a:gs pos="100000">
                      <a:srgbClr val="FFFFFF">
                        <a:lumMod val="85000"/>
                      </a:srgbClr>
                    </a:gs>
                  </a:gsLst>
                  <a:lin ang="5400000" scaled="1"/>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pic>
            <p:nvPicPr>
              <p:cNvPr id="174" name="Graphic 173" descr="Thermometer">
                <a:extLst>
                  <a:ext uri="{FF2B5EF4-FFF2-40B4-BE49-F238E27FC236}">
                    <a16:creationId xmlns:a16="http://schemas.microsoft.com/office/drawing/2014/main" id="{8A8C6399-2ECE-FF48-905B-5735171D7D87}"/>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4783911" y="6441438"/>
                <a:ext cx="137160" cy="144650"/>
              </a:xfrm>
              <a:prstGeom prst="rect">
                <a:avLst/>
              </a:prstGeom>
            </p:spPr>
          </p:pic>
          <p:grpSp>
            <p:nvGrpSpPr>
              <p:cNvPr id="175" name="Group 174">
                <a:extLst>
                  <a:ext uri="{FF2B5EF4-FFF2-40B4-BE49-F238E27FC236}">
                    <a16:creationId xmlns:a16="http://schemas.microsoft.com/office/drawing/2014/main" id="{74696056-7A7F-374E-BFC8-C61A41B73347}"/>
                  </a:ext>
                </a:extLst>
              </p:cNvPr>
              <p:cNvGrpSpPr/>
              <p:nvPr/>
            </p:nvGrpSpPr>
            <p:grpSpPr>
              <a:xfrm>
                <a:off x="4166815" y="6504552"/>
                <a:ext cx="159842" cy="75900"/>
                <a:chOff x="3550426" y="2236380"/>
                <a:chExt cx="947832" cy="426769"/>
              </a:xfrm>
              <a:solidFill>
                <a:srgbClr val="FFFFFF"/>
              </a:solidFill>
            </p:grpSpPr>
            <p:cxnSp>
              <p:nvCxnSpPr>
                <p:cNvPr id="369" name="Straight Connector 368">
                  <a:extLst>
                    <a:ext uri="{FF2B5EF4-FFF2-40B4-BE49-F238E27FC236}">
                      <a16:creationId xmlns:a16="http://schemas.microsoft.com/office/drawing/2014/main" id="{22CB0420-A657-0F4D-9098-6A140B2CF712}"/>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70" name="Straight Connector 369">
                  <a:extLst>
                    <a:ext uri="{FF2B5EF4-FFF2-40B4-BE49-F238E27FC236}">
                      <a16:creationId xmlns:a16="http://schemas.microsoft.com/office/drawing/2014/main" id="{F65650F1-8D39-E947-93D4-94FF9AA7E007}"/>
                    </a:ext>
                  </a:extLst>
                </p:cNvPr>
                <p:cNvCxnSpPr>
                  <a:cxnSpLocks/>
                </p:cNvCxnSpPr>
                <p:nvPr/>
              </p:nvCxnSpPr>
              <p:spPr>
                <a:xfrm flipH="1" flipV="1">
                  <a:off x="3550426" y="2236380"/>
                  <a:ext cx="516195" cy="7375"/>
                </a:xfrm>
                <a:prstGeom prst="line">
                  <a:avLst/>
                </a:prstGeom>
                <a:grpFill/>
                <a:ln w="0" cap="flat" cmpd="sng" algn="ctr">
                  <a:solidFill>
                    <a:srgbClr val="FFFFFF"/>
                  </a:solidFill>
                  <a:prstDash val="solid"/>
                </a:ln>
                <a:effectLst/>
              </p:spPr>
            </p:cxnSp>
          </p:grpSp>
          <p:pic>
            <p:nvPicPr>
              <p:cNvPr id="176" name="Graphic 175" descr="Television">
                <a:extLst>
                  <a:ext uri="{FF2B5EF4-FFF2-40B4-BE49-F238E27FC236}">
                    <a16:creationId xmlns:a16="http://schemas.microsoft.com/office/drawing/2014/main" id="{2655F19C-61C6-8848-B42A-747D42355CB8}"/>
                  </a:ext>
                </a:extLst>
              </p:cNvPr>
              <p:cNvPicPr>
                <a:picLocks noChangeAspect="1"/>
              </p:cNvPicPr>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4031900" y="6440871"/>
                <a:ext cx="137160" cy="144649"/>
              </a:xfrm>
              <a:prstGeom prst="rect">
                <a:avLst/>
              </a:prstGeom>
            </p:spPr>
          </p:pic>
          <p:grpSp>
            <p:nvGrpSpPr>
              <p:cNvPr id="177" name="Group 176">
                <a:extLst>
                  <a:ext uri="{FF2B5EF4-FFF2-40B4-BE49-F238E27FC236}">
                    <a16:creationId xmlns:a16="http://schemas.microsoft.com/office/drawing/2014/main" id="{CBC13BC8-7FAA-E54D-931C-2236FA7256EB}"/>
                  </a:ext>
                </a:extLst>
              </p:cNvPr>
              <p:cNvGrpSpPr/>
              <p:nvPr/>
            </p:nvGrpSpPr>
            <p:grpSpPr>
              <a:xfrm>
                <a:off x="3970094" y="6625295"/>
                <a:ext cx="91440" cy="137160"/>
                <a:chOff x="9674448" y="4994132"/>
                <a:chExt cx="356851" cy="765969"/>
              </a:xfrm>
              <a:noFill/>
            </p:grpSpPr>
            <p:pic>
              <p:nvPicPr>
                <p:cNvPr id="365" name="Graphic 364" descr="Heartbeat">
                  <a:extLst>
                    <a:ext uri="{FF2B5EF4-FFF2-40B4-BE49-F238E27FC236}">
                      <a16:creationId xmlns:a16="http://schemas.microsoft.com/office/drawing/2014/main" id="{D8245FF8-EC37-8549-94A3-59FC1F7DA485}"/>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9674448" y="5209196"/>
                  <a:ext cx="356851" cy="356851"/>
                </a:xfrm>
                <a:prstGeom prst="rect">
                  <a:avLst/>
                </a:prstGeom>
              </p:spPr>
            </p:pic>
            <p:sp>
              <p:nvSpPr>
                <p:cNvPr id="366" name="Rounded Rectangle 365">
                  <a:extLst>
                    <a:ext uri="{FF2B5EF4-FFF2-40B4-BE49-F238E27FC236}">
                      <a16:creationId xmlns:a16="http://schemas.microsoft.com/office/drawing/2014/main" id="{48FA02DB-0732-B74C-91CD-1CED7D9CCD4E}"/>
                    </a:ext>
                  </a:extLst>
                </p:cNvPr>
                <p:cNvSpPr/>
                <p:nvPr/>
              </p:nvSpPr>
              <p:spPr>
                <a:xfrm>
                  <a:off x="9674450" y="5198691"/>
                  <a:ext cx="356849" cy="356851"/>
                </a:xfrm>
                <a:prstGeom prst="roundRect">
                  <a:avLst/>
                </a:prstGeom>
                <a:grpFill/>
                <a:ln w="63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367" name="Snip Same Side Corner Rectangle 366">
                  <a:extLst>
                    <a:ext uri="{FF2B5EF4-FFF2-40B4-BE49-F238E27FC236}">
                      <a16:creationId xmlns:a16="http://schemas.microsoft.com/office/drawing/2014/main" id="{78EB1092-1947-2E4F-8DF2-0D0321B51F5B}"/>
                    </a:ext>
                  </a:extLst>
                </p:cNvPr>
                <p:cNvSpPr/>
                <p:nvPr/>
              </p:nvSpPr>
              <p:spPr>
                <a:xfrm>
                  <a:off x="9726440" y="4994132"/>
                  <a:ext cx="252863" cy="186561"/>
                </a:xfrm>
                <a:prstGeom prst="snip2SameRect">
                  <a:avLst/>
                </a:prstGeom>
                <a:grpFill/>
                <a:ln w="63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368" name="Snip Same Side Corner Rectangle 367">
                  <a:extLst>
                    <a:ext uri="{FF2B5EF4-FFF2-40B4-BE49-F238E27FC236}">
                      <a16:creationId xmlns:a16="http://schemas.microsoft.com/office/drawing/2014/main" id="{AE3E50F3-CD13-D241-966D-9005869386C2}"/>
                    </a:ext>
                  </a:extLst>
                </p:cNvPr>
                <p:cNvSpPr/>
                <p:nvPr/>
              </p:nvSpPr>
              <p:spPr>
                <a:xfrm rot="10800000">
                  <a:off x="9726440" y="5573540"/>
                  <a:ext cx="252863" cy="186561"/>
                </a:xfrm>
                <a:prstGeom prst="snip2SameRect">
                  <a:avLst/>
                </a:prstGeom>
                <a:grpFill/>
                <a:ln w="63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grpSp>
          <p:grpSp>
            <p:nvGrpSpPr>
              <p:cNvPr id="178" name="Group 177">
                <a:extLst>
                  <a:ext uri="{FF2B5EF4-FFF2-40B4-BE49-F238E27FC236}">
                    <a16:creationId xmlns:a16="http://schemas.microsoft.com/office/drawing/2014/main" id="{3CA898FF-9411-924E-BCDE-C7F5FEF35C13}"/>
                  </a:ext>
                </a:extLst>
              </p:cNvPr>
              <p:cNvGrpSpPr/>
              <p:nvPr/>
            </p:nvGrpSpPr>
            <p:grpSpPr>
              <a:xfrm>
                <a:off x="4058235" y="6687400"/>
                <a:ext cx="164534" cy="48775"/>
                <a:chOff x="3544527" y="2236380"/>
                <a:chExt cx="953731" cy="426769"/>
              </a:xfrm>
              <a:solidFill>
                <a:srgbClr val="FFFFFF"/>
              </a:solidFill>
            </p:grpSpPr>
            <p:cxnSp>
              <p:nvCxnSpPr>
                <p:cNvPr id="363" name="Straight Connector 362">
                  <a:extLst>
                    <a:ext uri="{FF2B5EF4-FFF2-40B4-BE49-F238E27FC236}">
                      <a16:creationId xmlns:a16="http://schemas.microsoft.com/office/drawing/2014/main" id="{1AFFA5DC-6327-3048-A918-EBAF618194BE}"/>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64" name="Straight Connector 363">
                  <a:extLst>
                    <a:ext uri="{FF2B5EF4-FFF2-40B4-BE49-F238E27FC236}">
                      <a16:creationId xmlns:a16="http://schemas.microsoft.com/office/drawing/2014/main" id="{8B12CEF8-2687-924C-8A6E-DDC432970A62}"/>
                    </a:ext>
                  </a:extLst>
                </p:cNvPr>
                <p:cNvCxnSpPr>
                  <a:cxnSpLocks/>
                </p:cNvCxnSpPr>
                <p:nvPr/>
              </p:nvCxnSpPr>
              <p:spPr>
                <a:xfrm flipH="1" flipV="1">
                  <a:off x="3544527" y="2236380"/>
                  <a:ext cx="516195" cy="7375"/>
                </a:xfrm>
                <a:prstGeom prst="line">
                  <a:avLst/>
                </a:prstGeom>
                <a:grpFill/>
                <a:ln w="0" cap="flat" cmpd="sng" algn="ctr">
                  <a:solidFill>
                    <a:srgbClr val="FFFFFF"/>
                  </a:solidFill>
                  <a:prstDash val="solid"/>
                </a:ln>
                <a:effectLst/>
              </p:spPr>
            </p:cxnSp>
          </p:grpSp>
          <p:grpSp>
            <p:nvGrpSpPr>
              <p:cNvPr id="179" name="Group 178">
                <a:extLst>
                  <a:ext uri="{FF2B5EF4-FFF2-40B4-BE49-F238E27FC236}">
                    <a16:creationId xmlns:a16="http://schemas.microsoft.com/office/drawing/2014/main" id="{4B6BD634-041B-474B-B48B-F5DBD83EA133}"/>
                  </a:ext>
                </a:extLst>
              </p:cNvPr>
              <p:cNvGrpSpPr/>
              <p:nvPr/>
            </p:nvGrpSpPr>
            <p:grpSpPr>
              <a:xfrm flipV="1">
                <a:off x="4089322" y="6947861"/>
                <a:ext cx="165527" cy="62414"/>
                <a:chOff x="3550225" y="2236380"/>
                <a:chExt cx="948033" cy="426769"/>
              </a:xfrm>
              <a:solidFill>
                <a:srgbClr val="FFFFFF"/>
              </a:solidFill>
            </p:grpSpPr>
            <p:cxnSp>
              <p:nvCxnSpPr>
                <p:cNvPr id="361" name="Straight Connector 360">
                  <a:extLst>
                    <a:ext uri="{FF2B5EF4-FFF2-40B4-BE49-F238E27FC236}">
                      <a16:creationId xmlns:a16="http://schemas.microsoft.com/office/drawing/2014/main" id="{7B60D321-AE18-B04E-9281-6CF38D56F631}"/>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62" name="Straight Connector 361">
                  <a:extLst>
                    <a:ext uri="{FF2B5EF4-FFF2-40B4-BE49-F238E27FC236}">
                      <a16:creationId xmlns:a16="http://schemas.microsoft.com/office/drawing/2014/main" id="{CD5CC28B-C3FB-124E-9D49-F3DBAE9C0D84}"/>
                    </a:ext>
                  </a:extLst>
                </p:cNvPr>
                <p:cNvCxnSpPr>
                  <a:cxnSpLocks/>
                </p:cNvCxnSpPr>
                <p:nvPr/>
              </p:nvCxnSpPr>
              <p:spPr>
                <a:xfrm flipH="1" flipV="1">
                  <a:off x="3550225" y="2236380"/>
                  <a:ext cx="516195" cy="7376"/>
                </a:xfrm>
                <a:prstGeom prst="line">
                  <a:avLst/>
                </a:prstGeom>
                <a:grpFill/>
                <a:ln w="0" cap="flat" cmpd="sng" algn="ctr">
                  <a:solidFill>
                    <a:srgbClr val="FFFFFF"/>
                  </a:solidFill>
                  <a:prstDash val="solid"/>
                </a:ln>
                <a:effectLst/>
              </p:spPr>
            </p:cxnSp>
          </p:grpSp>
          <p:pic>
            <p:nvPicPr>
              <p:cNvPr id="180" name="Graphic 179" descr="Lightbulb">
                <a:extLst>
                  <a:ext uri="{FF2B5EF4-FFF2-40B4-BE49-F238E27FC236}">
                    <a16:creationId xmlns:a16="http://schemas.microsoft.com/office/drawing/2014/main" id="{21C014DB-466C-3C4C-ACB7-62FB71E6A79A}"/>
                  </a:ext>
                </a:extLst>
              </p:cNvPr>
              <p:cNvPicPr>
                <a:picLocks noChangeAspect="1"/>
              </p:cNvPicPr>
              <p:nvPr/>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3914836" y="6804997"/>
                <a:ext cx="137160" cy="144649"/>
              </a:xfrm>
              <a:prstGeom prst="rect">
                <a:avLst/>
              </a:prstGeom>
            </p:spPr>
          </p:pic>
          <p:pic>
            <p:nvPicPr>
              <p:cNvPr id="181" name="Graphic 180" descr="Lock">
                <a:extLst>
                  <a:ext uri="{FF2B5EF4-FFF2-40B4-BE49-F238E27FC236}">
                    <a16:creationId xmlns:a16="http://schemas.microsoft.com/office/drawing/2014/main" id="{D5A9D909-3121-BF45-BEA4-A4F5026DECE9}"/>
                  </a:ext>
                </a:extLst>
              </p:cNvPr>
              <p:cNvPicPr>
                <a:picLocks noChangeAspect="1"/>
              </p:cNvPicPr>
              <p:nvPr/>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4920274" y="6517136"/>
                <a:ext cx="137160" cy="144648"/>
              </a:xfrm>
              <a:prstGeom prst="rect">
                <a:avLst/>
              </a:prstGeom>
            </p:spPr>
          </p:pic>
          <p:grpSp>
            <p:nvGrpSpPr>
              <p:cNvPr id="182" name="Group 181">
                <a:extLst>
                  <a:ext uri="{FF2B5EF4-FFF2-40B4-BE49-F238E27FC236}">
                    <a16:creationId xmlns:a16="http://schemas.microsoft.com/office/drawing/2014/main" id="{D6F16207-7A4B-2141-8433-B021AF3DF2DB}"/>
                  </a:ext>
                </a:extLst>
              </p:cNvPr>
              <p:cNvGrpSpPr/>
              <p:nvPr/>
            </p:nvGrpSpPr>
            <p:grpSpPr>
              <a:xfrm flipH="1">
                <a:off x="4670847" y="6502454"/>
                <a:ext cx="159990" cy="75900"/>
                <a:chOff x="3549551" y="2236380"/>
                <a:chExt cx="948707" cy="426769"/>
              </a:xfrm>
              <a:solidFill>
                <a:srgbClr val="FFFFFF"/>
              </a:solidFill>
            </p:grpSpPr>
            <p:cxnSp>
              <p:nvCxnSpPr>
                <p:cNvPr id="359" name="Straight Connector 358">
                  <a:extLst>
                    <a:ext uri="{FF2B5EF4-FFF2-40B4-BE49-F238E27FC236}">
                      <a16:creationId xmlns:a16="http://schemas.microsoft.com/office/drawing/2014/main" id="{030C77AB-CD21-8641-8712-2BA263A58148}"/>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60" name="Straight Connector 359">
                  <a:extLst>
                    <a:ext uri="{FF2B5EF4-FFF2-40B4-BE49-F238E27FC236}">
                      <a16:creationId xmlns:a16="http://schemas.microsoft.com/office/drawing/2014/main" id="{4890D9FC-7A6C-7F44-A630-CE3BBCBE661A}"/>
                    </a:ext>
                  </a:extLst>
                </p:cNvPr>
                <p:cNvCxnSpPr>
                  <a:cxnSpLocks/>
                </p:cNvCxnSpPr>
                <p:nvPr/>
              </p:nvCxnSpPr>
              <p:spPr>
                <a:xfrm flipH="1" flipV="1">
                  <a:off x="3549551" y="2236380"/>
                  <a:ext cx="516195" cy="7375"/>
                </a:xfrm>
                <a:prstGeom prst="line">
                  <a:avLst/>
                </a:prstGeom>
                <a:grpFill/>
                <a:ln w="0" cap="flat" cmpd="sng" algn="ctr">
                  <a:solidFill>
                    <a:srgbClr val="FFFFFF"/>
                  </a:solidFill>
                  <a:prstDash val="solid"/>
                </a:ln>
                <a:effectLst/>
              </p:spPr>
            </p:cxnSp>
          </p:grpSp>
          <p:grpSp>
            <p:nvGrpSpPr>
              <p:cNvPr id="183" name="Group 182">
                <a:extLst>
                  <a:ext uri="{FF2B5EF4-FFF2-40B4-BE49-F238E27FC236}">
                    <a16:creationId xmlns:a16="http://schemas.microsoft.com/office/drawing/2014/main" id="{BA2B9FA0-9FB5-9F40-B104-9F1FFA145A2C}"/>
                  </a:ext>
                </a:extLst>
              </p:cNvPr>
              <p:cNvGrpSpPr/>
              <p:nvPr/>
            </p:nvGrpSpPr>
            <p:grpSpPr>
              <a:xfrm flipH="1">
                <a:off x="4765484" y="6658825"/>
                <a:ext cx="161014" cy="48775"/>
                <a:chOff x="3544527" y="2236380"/>
                <a:chExt cx="953731" cy="426769"/>
              </a:xfrm>
              <a:solidFill>
                <a:srgbClr val="FFFFFF"/>
              </a:solidFill>
            </p:grpSpPr>
            <p:cxnSp>
              <p:nvCxnSpPr>
                <p:cNvPr id="357" name="Straight Connector 356">
                  <a:extLst>
                    <a:ext uri="{FF2B5EF4-FFF2-40B4-BE49-F238E27FC236}">
                      <a16:creationId xmlns:a16="http://schemas.microsoft.com/office/drawing/2014/main" id="{B53543ED-BBFF-D142-8A83-3BD562C34A90}"/>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58" name="Straight Connector 357">
                  <a:extLst>
                    <a:ext uri="{FF2B5EF4-FFF2-40B4-BE49-F238E27FC236}">
                      <a16:creationId xmlns:a16="http://schemas.microsoft.com/office/drawing/2014/main" id="{616089F7-B8E2-2242-88E2-B00ECCA9A041}"/>
                    </a:ext>
                  </a:extLst>
                </p:cNvPr>
                <p:cNvCxnSpPr>
                  <a:cxnSpLocks/>
                </p:cNvCxnSpPr>
                <p:nvPr/>
              </p:nvCxnSpPr>
              <p:spPr>
                <a:xfrm flipH="1" flipV="1">
                  <a:off x="3544527" y="2236380"/>
                  <a:ext cx="516195" cy="7375"/>
                </a:xfrm>
                <a:prstGeom prst="line">
                  <a:avLst/>
                </a:prstGeom>
                <a:grpFill/>
                <a:ln w="0" cap="flat" cmpd="sng" algn="ctr">
                  <a:solidFill>
                    <a:srgbClr val="FFFFFF"/>
                  </a:solidFill>
                  <a:prstDash val="solid"/>
                </a:ln>
                <a:effectLst/>
              </p:spPr>
            </p:cxnSp>
          </p:grpSp>
          <p:grpSp>
            <p:nvGrpSpPr>
              <p:cNvPr id="184" name="Group 183">
                <a:extLst>
                  <a:ext uri="{FF2B5EF4-FFF2-40B4-BE49-F238E27FC236}">
                    <a16:creationId xmlns:a16="http://schemas.microsoft.com/office/drawing/2014/main" id="{74EE618A-7BDF-CF46-9E7F-263EDAE99BF2}"/>
                  </a:ext>
                </a:extLst>
              </p:cNvPr>
              <p:cNvGrpSpPr/>
              <p:nvPr/>
            </p:nvGrpSpPr>
            <p:grpSpPr>
              <a:xfrm flipH="1" flipV="1">
                <a:off x="4741865" y="6946618"/>
                <a:ext cx="165527" cy="61365"/>
                <a:chOff x="3550225" y="2243554"/>
                <a:chExt cx="948033" cy="419595"/>
              </a:xfrm>
              <a:solidFill>
                <a:srgbClr val="FFFFFF"/>
              </a:solidFill>
            </p:grpSpPr>
            <p:cxnSp>
              <p:nvCxnSpPr>
                <p:cNvPr id="355" name="Straight Connector 354">
                  <a:extLst>
                    <a:ext uri="{FF2B5EF4-FFF2-40B4-BE49-F238E27FC236}">
                      <a16:creationId xmlns:a16="http://schemas.microsoft.com/office/drawing/2014/main" id="{0DA2C2CA-75B8-7445-9651-B323F0FD6D52}"/>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56" name="Straight Connector 355">
                  <a:extLst>
                    <a:ext uri="{FF2B5EF4-FFF2-40B4-BE49-F238E27FC236}">
                      <a16:creationId xmlns:a16="http://schemas.microsoft.com/office/drawing/2014/main" id="{A60019F9-008E-D540-8910-18FB9801BD2F}"/>
                    </a:ext>
                  </a:extLst>
                </p:cNvPr>
                <p:cNvCxnSpPr>
                  <a:cxnSpLocks/>
                </p:cNvCxnSpPr>
                <p:nvPr/>
              </p:nvCxnSpPr>
              <p:spPr>
                <a:xfrm flipH="1" flipV="1">
                  <a:off x="3550225" y="2243554"/>
                  <a:ext cx="516195" cy="7376"/>
                </a:xfrm>
                <a:prstGeom prst="line">
                  <a:avLst/>
                </a:prstGeom>
                <a:grpFill/>
                <a:ln w="0" cap="flat" cmpd="sng" algn="ctr">
                  <a:solidFill>
                    <a:srgbClr val="FFFFFF"/>
                  </a:solidFill>
                  <a:prstDash val="solid"/>
                </a:ln>
                <a:effectLst/>
              </p:spPr>
            </p:cxnSp>
          </p:grpSp>
          <p:pic>
            <p:nvPicPr>
              <p:cNvPr id="185" name="Graphic 184" descr="Security Camera">
                <a:extLst>
                  <a:ext uri="{FF2B5EF4-FFF2-40B4-BE49-F238E27FC236}">
                    <a16:creationId xmlns:a16="http://schemas.microsoft.com/office/drawing/2014/main" id="{354D1619-07B3-C747-B96F-C6A274B1DA92}"/>
                  </a:ext>
                </a:extLst>
              </p:cNvPr>
              <p:cNvPicPr>
                <a:picLocks noChangeAspect="1"/>
              </p:cNvPicPr>
              <p:nvPr/>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4933999" y="6634315"/>
                <a:ext cx="137160" cy="144648"/>
              </a:xfrm>
              <a:prstGeom prst="rect">
                <a:avLst/>
              </a:prstGeom>
            </p:spPr>
          </p:pic>
          <p:grpSp>
            <p:nvGrpSpPr>
              <p:cNvPr id="186" name="Group 185">
                <a:extLst>
                  <a:ext uri="{FF2B5EF4-FFF2-40B4-BE49-F238E27FC236}">
                    <a16:creationId xmlns:a16="http://schemas.microsoft.com/office/drawing/2014/main" id="{FE2200E0-4418-894A-A320-AFA020E12AB2}"/>
                  </a:ext>
                </a:extLst>
              </p:cNvPr>
              <p:cNvGrpSpPr/>
              <p:nvPr/>
            </p:nvGrpSpPr>
            <p:grpSpPr>
              <a:xfrm flipH="1" flipV="1">
                <a:off x="4564938" y="7063838"/>
                <a:ext cx="165527" cy="61365"/>
                <a:chOff x="3550225" y="2243554"/>
                <a:chExt cx="948033" cy="419595"/>
              </a:xfrm>
              <a:solidFill>
                <a:srgbClr val="FFFFFF"/>
              </a:solidFill>
            </p:grpSpPr>
            <p:cxnSp>
              <p:nvCxnSpPr>
                <p:cNvPr id="353" name="Straight Connector 352">
                  <a:extLst>
                    <a:ext uri="{FF2B5EF4-FFF2-40B4-BE49-F238E27FC236}">
                      <a16:creationId xmlns:a16="http://schemas.microsoft.com/office/drawing/2014/main" id="{3259FE36-6112-EE43-98FF-778F084002F9}"/>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54" name="Straight Connector 353">
                  <a:extLst>
                    <a:ext uri="{FF2B5EF4-FFF2-40B4-BE49-F238E27FC236}">
                      <a16:creationId xmlns:a16="http://schemas.microsoft.com/office/drawing/2014/main" id="{9F7B5690-3344-DC49-980F-380762EF5555}"/>
                    </a:ext>
                  </a:extLst>
                </p:cNvPr>
                <p:cNvCxnSpPr>
                  <a:cxnSpLocks/>
                </p:cNvCxnSpPr>
                <p:nvPr/>
              </p:nvCxnSpPr>
              <p:spPr>
                <a:xfrm flipH="1" flipV="1">
                  <a:off x="3550225" y="2243554"/>
                  <a:ext cx="516195" cy="7376"/>
                </a:xfrm>
                <a:prstGeom prst="line">
                  <a:avLst/>
                </a:prstGeom>
                <a:grpFill/>
                <a:ln w="0" cap="flat" cmpd="sng" algn="ctr">
                  <a:solidFill>
                    <a:srgbClr val="FFFFFF"/>
                  </a:solidFill>
                  <a:prstDash val="solid"/>
                </a:ln>
                <a:effectLst/>
              </p:spPr>
            </p:cxnSp>
          </p:grpSp>
          <p:grpSp>
            <p:nvGrpSpPr>
              <p:cNvPr id="187" name="Group 186">
                <a:extLst>
                  <a:ext uri="{FF2B5EF4-FFF2-40B4-BE49-F238E27FC236}">
                    <a16:creationId xmlns:a16="http://schemas.microsoft.com/office/drawing/2014/main" id="{C9FCAC3A-4380-324E-A62B-2078D871573E}"/>
                  </a:ext>
                </a:extLst>
              </p:cNvPr>
              <p:cNvGrpSpPr/>
              <p:nvPr/>
            </p:nvGrpSpPr>
            <p:grpSpPr>
              <a:xfrm flipV="1">
                <a:off x="4265344" y="7067013"/>
                <a:ext cx="166522" cy="61365"/>
                <a:chOff x="3544527" y="2243554"/>
                <a:chExt cx="953731" cy="419595"/>
              </a:xfrm>
              <a:solidFill>
                <a:srgbClr val="FFFFFF"/>
              </a:solidFill>
            </p:grpSpPr>
            <p:cxnSp>
              <p:nvCxnSpPr>
                <p:cNvPr id="351" name="Straight Connector 350">
                  <a:extLst>
                    <a:ext uri="{FF2B5EF4-FFF2-40B4-BE49-F238E27FC236}">
                      <a16:creationId xmlns:a16="http://schemas.microsoft.com/office/drawing/2014/main" id="{78C0615B-D01D-9D43-933C-F3C42A4BA391}"/>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52" name="Straight Connector 351">
                  <a:extLst>
                    <a:ext uri="{FF2B5EF4-FFF2-40B4-BE49-F238E27FC236}">
                      <a16:creationId xmlns:a16="http://schemas.microsoft.com/office/drawing/2014/main" id="{67B42ED1-DD73-5C40-8D9D-CA3DAE599DBD}"/>
                    </a:ext>
                  </a:extLst>
                </p:cNvPr>
                <p:cNvCxnSpPr>
                  <a:cxnSpLocks/>
                </p:cNvCxnSpPr>
                <p:nvPr/>
              </p:nvCxnSpPr>
              <p:spPr>
                <a:xfrm flipH="1" flipV="1">
                  <a:off x="3544527" y="2243554"/>
                  <a:ext cx="516195" cy="7376"/>
                </a:xfrm>
                <a:prstGeom prst="line">
                  <a:avLst/>
                </a:prstGeom>
                <a:grpFill/>
                <a:ln w="0" cap="flat" cmpd="sng" algn="ctr">
                  <a:solidFill>
                    <a:srgbClr val="FFFFFF"/>
                  </a:solidFill>
                  <a:prstDash val="solid"/>
                </a:ln>
                <a:effectLst/>
              </p:spPr>
            </p:cxnSp>
          </p:grpSp>
          <p:grpSp>
            <p:nvGrpSpPr>
              <p:cNvPr id="188" name="Group 187">
                <a:extLst>
                  <a:ext uri="{FF2B5EF4-FFF2-40B4-BE49-F238E27FC236}">
                    <a16:creationId xmlns:a16="http://schemas.microsoft.com/office/drawing/2014/main" id="{8094E443-1D9D-E344-B470-341C514B4BE7}"/>
                  </a:ext>
                </a:extLst>
              </p:cNvPr>
              <p:cNvGrpSpPr/>
              <p:nvPr/>
            </p:nvGrpSpPr>
            <p:grpSpPr>
              <a:xfrm flipV="1">
                <a:off x="4021213" y="6831639"/>
                <a:ext cx="194292" cy="30007"/>
                <a:chOff x="3562215" y="2243754"/>
                <a:chExt cx="936043" cy="419395"/>
              </a:xfrm>
              <a:solidFill>
                <a:srgbClr val="FFFFFF"/>
              </a:solidFill>
            </p:grpSpPr>
            <p:cxnSp>
              <p:nvCxnSpPr>
                <p:cNvPr id="349" name="Straight Connector 348">
                  <a:extLst>
                    <a:ext uri="{FF2B5EF4-FFF2-40B4-BE49-F238E27FC236}">
                      <a16:creationId xmlns:a16="http://schemas.microsoft.com/office/drawing/2014/main" id="{631EAC29-368B-034D-965D-E83663E5C1B5}"/>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50" name="Straight Connector 349">
                  <a:extLst>
                    <a:ext uri="{FF2B5EF4-FFF2-40B4-BE49-F238E27FC236}">
                      <a16:creationId xmlns:a16="http://schemas.microsoft.com/office/drawing/2014/main" id="{4D0958FA-6AEC-7346-9D3C-CBA692593F8B}"/>
                    </a:ext>
                  </a:extLst>
                </p:cNvPr>
                <p:cNvCxnSpPr>
                  <a:cxnSpLocks/>
                </p:cNvCxnSpPr>
                <p:nvPr/>
              </p:nvCxnSpPr>
              <p:spPr>
                <a:xfrm flipH="1" flipV="1">
                  <a:off x="3562215" y="2251043"/>
                  <a:ext cx="516195" cy="7375"/>
                </a:xfrm>
                <a:prstGeom prst="line">
                  <a:avLst/>
                </a:prstGeom>
                <a:grpFill/>
                <a:ln w="0" cap="flat" cmpd="sng" algn="ctr">
                  <a:solidFill>
                    <a:srgbClr val="FFFFFF"/>
                  </a:solidFill>
                  <a:prstDash val="solid"/>
                </a:ln>
                <a:effectLst/>
              </p:spPr>
            </p:cxnSp>
          </p:grpSp>
          <p:grpSp>
            <p:nvGrpSpPr>
              <p:cNvPr id="189" name="Group 188">
                <a:extLst>
                  <a:ext uri="{FF2B5EF4-FFF2-40B4-BE49-F238E27FC236}">
                    <a16:creationId xmlns:a16="http://schemas.microsoft.com/office/drawing/2014/main" id="{8DE42608-C3F6-F449-AF24-C7875C69E35E}"/>
                  </a:ext>
                </a:extLst>
              </p:cNvPr>
              <p:cNvGrpSpPr/>
              <p:nvPr/>
            </p:nvGrpSpPr>
            <p:grpSpPr>
              <a:xfrm flipH="1" flipV="1">
                <a:off x="4775740" y="6832118"/>
                <a:ext cx="196968" cy="30007"/>
                <a:chOff x="3549320" y="2243754"/>
                <a:chExt cx="948938" cy="419395"/>
              </a:xfrm>
              <a:solidFill>
                <a:srgbClr val="FFFFFF"/>
              </a:solidFill>
            </p:grpSpPr>
            <p:cxnSp>
              <p:nvCxnSpPr>
                <p:cNvPr id="347" name="Straight Connector 346">
                  <a:extLst>
                    <a:ext uri="{FF2B5EF4-FFF2-40B4-BE49-F238E27FC236}">
                      <a16:creationId xmlns:a16="http://schemas.microsoft.com/office/drawing/2014/main" id="{68D5C27B-C975-C342-9D46-06EE42C8C331}"/>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48" name="Straight Connector 347">
                  <a:extLst>
                    <a:ext uri="{FF2B5EF4-FFF2-40B4-BE49-F238E27FC236}">
                      <a16:creationId xmlns:a16="http://schemas.microsoft.com/office/drawing/2014/main" id="{44833AF1-8CB5-A948-A7CF-AA6B61844645}"/>
                    </a:ext>
                  </a:extLst>
                </p:cNvPr>
                <p:cNvCxnSpPr>
                  <a:cxnSpLocks/>
                </p:cNvCxnSpPr>
                <p:nvPr/>
              </p:nvCxnSpPr>
              <p:spPr>
                <a:xfrm flipH="1" flipV="1">
                  <a:off x="3549320" y="2251049"/>
                  <a:ext cx="516195" cy="7375"/>
                </a:xfrm>
                <a:prstGeom prst="line">
                  <a:avLst/>
                </a:prstGeom>
                <a:grpFill/>
                <a:ln w="0" cap="flat" cmpd="sng" algn="ctr">
                  <a:solidFill>
                    <a:srgbClr val="FFFFFF"/>
                  </a:solidFill>
                  <a:prstDash val="solid"/>
                </a:ln>
                <a:effectLst/>
              </p:spPr>
            </p:cxnSp>
          </p:grpSp>
          <p:grpSp>
            <p:nvGrpSpPr>
              <p:cNvPr id="190" name="Group 189">
                <a:extLst>
                  <a:ext uri="{FF2B5EF4-FFF2-40B4-BE49-F238E27FC236}">
                    <a16:creationId xmlns:a16="http://schemas.microsoft.com/office/drawing/2014/main" id="{F10D4BA7-7FE1-5F41-B644-2491657C5546}"/>
                  </a:ext>
                </a:extLst>
              </p:cNvPr>
              <p:cNvGrpSpPr/>
              <p:nvPr/>
            </p:nvGrpSpPr>
            <p:grpSpPr>
              <a:xfrm>
                <a:off x="4977923" y="6759643"/>
                <a:ext cx="137160" cy="201382"/>
                <a:chOff x="2320175" y="3386058"/>
                <a:chExt cx="813328" cy="1132327"/>
              </a:xfrm>
              <a:solidFill>
                <a:srgbClr val="FFFFFF"/>
              </a:solidFill>
            </p:grpSpPr>
            <p:pic>
              <p:nvPicPr>
                <p:cNvPr id="345" name="Graphic 344" descr="Fire">
                  <a:extLst>
                    <a:ext uri="{FF2B5EF4-FFF2-40B4-BE49-F238E27FC236}">
                      <a16:creationId xmlns:a16="http://schemas.microsoft.com/office/drawing/2014/main" id="{4CB114E9-5648-4143-AE07-03E791A2A157}"/>
                    </a:ext>
                  </a:extLst>
                </p:cNvPr>
                <p:cNvPicPr>
                  <a:picLocks noChangeAspect="1"/>
                </p:cNvPicPr>
                <p:nvPr/>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2493034" y="3386058"/>
                  <a:ext cx="467604" cy="467602"/>
                </a:xfrm>
                <a:prstGeom prst="rect">
                  <a:avLst/>
                </a:prstGeom>
              </p:spPr>
            </p:pic>
            <p:pic>
              <p:nvPicPr>
                <p:cNvPr id="346" name="Graphic 345" descr="Radioactive">
                  <a:extLst>
                    <a:ext uri="{FF2B5EF4-FFF2-40B4-BE49-F238E27FC236}">
                      <a16:creationId xmlns:a16="http://schemas.microsoft.com/office/drawing/2014/main" id="{FD73AE87-22E3-8F40-89D9-037949580F09}"/>
                    </a:ext>
                  </a:extLst>
                </p:cNvPr>
                <p:cNvPicPr>
                  <a:picLocks noChangeAspect="1"/>
                </p:cNvPicPr>
                <p:nvPr/>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2320175" y="3705055"/>
                  <a:ext cx="813328" cy="813330"/>
                </a:xfrm>
                <a:prstGeom prst="rect">
                  <a:avLst/>
                </a:prstGeom>
              </p:spPr>
            </p:pic>
          </p:grpSp>
          <p:pic>
            <p:nvPicPr>
              <p:cNvPr id="191" name="Picture 190">
                <a:extLst>
                  <a:ext uri="{FF2B5EF4-FFF2-40B4-BE49-F238E27FC236}">
                    <a16:creationId xmlns:a16="http://schemas.microsoft.com/office/drawing/2014/main" id="{11192369-FEFA-B64D-A20A-A8D5CDCB7734}"/>
                  </a:ext>
                </a:extLst>
              </p:cNvPr>
              <p:cNvPicPr>
                <a:picLocks/>
              </p:cNvPicPr>
              <p:nvPr/>
            </p:nvPicPr>
            <p:blipFill>
              <a:blip r:embed="rId42"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4888344" y="6965341"/>
                <a:ext cx="137160" cy="137160"/>
              </a:xfrm>
              <a:prstGeom prst="rect">
                <a:avLst/>
              </a:prstGeom>
              <a:ln w="0">
                <a:noFill/>
              </a:ln>
            </p:spPr>
          </p:pic>
          <p:pic>
            <p:nvPicPr>
              <p:cNvPr id="192" name="Picture 191">
                <a:extLst>
                  <a:ext uri="{FF2B5EF4-FFF2-40B4-BE49-F238E27FC236}">
                    <a16:creationId xmlns:a16="http://schemas.microsoft.com/office/drawing/2014/main" id="{7D32FD9D-363E-EB4A-9026-DAC70FC81C9D}"/>
                  </a:ext>
                </a:extLst>
              </p:cNvPr>
              <p:cNvPicPr>
                <a:picLocks/>
              </p:cNvPicPr>
              <p:nvPr/>
            </p:nvPicPr>
            <p:blipFill>
              <a:blip r:embed="rId43" cstate="screen">
                <a:extLst>
                  <a:ext uri="{28A0092B-C50C-407E-A947-70E740481C1C}">
                    <a14:useLocalDpi xmlns:a14="http://schemas.microsoft.com/office/drawing/2010/main"/>
                  </a:ext>
                </a:extLst>
              </a:blip>
              <a:stretch>
                <a:fillRect/>
              </a:stretch>
            </p:blipFill>
            <p:spPr>
              <a:xfrm>
                <a:off x="3966804" y="6970634"/>
                <a:ext cx="137160" cy="137160"/>
              </a:xfrm>
              <a:prstGeom prst="rect">
                <a:avLst/>
              </a:prstGeom>
              <a:ln w="0">
                <a:noFill/>
              </a:ln>
            </p:spPr>
          </p:pic>
          <p:pic>
            <p:nvPicPr>
              <p:cNvPr id="193" name="Graphic 192" descr="Car">
                <a:extLst>
                  <a:ext uri="{FF2B5EF4-FFF2-40B4-BE49-F238E27FC236}">
                    <a16:creationId xmlns:a16="http://schemas.microsoft.com/office/drawing/2014/main" id="{70F97AD1-B96A-3C4A-8A5C-29475084CCEC}"/>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4134736" y="7894489"/>
                <a:ext cx="137160" cy="144650"/>
              </a:xfrm>
              <a:prstGeom prst="rect">
                <a:avLst/>
              </a:prstGeom>
            </p:spPr>
          </p:pic>
          <p:sp>
            <p:nvSpPr>
              <p:cNvPr id="194" name="Oval 193">
                <a:extLst>
                  <a:ext uri="{FF2B5EF4-FFF2-40B4-BE49-F238E27FC236}">
                    <a16:creationId xmlns:a16="http://schemas.microsoft.com/office/drawing/2014/main" id="{29EA5DD9-0440-3E4C-9292-B6DC9534AF43}"/>
                  </a:ext>
                </a:extLst>
              </p:cNvPr>
              <p:cNvSpPr/>
              <p:nvPr/>
            </p:nvSpPr>
            <p:spPr>
              <a:xfrm rot="10800000">
                <a:off x="4215296" y="7358675"/>
                <a:ext cx="567073" cy="545578"/>
              </a:xfrm>
              <a:prstGeom prst="ellipse">
                <a:avLst/>
              </a:prstGeom>
              <a:solidFill>
                <a:srgbClr val="FFFFFF"/>
              </a:solidFill>
              <a:ln w="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195" name="Oval 194">
                <a:extLst>
                  <a:ext uri="{FF2B5EF4-FFF2-40B4-BE49-F238E27FC236}">
                    <a16:creationId xmlns:a16="http://schemas.microsoft.com/office/drawing/2014/main" id="{A567C253-BF3D-E244-9011-00B0C931E09A}"/>
                  </a:ext>
                </a:extLst>
              </p:cNvPr>
              <p:cNvSpPr>
                <a:spLocks noChangeAspect="1"/>
              </p:cNvSpPr>
              <p:nvPr/>
            </p:nvSpPr>
            <p:spPr>
              <a:xfrm>
                <a:off x="4236834" y="7385172"/>
                <a:ext cx="523997" cy="504135"/>
              </a:xfrm>
              <a:prstGeom prst="ellipse">
                <a:avLst/>
              </a:prstGeom>
              <a:noFill/>
              <a:ln w="12700" cap="flat" cmpd="sng" algn="ctr">
                <a:gradFill>
                  <a:gsLst>
                    <a:gs pos="0">
                      <a:srgbClr val="0A51A1"/>
                    </a:gs>
                    <a:gs pos="100000">
                      <a:srgbClr val="FFFFFF">
                        <a:lumMod val="85000"/>
                      </a:srgbClr>
                    </a:gs>
                  </a:gsLst>
                  <a:lin ang="5400000" scaled="1"/>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pic>
            <p:nvPicPr>
              <p:cNvPr id="196" name="Graphic 195" descr="Thermometer">
                <a:extLst>
                  <a:ext uri="{FF2B5EF4-FFF2-40B4-BE49-F238E27FC236}">
                    <a16:creationId xmlns:a16="http://schemas.microsoft.com/office/drawing/2014/main" id="{C0842616-2D02-FC42-875B-63ADFB5070F1}"/>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4783911" y="7272628"/>
                <a:ext cx="137160" cy="144650"/>
              </a:xfrm>
              <a:prstGeom prst="rect">
                <a:avLst/>
              </a:prstGeom>
            </p:spPr>
          </p:pic>
          <p:grpSp>
            <p:nvGrpSpPr>
              <p:cNvPr id="197" name="Group 196">
                <a:extLst>
                  <a:ext uri="{FF2B5EF4-FFF2-40B4-BE49-F238E27FC236}">
                    <a16:creationId xmlns:a16="http://schemas.microsoft.com/office/drawing/2014/main" id="{AC26AD48-1E3D-7E44-BBA7-9F5D69D4A6CB}"/>
                  </a:ext>
                </a:extLst>
              </p:cNvPr>
              <p:cNvGrpSpPr/>
              <p:nvPr/>
            </p:nvGrpSpPr>
            <p:grpSpPr>
              <a:xfrm>
                <a:off x="4166815" y="7335742"/>
                <a:ext cx="159842" cy="75900"/>
                <a:chOff x="3550426" y="2236380"/>
                <a:chExt cx="947832" cy="426769"/>
              </a:xfrm>
              <a:solidFill>
                <a:srgbClr val="FFFFFF"/>
              </a:solidFill>
            </p:grpSpPr>
            <p:cxnSp>
              <p:nvCxnSpPr>
                <p:cNvPr id="343" name="Straight Connector 342">
                  <a:extLst>
                    <a:ext uri="{FF2B5EF4-FFF2-40B4-BE49-F238E27FC236}">
                      <a16:creationId xmlns:a16="http://schemas.microsoft.com/office/drawing/2014/main" id="{6BC8F3C0-DC7D-7E48-A861-2B1A09B66AA9}"/>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44" name="Straight Connector 343">
                  <a:extLst>
                    <a:ext uri="{FF2B5EF4-FFF2-40B4-BE49-F238E27FC236}">
                      <a16:creationId xmlns:a16="http://schemas.microsoft.com/office/drawing/2014/main" id="{8686D81D-F432-2A4E-AB7A-473989CC55A8}"/>
                    </a:ext>
                  </a:extLst>
                </p:cNvPr>
                <p:cNvCxnSpPr>
                  <a:cxnSpLocks/>
                </p:cNvCxnSpPr>
                <p:nvPr/>
              </p:nvCxnSpPr>
              <p:spPr>
                <a:xfrm flipH="1" flipV="1">
                  <a:off x="3550426" y="2236380"/>
                  <a:ext cx="516195" cy="7375"/>
                </a:xfrm>
                <a:prstGeom prst="line">
                  <a:avLst/>
                </a:prstGeom>
                <a:grpFill/>
                <a:ln w="0" cap="flat" cmpd="sng" algn="ctr">
                  <a:solidFill>
                    <a:srgbClr val="FFFFFF"/>
                  </a:solidFill>
                  <a:prstDash val="solid"/>
                </a:ln>
                <a:effectLst/>
              </p:spPr>
            </p:cxnSp>
          </p:grpSp>
          <p:pic>
            <p:nvPicPr>
              <p:cNvPr id="198" name="Graphic 197" descr="Television">
                <a:extLst>
                  <a:ext uri="{FF2B5EF4-FFF2-40B4-BE49-F238E27FC236}">
                    <a16:creationId xmlns:a16="http://schemas.microsoft.com/office/drawing/2014/main" id="{72424852-C16B-EF48-B460-65A04A4E976E}"/>
                  </a:ext>
                </a:extLst>
              </p:cNvPr>
              <p:cNvPicPr>
                <a:picLocks noChangeAspect="1"/>
              </p:cNvPicPr>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4031900" y="7272061"/>
                <a:ext cx="137160" cy="144649"/>
              </a:xfrm>
              <a:prstGeom prst="rect">
                <a:avLst/>
              </a:prstGeom>
            </p:spPr>
          </p:pic>
          <p:grpSp>
            <p:nvGrpSpPr>
              <p:cNvPr id="199" name="Group 198">
                <a:extLst>
                  <a:ext uri="{FF2B5EF4-FFF2-40B4-BE49-F238E27FC236}">
                    <a16:creationId xmlns:a16="http://schemas.microsoft.com/office/drawing/2014/main" id="{31595759-9067-1347-A07F-BB8D508DD709}"/>
                  </a:ext>
                </a:extLst>
              </p:cNvPr>
              <p:cNvGrpSpPr/>
              <p:nvPr/>
            </p:nvGrpSpPr>
            <p:grpSpPr>
              <a:xfrm>
                <a:off x="3970094" y="7456485"/>
                <a:ext cx="91440" cy="137160"/>
                <a:chOff x="9674448" y="4994132"/>
                <a:chExt cx="356851" cy="765969"/>
              </a:xfrm>
              <a:noFill/>
            </p:grpSpPr>
            <p:pic>
              <p:nvPicPr>
                <p:cNvPr id="339" name="Graphic 338" descr="Heartbeat">
                  <a:extLst>
                    <a:ext uri="{FF2B5EF4-FFF2-40B4-BE49-F238E27FC236}">
                      <a16:creationId xmlns:a16="http://schemas.microsoft.com/office/drawing/2014/main" id="{D5A6017C-3F14-0A45-B7B4-BAEBA72A9F43}"/>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9674448" y="5209196"/>
                  <a:ext cx="356851" cy="356851"/>
                </a:xfrm>
                <a:prstGeom prst="rect">
                  <a:avLst/>
                </a:prstGeom>
              </p:spPr>
            </p:pic>
            <p:sp>
              <p:nvSpPr>
                <p:cNvPr id="340" name="Rounded Rectangle 339">
                  <a:extLst>
                    <a:ext uri="{FF2B5EF4-FFF2-40B4-BE49-F238E27FC236}">
                      <a16:creationId xmlns:a16="http://schemas.microsoft.com/office/drawing/2014/main" id="{DDBCF7A8-1F81-6B46-B433-21D2E08E848E}"/>
                    </a:ext>
                  </a:extLst>
                </p:cNvPr>
                <p:cNvSpPr/>
                <p:nvPr/>
              </p:nvSpPr>
              <p:spPr>
                <a:xfrm>
                  <a:off x="9674450" y="5198691"/>
                  <a:ext cx="356849" cy="356851"/>
                </a:xfrm>
                <a:prstGeom prst="roundRect">
                  <a:avLst/>
                </a:prstGeom>
                <a:grpFill/>
                <a:ln w="63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341" name="Snip Same Side Corner Rectangle 340">
                  <a:extLst>
                    <a:ext uri="{FF2B5EF4-FFF2-40B4-BE49-F238E27FC236}">
                      <a16:creationId xmlns:a16="http://schemas.microsoft.com/office/drawing/2014/main" id="{5E9BF5ED-FD73-DE4E-A4A7-5B878C300392}"/>
                    </a:ext>
                  </a:extLst>
                </p:cNvPr>
                <p:cNvSpPr/>
                <p:nvPr/>
              </p:nvSpPr>
              <p:spPr>
                <a:xfrm>
                  <a:off x="9726440" y="4994132"/>
                  <a:ext cx="252863" cy="186561"/>
                </a:xfrm>
                <a:prstGeom prst="snip2SameRect">
                  <a:avLst/>
                </a:prstGeom>
                <a:grpFill/>
                <a:ln w="63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342" name="Snip Same Side Corner Rectangle 341">
                  <a:extLst>
                    <a:ext uri="{FF2B5EF4-FFF2-40B4-BE49-F238E27FC236}">
                      <a16:creationId xmlns:a16="http://schemas.microsoft.com/office/drawing/2014/main" id="{DDFBB014-664C-5A4B-9A4F-1F7871C47810}"/>
                    </a:ext>
                  </a:extLst>
                </p:cNvPr>
                <p:cNvSpPr/>
                <p:nvPr/>
              </p:nvSpPr>
              <p:spPr>
                <a:xfrm rot="10800000">
                  <a:off x="9726440" y="5573540"/>
                  <a:ext cx="252863" cy="186561"/>
                </a:xfrm>
                <a:prstGeom prst="snip2SameRect">
                  <a:avLst/>
                </a:prstGeom>
                <a:grpFill/>
                <a:ln w="63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grpSp>
          <p:grpSp>
            <p:nvGrpSpPr>
              <p:cNvPr id="200" name="Group 199">
                <a:extLst>
                  <a:ext uri="{FF2B5EF4-FFF2-40B4-BE49-F238E27FC236}">
                    <a16:creationId xmlns:a16="http://schemas.microsoft.com/office/drawing/2014/main" id="{7A668C2D-4B50-C249-809B-7D6A8F78C84E}"/>
                  </a:ext>
                </a:extLst>
              </p:cNvPr>
              <p:cNvGrpSpPr/>
              <p:nvPr/>
            </p:nvGrpSpPr>
            <p:grpSpPr>
              <a:xfrm>
                <a:off x="4058235" y="7518590"/>
                <a:ext cx="164534" cy="48775"/>
                <a:chOff x="3544527" y="2236380"/>
                <a:chExt cx="953731" cy="426769"/>
              </a:xfrm>
              <a:solidFill>
                <a:srgbClr val="FFFFFF"/>
              </a:solidFill>
            </p:grpSpPr>
            <p:cxnSp>
              <p:nvCxnSpPr>
                <p:cNvPr id="337" name="Straight Connector 336">
                  <a:extLst>
                    <a:ext uri="{FF2B5EF4-FFF2-40B4-BE49-F238E27FC236}">
                      <a16:creationId xmlns:a16="http://schemas.microsoft.com/office/drawing/2014/main" id="{3FD3C2FD-103F-2241-A9B2-8806A09B041E}"/>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38" name="Straight Connector 337">
                  <a:extLst>
                    <a:ext uri="{FF2B5EF4-FFF2-40B4-BE49-F238E27FC236}">
                      <a16:creationId xmlns:a16="http://schemas.microsoft.com/office/drawing/2014/main" id="{6646782D-1E0E-C141-A6E5-591D2621E9BF}"/>
                    </a:ext>
                  </a:extLst>
                </p:cNvPr>
                <p:cNvCxnSpPr>
                  <a:cxnSpLocks/>
                </p:cNvCxnSpPr>
                <p:nvPr/>
              </p:nvCxnSpPr>
              <p:spPr>
                <a:xfrm flipH="1" flipV="1">
                  <a:off x="3544527" y="2236380"/>
                  <a:ext cx="516195" cy="7375"/>
                </a:xfrm>
                <a:prstGeom prst="line">
                  <a:avLst/>
                </a:prstGeom>
                <a:grpFill/>
                <a:ln w="0" cap="flat" cmpd="sng" algn="ctr">
                  <a:solidFill>
                    <a:srgbClr val="FFFFFF"/>
                  </a:solidFill>
                  <a:prstDash val="solid"/>
                </a:ln>
                <a:effectLst/>
              </p:spPr>
            </p:cxnSp>
          </p:grpSp>
          <p:grpSp>
            <p:nvGrpSpPr>
              <p:cNvPr id="201" name="Group 200">
                <a:extLst>
                  <a:ext uri="{FF2B5EF4-FFF2-40B4-BE49-F238E27FC236}">
                    <a16:creationId xmlns:a16="http://schemas.microsoft.com/office/drawing/2014/main" id="{29277E74-4186-FE47-BEC0-F4694A174CB7}"/>
                  </a:ext>
                </a:extLst>
              </p:cNvPr>
              <p:cNvGrpSpPr/>
              <p:nvPr/>
            </p:nvGrpSpPr>
            <p:grpSpPr>
              <a:xfrm flipV="1">
                <a:off x="4089322" y="7779051"/>
                <a:ext cx="165527" cy="62414"/>
                <a:chOff x="3550225" y="2236380"/>
                <a:chExt cx="948033" cy="426769"/>
              </a:xfrm>
              <a:solidFill>
                <a:srgbClr val="FFFFFF"/>
              </a:solidFill>
            </p:grpSpPr>
            <p:cxnSp>
              <p:nvCxnSpPr>
                <p:cNvPr id="335" name="Straight Connector 334">
                  <a:extLst>
                    <a:ext uri="{FF2B5EF4-FFF2-40B4-BE49-F238E27FC236}">
                      <a16:creationId xmlns:a16="http://schemas.microsoft.com/office/drawing/2014/main" id="{71886BB0-1044-A746-B551-0E997346F9D2}"/>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36" name="Straight Connector 335">
                  <a:extLst>
                    <a:ext uri="{FF2B5EF4-FFF2-40B4-BE49-F238E27FC236}">
                      <a16:creationId xmlns:a16="http://schemas.microsoft.com/office/drawing/2014/main" id="{79E1EF8A-6A05-CE43-993B-B985918F1D62}"/>
                    </a:ext>
                  </a:extLst>
                </p:cNvPr>
                <p:cNvCxnSpPr>
                  <a:cxnSpLocks/>
                </p:cNvCxnSpPr>
                <p:nvPr/>
              </p:nvCxnSpPr>
              <p:spPr>
                <a:xfrm flipH="1" flipV="1">
                  <a:off x="3550225" y="2236380"/>
                  <a:ext cx="516195" cy="7376"/>
                </a:xfrm>
                <a:prstGeom prst="line">
                  <a:avLst/>
                </a:prstGeom>
                <a:grpFill/>
                <a:ln w="0" cap="flat" cmpd="sng" algn="ctr">
                  <a:solidFill>
                    <a:srgbClr val="FFFFFF"/>
                  </a:solidFill>
                  <a:prstDash val="solid"/>
                </a:ln>
                <a:effectLst/>
              </p:spPr>
            </p:cxnSp>
          </p:grpSp>
          <p:pic>
            <p:nvPicPr>
              <p:cNvPr id="202" name="Graphic 201" descr="Lightbulb">
                <a:extLst>
                  <a:ext uri="{FF2B5EF4-FFF2-40B4-BE49-F238E27FC236}">
                    <a16:creationId xmlns:a16="http://schemas.microsoft.com/office/drawing/2014/main" id="{00E5D53B-64F8-A545-9D28-A76D3F5D5283}"/>
                  </a:ext>
                </a:extLst>
              </p:cNvPr>
              <p:cNvPicPr>
                <a:picLocks noChangeAspect="1"/>
              </p:cNvPicPr>
              <p:nvPr/>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3914836" y="7636187"/>
                <a:ext cx="137160" cy="144649"/>
              </a:xfrm>
              <a:prstGeom prst="rect">
                <a:avLst/>
              </a:prstGeom>
            </p:spPr>
          </p:pic>
          <p:pic>
            <p:nvPicPr>
              <p:cNvPr id="203" name="Graphic 202" descr="Lock">
                <a:extLst>
                  <a:ext uri="{FF2B5EF4-FFF2-40B4-BE49-F238E27FC236}">
                    <a16:creationId xmlns:a16="http://schemas.microsoft.com/office/drawing/2014/main" id="{16B4590D-33FD-DF41-93FC-E239FC4CC6A0}"/>
                  </a:ext>
                </a:extLst>
              </p:cNvPr>
              <p:cNvPicPr>
                <a:picLocks noChangeAspect="1"/>
              </p:cNvPicPr>
              <p:nvPr/>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4920274" y="7348326"/>
                <a:ext cx="137160" cy="144648"/>
              </a:xfrm>
              <a:prstGeom prst="rect">
                <a:avLst/>
              </a:prstGeom>
            </p:spPr>
          </p:pic>
          <p:grpSp>
            <p:nvGrpSpPr>
              <p:cNvPr id="204" name="Group 203">
                <a:extLst>
                  <a:ext uri="{FF2B5EF4-FFF2-40B4-BE49-F238E27FC236}">
                    <a16:creationId xmlns:a16="http://schemas.microsoft.com/office/drawing/2014/main" id="{BAA7BDEE-5CDB-EE40-9F12-BEAA966D5FD1}"/>
                  </a:ext>
                </a:extLst>
              </p:cNvPr>
              <p:cNvGrpSpPr/>
              <p:nvPr/>
            </p:nvGrpSpPr>
            <p:grpSpPr>
              <a:xfrm flipH="1">
                <a:off x="4670847" y="7333644"/>
                <a:ext cx="159990" cy="75900"/>
                <a:chOff x="3549551" y="2236380"/>
                <a:chExt cx="948707" cy="426769"/>
              </a:xfrm>
              <a:solidFill>
                <a:srgbClr val="FFFFFF"/>
              </a:solidFill>
            </p:grpSpPr>
            <p:cxnSp>
              <p:nvCxnSpPr>
                <p:cNvPr id="333" name="Straight Connector 332">
                  <a:extLst>
                    <a:ext uri="{FF2B5EF4-FFF2-40B4-BE49-F238E27FC236}">
                      <a16:creationId xmlns:a16="http://schemas.microsoft.com/office/drawing/2014/main" id="{88D8403E-1532-DB4F-A8FB-8CD22B29AFC2}"/>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34" name="Straight Connector 333">
                  <a:extLst>
                    <a:ext uri="{FF2B5EF4-FFF2-40B4-BE49-F238E27FC236}">
                      <a16:creationId xmlns:a16="http://schemas.microsoft.com/office/drawing/2014/main" id="{70505A77-04C9-A24F-B257-4F95A90660C3}"/>
                    </a:ext>
                  </a:extLst>
                </p:cNvPr>
                <p:cNvCxnSpPr>
                  <a:cxnSpLocks/>
                </p:cNvCxnSpPr>
                <p:nvPr/>
              </p:nvCxnSpPr>
              <p:spPr>
                <a:xfrm flipH="1" flipV="1">
                  <a:off x="3549551" y="2236380"/>
                  <a:ext cx="516195" cy="7375"/>
                </a:xfrm>
                <a:prstGeom prst="line">
                  <a:avLst/>
                </a:prstGeom>
                <a:grpFill/>
                <a:ln w="0" cap="flat" cmpd="sng" algn="ctr">
                  <a:solidFill>
                    <a:srgbClr val="FFFFFF"/>
                  </a:solidFill>
                  <a:prstDash val="solid"/>
                </a:ln>
                <a:effectLst/>
              </p:spPr>
            </p:cxnSp>
          </p:grpSp>
          <p:grpSp>
            <p:nvGrpSpPr>
              <p:cNvPr id="205" name="Group 204">
                <a:extLst>
                  <a:ext uri="{FF2B5EF4-FFF2-40B4-BE49-F238E27FC236}">
                    <a16:creationId xmlns:a16="http://schemas.microsoft.com/office/drawing/2014/main" id="{2F0485AA-7391-EE4A-809C-0A6EA6D3A394}"/>
                  </a:ext>
                </a:extLst>
              </p:cNvPr>
              <p:cNvGrpSpPr/>
              <p:nvPr/>
            </p:nvGrpSpPr>
            <p:grpSpPr>
              <a:xfrm flipH="1">
                <a:off x="4765484" y="7490015"/>
                <a:ext cx="161014" cy="48775"/>
                <a:chOff x="3544527" y="2236380"/>
                <a:chExt cx="953731" cy="426769"/>
              </a:xfrm>
              <a:solidFill>
                <a:srgbClr val="FFFFFF"/>
              </a:solidFill>
            </p:grpSpPr>
            <p:cxnSp>
              <p:nvCxnSpPr>
                <p:cNvPr id="331" name="Straight Connector 330">
                  <a:extLst>
                    <a:ext uri="{FF2B5EF4-FFF2-40B4-BE49-F238E27FC236}">
                      <a16:creationId xmlns:a16="http://schemas.microsoft.com/office/drawing/2014/main" id="{D38F32AD-9007-0A4F-AD8D-A4F4E96F52FA}"/>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32" name="Straight Connector 331">
                  <a:extLst>
                    <a:ext uri="{FF2B5EF4-FFF2-40B4-BE49-F238E27FC236}">
                      <a16:creationId xmlns:a16="http://schemas.microsoft.com/office/drawing/2014/main" id="{2819AF97-77C4-4943-B950-0EF2ED0DC7DD}"/>
                    </a:ext>
                  </a:extLst>
                </p:cNvPr>
                <p:cNvCxnSpPr>
                  <a:cxnSpLocks/>
                </p:cNvCxnSpPr>
                <p:nvPr/>
              </p:nvCxnSpPr>
              <p:spPr>
                <a:xfrm flipH="1" flipV="1">
                  <a:off x="3544527" y="2236380"/>
                  <a:ext cx="516195" cy="7375"/>
                </a:xfrm>
                <a:prstGeom prst="line">
                  <a:avLst/>
                </a:prstGeom>
                <a:grpFill/>
                <a:ln w="0" cap="flat" cmpd="sng" algn="ctr">
                  <a:solidFill>
                    <a:srgbClr val="FFFFFF"/>
                  </a:solidFill>
                  <a:prstDash val="solid"/>
                </a:ln>
                <a:effectLst/>
              </p:spPr>
            </p:cxnSp>
          </p:grpSp>
          <p:grpSp>
            <p:nvGrpSpPr>
              <p:cNvPr id="206" name="Group 205">
                <a:extLst>
                  <a:ext uri="{FF2B5EF4-FFF2-40B4-BE49-F238E27FC236}">
                    <a16:creationId xmlns:a16="http://schemas.microsoft.com/office/drawing/2014/main" id="{22EC2F24-B03C-6C45-A424-3653D8E4FE63}"/>
                  </a:ext>
                </a:extLst>
              </p:cNvPr>
              <p:cNvGrpSpPr/>
              <p:nvPr/>
            </p:nvGrpSpPr>
            <p:grpSpPr>
              <a:xfrm flipH="1" flipV="1">
                <a:off x="4741865" y="7777808"/>
                <a:ext cx="165527" cy="61365"/>
                <a:chOff x="3550225" y="2243554"/>
                <a:chExt cx="948033" cy="419595"/>
              </a:xfrm>
              <a:solidFill>
                <a:srgbClr val="FFFFFF"/>
              </a:solidFill>
            </p:grpSpPr>
            <p:cxnSp>
              <p:nvCxnSpPr>
                <p:cNvPr id="329" name="Straight Connector 328">
                  <a:extLst>
                    <a:ext uri="{FF2B5EF4-FFF2-40B4-BE49-F238E27FC236}">
                      <a16:creationId xmlns:a16="http://schemas.microsoft.com/office/drawing/2014/main" id="{0200086A-42AE-FD4E-903D-428C297A95DF}"/>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30" name="Straight Connector 329">
                  <a:extLst>
                    <a:ext uri="{FF2B5EF4-FFF2-40B4-BE49-F238E27FC236}">
                      <a16:creationId xmlns:a16="http://schemas.microsoft.com/office/drawing/2014/main" id="{106DECF1-1DAA-EC47-8306-A3FFBD3C3F54}"/>
                    </a:ext>
                  </a:extLst>
                </p:cNvPr>
                <p:cNvCxnSpPr>
                  <a:cxnSpLocks/>
                </p:cNvCxnSpPr>
                <p:nvPr/>
              </p:nvCxnSpPr>
              <p:spPr>
                <a:xfrm flipH="1" flipV="1">
                  <a:off x="3550225" y="2243554"/>
                  <a:ext cx="516195" cy="7376"/>
                </a:xfrm>
                <a:prstGeom prst="line">
                  <a:avLst/>
                </a:prstGeom>
                <a:grpFill/>
                <a:ln w="0" cap="flat" cmpd="sng" algn="ctr">
                  <a:solidFill>
                    <a:srgbClr val="FFFFFF"/>
                  </a:solidFill>
                  <a:prstDash val="solid"/>
                </a:ln>
                <a:effectLst/>
              </p:spPr>
            </p:cxnSp>
          </p:grpSp>
          <p:pic>
            <p:nvPicPr>
              <p:cNvPr id="207" name="Graphic 206" descr="Security Camera">
                <a:extLst>
                  <a:ext uri="{FF2B5EF4-FFF2-40B4-BE49-F238E27FC236}">
                    <a16:creationId xmlns:a16="http://schemas.microsoft.com/office/drawing/2014/main" id="{6EBD0FE5-EBDC-A048-B02F-3D7B52C47BD5}"/>
                  </a:ext>
                </a:extLst>
              </p:cNvPr>
              <p:cNvPicPr>
                <a:picLocks noChangeAspect="1"/>
              </p:cNvPicPr>
              <p:nvPr/>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4933999" y="7465505"/>
                <a:ext cx="137160" cy="144648"/>
              </a:xfrm>
              <a:prstGeom prst="rect">
                <a:avLst/>
              </a:prstGeom>
            </p:spPr>
          </p:pic>
          <p:grpSp>
            <p:nvGrpSpPr>
              <p:cNvPr id="208" name="Group 207">
                <a:extLst>
                  <a:ext uri="{FF2B5EF4-FFF2-40B4-BE49-F238E27FC236}">
                    <a16:creationId xmlns:a16="http://schemas.microsoft.com/office/drawing/2014/main" id="{CC29941E-FBAD-A44C-AC95-2DE597BA5038}"/>
                  </a:ext>
                </a:extLst>
              </p:cNvPr>
              <p:cNvGrpSpPr/>
              <p:nvPr/>
            </p:nvGrpSpPr>
            <p:grpSpPr>
              <a:xfrm flipH="1" flipV="1">
                <a:off x="4564938" y="7895028"/>
                <a:ext cx="165527" cy="61365"/>
                <a:chOff x="3550225" y="2243554"/>
                <a:chExt cx="948033" cy="419595"/>
              </a:xfrm>
              <a:solidFill>
                <a:srgbClr val="FFFFFF"/>
              </a:solidFill>
            </p:grpSpPr>
            <p:cxnSp>
              <p:nvCxnSpPr>
                <p:cNvPr id="327" name="Straight Connector 326">
                  <a:extLst>
                    <a:ext uri="{FF2B5EF4-FFF2-40B4-BE49-F238E27FC236}">
                      <a16:creationId xmlns:a16="http://schemas.microsoft.com/office/drawing/2014/main" id="{A547D705-1A85-0E48-90AB-F8CEA4D72087}"/>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28" name="Straight Connector 327">
                  <a:extLst>
                    <a:ext uri="{FF2B5EF4-FFF2-40B4-BE49-F238E27FC236}">
                      <a16:creationId xmlns:a16="http://schemas.microsoft.com/office/drawing/2014/main" id="{D8F0BE29-86A4-6246-A1E4-35A02295BD8A}"/>
                    </a:ext>
                  </a:extLst>
                </p:cNvPr>
                <p:cNvCxnSpPr>
                  <a:cxnSpLocks/>
                </p:cNvCxnSpPr>
                <p:nvPr/>
              </p:nvCxnSpPr>
              <p:spPr>
                <a:xfrm flipH="1" flipV="1">
                  <a:off x="3550225" y="2243554"/>
                  <a:ext cx="516195" cy="7376"/>
                </a:xfrm>
                <a:prstGeom prst="line">
                  <a:avLst/>
                </a:prstGeom>
                <a:grpFill/>
                <a:ln w="0" cap="flat" cmpd="sng" algn="ctr">
                  <a:solidFill>
                    <a:srgbClr val="FFFFFF"/>
                  </a:solidFill>
                  <a:prstDash val="solid"/>
                </a:ln>
                <a:effectLst/>
              </p:spPr>
            </p:cxnSp>
          </p:grpSp>
          <p:grpSp>
            <p:nvGrpSpPr>
              <p:cNvPr id="209" name="Group 208">
                <a:extLst>
                  <a:ext uri="{FF2B5EF4-FFF2-40B4-BE49-F238E27FC236}">
                    <a16:creationId xmlns:a16="http://schemas.microsoft.com/office/drawing/2014/main" id="{7D492029-7AB6-3F45-A450-774AF0508742}"/>
                  </a:ext>
                </a:extLst>
              </p:cNvPr>
              <p:cNvGrpSpPr/>
              <p:nvPr/>
            </p:nvGrpSpPr>
            <p:grpSpPr>
              <a:xfrm flipV="1">
                <a:off x="4265344" y="7898203"/>
                <a:ext cx="166522" cy="61365"/>
                <a:chOff x="3544527" y="2243554"/>
                <a:chExt cx="953731" cy="419595"/>
              </a:xfrm>
              <a:solidFill>
                <a:srgbClr val="FFFFFF"/>
              </a:solidFill>
            </p:grpSpPr>
            <p:cxnSp>
              <p:nvCxnSpPr>
                <p:cNvPr id="325" name="Straight Connector 324">
                  <a:extLst>
                    <a:ext uri="{FF2B5EF4-FFF2-40B4-BE49-F238E27FC236}">
                      <a16:creationId xmlns:a16="http://schemas.microsoft.com/office/drawing/2014/main" id="{DD3B5137-DEBC-5749-A14D-0D1EDF639E65}"/>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26" name="Straight Connector 325">
                  <a:extLst>
                    <a:ext uri="{FF2B5EF4-FFF2-40B4-BE49-F238E27FC236}">
                      <a16:creationId xmlns:a16="http://schemas.microsoft.com/office/drawing/2014/main" id="{969FFDB5-AED9-B743-ABC8-091C355D1C40}"/>
                    </a:ext>
                  </a:extLst>
                </p:cNvPr>
                <p:cNvCxnSpPr>
                  <a:cxnSpLocks/>
                </p:cNvCxnSpPr>
                <p:nvPr/>
              </p:nvCxnSpPr>
              <p:spPr>
                <a:xfrm flipH="1" flipV="1">
                  <a:off x="3544527" y="2243554"/>
                  <a:ext cx="516195" cy="7376"/>
                </a:xfrm>
                <a:prstGeom prst="line">
                  <a:avLst/>
                </a:prstGeom>
                <a:grpFill/>
                <a:ln w="0" cap="flat" cmpd="sng" algn="ctr">
                  <a:solidFill>
                    <a:srgbClr val="FFFFFF"/>
                  </a:solidFill>
                  <a:prstDash val="solid"/>
                </a:ln>
                <a:effectLst/>
              </p:spPr>
            </p:cxnSp>
          </p:grpSp>
          <p:grpSp>
            <p:nvGrpSpPr>
              <p:cNvPr id="210" name="Group 209">
                <a:extLst>
                  <a:ext uri="{FF2B5EF4-FFF2-40B4-BE49-F238E27FC236}">
                    <a16:creationId xmlns:a16="http://schemas.microsoft.com/office/drawing/2014/main" id="{8BEF8327-4BD8-F24A-AECA-4ADCB9F1087A}"/>
                  </a:ext>
                </a:extLst>
              </p:cNvPr>
              <p:cNvGrpSpPr/>
              <p:nvPr/>
            </p:nvGrpSpPr>
            <p:grpSpPr>
              <a:xfrm flipV="1">
                <a:off x="4021213" y="7662829"/>
                <a:ext cx="194292" cy="30007"/>
                <a:chOff x="3562215" y="2243754"/>
                <a:chExt cx="936043" cy="419395"/>
              </a:xfrm>
              <a:solidFill>
                <a:srgbClr val="FFFFFF"/>
              </a:solidFill>
            </p:grpSpPr>
            <p:cxnSp>
              <p:nvCxnSpPr>
                <p:cNvPr id="323" name="Straight Connector 322">
                  <a:extLst>
                    <a:ext uri="{FF2B5EF4-FFF2-40B4-BE49-F238E27FC236}">
                      <a16:creationId xmlns:a16="http://schemas.microsoft.com/office/drawing/2014/main" id="{D1ED3ED7-0F12-8243-B6C2-9D5994A1FC01}"/>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24" name="Straight Connector 323">
                  <a:extLst>
                    <a:ext uri="{FF2B5EF4-FFF2-40B4-BE49-F238E27FC236}">
                      <a16:creationId xmlns:a16="http://schemas.microsoft.com/office/drawing/2014/main" id="{4A918CD2-93DC-EB4E-AC7B-111AE78CDEDC}"/>
                    </a:ext>
                  </a:extLst>
                </p:cNvPr>
                <p:cNvCxnSpPr>
                  <a:cxnSpLocks/>
                </p:cNvCxnSpPr>
                <p:nvPr/>
              </p:nvCxnSpPr>
              <p:spPr>
                <a:xfrm flipH="1" flipV="1">
                  <a:off x="3562215" y="2251043"/>
                  <a:ext cx="516195" cy="7375"/>
                </a:xfrm>
                <a:prstGeom prst="line">
                  <a:avLst/>
                </a:prstGeom>
                <a:grpFill/>
                <a:ln w="0" cap="flat" cmpd="sng" algn="ctr">
                  <a:solidFill>
                    <a:srgbClr val="FFFFFF"/>
                  </a:solidFill>
                  <a:prstDash val="solid"/>
                </a:ln>
                <a:effectLst/>
              </p:spPr>
            </p:cxnSp>
          </p:grpSp>
          <p:grpSp>
            <p:nvGrpSpPr>
              <p:cNvPr id="211" name="Group 210">
                <a:extLst>
                  <a:ext uri="{FF2B5EF4-FFF2-40B4-BE49-F238E27FC236}">
                    <a16:creationId xmlns:a16="http://schemas.microsoft.com/office/drawing/2014/main" id="{2F858837-9473-394B-951B-2A402830DCD4}"/>
                  </a:ext>
                </a:extLst>
              </p:cNvPr>
              <p:cNvGrpSpPr/>
              <p:nvPr/>
            </p:nvGrpSpPr>
            <p:grpSpPr>
              <a:xfrm flipH="1" flipV="1">
                <a:off x="4775740" y="7663308"/>
                <a:ext cx="196968" cy="30007"/>
                <a:chOff x="3549320" y="2243754"/>
                <a:chExt cx="948938" cy="419395"/>
              </a:xfrm>
              <a:solidFill>
                <a:srgbClr val="FFFFFF"/>
              </a:solidFill>
            </p:grpSpPr>
            <p:cxnSp>
              <p:nvCxnSpPr>
                <p:cNvPr id="321" name="Straight Connector 320">
                  <a:extLst>
                    <a:ext uri="{FF2B5EF4-FFF2-40B4-BE49-F238E27FC236}">
                      <a16:creationId xmlns:a16="http://schemas.microsoft.com/office/drawing/2014/main" id="{AB55DA47-C569-8345-BE40-E93BCE544995}"/>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22" name="Straight Connector 321">
                  <a:extLst>
                    <a:ext uri="{FF2B5EF4-FFF2-40B4-BE49-F238E27FC236}">
                      <a16:creationId xmlns:a16="http://schemas.microsoft.com/office/drawing/2014/main" id="{046E2325-6A72-6641-A044-C17A47F83A31}"/>
                    </a:ext>
                  </a:extLst>
                </p:cNvPr>
                <p:cNvCxnSpPr>
                  <a:cxnSpLocks/>
                </p:cNvCxnSpPr>
                <p:nvPr/>
              </p:nvCxnSpPr>
              <p:spPr>
                <a:xfrm flipH="1" flipV="1">
                  <a:off x="3549320" y="2251049"/>
                  <a:ext cx="516195" cy="7375"/>
                </a:xfrm>
                <a:prstGeom prst="line">
                  <a:avLst/>
                </a:prstGeom>
                <a:grpFill/>
                <a:ln w="0" cap="flat" cmpd="sng" algn="ctr">
                  <a:solidFill>
                    <a:srgbClr val="FFFFFF"/>
                  </a:solidFill>
                  <a:prstDash val="solid"/>
                </a:ln>
                <a:effectLst/>
              </p:spPr>
            </p:cxnSp>
          </p:grpSp>
          <p:grpSp>
            <p:nvGrpSpPr>
              <p:cNvPr id="212" name="Group 211">
                <a:extLst>
                  <a:ext uri="{FF2B5EF4-FFF2-40B4-BE49-F238E27FC236}">
                    <a16:creationId xmlns:a16="http://schemas.microsoft.com/office/drawing/2014/main" id="{55457B08-6EF7-184D-B31C-C65C89F8EE78}"/>
                  </a:ext>
                </a:extLst>
              </p:cNvPr>
              <p:cNvGrpSpPr/>
              <p:nvPr/>
            </p:nvGrpSpPr>
            <p:grpSpPr>
              <a:xfrm>
                <a:off x="4977923" y="7590833"/>
                <a:ext cx="137160" cy="201382"/>
                <a:chOff x="2320175" y="3386058"/>
                <a:chExt cx="813328" cy="1132327"/>
              </a:xfrm>
              <a:solidFill>
                <a:srgbClr val="FFFFFF"/>
              </a:solidFill>
            </p:grpSpPr>
            <p:pic>
              <p:nvPicPr>
                <p:cNvPr id="319" name="Graphic 318" descr="Fire">
                  <a:extLst>
                    <a:ext uri="{FF2B5EF4-FFF2-40B4-BE49-F238E27FC236}">
                      <a16:creationId xmlns:a16="http://schemas.microsoft.com/office/drawing/2014/main" id="{E0DE8692-B29D-4C48-80E3-7BF7243297DF}"/>
                    </a:ext>
                  </a:extLst>
                </p:cNvPr>
                <p:cNvPicPr>
                  <a:picLocks noChangeAspect="1"/>
                </p:cNvPicPr>
                <p:nvPr/>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2493034" y="3386058"/>
                  <a:ext cx="467604" cy="467602"/>
                </a:xfrm>
                <a:prstGeom prst="rect">
                  <a:avLst/>
                </a:prstGeom>
              </p:spPr>
            </p:pic>
            <p:pic>
              <p:nvPicPr>
                <p:cNvPr id="320" name="Graphic 319" descr="Radioactive">
                  <a:extLst>
                    <a:ext uri="{FF2B5EF4-FFF2-40B4-BE49-F238E27FC236}">
                      <a16:creationId xmlns:a16="http://schemas.microsoft.com/office/drawing/2014/main" id="{FB7745BD-7054-5B49-868F-F7F2A85BFB98}"/>
                    </a:ext>
                  </a:extLst>
                </p:cNvPr>
                <p:cNvPicPr>
                  <a:picLocks noChangeAspect="1"/>
                </p:cNvPicPr>
                <p:nvPr/>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2320175" y="3705055"/>
                  <a:ext cx="813328" cy="813330"/>
                </a:xfrm>
                <a:prstGeom prst="rect">
                  <a:avLst/>
                </a:prstGeom>
              </p:spPr>
            </p:pic>
          </p:grpSp>
          <p:pic>
            <p:nvPicPr>
              <p:cNvPr id="213" name="Picture 212">
                <a:extLst>
                  <a:ext uri="{FF2B5EF4-FFF2-40B4-BE49-F238E27FC236}">
                    <a16:creationId xmlns:a16="http://schemas.microsoft.com/office/drawing/2014/main" id="{C3269E42-DFDD-9648-A610-99051ABAD196}"/>
                  </a:ext>
                </a:extLst>
              </p:cNvPr>
              <p:cNvPicPr>
                <a:picLocks/>
              </p:cNvPicPr>
              <p:nvPr/>
            </p:nvPicPr>
            <p:blipFill>
              <a:blip r:embed="rId42"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4888344" y="7796531"/>
                <a:ext cx="137160" cy="137160"/>
              </a:xfrm>
              <a:prstGeom prst="rect">
                <a:avLst/>
              </a:prstGeom>
              <a:ln w="0">
                <a:noFill/>
              </a:ln>
            </p:spPr>
          </p:pic>
          <p:pic>
            <p:nvPicPr>
              <p:cNvPr id="214" name="Picture 213">
                <a:extLst>
                  <a:ext uri="{FF2B5EF4-FFF2-40B4-BE49-F238E27FC236}">
                    <a16:creationId xmlns:a16="http://schemas.microsoft.com/office/drawing/2014/main" id="{62A81047-06DC-2B48-BCEE-2E9CA74A1494}"/>
                  </a:ext>
                </a:extLst>
              </p:cNvPr>
              <p:cNvPicPr>
                <a:picLocks/>
              </p:cNvPicPr>
              <p:nvPr/>
            </p:nvPicPr>
            <p:blipFill>
              <a:blip r:embed="rId43" cstate="screen">
                <a:extLst>
                  <a:ext uri="{28A0092B-C50C-407E-A947-70E740481C1C}">
                    <a14:useLocalDpi xmlns:a14="http://schemas.microsoft.com/office/drawing/2010/main"/>
                  </a:ext>
                </a:extLst>
              </a:blip>
              <a:stretch>
                <a:fillRect/>
              </a:stretch>
            </p:blipFill>
            <p:spPr>
              <a:xfrm>
                <a:off x="3966804" y="7801824"/>
                <a:ext cx="137160" cy="137160"/>
              </a:xfrm>
              <a:prstGeom prst="rect">
                <a:avLst/>
              </a:prstGeom>
              <a:ln w="0">
                <a:noFill/>
              </a:ln>
            </p:spPr>
          </p:pic>
          <p:pic>
            <p:nvPicPr>
              <p:cNvPr id="215" name="Graphic 214" descr="Car">
                <a:extLst>
                  <a:ext uri="{FF2B5EF4-FFF2-40B4-BE49-F238E27FC236}">
                    <a16:creationId xmlns:a16="http://schemas.microsoft.com/office/drawing/2014/main" id="{3FD6DAB1-08F7-5541-8830-EB28FA9E268C}"/>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5505404" y="7894489"/>
                <a:ext cx="137160" cy="144650"/>
              </a:xfrm>
              <a:prstGeom prst="rect">
                <a:avLst/>
              </a:prstGeom>
            </p:spPr>
          </p:pic>
          <p:sp>
            <p:nvSpPr>
              <p:cNvPr id="216" name="Oval 215">
                <a:extLst>
                  <a:ext uri="{FF2B5EF4-FFF2-40B4-BE49-F238E27FC236}">
                    <a16:creationId xmlns:a16="http://schemas.microsoft.com/office/drawing/2014/main" id="{A4C12DD2-965F-034B-935F-6685A2C46E93}"/>
                  </a:ext>
                </a:extLst>
              </p:cNvPr>
              <p:cNvSpPr/>
              <p:nvPr/>
            </p:nvSpPr>
            <p:spPr>
              <a:xfrm rot="10800000">
                <a:off x="5585964" y="7358675"/>
                <a:ext cx="567073" cy="545578"/>
              </a:xfrm>
              <a:prstGeom prst="ellipse">
                <a:avLst/>
              </a:prstGeom>
              <a:solidFill>
                <a:srgbClr val="FFFFFF"/>
              </a:solidFill>
              <a:ln w="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217" name="Oval 216">
                <a:extLst>
                  <a:ext uri="{FF2B5EF4-FFF2-40B4-BE49-F238E27FC236}">
                    <a16:creationId xmlns:a16="http://schemas.microsoft.com/office/drawing/2014/main" id="{3B4CF352-F706-9847-A1B5-1DBA63F1356D}"/>
                  </a:ext>
                </a:extLst>
              </p:cNvPr>
              <p:cNvSpPr>
                <a:spLocks noChangeAspect="1"/>
              </p:cNvSpPr>
              <p:nvPr/>
            </p:nvSpPr>
            <p:spPr>
              <a:xfrm>
                <a:off x="5607502" y="7385172"/>
                <a:ext cx="523997" cy="504135"/>
              </a:xfrm>
              <a:prstGeom prst="ellipse">
                <a:avLst/>
              </a:prstGeom>
              <a:noFill/>
              <a:ln w="12700" cap="flat" cmpd="sng" algn="ctr">
                <a:gradFill>
                  <a:gsLst>
                    <a:gs pos="0">
                      <a:srgbClr val="0A51A1"/>
                    </a:gs>
                    <a:gs pos="100000">
                      <a:srgbClr val="FFFFFF">
                        <a:lumMod val="85000"/>
                      </a:srgbClr>
                    </a:gs>
                  </a:gsLst>
                  <a:lin ang="5400000" scaled="1"/>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pic>
            <p:nvPicPr>
              <p:cNvPr id="218" name="Graphic 217" descr="Thermometer">
                <a:extLst>
                  <a:ext uri="{FF2B5EF4-FFF2-40B4-BE49-F238E27FC236}">
                    <a16:creationId xmlns:a16="http://schemas.microsoft.com/office/drawing/2014/main" id="{CD7E76C7-8A49-5744-9ED0-CDA428338509}"/>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6154579" y="7272628"/>
                <a:ext cx="137160" cy="144650"/>
              </a:xfrm>
              <a:prstGeom prst="rect">
                <a:avLst/>
              </a:prstGeom>
            </p:spPr>
          </p:pic>
          <p:grpSp>
            <p:nvGrpSpPr>
              <p:cNvPr id="219" name="Group 218">
                <a:extLst>
                  <a:ext uri="{FF2B5EF4-FFF2-40B4-BE49-F238E27FC236}">
                    <a16:creationId xmlns:a16="http://schemas.microsoft.com/office/drawing/2014/main" id="{F21EC252-DDD7-B549-B8DB-4E3BBC131306}"/>
                  </a:ext>
                </a:extLst>
              </p:cNvPr>
              <p:cNvGrpSpPr/>
              <p:nvPr/>
            </p:nvGrpSpPr>
            <p:grpSpPr>
              <a:xfrm>
                <a:off x="5537483" y="7335742"/>
                <a:ext cx="159842" cy="75900"/>
                <a:chOff x="3550426" y="2236380"/>
                <a:chExt cx="947832" cy="426769"/>
              </a:xfrm>
              <a:solidFill>
                <a:srgbClr val="FFFFFF"/>
              </a:solidFill>
            </p:grpSpPr>
            <p:cxnSp>
              <p:nvCxnSpPr>
                <p:cNvPr id="317" name="Straight Connector 316">
                  <a:extLst>
                    <a:ext uri="{FF2B5EF4-FFF2-40B4-BE49-F238E27FC236}">
                      <a16:creationId xmlns:a16="http://schemas.microsoft.com/office/drawing/2014/main" id="{F8A90880-4C13-6341-A9FE-FFABDA287705}"/>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18" name="Straight Connector 317">
                  <a:extLst>
                    <a:ext uri="{FF2B5EF4-FFF2-40B4-BE49-F238E27FC236}">
                      <a16:creationId xmlns:a16="http://schemas.microsoft.com/office/drawing/2014/main" id="{49754798-A1E0-0348-8171-859D3FD7B06D}"/>
                    </a:ext>
                  </a:extLst>
                </p:cNvPr>
                <p:cNvCxnSpPr>
                  <a:cxnSpLocks/>
                </p:cNvCxnSpPr>
                <p:nvPr/>
              </p:nvCxnSpPr>
              <p:spPr>
                <a:xfrm flipH="1" flipV="1">
                  <a:off x="3550426" y="2236380"/>
                  <a:ext cx="516195" cy="7375"/>
                </a:xfrm>
                <a:prstGeom prst="line">
                  <a:avLst/>
                </a:prstGeom>
                <a:grpFill/>
                <a:ln w="0" cap="flat" cmpd="sng" algn="ctr">
                  <a:solidFill>
                    <a:srgbClr val="FFFFFF"/>
                  </a:solidFill>
                  <a:prstDash val="solid"/>
                </a:ln>
                <a:effectLst/>
              </p:spPr>
            </p:cxnSp>
          </p:grpSp>
          <p:pic>
            <p:nvPicPr>
              <p:cNvPr id="220" name="Graphic 219" descr="Television">
                <a:extLst>
                  <a:ext uri="{FF2B5EF4-FFF2-40B4-BE49-F238E27FC236}">
                    <a16:creationId xmlns:a16="http://schemas.microsoft.com/office/drawing/2014/main" id="{A417EE15-8523-A14E-A434-851DB6A1D0DA}"/>
                  </a:ext>
                </a:extLst>
              </p:cNvPr>
              <p:cNvPicPr>
                <a:picLocks noChangeAspect="1"/>
              </p:cNvPicPr>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5402568" y="7272061"/>
                <a:ext cx="137160" cy="144649"/>
              </a:xfrm>
              <a:prstGeom prst="rect">
                <a:avLst/>
              </a:prstGeom>
            </p:spPr>
          </p:pic>
          <p:grpSp>
            <p:nvGrpSpPr>
              <p:cNvPr id="221" name="Group 220">
                <a:extLst>
                  <a:ext uri="{FF2B5EF4-FFF2-40B4-BE49-F238E27FC236}">
                    <a16:creationId xmlns:a16="http://schemas.microsoft.com/office/drawing/2014/main" id="{684485FB-F287-714D-8F17-9D93419535A1}"/>
                  </a:ext>
                </a:extLst>
              </p:cNvPr>
              <p:cNvGrpSpPr/>
              <p:nvPr/>
            </p:nvGrpSpPr>
            <p:grpSpPr>
              <a:xfrm>
                <a:off x="5340762" y="7456485"/>
                <a:ext cx="91440" cy="137160"/>
                <a:chOff x="9674448" y="4994132"/>
                <a:chExt cx="356851" cy="765969"/>
              </a:xfrm>
              <a:noFill/>
            </p:grpSpPr>
            <p:pic>
              <p:nvPicPr>
                <p:cNvPr id="313" name="Graphic 312" descr="Heartbeat">
                  <a:extLst>
                    <a:ext uri="{FF2B5EF4-FFF2-40B4-BE49-F238E27FC236}">
                      <a16:creationId xmlns:a16="http://schemas.microsoft.com/office/drawing/2014/main" id="{049A3E33-5A53-C94B-A7F0-115243EC782F}"/>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9674448" y="5209196"/>
                  <a:ext cx="356851" cy="356851"/>
                </a:xfrm>
                <a:prstGeom prst="rect">
                  <a:avLst/>
                </a:prstGeom>
              </p:spPr>
            </p:pic>
            <p:sp>
              <p:nvSpPr>
                <p:cNvPr id="314" name="Rounded Rectangle 313">
                  <a:extLst>
                    <a:ext uri="{FF2B5EF4-FFF2-40B4-BE49-F238E27FC236}">
                      <a16:creationId xmlns:a16="http://schemas.microsoft.com/office/drawing/2014/main" id="{86BD1BF4-57DF-9842-A067-099122365064}"/>
                    </a:ext>
                  </a:extLst>
                </p:cNvPr>
                <p:cNvSpPr/>
                <p:nvPr/>
              </p:nvSpPr>
              <p:spPr>
                <a:xfrm>
                  <a:off x="9674450" y="5198691"/>
                  <a:ext cx="356849" cy="356851"/>
                </a:xfrm>
                <a:prstGeom prst="roundRect">
                  <a:avLst/>
                </a:prstGeom>
                <a:grpFill/>
                <a:ln w="63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315" name="Snip Same Side Corner Rectangle 314">
                  <a:extLst>
                    <a:ext uri="{FF2B5EF4-FFF2-40B4-BE49-F238E27FC236}">
                      <a16:creationId xmlns:a16="http://schemas.microsoft.com/office/drawing/2014/main" id="{340083B7-54CC-8542-876F-E4B3F663CB4D}"/>
                    </a:ext>
                  </a:extLst>
                </p:cNvPr>
                <p:cNvSpPr/>
                <p:nvPr/>
              </p:nvSpPr>
              <p:spPr>
                <a:xfrm>
                  <a:off x="9726440" y="4994132"/>
                  <a:ext cx="252863" cy="186561"/>
                </a:xfrm>
                <a:prstGeom prst="snip2SameRect">
                  <a:avLst/>
                </a:prstGeom>
                <a:grpFill/>
                <a:ln w="63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316" name="Snip Same Side Corner Rectangle 315">
                  <a:extLst>
                    <a:ext uri="{FF2B5EF4-FFF2-40B4-BE49-F238E27FC236}">
                      <a16:creationId xmlns:a16="http://schemas.microsoft.com/office/drawing/2014/main" id="{C5696D42-8F64-2F4A-8AC9-01F5D12C259B}"/>
                    </a:ext>
                  </a:extLst>
                </p:cNvPr>
                <p:cNvSpPr/>
                <p:nvPr/>
              </p:nvSpPr>
              <p:spPr>
                <a:xfrm rot="10800000">
                  <a:off x="9726440" y="5573540"/>
                  <a:ext cx="252863" cy="186561"/>
                </a:xfrm>
                <a:prstGeom prst="snip2SameRect">
                  <a:avLst/>
                </a:prstGeom>
                <a:grpFill/>
                <a:ln w="63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grpSp>
          <p:grpSp>
            <p:nvGrpSpPr>
              <p:cNvPr id="222" name="Group 221">
                <a:extLst>
                  <a:ext uri="{FF2B5EF4-FFF2-40B4-BE49-F238E27FC236}">
                    <a16:creationId xmlns:a16="http://schemas.microsoft.com/office/drawing/2014/main" id="{C5844344-88D8-194F-B05D-7C88B74AA088}"/>
                  </a:ext>
                </a:extLst>
              </p:cNvPr>
              <p:cNvGrpSpPr/>
              <p:nvPr/>
            </p:nvGrpSpPr>
            <p:grpSpPr>
              <a:xfrm>
                <a:off x="5428903" y="7518590"/>
                <a:ext cx="164534" cy="48775"/>
                <a:chOff x="3544527" y="2236380"/>
                <a:chExt cx="953731" cy="426769"/>
              </a:xfrm>
              <a:solidFill>
                <a:srgbClr val="FFFFFF"/>
              </a:solidFill>
            </p:grpSpPr>
            <p:cxnSp>
              <p:nvCxnSpPr>
                <p:cNvPr id="311" name="Straight Connector 310">
                  <a:extLst>
                    <a:ext uri="{FF2B5EF4-FFF2-40B4-BE49-F238E27FC236}">
                      <a16:creationId xmlns:a16="http://schemas.microsoft.com/office/drawing/2014/main" id="{C1EC711A-C01B-8740-B3F5-5FDC3EA1D9C3}"/>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12" name="Straight Connector 311">
                  <a:extLst>
                    <a:ext uri="{FF2B5EF4-FFF2-40B4-BE49-F238E27FC236}">
                      <a16:creationId xmlns:a16="http://schemas.microsoft.com/office/drawing/2014/main" id="{48806D64-E841-4C4F-AB52-0D33B41B33D2}"/>
                    </a:ext>
                  </a:extLst>
                </p:cNvPr>
                <p:cNvCxnSpPr>
                  <a:cxnSpLocks/>
                </p:cNvCxnSpPr>
                <p:nvPr/>
              </p:nvCxnSpPr>
              <p:spPr>
                <a:xfrm flipH="1" flipV="1">
                  <a:off x="3544527" y="2236380"/>
                  <a:ext cx="516195" cy="7375"/>
                </a:xfrm>
                <a:prstGeom prst="line">
                  <a:avLst/>
                </a:prstGeom>
                <a:grpFill/>
                <a:ln w="0" cap="flat" cmpd="sng" algn="ctr">
                  <a:solidFill>
                    <a:srgbClr val="FFFFFF"/>
                  </a:solidFill>
                  <a:prstDash val="solid"/>
                </a:ln>
                <a:effectLst/>
              </p:spPr>
            </p:cxnSp>
          </p:grpSp>
          <p:grpSp>
            <p:nvGrpSpPr>
              <p:cNvPr id="223" name="Group 222">
                <a:extLst>
                  <a:ext uri="{FF2B5EF4-FFF2-40B4-BE49-F238E27FC236}">
                    <a16:creationId xmlns:a16="http://schemas.microsoft.com/office/drawing/2014/main" id="{A806B28A-9241-0246-ADA5-16DC068971B8}"/>
                  </a:ext>
                </a:extLst>
              </p:cNvPr>
              <p:cNvGrpSpPr/>
              <p:nvPr/>
            </p:nvGrpSpPr>
            <p:grpSpPr>
              <a:xfrm flipV="1">
                <a:off x="5459990" y="7779051"/>
                <a:ext cx="165527" cy="62414"/>
                <a:chOff x="3550225" y="2236380"/>
                <a:chExt cx="948033" cy="426769"/>
              </a:xfrm>
              <a:solidFill>
                <a:srgbClr val="FFFFFF"/>
              </a:solidFill>
            </p:grpSpPr>
            <p:cxnSp>
              <p:nvCxnSpPr>
                <p:cNvPr id="309" name="Straight Connector 308">
                  <a:extLst>
                    <a:ext uri="{FF2B5EF4-FFF2-40B4-BE49-F238E27FC236}">
                      <a16:creationId xmlns:a16="http://schemas.microsoft.com/office/drawing/2014/main" id="{64207999-E926-9E4E-8371-934B4C5F1159}"/>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10" name="Straight Connector 309">
                  <a:extLst>
                    <a:ext uri="{FF2B5EF4-FFF2-40B4-BE49-F238E27FC236}">
                      <a16:creationId xmlns:a16="http://schemas.microsoft.com/office/drawing/2014/main" id="{3CDAD42B-5BE4-C54E-A52D-5F23F30B6129}"/>
                    </a:ext>
                  </a:extLst>
                </p:cNvPr>
                <p:cNvCxnSpPr>
                  <a:cxnSpLocks/>
                </p:cNvCxnSpPr>
                <p:nvPr/>
              </p:nvCxnSpPr>
              <p:spPr>
                <a:xfrm flipH="1" flipV="1">
                  <a:off x="3550225" y="2236380"/>
                  <a:ext cx="516195" cy="7376"/>
                </a:xfrm>
                <a:prstGeom prst="line">
                  <a:avLst/>
                </a:prstGeom>
                <a:grpFill/>
                <a:ln w="0" cap="flat" cmpd="sng" algn="ctr">
                  <a:solidFill>
                    <a:srgbClr val="FFFFFF"/>
                  </a:solidFill>
                  <a:prstDash val="solid"/>
                </a:ln>
                <a:effectLst/>
              </p:spPr>
            </p:cxnSp>
          </p:grpSp>
          <p:pic>
            <p:nvPicPr>
              <p:cNvPr id="224" name="Graphic 223" descr="Lightbulb">
                <a:extLst>
                  <a:ext uri="{FF2B5EF4-FFF2-40B4-BE49-F238E27FC236}">
                    <a16:creationId xmlns:a16="http://schemas.microsoft.com/office/drawing/2014/main" id="{828986F6-4C1A-E342-927B-AB1C18B5AEED}"/>
                  </a:ext>
                </a:extLst>
              </p:cNvPr>
              <p:cNvPicPr>
                <a:picLocks noChangeAspect="1"/>
              </p:cNvPicPr>
              <p:nvPr/>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5285504" y="7636187"/>
                <a:ext cx="137160" cy="144649"/>
              </a:xfrm>
              <a:prstGeom prst="rect">
                <a:avLst/>
              </a:prstGeom>
            </p:spPr>
          </p:pic>
          <p:pic>
            <p:nvPicPr>
              <p:cNvPr id="225" name="Graphic 224" descr="Lock">
                <a:extLst>
                  <a:ext uri="{FF2B5EF4-FFF2-40B4-BE49-F238E27FC236}">
                    <a16:creationId xmlns:a16="http://schemas.microsoft.com/office/drawing/2014/main" id="{0356F608-E8ED-FA4F-BB13-6F698E43B391}"/>
                  </a:ext>
                </a:extLst>
              </p:cNvPr>
              <p:cNvPicPr>
                <a:picLocks noChangeAspect="1"/>
              </p:cNvPicPr>
              <p:nvPr/>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6290942" y="7348326"/>
                <a:ext cx="137160" cy="144648"/>
              </a:xfrm>
              <a:prstGeom prst="rect">
                <a:avLst/>
              </a:prstGeom>
            </p:spPr>
          </p:pic>
          <p:grpSp>
            <p:nvGrpSpPr>
              <p:cNvPr id="226" name="Group 225">
                <a:extLst>
                  <a:ext uri="{FF2B5EF4-FFF2-40B4-BE49-F238E27FC236}">
                    <a16:creationId xmlns:a16="http://schemas.microsoft.com/office/drawing/2014/main" id="{CC956C49-79D5-B245-ACD9-06BB80F6B524}"/>
                  </a:ext>
                </a:extLst>
              </p:cNvPr>
              <p:cNvGrpSpPr/>
              <p:nvPr/>
            </p:nvGrpSpPr>
            <p:grpSpPr>
              <a:xfrm flipH="1">
                <a:off x="6041515" y="7333644"/>
                <a:ext cx="159990" cy="75900"/>
                <a:chOff x="3549551" y="2236380"/>
                <a:chExt cx="948707" cy="426769"/>
              </a:xfrm>
              <a:solidFill>
                <a:srgbClr val="FFFFFF"/>
              </a:solidFill>
            </p:grpSpPr>
            <p:cxnSp>
              <p:nvCxnSpPr>
                <p:cNvPr id="307" name="Straight Connector 306">
                  <a:extLst>
                    <a:ext uri="{FF2B5EF4-FFF2-40B4-BE49-F238E27FC236}">
                      <a16:creationId xmlns:a16="http://schemas.microsoft.com/office/drawing/2014/main" id="{9623A211-D5A2-2C4C-A071-6BA6DA55E0E3}"/>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08" name="Straight Connector 307">
                  <a:extLst>
                    <a:ext uri="{FF2B5EF4-FFF2-40B4-BE49-F238E27FC236}">
                      <a16:creationId xmlns:a16="http://schemas.microsoft.com/office/drawing/2014/main" id="{D7161766-DDDF-B141-A9A4-778D80E7080F}"/>
                    </a:ext>
                  </a:extLst>
                </p:cNvPr>
                <p:cNvCxnSpPr>
                  <a:cxnSpLocks/>
                </p:cNvCxnSpPr>
                <p:nvPr/>
              </p:nvCxnSpPr>
              <p:spPr>
                <a:xfrm flipH="1" flipV="1">
                  <a:off x="3549551" y="2236380"/>
                  <a:ext cx="516195" cy="7375"/>
                </a:xfrm>
                <a:prstGeom prst="line">
                  <a:avLst/>
                </a:prstGeom>
                <a:grpFill/>
                <a:ln w="0" cap="flat" cmpd="sng" algn="ctr">
                  <a:solidFill>
                    <a:srgbClr val="FFFFFF"/>
                  </a:solidFill>
                  <a:prstDash val="solid"/>
                </a:ln>
                <a:effectLst/>
              </p:spPr>
            </p:cxnSp>
          </p:grpSp>
          <p:grpSp>
            <p:nvGrpSpPr>
              <p:cNvPr id="227" name="Group 226">
                <a:extLst>
                  <a:ext uri="{FF2B5EF4-FFF2-40B4-BE49-F238E27FC236}">
                    <a16:creationId xmlns:a16="http://schemas.microsoft.com/office/drawing/2014/main" id="{52A0698F-9F4F-0948-85F4-DEAF0006E360}"/>
                  </a:ext>
                </a:extLst>
              </p:cNvPr>
              <p:cNvGrpSpPr/>
              <p:nvPr/>
            </p:nvGrpSpPr>
            <p:grpSpPr>
              <a:xfrm flipH="1">
                <a:off x="6136152" y="7490015"/>
                <a:ext cx="161014" cy="48775"/>
                <a:chOff x="3544527" y="2236380"/>
                <a:chExt cx="953731" cy="426769"/>
              </a:xfrm>
              <a:solidFill>
                <a:srgbClr val="FFFFFF"/>
              </a:solidFill>
            </p:grpSpPr>
            <p:cxnSp>
              <p:nvCxnSpPr>
                <p:cNvPr id="305" name="Straight Connector 304">
                  <a:extLst>
                    <a:ext uri="{FF2B5EF4-FFF2-40B4-BE49-F238E27FC236}">
                      <a16:creationId xmlns:a16="http://schemas.microsoft.com/office/drawing/2014/main" id="{ED462452-90B9-AC49-A15D-E4D081088C5D}"/>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06" name="Straight Connector 305">
                  <a:extLst>
                    <a:ext uri="{FF2B5EF4-FFF2-40B4-BE49-F238E27FC236}">
                      <a16:creationId xmlns:a16="http://schemas.microsoft.com/office/drawing/2014/main" id="{856330CF-1D58-1C4E-BDA1-96405FA42E2C}"/>
                    </a:ext>
                  </a:extLst>
                </p:cNvPr>
                <p:cNvCxnSpPr>
                  <a:cxnSpLocks/>
                </p:cNvCxnSpPr>
                <p:nvPr/>
              </p:nvCxnSpPr>
              <p:spPr>
                <a:xfrm flipH="1" flipV="1">
                  <a:off x="3544527" y="2236380"/>
                  <a:ext cx="516195" cy="7375"/>
                </a:xfrm>
                <a:prstGeom prst="line">
                  <a:avLst/>
                </a:prstGeom>
                <a:grpFill/>
                <a:ln w="0" cap="flat" cmpd="sng" algn="ctr">
                  <a:solidFill>
                    <a:srgbClr val="FFFFFF"/>
                  </a:solidFill>
                  <a:prstDash val="solid"/>
                </a:ln>
                <a:effectLst/>
              </p:spPr>
            </p:cxnSp>
          </p:grpSp>
          <p:grpSp>
            <p:nvGrpSpPr>
              <p:cNvPr id="228" name="Group 227">
                <a:extLst>
                  <a:ext uri="{FF2B5EF4-FFF2-40B4-BE49-F238E27FC236}">
                    <a16:creationId xmlns:a16="http://schemas.microsoft.com/office/drawing/2014/main" id="{F0DD499C-4DC3-5D45-9B50-6CD2BA849DA0}"/>
                  </a:ext>
                </a:extLst>
              </p:cNvPr>
              <p:cNvGrpSpPr/>
              <p:nvPr/>
            </p:nvGrpSpPr>
            <p:grpSpPr>
              <a:xfrm flipH="1" flipV="1">
                <a:off x="6112533" y="7777808"/>
                <a:ext cx="165527" cy="61365"/>
                <a:chOff x="3550225" y="2243554"/>
                <a:chExt cx="948033" cy="419595"/>
              </a:xfrm>
              <a:solidFill>
                <a:srgbClr val="FFFFFF"/>
              </a:solidFill>
            </p:grpSpPr>
            <p:cxnSp>
              <p:nvCxnSpPr>
                <p:cNvPr id="303" name="Straight Connector 302">
                  <a:extLst>
                    <a:ext uri="{FF2B5EF4-FFF2-40B4-BE49-F238E27FC236}">
                      <a16:creationId xmlns:a16="http://schemas.microsoft.com/office/drawing/2014/main" id="{508292E9-C08E-9F4C-8457-8BA022B20E5C}"/>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04" name="Straight Connector 303">
                  <a:extLst>
                    <a:ext uri="{FF2B5EF4-FFF2-40B4-BE49-F238E27FC236}">
                      <a16:creationId xmlns:a16="http://schemas.microsoft.com/office/drawing/2014/main" id="{2A92AD2C-6B08-9347-9CAC-CB48C947FF77}"/>
                    </a:ext>
                  </a:extLst>
                </p:cNvPr>
                <p:cNvCxnSpPr>
                  <a:cxnSpLocks/>
                </p:cNvCxnSpPr>
                <p:nvPr/>
              </p:nvCxnSpPr>
              <p:spPr>
                <a:xfrm flipH="1" flipV="1">
                  <a:off x="3550225" y="2243554"/>
                  <a:ext cx="516195" cy="7376"/>
                </a:xfrm>
                <a:prstGeom prst="line">
                  <a:avLst/>
                </a:prstGeom>
                <a:grpFill/>
                <a:ln w="0" cap="flat" cmpd="sng" algn="ctr">
                  <a:solidFill>
                    <a:srgbClr val="FFFFFF"/>
                  </a:solidFill>
                  <a:prstDash val="solid"/>
                </a:ln>
                <a:effectLst/>
              </p:spPr>
            </p:cxnSp>
          </p:grpSp>
          <p:pic>
            <p:nvPicPr>
              <p:cNvPr id="229" name="Graphic 228" descr="Security Camera">
                <a:extLst>
                  <a:ext uri="{FF2B5EF4-FFF2-40B4-BE49-F238E27FC236}">
                    <a16:creationId xmlns:a16="http://schemas.microsoft.com/office/drawing/2014/main" id="{E3885F12-68E2-3842-99FF-8D352FCCDDA0}"/>
                  </a:ext>
                </a:extLst>
              </p:cNvPr>
              <p:cNvPicPr>
                <a:picLocks noChangeAspect="1"/>
              </p:cNvPicPr>
              <p:nvPr/>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6304667" y="7465505"/>
                <a:ext cx="137160" cy="144648"/>
              </a:xfrm>
              <a:prstGeom prst="rect">
                <a:avLst/>
              </a:prstGeom>
            </p:spPr>
          </p:pic>
          <p:grpSp>
            <p:nvGrpSpPr>
              <p:cNvPr id="230" name="Group 229">
                <a:extLst>
                  <a:ext uri="{FF2B5EF4-FFF2-40B4-BE49-F238E27FC236}">
                    <a16:creationId xmlns:a16="http://schemas.microsoft.com/office/drawing/2014/main" id="{B4709279-F12F-8342-9D90-22B8E6247242}"/>
                  </a:ext>
                </a:extLst>
              </p:cNvPr>
              <p:cNvGrpSpPr/>
              <p:nvPr/>
            </p:nvGrpSpPr>
            <p:grpSpPr>
              <a:xfrm flipH="1" flipV="1">
                <a:off x="5935606" y="7895028"/>
                <a:ext cx="165527" cy="61365"/>
                <a:chOff x="3550225" y="2243554"/>
                <a:chExt cx="948033" cy="419595"/>
              </a:xfrm>
              <a:solidFill>
                <a:srgbClr val="FFFFFF"/>
              </a:solidFill>
            </p:grpSpPr>
            <p:cxnSp>
              <p:nvCxnSpPr>
                <p:cNvPr id="301" name="Straight Connector 300">
                  <a:extLst>
                    <a:ext uri="{FF2B5EF4-FFF2-40B4-BE49-F238E27FC236}">
                      <a16:creationId xmlns:a16="http://schemas.microsoft.com/office/drawing/2014/main" id="{CE8A3B14-5BF2-5A47-8FC9-513EADE14626}"/>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02" name="Straight Connector 301">
                  <a:extLst>
                    <a:ext uri="{FF2B5EF4-FFF2-40B4-BE49-F238E27FC236}">
                      <a16:creationId xmlns:a16="http://schemas.microsoft.com/office/drawing/2014/main" id="{789F9940-CD14-FA4F-A1CD-61AC6FC434BF}"/>
                    </a:ext>
                  </a:extLst>
                </p:cNvPr>
                <p:cNvCxnSpPr>
                  <a:cxnSpLocks/>
                </p:cNvCxnSpPr>
                <p:nvPr/>
              </p:nvCxnSpPr>
              <p:spPr>
                <a:xfrm flipH="1" flipV="1">
                  <a:off x="3550225" y="2243554"/>
                  <a:ext cx="516195" cy="7376"/>
                </a:xfrm>
                <a:prstGeom prst="line">
                  <a:avLst/>
                </a:prstGeom>
                <a:grpFill/>
                <a:ln w="0" cap="flat" cmpd="sng" algn="ctr">
                  <a:solidFill>
                    <a:srgbClr val="FFFFFF"/>
                  </a:solidFill>
                  <a:prstDash val="solid"/>
                </a:ln>
                <a:effectLst/>
              </p:spPr>
            </p:cxnSp>
          </p:grpSp>
          <p:grpSp>
            <p:nvGrpSpPr>
              <p:cNvPr id="231" name="Group 230">
                <a:extLst>
                  <a:ext uri="{FF2B5EF4-FFF2-40B4-BE49-F238E27FC236}">
                    <a16:creationId xmlns:a16="http://schemas.microsoft.com/office/drawing/2014/main" id="{0FBA9759-BFA1-0D41-8BB7-50AD8194B4A4}"/>
                  </a:ext>
                </a:extLst>
              </p:cNvPr>
              <p:cNvGrpSpPr/>
              <p:nvPr/>
            </p:nvGrpSpPr>
            <p:grpSpPr>
              <a:xfrm flipV="1">
                <a:off x="5636012" y="7898203"/>
                <a:ext cx="166522" cy="61365"/>
                <a:chOff x="3544527" y="2243554"/>
                <a:chExt cx="953731" cy="419595"/>
              </a:xfrm>
              <a:solidFill>
                <a:srgbClr val="FFFFFF"/>
              </a:solidFill>
            </p:grpSpPr>
            <p:cxnSp>
              <p:nvCxnSpPr>
                <p:cNvPr id="299" name="Straight Connector 298">
                  <a:extLst>
                    <a:ext uri="{FF2B5EF4-FFF2-40B4-BE49-F238E27FC236}">
                      <a16:creationId xmlns:a16="http://schemas.microsoft.com/office/drawing/2014/main" id="{FA6FB867-1FA5-E943-9C73-685BABDB50DD}"/>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300" name="Straight Connector 299">
                  <a:extLst>
                    <a:ext uri="{FF2B5EF4-FFF2-40B4-BE49-F238E27FC236}">
                      <a16:creationId xmlns:a16="http://schemas.microsoft.com/office/drawing/2014/main" id="{D08A093A-7CE3-A749-BF63-58AF754C7BE4}"/>
                    </a:ext>
                  </a:extLst>
                </p:cNvPr>
                <p:cNvCxnSpPr>
                  <a:cxnSpLocks/>
                </p:cNvCxnSpPr>
                <p:nvPr/>
              </p:nvCxnSpPr>
              <p:spPr>
                <a:xfrm flipH="1" flipV="1">
                  <a:off x="3544527" y="2243554"/>
                  <a:ext cx="516195" cy="7376"/>
                </a:xfrm>
                <a:prstGeom prst="line">
                  <a:avLst/>
                </a:prstGeom>
                <a:grpFill/>
                <a:ln w="0" cap="flat" cmpd="sng" algn="ctr">
                  <a:solidFill>
                    <a:srgbClr val="FFFFFF"/>
                  </a:solidFill>
                  <a:prstDash val="solid"/>
                </a:ln>
                <a:effectLst/>
              </p:spPr>
            </p:cxnSp>
          </p:grpSp>
          <p:grpSp>
            <p:nvGrpSpPr>
              <p:cNvPr id="232" name="Group 231">
                <a:extLst>
                  <a:ext uri="{FF2B5EF4-FFF2-40B4-BE49-F238E27FC236}">
                    <a16:creationId xmlns:a16="http://schemas.microsoft.com/office/drawing/2014/main" id="{AD922435-5200-0F4C-84E6-B9BCB592155D}"/>
                  </a:ext>
                </a:extLst>
              </p:cNvPr>
              <p:cNvGrpSpPr/>
              <p:nvPr/>
            </p:nvGrpSpPr>
            <p:grpSpPr>
              <a:xfrm flipV="1">
                <a:off x="5391881" y="7662829"/>
                <a:ext cx="194292" cy="30007"/>
                <a:chOff x="3562215" y="2243754"/>
                <a:chExt cx="936043" cy="419395"/>
              </a:xfrm>
              <a:solidFill>
                <a:srgbClr val="FFFFFF"/>
              </a:solidFill>
            </p:grpSpPr>
            <p:cxnSp>
              <p:nvCxnSpPr>
                <p:cNvPr id="297" name="Straight Connector 296">
                  <a:extLst>
                    <a:ext uri="{FF2B5EF4-FFF2-40B4-BE49-F238E27FC236}">
                      <a16:creationId xmlns:a16="http://schemas.microsoft.com/office/drawing/2014/main" id="{52F900E6-74C9-1547-8DF2-B61E40BAFB0F}"/>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298" name="Straight Connector 297">
                  <a:extLst>
                    <a:ext uri="{FF2B5EF4-FFF2-40B4-BE49-F238E27FC236}">
                      <a16:creationId xmlns:a16="http://schemas.microsoft.com/office/drawing/2014/main" id="{A3107ECC-2AC9-064F-972B-4797C9B5D82A}"/>
                    </a:ext>
                  </a:extLst>
                </p:cNvPr>
                <p:cNvCxnSpPr>
                  <a:cxnSpLocks/>
                </p:cNvCxnSpPr>
                <p:nvPr/>
              </p:nvCxnSpPr>
              <p:spPr>
                <a:xfrm flipH="1" flipV="1">
                  <a:off x="3562215" y="2251043"/>
                  <a:ext cx="516195" cy="7375"/>
                </a:xfrm>
                <a:prstGeom prst="line">
                  <a:avLst/>
                </a:prstGeom>
                <a:grpFill/>
                <a:ln w="0" cap="flat" cmpd="sng" algn="ctr">
                  <a:solidFill>
                    <a:srgbClr val="FFFFFF"/>
                  </a:solidFill>
                  <a:prstDash val="solid"/>
                </a:ln>
                <a:effectLst/>
              </p:spPr>
            </p:cxnSp>
          </p:grpSp>
          <p:grpSp>
            <p:nvGrpSpPr>
              <p:cNvPr id="233" name="Group 232">
                <a:extLst>
                  <a:ext uri="{FF2B5EF4-FFF2-40B4-BE49-F238E27FC236}">
                    <a16:creationId xmlns:a16="http://schemas.microsoft.com/office/drawing/2014/main" id="{2151025A-A11A-1E48-85DD-310D40901D53}"/>
                  </a:ext>
                </a:extLst>
              </p:cNvPr>
              <p:cNvGrpSpPr/>
              <p:nvPr/>
            </p:nvGrpSpPr>
            <p:grpSpPr>
              <a:xfrm flipH="1" flipV="1">
                <a:off x="6146408" y="7663308"/>
                <a:ext cx="196968" cy="30007"/>
                <a:chOff x="3549320" y="2243754"/>
                <a:chExt cx="948938" cy="419395"/>
              </a:xfrm>
              <a:solidFill>
                <a:srgbClr val="FFFFFF"/>
              </a:solidFill>
            </p:grpSpPr>
            <p:cxnSp>
              <p:nvCxnSpPr>
                <p:cNvPr id="295" name="Straight Connector 294">
                  <a:extLst>
                    <a:ext uri="{FF2B5EF4-FFF2-40B4-BE49-F238E27FC236}">
                      <a16:creationId xmlns:a16="http://schemas.microsoft.com/office/drawing/2014/main" id="{92B44FDD-021A-9C4A-9A5F-7D79C8399797}"/>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296" name="Straight Connector 295">
                  <a:extLst>
                    <a:ext uri="{FF2B5EF4-FFF2-40B4-BE49-F238E27FC236}">
                      <a16:creationId xmlns:a16="http://schemas.microsoft.com/office/drawing/2014/main" id="{E019A5B4-08CB-8C43-A7D8-E4F659B04F3D}"/>
                    </a:ext>
                  </a:extLst>
                </p:cNvPr>
                <p:cNvCxnSpPr>
                  <a:cxnSpLocks/>
                </p:cNvCxnSpPr>
                <p:nvPr/>
              </p:nvCxnSpPr>
              <p:spPr>
                <a:xfrm flipH="1" flipV="1">
                  <a:off x="3549320" y="2251049"/>
                  <a:ext cx="516195" cy="7375"/>
                </a:xfrm>
                <a:prstGeom prst="line">
                  <a:avLst/>
                </a:prstGeom>
                <a:grpFill/>
                <a:ln w="0" cap="flat" cmpd="sng" algn="ctr">
                  <a:solidFill>
                    <a:srgbClr val="FFFFFF"/>
                  </a:solidFill>
                  <a:prstDash val="solid"/>
                </a:ln>
                <a:effectLst/>
              </p:spPr>
            </p:cxnSp>
          </p:grpSp>
          <p:grpSp>
            <p:nvGrpSpPr>
              <p:cNvPr id="234" name="Group 233">
                <a:extLst>
                  <a:ext uri="{FF2B5EF4-FFF2-40B4-BE49-F238E27FC236}">
                    <a16:creationId xmlns:a16="http://schemas.microsoft.com/office/drawing/2014/main" id="{B1B0D5E7-3CB3-704E-BBD4-17CEDAAAABBF}"/>
                  </a:ext>
                </a:extLst>
              </p:cNvPr>
              <p:cNvGrpSpPr/>
              <p:nvPr/>
            </p:nvGrpSpPr>
            <p:grpSpPr>
              <a:xfrm>
                <a:off x="6348591" y="7590833"/>
                <a:ext cx="137160" cy="201382"/>
                <a:chOff x="2320175" y="3386058"/>
                <a:chExt cx="813328" cy="1132327"/>
              </a:xfrm>
              <a:solidFill>
                <a:srgbClr val="FFFFFF"/>
              </a:solidFill>
            </p:grpSpPr>
            <p:pic>
              <p:nvPicPr>
                <p:cNvPr id="293" name="Graphic 292" descr="Fire">
                  <a:extLst>
                    <a:ext uri="{FF2B5EF4-FFF2-40B4-BE49-F238E27FC236}">
                      <a16:creationId xmlns:a16="http://schemas.microsoft.com/office/drawing/2014/main" id="{D598B130-21F6-2B42-A4B5-04CC08995EEC}"/>
                    </a:ext>
                  </a:extLst>
                </p:cNvPr>
                <p:cNvPicPr>
                  <a:picLocks noChangeAspect="1"/>
                </p:cNvPicPr>
                <p:nvPr/>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2493034" y="3386058"/>
                  <a:ext cx="467604" cy="467602"/>
                </a:xfrm>
                <a:prstGeom prst="rect">
                  <a:avLst/>
                </a:prstGeom>
              </p:spPr>
            </p:pic>
            <p:pic>
              <p:nvPicPr>
                <p:cNvPr id="294" name="Graphic 293" descr="Radioactive">
                  <a:extLst>
                    <a:ext uri="{FF2B5EF4-FFF2-40B4-BE49-F238E27FC236}">
                      <a16:creationId xmlns:a16="http://schemas.microsoft.com/office/drawing/2014/main" id="{C149FB3A-5B22-4248-8BF0-82D0EE231396}"/>
                    </a:ext>
                  </a:extLst>
                </p:cNvPr>
                <p:cNvPicPr>
                  <a:picLocks noChangeAspect="1"/>
                </p:cNvPicPr>
                <p:nvPr/>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2320175" y="3705055"/>
                  <a:ext cx="813328" cy="813330"/>
                </a:xfrm>
                <a:prstGeom prst="rect">
                  <a:avLst/>
                </a:prstGeom>
              </p:spPr>
            </p:pic>
          </p:grpSp>
          <p:pic>
            <p:nvPicPr>
              <p:cNvPr id="235" name="Picture 234">
                <a:extLst>
                  <a:ext uri="{FF2B5EF4-FFF2-40B4-BE49-F238E27FC236}">
                    <a16:creationId xmlns:a16="http://schemas.microsoft.com/office/drawing/2014/main" id="{A1DA5AD6-5D1B-3F43-9580-F124C1789D06}"/>
                  </a:ext>
                </a:extLst>
              </p:cNvPr>
              <p:cNvPicPr>
                <a:picLocks/>
              </p:cNvPicPr>
              <p:nvPr/>
            </p:nvPicPr>
            <p:blipFill>
              <a:blip r:embed="rId42"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6259012" y="7796531"/>
                <a:ext cx="137160" cy="137160"/>
              </a:xfrm>
              <a:prstGeom prst="rect">
                <a:avLst/>
              </a:prstGeom>
              <a:ln w="0">
                <a:noFill/>
              </a:ln>
            </p:spPr>
          </p:pic>
          <p:pic>
            <p:nvPicPr>
              <p:cNvPr id="236" name="Picture 235">
                <a:extLst>
                  <a:ext uri="{FF2B5EF4-FFF2-40B4-BE49-F238E27FC236}">
                    <a16:creationId xmlns:a16="http://schemas.microsoft.com/office/drawing/2014/main" id="{DEA9567D-F18A-2D4E-8ECD-23680B8EA5AA}"/>
                  </a:ext>
                </a:extLst>
              </p:cNvPr>
              <p:cNvPicPr>
                <a:picLocks/>
              </p:cNvPicPr>
              <p:nvPr/>
            </p:nvPicPr>
            <p:blipFill>
              <a:blip r:embed="rId43" cstate="screen">
                <a:extLst>
                  <a:ext uri="{28A0092B-C50C-407E-A947-70E740481C1C}">
                    <a14:useLocalDpi xmlns:a14="http://schemas.microsoft.com/office/drawing/2010/main"/>
                  </a:ext>
                </a:extLst>
              </a:blip>
              <a:stretch>
                <a:fillRect/>
              </a:stretch>
            </p:blipFill>
            <p:spPr>
              <a:xfrm>
                <a:off x="5337472" y="7801824"/>
                <a:ext cx="137160" cy="137160"/>
              </a:xfrm>
              <a:prstGeom prst="rect">
                <a:avLst/>
              </a:prstGeom>
              <a:ln w="0">
                <a:noFill/>
              </a:ln>
            </p:spPr>
          </p:pic>
          <p:pic>
            <p:nvPicPr>
              <p:cNvPr id="237" name="Graphic 236" descr="Car">
                <a:extLst>
                  <a:ext uri="{FF2B5EF4-FFF2-40B4-BE49-F238E27FC236}">
                    <a16:creationId xmlns:a16="http://schemas.microsoft.com/office/drawing/2014/main" id="{2D44E496-480C-3642-8C59-A442B6DEB312}"/>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5505404" y="7063299"/>
                <a:ext cx="137160" cy="144650"/>
              </a:xfrm>
              <a:prstGeom prst="rect">
                <a:avLst/>
              </a:prstGeom>
            </p:spPr>
          </p:pic>
          <p:sp>
            <p:nvSpPr>
              <p:cNvPr id="238" name="Oval 237">
                <a:extLst>
                  <a:ext uri="{FF2B5EF4-FFF2-40B4-BE49-F238E27FC236}">
                    <a16:creationId xmlns:a16="http://schemas.microsoft.com/office/drawing/2014/main" id="{00CC0185-E9EC-A541-B097-19642327DE73}"/>
                  </a:ext>
                </a:extLst>
              </p:cNvPr>
              <p:cNvSpPr/>
              <p:nvPr/>
            </p:nvSpPr>
            <p:spPr>
              <a:xfrm rot="10800000">
                <a:off x="5585964" y="6527485"/>
                <a:ext cx="567073" cy="545578"/>
              </a:xfrm>
              <a:prstGeom prst="ellipse">
                <a:avLst/>
              </a:prstGeom>
              <a:solidFill>
                <a:srgbClr val="FFFFFF"/>
              </a:solidFill>
              <a:ln w="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239" name="Oval 238">
                <a:extLst>
                  <a:ext uri="{FF2B5EF4-FFF2-40B4-BE49-F238E27FC236}">
                    <a16:creationId xmlns:a16="http://schemas.microsoft.com/office/drawing/2014/main" id="{382004ED-8030-BD4F-BD9A-A5D2533DE075}"/>
                  </a:ext>
                </a:extLst>
              </p:cNvPr>
              <p:cNvSpPr>
                <a:spLocks noChangeAspect="1"/>
              </p:cNvSpPr>
              <p:nvPr/>
            </p:nvSpPr>
            <p:spPr>
              <a:xfrm>
                <a:off x="5607502" y="6553982"/>
                <a:ext cx="523997" cy="504135"/>
              </a:xfrm>
              <a:prstGeom prst="ellipse">
                <a:avLst/>
              </a:prstGeom>
              <a:noFill/>
              <a:ln w="12700" cap="flat" cmpd="sng" algn="ctr">
                <a:gradFill>
                  <a:gsLst>
                    <a:gs pos="0">
                      <a:srgbClr val="0A51A1"/>
                    </a:gs>
                    <a:gs pos="100000">
                      <a:srgbClr val="FFFFFF">
                        <a:lumMod val="85000"/>
                      </a:srgbClr>
                    </a:gs>
                  </a:gsLst>
                  <a:lin ang="5400000" scaled="1"/>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pic>
            <p:nvPicPr>
              <p:cNvPr id="240" name="Graphic 239" descr="Thermometer">
                <a:extLst>
                  <a:ext uri="{FF2B5EF4-FFF2-40B4-BE49-F238E27FC236}">
                    <a16:creationId xmlns:a16="http://schemas.microsoft.com/office/drawing/2014/main" id="{67899578-DFDB-6042-9A1E-0ADC169BEC6B}"/>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6154579" y="6441438"/>
                <a:ext cx="137160" cy="144650"/>
              </a:xfrm>
              <a:prstGeom prst="rect">
                <a:avLst/>
              </a:prstGeom>
            </p:spPr>
          </p:pic>
          <p:grpSp>
            <p:nvGrpSpPr>
              <p:cNvPr id="241" name="Group 240">
                <a:extLst>
                  <a:ext uri="{FF2B5EF4-FFF2-40B4-BE49-F238E27FC236}">
                    <a16:creationId xmlns:a16="http://schemas.microsoft.com/office/drawing/2014/main" id="{05C51585-FB5A-6443-9DA4-7250552C82DA}"/>
                  </a:ext>
                </a:extLst>
              </p:cNvPr>
              <p:cNvGrpSpPr/>
              <p:nvPr/>
            </p:nvGrpSpPr>
            <p:grpSpPr>
              <a:xfrm>
                <a:off x="5537483" y="6504552"/>
                <a:ext cx="159842" cy="75900"/>
                <a:chOff x="3550426" y="2236380"/>
                <a:chExt cx="947832" cy="426769"/>
              </a:xfrm>
              <a:solidFill>
                <a:srgbClr val="FFFFFF"/>
              </a:solidFill>
            </p:grpSpPr>
            <p:cxnSp>
              <p:nvCxnSpPr>
                <p:cNvPr id="291" name="Straight Connector 290">
                  <a:extLst>
                    <a:ext uri="{FF2B5EF4-FFF2-40B4-BE49-F238E27FC236}">
                      <a16:creationId xmlns:a16="http://schemas.microsoft.com/office/drawing/2014/main" id="{1154D38C-0379-B84B-94E2-0464CD77DDFA}"/>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292" name="Straight Connector 291">
                  <a:extLst>
                    <a:ext uri="{FF2B5EF4-FFF2-40B4-BE49-F238E27FC236}">
                      <a16:creationId xmlns:a16="http://schemas.microsoft.com/office/drawing/2014/main" id="{717F4EE6-3D3D-CD46-A9BE-1537CA50CD4A}"/>
                    </a:ext>
                  </a:extLst>
                </p:cNvPr>
                <p:cNvCxnSpPr>
                  <a:cxnSpLocks/>
                </p:cNvCxnSpPr>
                <p:nvPr/>
              </p:nvCxnSpPr>
              <p:spPr>
                <a:xfrm flipH="1" flipV="1">
                  <a:off x="3550426" y="2236380"/>
                  <a:ext cx="516195" cy="7375"/>
                </a:xfrm>
                <a:prstGeom prst="line">
                  <a:avLst/>
                </a:prstGeom>
                <a:grpFill/>
                <a:ln w="0" cap="flat" cmpd="sng" algn="ctr">
                  <a:solidFill>
                    <a:srgbClr val="FFFFFF"/>
                  </a:solidFill>
                  <a:prstDash val="solid"/>
                </a:ln>
                <a:effectLst/>
              </p:spPr>
            </p:cxnSp>
          </p:grpSp>
          <p:pic>
            <p:nvPicPr>
              <p:cNvPr id="242" name="Graphic 241" descr="Television">
                <a:extLst>
                  <a:ext uri="{FF2B5EF4-FFF2-40B4-BE49-F238E27FC236}">
                    <a16:creationId xmlns:a16="http://schemas.microsoft.com/office/drawing/2014/main" id="{AD78DBDA-F101-4A46-8BDB-458713D3EC6F}"/>
                  </a:ext>
                </a:extLst>
              </p:cNvPr>
              <p:cNvPicPr>
                <a:picLocks noChangeAspect="1"/>
              </p:cNvPicPr>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5402568" y="6440871"/>
                <a:ext cx="137160" cy="144649"/>
              </a:xfrm>
              <a:prstGeom prst="rect">
                <a:avLst/>
              </a:prstGeom>
            </p:spPr>
          </p:pic>
          <p:grpSp>
            <p:nvGrpSpPr>
              <p:cNvPr id="243" name="Group 242">
                <a:extLst>
                  <a:ext uri="{FF2B5EF4-FFF2-40B4-BE49-F238E27FC236}">
                    <a16:creationId xmlns:a16="http://schemas.microsoft.com/office/drawing/2014/main" id="{3BD4BD1B-6604-5041-A93C-6B639D3378C4}"/>
                  </a:ext>
                </a:extLst>
              </p:cNvPr>
              <p:cNvGrpSpPr/>
              <p:nvPr/>
            </p:nvGrpSpPr>
            <p:grpSpPr>
              <a:xfrm>
                <a:off x="5340762" y="6625295"/>
                <a:ext cx="91440" cy="137160"/>
                <a:chOff x="9674448" y="4994132"/>
                <a:chExt cx="356851" cy="765969"/>
              </a:xfrm>
              <a:noFill/>
            </p:grpSpPr>
            <p:pic>
              <p:nvPicPr>
                <p:cNvPr id="287" name="Graphic 286" descr="Heartbeat">
                  <a:extLst>
                    <a:ext uri="{FF2B5EF4-FFF2-40B4-BE49-F238E27FC236}">
                      <a16:creationId xmlns:a16="http://schemas.microsoft.com/office/drawing/2014/main" id="{28725C49-1AC9-AC4B-A5FE-FD8C21A62923}"/>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9674448" y="5209196"/>
                  <a:ext cx="356851" cy="356851"/>
                </a:xfrm>
                <a:prstGeom prst="rect">
                  <a:avLst/>
                </a:prstGeom>
              </p:spPr>
            </p:pic>
            <p:sp>
              <p:nvSpPr>
                <p:cNvPr id="288" name="Rounded Rectangle 287">
                  <a:extLst>
                    <a:ext uri="{FF2B5EF4-FFF2-40B4-BE49-F238E27FC236}">
                      <a16:creationId xmlns:a16="http://schemas.microsoft.com/office/drawing/2014/main" id="{6E0FF3DE-B0D0-1C4C-8279-70262E38D23B}"/>
                    </a:ext>
                  </a:extLst>
                </p:cNvPr>
                <p:cNvSpPr/>
                <p:nvPr/>
              </p:nvSpPr>
              <p:spPr>
                <a:xfrm>
                  <a:off x="9674450" y="5198691"/>
                  <a:ext cx="356849" cy="356851"/>
                </a:xfrm>
                <a:prstGeom prst="roundRect">
                  <a:avLst/>
                </a:prstGeom>
                <a:grpFill/>
                <a:ln w="63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289" name="Snip Same Side Corner Rectangle 288">
                  <a:extLst>
                    <a:ext uri="{FF2B5EF4-FFF2-40B4-BE49-F238E27FC236}">
                      <a16:creationId xmlns:a16="http://schemas.microsoft.com/office/drawing/2014/main" id="{B59831B9-F4AC-DA4D-8F2B-56161E2E34D3}"/>
                    </a:ext>
                  </a:extLst>
                </p:cNvPr>
                <p:cNvSpPr/>
                <p:nvPr/>
              </p:nvSpPr>
              <p:spPr>
                <a:xfrm>
                  <a:off x="9726440" y="4994132"/>
                  <a:ext cx="252863" cy="186561"/>
                </a:xfrm>
                <a:prstGeom prst="snip2SameRect">
                  <a:avLst/>
                </a:prstGeom>
                <a:grpFill/>
                <a:ln w="63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290" name="Snip Same Side Corner Rectangle 289">
                  <a:extLst>
                    <a:ext uri="{FF2B5EF4-FFF2-40B4-BE49-F238E27FC236}">
                      <a16:creationId xmlns:a16="http://schemas.microsoft.com/office/drawing/2014/main" id="{89B23002-1479-8B45-8222-6CD022A6B51A}"/>
                    </a:ext>
                  </a:extLst>
                </p:cNvPr>
                <p:cNvSpPr/>
                <p:nvPr/>
              </p:nvSpPr>
              <p:spPr>
                <a:xfrm rot="10800000">
                  <a:off x="9726440" y="5573540"/>
                  <a:ext cx="252863" cy="186561"/>
                </a:xfrm>
                <a:prstGeom prst="snip2SameRect">
                  <a:avLst/>
                </a:prstGeom>
                <a:grpFill/>
                <a:ln w="63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grpSp>
          <p:grpSp>
            <p:nvGrpSpPr>
              <p:cNvPr id="244" name="Group 243">
                <a:extLst>
                  <a:ext uri="{FF2B5EF4-FFF2-40B4-BE49-F238E27FC236}">
                    <a16:creationId xmlns:a16="http://schemas.microsoft.com/office/drawing/2014/main" id="{228E9B42-E364-F944-8041-24CFC22ADA0C}"/>
                  </a:ext>
                </a:extLst>
              </p:cNvPr>
              <p:cNvGrpSpPr/>
              <p:nvPr/>
            </p:nvGrpSpPr>
            <p:grpSpPr>
              <a:xfrm>
                <a:off x="5428903" y="6687400"/>
                <a:ext cx="164534" cy="48775"/>
                <a:chOff x="3544527" y="2236380"/>
                <a:chExt cx="953731" cy="426769"/>
              </a:xfrm>
              <a:solidFill>
                <a:srgbClr val="FFFFFF"/>
              </a:solidFill>
            </p:grpSpPr>
            <p:cxnSp>
              <p:nvCxnSpPr>
                <p:cNvPr id="285" name="Straight Connector 284">
                  <a:extLst>
                    <a:ext uri="{FF2B5EF4-FFF2-40B4-BE49-F238E27FC236}">
                      <a16:creationId xmlns:a16="http://schemas.microsoft.com/office/drawing/2014/main" id="{75B0DDF3-6426-D444-BBDB-E02B254CE50E}"/>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286" name="Straight Connector 285">
                  <a:extLst>
                    <a:ext uri="{FF2B5EF4-FFF2-40B4-BE49-F238E27FC236}">
                      <a16:creationId xmlns:a16="http://schemas.microsoft.com/office/drawing/2014/main" id="{99B2E365-19F4-0848-B82B-40E84646B294}"/>
                    </a:ext>
                  </a:extLst>
                </p:cNvPr>
                <p:cNvCxnSpPr>
                  <a:cxnSpLocks/>
                </p:cNvCxnSpPr>
                <p:nvPr/>
              </p:nvCxnSpPr>
              <p:spPr>
                <a:xfrm flipH="1" flipV="1">
                  <a:off x="3544527" y="2236380"/>
                  <a:ext cx="516195" cy="7375"/>
                </a:xfrm>
                <a:prstGeom prst="line">
                  <a:avLst/>
                </a:prstGeom>
                <a:grpFill/>
                <a:ln w="0" cap="flat" cmpd="sng" algn="ctr">
                  <a:solidFill>
                    <a:srgbClr val="FFFFFF"/>
                  </a:solidFill>
                  <a:prstDash val="solid"/>
                </a:ln>
                <a:effectLst/>
              </p:spPr>
            </p:cxnSp>
          </p:grpSp>
          <p:grpSp>
            <p:nvGrpSpPr>
              <p:cNvPr id="245" name="Group 244">
                <a:extLst>
                  <a:ext uri="{FF2B5EF4-FFF2-40B4-BE49-F238E27FC236}">
                    <a16:creationId xmlns:a16="http://schemas.microsoft.com/office/drawing/2014/main" id="{425E776F-AE0E-D04C-BB04-AC3739F46E2D}"/>
                  </a:ext>
                </a:extLst>
              </p:cNvPr>
              <p:cNvGrpSpPr/>
              <p:nvPr/>
            </p:nvGrpSpPr>
            <p:grpSpPr>
              <a:xfrm flipV="1">
                <a:off x="5459990" y="6947861"/>
                <a:ext cx="165527" cy="62414"/>
                <a:chOff x="3550225" y="2236380"/>
                <a:chExt cx="948033" cy="426769"/>
              </a:xfrm>
              <a:solidFill>
                <a:srgbClr val="FFFFFF"/>
              </a:solidFill>
            </p:grpSpPr>
            <p:cxnSp>
              <p:nvCxnSpPr>
                <p:cNvPr id="283" name="Straight Connector 282">
                  <a:extLst>
                    <a:ext uri="{FF2B5EF4-FFF2-40B4-BE49-F238E27FC236}">
                      <a16:creationId xmlns:a16="http://schemas.microsoft.com/office/drawing/2014/main" id="{6D63D6B7-F8A5-9546-867B-C2A7C52A1148}"/>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284" name="Straight Connector 283">
                  <a:extLst>
                    <a:ext uri="{FF2B5EF4-FFF2-40B4-BE49-F238E27FC236}">
                      <a16:creationId xmlns:a16="http://schemas.microsoft.com/office/drawing/2014/main" id="{CD26F394-A632-D14E-B458-2E6537C452D9}"/>
                    </a:ext>
                  </a:extLst>
                </p:cNvPr>
                <p:cNvCxnSpPr>
                  <a:cxnSpLocks/>
                </p:cNvCxnSpPr>
                <p:nvPr/>
              </p:nvCxnSpPr>
              <p:spPr>
                <a:xfrm flipH="1" flipV="1">
                  <a:off x="3550225" y="2236380"/>
                  <a:ext cx="516195" cy="7376"/>
                </a:xfrm>
                <a:prstGeom prst="line">
                  <a:avLst/>
                </a:prstGeom>
                <a:grpFill/>
                <a:ln w="0" cap="flat" cmpd="sng" algn="ctr">
                  <a:solidFill>
                    <a:srgbClr val="FFFFFF"/>
                  </a:solidFill>
                  <a:prstDash val="solid"/>
                </a:ln>
                <a:effectLst/>
              </p:spPr>
            </p:cxnSp>
          </p:grpSp>
          <p:pic>
            <p:nvPicPr>
              <p:cNvPr id="246" name="Graphic 245" descr="Lightbulb">
                <a:extLst>
                  <a:ext uri="{FF2B5EF4-FFF2-40B4-BE49-F238E27FC236}">
                    <a16:creationId xmlns:a16="http://schemas.microsoft.com/office/drawing/2014/main" id="{D8197405-D730-744C-ADCB-B972EAAD1B52}"/>
                  </a:ext>
                </a:extLst>
              </p:cNvPr>
              <p:cNvPicPr>
                <a:picLocks noChangeAspect="1"/>
              </p:cNvPicPr>
              <p:nvPr/>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5285504" y="6804997"/>
                <a:ext cx="137160" cy="144649"/>
              </a:xfrm>
              <a:prstGeom prst="rect">
                <a:avLst/>
              </a:prstGeom>
            </p:spPr>
          </p:pic>
          <p:pic>
            <p:nvPicPr>
              <p:cNvPr id="247" name="Graphic 246" descr="Lock">
                <a:extLst>
                  <a:ext uri="{FF2B5EF4-FFF2-40B4-BE49-F238E27FC236}">
                    <a16:creationId xmlns:a16="http://schemas.microsoft.com/office/drawing/2014/main" id="{398F9208-3BC6-F646-9A40-297C391FDA0C}"/>
                  </a:ext>
                </a:extLst>
              </p:cNvPr>
              <p:cNvPicPr>
                <a:picLocks noChangeAspect="1"/>
              </p:cNvPicPr>
              <p:nvPr/>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6290942" y="6517136"/>
                <a:ext cx="137160" cy="144648"/>
              </a:xfrm>
              <a:prstGeom prst="rect">
                <a:avLst/>
              </a:prstGeom>
            </p:spPr>
          </p:pic>
          <p:grpSp>
            <p:nvGrpSpPr>
              <p:cNvPr id="248" name="Group 247">
                <a:extLst>
                  <a:ext uri="{FF2B5EF4-FFF2-40B4-BE49-F238E27FC236}">
                    <a16:creationId xmlns:a16="http://schemas.microsoft.com/office/drawing/2014/main" id="{65C4269F-AF0A-A24F-832F-687B958CD9C1}"/>
                  </a:ext>
                </a:extLst>
              </p:cNvPr>
              <p:cNvGrpSpPr/>
              <p:nvPr/>
            </p:nvGrpSpPr>
            <p:grpSpPr>
              <a:xfrm flipH="1">
                <a:off x="6041515" y="6502454"/>
                <a:ext cx="159990" cy="75900"/>
                <a:chOff x="3549551" y="2236380"/>
                <a:chExt cx="948707" cy="426769"/>
              </a:xfrm>
              <a:solidFill>
                <a:srgbClr val="FFFFFF"/>
              </a:solidFill>
            </p:grpSpPr>
            <p:cxnSp>
              <p:nvCxnSpPr>
                <p:cNvPr id="281" name="Straight Connector 280">
                  <a:extLst>
                    <a:ext uri="{FF2B5EF4-FFF2-40B4-BE49-F238E27FC236}">
                      <a16:creationId xmlns:a16="http://schemas.microsoft.com/office/drawing/2014/main" id="{FF4DE4AB-234B-7E47-B541-E69D0D8B18A4}"/>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282" name="Straight Connector 281">
                  <a:extLst>
                    <a:ext uri="{FF2B5EF4-FFF2-40B4-BE49-F238E27FC236}">
                      <a16:creationId xmlns:a16="http://schemas.microsoft.com/office/drawing/2014/main" id="{F7A0A6BE-FE89-F748-A069-7B836D5DE632}"/>
                    </a:ext>
                  </a:extLst>
                </p:cNvPr>
                <p:cNvCxnSpPr>
                  <a:cxnSpLocks/>
                </p:cNvCxnSpPr>
                <p:nvPr/>
              </p:nvCxnSpPr>
              <p:spPr>
                <a:xfrm flipH="1" flipV="1">
                  <a:off x="3549551" y="2236380"/>
                  <a:ext cx="516195" cy="7375"/>
                </a:xfrm>
                <a:prstGeom prst="line">
                  <a:avLst/>
                </a:prstGeom>
                <a:grpFill/>
                <a:ln w="0" cap="flat" cmpd="sng" algn="ctr">
                  <a:solidFill>
                    <a:srgbClr val="FFFFFF"/>
                  </a:solidFill>
                  <a:prstDash val="solid"/>
                </a:ln>
                <a:effectLst/>
              </p:spPr>
            </p:cxnSp>
          </p:grpSp>
          <p:grpSp>
            <p:nvGrpSpPr>
              <p:cNvPr id="249" name="Group 248">
                <a:extLst>
                  <a:ext uri="{FF2B5EF4-FFF2-40B4-BE49-F238E27FC236}">
                    <a16:creationId xmlns:a16="http://schemas.microsoft.com/office/drawing/2014/main" id="{03262C18-7065-6547-81AB-A34B92954E1D}"/>
                  </a:ext>
                </a:extLst>
              </p:cNvPr>
              <p:cNvGrpSpPr/>
              <p:nvPr/>
            </p:nvGrpSpPr>
            <p:grpSpPr>
              <a:xfrm flipH="1">
                <a:off x="6136152" y="6658825"/>
                <a:ext cx="161014" cy="48775"/>
                <a:chOff x="3544527" y="2236380"/>
                <a:chExt cx="953731" cy="426769"/>
              </a:xfrm>
              <a:solidFill>
                <a:srgbClr val="FFFFFF"/>
              </a:solidFill>
            </p:grpSpPr>
            <p:cxnSp>
              <p:nvCxnSpPr>
                <p:cNvPr id="279" name="Straight Connector 278">
                  <a:extLst>
                    <a:ext uri="{FF2B5EF4-FFF2-40B4-BE49-F238E27FC236}">
                      <a16:creationId xmlns:a16="http://schemas.microsoft.com/office/drawing/2014/main" id="{0B44B6CD-36EB-794D-AFF4-F94C2E084C26}"/>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280" name="Straight Connector 279">
                  <a:extLst>
                    <a:ext uri="{FF2B5EF4-FFF2-40B4-BE49-F238E27FC236}">
                      <a16:creationId xmlns:a16="http://schemas.microsoft.com/office/drawing/2014/main" id="{361312C0-9683-8040-9E0E-5B7F1FF98E3E}"/>
                    </a:ext>
                  </a:extLst>
                </p:cNvPr>
                <p:cNvCxnSpPr>
                  <a:cxnSpLocks/>
                </p:cNvCxnSpPr>
                <p:nvPr/>
              </p:nvCxnSpPr>
              <p:spPr>
                <a:xfrm flipH="1" flipV="1">
                  <a:off x="3544527" y="2236380"/>
                  <a:ext cx="516195" cy="7375"/>
                </a:xfrm>
                <a:prstGeom prst="line">
                  <a:avLst/>
                </a:prstGeom>
                <a:grpFill/>
                <a:ln w="0" cap="flat" cmpd="sng" algn="ctr">
                  <a:solidFill>
                    <a:srgbClr val="FFFFFF"/>
                  </a:solidFill>
                  <a:prstDash val="solid"/>
                </a:ln>
                <a:effectLst/>
              </p:spPr>
            </p:cxnSp>
          </p:grpSp>
          <p:grpSp>
            <p:nvGrpSpPr>
              <p:cNvPr id="250" name="Group 249">
                <a:extLst>
                  <a:ext uri="{FF2B5EF4-FFF2-40B4-BE49-F238E27FC236}">
                    <a16:creationId xmlns:a16="http://schemas.microsoft.com/office/drawing/2014/main" id="{FFDBE3B6-58B6-E74C-8033-0E23A431A804}"/>
                  </a:ext>
                </a:extLst>
              </p:cNvPr>
              <p:cNvGrpSpPr/>
              <p:nvPr/>
            </p:nvGrpSpPr>
            <p:grpSpPr>
              <a:xfrm flipH="1" flipV="1">
                <a:off x="6112533" y="6946618"/>
                <a:ext cx="165527" cy="61365"/>
                <a:chOff x="3550225" y="2243554"/>
                <a:chExt cx="948033" cy="419595"/>
              </a:xfrm>
              <a:solidFill>
                <a:srgbClr val="FFFFFF"/>
              </a:solidFill>
            </p:grpSpPr>
            <p:cxnSp>
              <p:nvCxnSpPr>
                <p:cNvPr id="277" name="Straight Connector 276">
                  <a:extLst>
                    <a:ext uri="{FF2B5EF4-FFF2-40B4-BE49-F238E27FC236}">
                      <a16:creationId xmlns:a16="http://schemas.microsoft.com/office/drawing/2014/main" id="{B96C9A77-8784-BF45-B1E0-7CCDCD52DECB}"/>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278" name="Straight Connector 277">
                  <a:extLst>
                    <a:ext uri="{FF2B5EF4-FFF2-40B4-BE49-F238E27FC236}">
                      <a16:creationId xmlns:a16="http://schemas.microsoft.com/office/drawing/2014/main" id="{5C6ECB80-8323-2448-AE7A-5C7EA83235E5}"/>
                    </a:ext>
                  </a:extLst>
                </p:cNvPr>
                <p:cNvCxnSpPr>
                  <a:cxnSpLocks/>
                </p:cNvCxnSpPr>
                <p:nvPr/>
              </p:nvCxnSpPr>
              <p:spPr>
                <a:xfrm flipH="1" flipV="1">
                  <a:off x="3550225" y="2243554"/>
                  <a:ext cx="516195" cy="7376"/>
                </a:xfrm>
                <a:prstGeom prst="line">
                  <a:avLst/>
                </a:prstGeom>
                <a:grpFill/>
                <a:ln w="0" cap="flat" cmpd="sng" algn="ctr">
                  <a:solidFill>
                    <a:srgbClr val="FFFFFF"/>
                  </a:solidFill>
                  <a:prstDash val="solid"/>
                </a:ln>
                <a:effectLst/>
              </p:spPr>
            </p:cxnSp>
          </p:grpSp>
          <p:pic>
            <p:nvPicPr>
              <p:cNvPr id="251" name="Graphic 250" descr="Security Camera">
                <a:extLst>
                  <a:ext uri="{FF2B5EF4-FFF2-40B4-BE49-F238E27FC236}">
                    <a16:creationId xmlns:a16="http://schemas.microsoft.com/office/drawing/2014/main" id="{69AF7AF8-BA38-CC42-9AF0-D63AC126FBF9}"/>
                  </a:ext>
                </a:extLst>
              </p:cNvPr>
              <p:cNvPicPr>
                <a:picLocks noChangeAspect="1"/>
              </p:cNvPicPr>
              <p:nvPr/>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6304667" y="6634315"/>
                <a:ext cx="137160" cy="144648"/>
              </a:xfrm>
              <a:prstGeom prst="rect">
                <a:avLst/>
              </a:prstGeom>
            </p:spPr>
          </p:pic>
          <p:grpSp>
            <p:nvGrpSpPr>
              <p:cNvPr id="252" name="Group 251">
                <a:extLst>
                  <a:ext uri="{FF2B5EF4-FFF2-40B4-BE49-F238E27FC236}">
                    <a16:creationId xmlns:a16="http://schemas.microsoft.com/office/drawing/2014/main" id="{2042F1B1-E618-9845-990E-C98917A54D48}"/>
                  </a:ext>
                </a:extLst>
              </p:cNvPr>
              <p:cNvGrpSpPr/>
              <p:nvPr/>
            </p:nvGrpSpPr>
            <p:grpSpPr>
              <a:xfrm flipH="1" flipV="1">
                <a:off x="5935606" y="7063838"/>
                <a:ext cx="165527" cy="61365"/>
                <a:chOff x="3550225" y="2243554"/>
                <a:chExt cx="948033" cy="419595"/>
              </a:xfrm>
              <a:solidFill>
                <a:srgbClr val="FFFFFF"/>
              </a:solidFill>
            </p:grpSpPr>
            <p:cxnSp>
              <p:nvCxnSpPr>
                <p:cNvPr id="275" name="Straight Connector 274">
                  <a:extLst>
                    <a:ext uri="{FF2B5EF4-FFF2-40B4-BE49-F238E27FC236}">
                      <a16:creationId xmlns:a16="http://schemas.microsoft.com/office/drawing/2014/main" id="{60010F3D-B110-114C-860F-E12473792AB7}"/>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276" name="Straight Connector 275">
                  <a:extLst>
                    <a:ext uri="{FF2B5EF4-FFF2-40B4-BE49-F238E27FC236}">
                      <a16:creationId xmlns:a16="http://schemas.microsoft.com/office/drawing/2014/main" id="{0653DBAA-2CC6-4449-8F37-EAE59EF6B1E8}"/>
                    </a:ext>
                  </a:extLst>
                </p:cNvPr>
                <p:cNvCxnSpPr>
                  <a:cxnSpLocks/>
                </p:cNvCxnSpPr>
                <p:nvPr/>
              </p:nvCxnSpPr>
              <p:spPr>
                <a:xfrm flipH="1" flipV="1">
                  <a:off x="3550225" y="2243554"/>
                  <a:ext cx="516195" cy="7376"/>
                </a:xfrm>
                <a:prstGeom prst="line">
                  <a:avLst/>
                </a:prstGeom>
                <a:grpFill/>
                <a:ln w="0" cap="flat" cmpd="sng" algn="ctr">
                  <a:solidFill>
                    <a:srgbClr val="FFFFFF"/>
                  </a:solidFill>
                  <a:prstDash val="solid"/>
                </a:ln>
                <a:effectLst/>
              </p:spPr>
            </p:cxnSp>
          </p:grpSp>
          <p:grpSp>
            <p:nvGrpSpPr>
              <p:cNvPr id="253" name="Group 252">
                <a:extLst>
                  <a:ext uri="{FF2B5EF4-FFF2-40B4-BE49-F238E27FC236}">
                    <a16:creationId xmlns:a16="http://schemas.microsoft.com/office/drawing/2014/main" id="{00DF0DEB-6582-E54B-9E0B-5129D6D2F2FF}"/>
                  </a:ext>
                </a:extLst>
              </p:cNvPr>
              <p:cNvGrpSpPr/>
              <p:nvPr/>
            </p:nvGrpSpPr>
            <p:grpSpPr>
              <a:xfrm flipV="1">
                <a:off x="5636012" y="7067013"/>
                <a:ext cx="166522" cy="61365"/>
                <a:chOff x="3544527" y="2243554"/>
                <a:chExt cx="953731" cy="419595"/>
              </a:xfrm>
              <a:solidFill>
                <a:srgbClr val="FFFFFF"/>
              </a:solidFill>
            </p:grpSpPr>
            <p:cxnSp>
              <p:nvCxnSpPr>
                <p:cNvPr id="273" name="Straight Connector 272">
                  <a:extLst>
                    <a:ext uri="{FF2B5EF4-FFF2-40B4-BE49-F238E27FC236}">
                      <a16:creationId xmlns:a16="http://schemas.microsoft.com/office/drawing/2014/main" id="{B5869243-01C6-594D-9CBA-C70E06247DAF}"/>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274" name="Straight Connector 273">
                  <a:extLst>
                    <a:ext uri="{FF2B5EF4-FFF2-40B4-BE49-F238E27FC236}">
                      <a16:creationId xmlns:a16="http://schemas.microsoft.com/office/drawing/2014/main" id="{7D0E2FB3-9D08-3E4D-AC04-747D48359C4E}"/>
                    </a:ext>
                  </a:extLst>
                </p:cNvPr>
                <p:cNvCxnSpPr>
                  <a:cxnSpLocks/>
                </p:cNvCxnSpPr>
                <p:nvPr/>
              </p:nvCxnSpPr>
              <p:spPr>
                <a:xfrm flipH="1" flipV="1">
                  <a:off x="3544527" y="2243554"/>
                  <a:ext cx="516195" cy="7376"/>
                </a:xfrm>
                <a:prstGeom prst="line">
                  <a:avLst/>
                </a:prstGeom>
                <a:grpFill/>
                <a:ln w="0" cap="flat" cmpd="sng" algn="ctr">
                  <a:solidFill>
                    <a:srgbClr val="FFFFFF"/>
                  </a:solidFill>
                  <a:prstDash val="solid"/>
                </a:ln>
                <a:effectLst/>
              </p:spPr>
            </p:cxnSp>
          </p:grpSp>
          <p:grpSp>
            <p:nvGrpSpPr>
              <p:cNvPr id="254" name="Group 253">
                <a:extLst>
                  <a:ext uri="{FF2B5EF4-FFF2-40B4-BE49-F238E27FC236}">
                    <a16:creationId xmlns:a16="http://schemas.microsoft.com/office/drawing/2014/main" id="{126E1858-8EE2-5143-95CE-B654D78118E9}"/>
                  </a:ext>
                </a:extLst>
              </p:cNvPr>
              <p:cNvGrpSpPr/>
              <p:nvPr/>
            </p:nvGrpSpPr>
            <p:grpSpPr>
              <a:xfrm flipV="1">
                <a:off x="5391881" y="6831639"/>
                <a:ext cx="194292" cy="30007"/>
                <a:chOff x="3562215" y="2243754"/>
                <a:chExt cx="936043" cy="419395"/>
              </a:xfrm>
              <a:solidFill>
                <a:srgbClr val="FFFFFF"/>
              </a:solidFill>
            </p:grpSpPr>
            <p:cxnSp>
              <p:nvCxnSpPr>
                <p:cNvPr id="271" name="Straight Connector 270">
                  <a:extLst>
                    <a:ext uri="{FF2B5EF4-FFF2-40B4-BE49-F238E27FC236}">
                      <a16:creationId xmlns:a16="http://schemas.microsoft.com/office/drawing/2014/main" id="{BD529A25-BE33-004F-87F7-6FE4E828788F}"/>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272" name="Straight Connector 271">
                  <a:extLst>
                    <a:ext uri="{FF2B5EF4-FFF2-40B4-BE49-F238E27FC236}">
                      <a16:creationId xmlns:a16="http://schemas.microsoft.com/office/drawing/2014/main" id="{4E889AC6-1796-0A4C-AA55-0BC2BDBF2121}"/>
                    </a:ext>
                  </a:extLst>
                </p:cNvPr>
                <p:cNvCxnSpPr>
                  <a:cxnSpLocks/>
                </p:cNvCxnSpPr>
                <p:nvPr/>
              </p:nvCxnSpPr>
              <p:spPr>
                <a:xfrm flipH="1" flipV="1">
                  <a:off x="3562215" y="2251043"/>
                  <a:ext cx="516195" cy="7375"/>
                </a:xfrm>
                <a:prstGeom prst="line">
                  <a:avLst/>
                </a:prstGeom>
                <a:grpFill/>
                <a:ln w="0" cap="flat" cmpd="sng" algn="ctr">
                  <a:solidFill>
                    <a:srgbClr val="FFFFFF"/>
                  </a:solidFill>
                  <a:prstDash val="solid"/>
                </a:ln>
                <a:effectLst/>
              </p:spPr>
            </p:cxnSp>
          </p:grpSp>
          <p:grpSp>
            <p:nvGrpSpPr>
              <p:cNvPr id="255" name="Group 254">
                <a:extLst>
                  <a:ext uri="{FF2B5EF4-FFF2-40B4-BE49-F238E27FC236}">
                    <a16:creationId xmlns:a16="http://schemas.microsoft.com/office/drawing/2014/main" id="{3A0DE604-FEFB-0448-BA70-D4947854AD2C}"/>
                  </a:ext>
                </a:extLst>
              </p:cNvPr>
              <p:cNvGrpSpPr/>
              <p:nvPr/>
            </p:nvGrpSpPr>
            <p:grpSpPr>
              <a:xfrm flipH="1" flipV="1">
                <a:off x="6146408" y="6832118"/>
                <a:ext cx="196968" cy="30007"/>
                <a:chOff x="3549320" y="2243754"/>
                <a:chExt cx="948938" cy="419395"/>
              </a:xfrm>
              <a:solidFill>
                <a:srgbClr val="FFFFFF"/>
              </a:solidFill>
            </p:grpSpPr>
            <p:cxnSp>
              <p:nvCxnSpPr>
                <p:cNvPr id="269" name="Straight Connector 268">
                  <a:extLst>
                    <a:ext uri="{FF2B5EF4-FFF2-40B4-BE49-F238E27FC236}">
                      <a16:creationId xmlns:a16="http://schemas.microsoft.com/office/drawing/2014/main" id="{AF896586-EB12-5F44-AD9E-E0A22BFD8B6D}"/>
                    </a:ext>
                  </a:extLst>
                </p:cNvPr>
                <p:cNvCxnSpPr/>
                <p:nvPr/>
              </p:nvCxnSpPr>
              <p:spPr>
                <a:xfrm flipH="1" flipV="1">
                  <a:off x="4060722" y="2243754"/>
                  <a:ext cx="437536" cy="419395"/>
                </a:xfrm>
                <a:prstGeom prst="line">
                  <a:avLst/>
                </a:prstGeom>
                <a:grpFill/>
                <a:ln w="0" cap="flat" cmpd="sng" algn="ctr">
                  <a:solidFill>
                    <a:srgbClr val="FFFFFF"/>
                  </a:solidFill>
                  <a:prstDash val="solid"/>
                  <a:headEnd type="none"/>
                </a:ln>
                <a:effectLst/>
              </p:spPr>
            </p:cxnSp>
            <p:cxnSp>
              <p:nvCxnSpPr>
                <p:cNvPr id="270" name="Straight Connector 269">
                  <a:extLst>
                    <a:ext uri="{FF2B5EF4-FFF2-40B4-BE49-F238E27FC236}">
                      <a16:creationId xmlns:a16="http://schemas.microsoft.com/office/drawing/2014/main" id="{2463399D-BBBD-BF41-9BBF-2CDD5D538DE1}"/>
                    </a:ext>
                  </a:extLst>
                </p:cNvPr>
                <p:cNvCxnSpPr>
                  <a:cxnSpLocks/>
                </p:cNvCxnSpPr>
                <p:nvPr/>
              </p:nvCxnSpPr>
              <p:spPr>
                <a:xfrm flipH="1" flipV="1">
                  <a:off x="3549320" y="2251049"/>
                  <a:ext cx="516195" cy="7375"/>
                </a:xfrm>
                <a:prstGeom prst="line">
                  <a:avLst/>
                </a:prstGeom>
                <a:grpFill/>
                <a:ln w="0" cap="flat" cmpd="sng" algn="ctr">
                  <a:solidFill>
                    <a:srgbClr val="FFFFFF"/>
                  </a:solidFill>
                  <a:prstDash val="solid"/>
                </a:ln>
                <a:effectLst/>
              </p:spPr>
            </p:cxnSp>
          </p:grpSp>
          <p:grpSp>
            <p:nvGrpSpPr>
              <p:cNvPr id="256" name="Group 255">
                <a:extLst>
                  <a:ext uri="{FF2B5EF4-FFF2-40B4-BE49-F238E27FC236}">
                    <a16:creationId xmlns:a16="http://schemas.microsoft.com/office/drawing/2014/main" id="{7C08DA1C-73AF-B84A-97B4-5262FFEC104C}"/>
                  </a:ext>
                </a:extLst>
              </p:cNvPr>
              <p:cNvGrpSpPr/>
              <p:nvPr/>
            </p:nvGrpSpPr>
            <p:grpSpPr>
              <a:xfrm>
                <a:off x="6348591" y="6759643"/>
                <a:ext cx="137160" cy="201382"/>
                <a:chOff x="2320175" y="3386058"/>
                <a:chExt cx="813328" cy="1132327"/>
              </a:xfrm>
              <a:solidFill>
                <a:srgbClr val="FFFFFF"/>
              </a:solidFill>
            </p:grpSpPr>
            <p:pic>
              <p:nvPicPr>
                <p:cNvPr id="267" name="Graphic 266" descr="Fire">
                  <a:extLst>
                    <a:ext uri="{FF2B5EF4-FFF2-40B4-BE49-F238E27FC236}">
                      <a16:creationId xmlns:a16="http://schemas.microsoft.com/office/drawing/2014/main" id="{D4123B2B-B642-A446-8745-D53BDF4BCADA}"/>
                    </a:ext>
                  </a:extLst>
                </p:cNvPr>
                <p:cNvPicPr>
                  <a:picLocks noChangeAspect="1"/>
                </p:cNvPicPr>
                <p:nvPr/>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2493034" y="3386058"/>
                  <a:ext cx="467604" cy="467602"/>
                </a:xfrm>
                <a:prstGeom prst="rect">
                  <a:avLst/>
                </a:prstGeom>
              </p:spPr>
            </p:pic>
            <p:pic>
              <p:nvPicPr>
                <p:cNvPr id="268" name="Graphic 267" descr="Radioactive">
                  <a:extLst>
                    <a:ext uri="{FF2B5EF4-FFF2-40B4-BE49-F238E27FC236}">
                      <a16:creationId xmlns:a16="http://schemas.microsoft.com/office/drawing/2014/main" id="{CB89AD04-189F-FD42-86AE-EFDE7B2E86F1}"/>
                    </a:ext>
                  </a:extLst>
                </p:cNvPr>
                <p:cNvPicPr>
                  <a:picLocks noChangeAspect="1"/>
                </p:cNvPicPr>
                <p:nvPr/>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2320175" y="3705055"/>
                  <a:ext cx="813328" cy="813330"/>
                </a:xfrm>
                <a:prstGeom prst="rect">
                  <a:avLst/>
                </a:prstGeom>
              </p:spPr>
            </p:pic>
          </p:grpSp>
          <p:pic>
            <p:nvPicPr>
              <p:cNvPr id="257" name="Picture 256">
                <a:extLst>
                  <a:ext uri="{FF2B5EF4-FFF2-40B4-BE49-F238E27FC236}">
                    <a16:creationId xmlns:a16="http://schemas.microsoft.com/office/drawing/2014/main" id="{BBE3F976-74FE-D245-9504-34DF768B09BD}"/>
                  </a:ext>
                </a:extLst>
              </p:cNvPr>
              <p:cNvPicPr>
                <a:picLocks/>
              </p:cNvPicPr>
              <p:nvPr/>
            </p:nvPicPr>
            <p:blipFill>
              <a:blip r:embed="rId42"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6259012" y="6965341"/>
                <a:ext cx="137160" cy="137160"/>
              </a:xfrm>
              <a:prstGeom prst="rect">
                <a:avLst/>
              </a:prstGeom>
              <a:ln w="0">
                <a:noFill/>
              </a:ln>
            </p:spPr>
          </p:pic>
          <p:pic>
            <p:nvPicPr>
              <p:cNvPr id="258" name="Picture 257">
                <a:extLst>
                  <a:ext uri="{FF2B5EF4-FFF2-40B4-BE49-F238E27FC236}">
                    <a16:creationId xmlns:a16="http://schemas.microsoft.com/office/drawing/2014/main" id="{4C9D229B-D680-F842-BA36-D2BF82B9CC81}"/>
                  </a:ext>
                </a:extLst>
              </p:cNvPr>
              <p:cNvPicPr>
                <a:picLocks/>
              </p:cNvPicPr>
              <p:nvPr/>
            </p:nvPicPr>
            <p:blipFill>
              <a:blip r:embed="rId43" cstate="screen">
                <a:extLst>
                  <a:ext uri="{28A0092B-C50C-407E-A947-70E740481C1C}">
                    <a14:useLocalDpi xmlns:a14="http://schemas.microsoft.com/office/drawing/2010/main"/>
                  </a:ext>
                </a:extLst>
              </a:blip>
              <a:stretch>
                <a:fillRect/>
              </a:stretch>
            </p:blipFill>
            <p:spPr>
              <a:xfrm>
                <a:off x="5337472" y="6970634"/>
                <a:ext cx="137160" cy="137160"/>
              </a:xfrm>
              <a:prstGeom prst="rect">
                <a:avLst/>
              </a:prstGeom>
              <a:ln w="0">
                <a:noFill/>
              </a:ln>
            </p:spPr>
          </p:pic>
          <p:pic>
            <p:nvPicPr>
              <p:cNvPr id="259" name="Graphic 258" descr="Water">
                <a:extLst>
                  <a:ext uri="{FF2B5EF4-FFF2-40B4-BE49-F238E27FC236}">
                    <a16:creationId xmlns:a16="http://schemas.microsoft.com/office/drawing/2014/main" id="{C0812793-ED49-AF43-8C07-C661877B26F8}"/>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4701102" y="7901303"/>
                <a:ext cx="137160" cy="137160"/>
              </a:xfrm>
              <a:prstGeom prst="rect">
                <a:avLst/>
              </a:prstGeom>
            </p:spPr>
          </p:pic>
          <p:pic>
            <p:nvPicPr>
              <p:cNvPr id="260" name="Graphic 259" descr="Water">
                <a:extLst>
                  <a:ext uri="{FF2B5EF4-FFF2-40B4-BE49-F238E27FC236}">
                    <a16:creationId xmlns:a16="http://schemas.microsoft.com/office/drawing/2014/main" id="{B4D45CB4-92C4-A846-AA04-70A22C587B3C}"/>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4699703" y="7049502"/>
                <a:ext cx="137160" cy="137160"/>
              </a:xfrm>
              <a:prstGeom prst="rect">
                <a:avLst/>
              </a:prstGeom>
            </p:spPr>
          </p:pic>
          <p:pic>
            <p:nvPicPr>
              <p:cNvPr id="261" name="Graphic 260" descr="Water">
                <a:extLst>
                  <a:ext uri="{FF2B5EF4-FFF2-40B4-BE49-F238E27FC236}">
                    <a16:creationId xmlns:a16="http://schemas.microsoft.com/office/drawing/2014/main" id="{15B749B0-3DBD-5448-BE51-901DC2C60657}"/>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6073317" y="7049681"/>
                <a:ext cx="137160" cy="137160"/>
              </a:xfrm>
              <a:prstGeom prst="rect">
                <a:avLst/>
              </a:prstGeom>
            </p:spPr>
          </p:pic>
          <p:pic>
            <p:nvPicPr>
              <p:cNvPr id="262" name="Graphic 261" descr="Water">
                <a:extLst>
                  <a:ext uri="{FF2B5EF4-FFF2-40B4-BE49-F238E27FC236}">
                    <a16:creationId xmlns:a16="http://schemas.microsoft.com/office/drawing/2014/main" id="{DE1DCEFE-6002-8C4E-BBFD-F48C15385676}"/>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6062920" y="7899425"/>
                <a:ext cx="137160" cy="137160"/>
              </a:xfrm>
              <a:prstGeom prst="rect">
                <a:avLst/>
              </a:prstGeom>
            </p:spPr>
          </p:pic>
          <p:pic>
            <p:nvPicPr>
              <p:cNvPr id="263" name="Picture 262">
                <a:extLst>
                  <a:ext uri="{FF2B5EF4-FFF2-40B4-BE49-F238E27FC236}">
                    <a16:creationId xmlns:a16="http://schemas.microsoft.com/office/drawing/2014/main" id="{18F144D2-83E6-784C-B9FF-75C677577447}"/>
                  </a:ext>
                </a:extLst>
              </p:cNvPr>
              <p:cNvPicPr>
                <a:picLocks noChangeAspect="1"/>
              </p:cNvPicPr>
              <p:nvPr/>
            </p:nvPicPr>
            <p:blipFill rotWithShape="1">
              <a:blip r:embed="rId4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313172" y="7401870"/>
                <a:ext cx="381229" cy="393536"/>
              </a:xfrm>
              <a:prstGeom prst="rect">
                <a:avLst/>
              </a:prstGeom>
            </p:spPr>
          </p:pic>
          <p:pic>
            <p:nvPicPr>
              <p:cNvPr id="264" name="Picture 263">
                <a:extLst>
                  <a:ext uri="{FF2B5EF4-FFF2-40B4-BE49-F238E27FC236}">
                    <a16:creationId xmlns:a16="http://schemas.microsoft.com/office/drawing/2014/main" id="{7F953122-462C-644F-96B2-8355256F6973}"/>
                  </a:ext>
                </a:extLst>
              </p:cNvPr>
              <p:cNvPicPr>
                <a:picLocks noChangeAspect="1"/>
              </p:cNvPicPr>
              <p:nvPr/>
            </p:nvPicPr>
            <p:blipFill rotWithShape="1">
              <a:blip r:embed="rId4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299909" y="6590314"/>
                <a:ext cx="406397" cy="379145"/>
              </a:xfrm>
              <a:prstGeom prst="rect">
                <a:avLst/>
              </a:prstGeom>
            </p:spPr>
          </p:pic>
          <p:pic>
            <p:nvPicPr>
              <p:cNvPr id="265" name="Picture 264">
                <a:extLst>
                  <a:ext uri="{FF2B5EF4-FFF2-40B4-BE49-F238E27FC236}">
                    <a16:creationId xmlns:a16="http://schemas.microsoft.com/office/drawing/2014/main" id="{7E888FED-C1DC-5746-92C3-7D311A07FB31}"/>
                  </a:ext>
                </a:extLst>
              </p:cNvPr>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5633435" y="7387323"/>
                <a:ext cx="464844" cy="499775"/>
              </a:xfrm>
              <a:prstGeom prst="rect">
                <a:avLst/>
              </a:prstGeom>
            </p:spPr>
          </p:pic>
          <p:pic>
            <p:nvPicPr>
              <p:cNvPr id="266" name="Picture 265">
                <a:extLst>
                  <a:ext uri="{FF2B5EF4-FFF2-40B4-BE49-F238E27FC236}">
                    <a16:creationId xmlns:a16="http://schemas.microsoft.com/office/drawing/2014/main" id="{F20C3809-C80A-3249-8E84-CAC8F94BF264}"/>
                  </a:ext>
                </a:extLst>
              </p:cNvPr>
              <p:cNvPicPr>
                <a:picLocks noChangeAspect="1"/>
              </p:cNvPicPr>
              <p:nvPr/>
            </p:nvPicPr>
            <p:blipFill rotWithShape="1">
              <a:blip r:embed="rId4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58257" y="6737175"/>
                <a:ext cx="444779" cy="166541"/>
              </a:xfrm>
              <a:prstGeom prst="rect">
                <a:avLst/>
              </a:prstGeom>
            </p:spPr>
          </p:pic>
        </p:grpSp>
        <p:sp>
          <p:nvSpPr>
            <p:cNvPr id="371" name="Rectangle 370">
              <a:extLst>
                <a:ext uri="{FF2B5EF4-FFF2-40B4-BE49-F238E27FC236}">
                  <a16:creationId xmlns:a16="http://schemas.microsoft.com/office/drawing/2014/main" id="{C30A3DEC-50B2-9140-8CF2-8BF081FE6BC6}"/>
                </a:ext>
              </a:extLst>
            </p:cNvPr>
            <p:cNvSpPr/>
            <p:nvPr/>
          </p:nvSpPr>
          <p:spPr>
            <a:xfrm>
              <a:off x="6485095" y="1684092"/>
              <a:ext cx="2768600" cy="4022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a:extLst>
                <a:ext uri="{FF2B5EF4-FFF2-40B4-BE49-F238E27FC236}">
                  <a16:creationId xmlns:a16="http://schemas.microsoft.com/office/drawing/2014/main" id="{8359772B-D260-F140-A8D8-42977A82F3EA}"/>
                </a:ext>
              </a:extLst>
            </p:cNvPr>
            <p:cNvSpPr/>
            <p:nvPr/>
          </p:nvSpPr>
          <p:spPr bwMode="auto">
            <a:xfrm>
              <a:off x="6491518" y="1367489"/>
              <a:ext cx="2762175" cy="316603"/>
            </a:xfrm>
            <a:prstGeom prst="rect">
              <a:avLst/>
            </a:prstGeom>
            <a:noFill/>
            <a:ln w="28575" cap="flat" cmpd="sng" algn="ctr">
              <a:noFill/>
              <a:prstDash val="solid"/>
              <a:round/>
              <a:headEnd type="none" w="med" len="med"/>
              <a:tailEnd type="none" w="med" len="med"/>
            </a:ln>
            <a:effectLst/>
          </p:spPr>
          <p:txBody>
            <a:bodyPr vert="horz" wrap="square" lIns="75438" tIns="37719" rIns="75438" bIns="37719" numCol="1" rtlCol="0" anchor="ctr" anchorCtr="0" compatLnSpc="1">
              <a:prstTxWarp prst="textNoShape">
                <a:avLst/>
              </a:prstTxWarp>
            </a:bodyPr>
            <a:lstStyle/>
            <a:p>
              <a:pPr algn="ctr" defTabSz="754310" eaLnBrk="0" fontAlgn="base" hangingPunct="0">
                <a:spcBef>
                  <a:spcPct val="0"/>
                </a:spcBef>
                <a:spcAft>
                  <a:spcPct val="0"/>
                </a:spcAft>
              </a:pPr>
              <a:r>
                <a:rPr lang="en-US" sz="1600">
                  <a:solidFill>
                    <a:sysClr val="windowText" lastClr="000000"/>
                  </a:solidFill>
                  <a:ea typeface="Helvetica Neue" panose="02000503000000020004" pitchFamily="2" charset="0"/>
                  <a:cs typeface="Helvetica Neue" panose="02000503000000020004" pitchFamily="2" charset="0"/>
                </a:rPr>
                <a:t>Mesh Ecosystem</a:t>
              </a:r>
            </a:p>
          </p:txBody>
        </p:sp>
        <p:sp>
          <p:nvSpPr>
            <p:cNvPr id="373" name="TextBox 372">
              <a:extLst>
                <a:ext uri="{FF2B5EF4-FFF2-40B4-BE49-F238E27FC236}">
                  <a16:creationId xmlns:a16="http://schemas.microsoft.com/office/drawing/2014/main" id="{4413F46A-E153-7F4E-AC59-BF1084055E4A}"/>
                </a:ext>
              </a:extLst>
            </p:cNvPr>
            <p:cNvSpPr txBox="1"/>
            <p:nvPr/>
          </p:nvSpPr>
          <p:spPr>
            <a:xfrm>
              <a:off x="6491519" y="3762177"/>
              <a:ext cx="2762175" cy="1107996"/>
            </a:xfrm>
            <a:prstGeom prst="rect">
              <a:avLst/>
            </a:prstGeom>
            <a:noFill/>
          </p:spPr>
          <p:txBody>
            <a:bodyPr wrap="square" rtlCol="0">
              <a:spAutoFit/>
            </a:bodyPr>
            <a:lstStyle/>
            <a:p>
              <a:r>
                <a:rPr lang="en-US" sz="1100" b="1" dirty="0">
                  <a:solidFill>
                    <a:schemeClr val="bg1"/>
                  </a:solidFill>
                  <a:ea typeface="Helvetica Neue" panose="02000503000000020004" pitchFamily="2" charset="0"/>
                  <a:cs typeface="Helvetica Neue" panose="02000503000000020004" pitchFamily="2" charset="0"/>
                </a:rPr>
                <a:t>A Mesh Ecosystem </a:t>
              </a:r>
              <a:r>
                <a:rPr lang="en-US" sz="1100" dirty="0">
                  <a:solidFill>
                    <a:schemeClr val="bg1"/>
                  </a:solidFill>
                  <a:ea typeface="Helvetica Neue" panose="02000503000000020004" pitchFamily="2" charset="0"/>
                  <a:cs typeface="Helvetica Neue" panose="02000503000000020004" pitchFamily="2" charset="0"/>
                </a:rPr>
                <a:t>involves hubs in different systems (e.g.: the bathroom vs. the kitchen) and/or from different providers that are able to communicate with each other and with associated Smart Home devices. </a:t>
              </a:r>
              <a:endParaRPr lang="en-US" sz="1100" b="1" dirty="0">
                <a:solidFill>
                  <a:schemeClr val="bg1"/>
                </a:solidFill>
                <a:ea typeface="Helvetica Neue" panose="02000503000000020004" pitchFamily="2" charset="0"/>
                <a:cs typeface="Helvetica Neue" panose="02000503000000020004" pitchFamily="2" charset="0"/>
              </a:endParaRPr>
            </a:p>
          </p:txBody>
        </p:sp>
        <p:grpSp>
          <p:nvGrpSpPr>
            <p:cNvPr id="374" name="Group 373">
              <a:extLst>
                <a:ext uri="{FF2B5EF4-FFF2-40B4-BE49-F238E27FC236}">
                  <a16:creationId xmlns:a16="http://schemas.microsoft.com/office/drawing/2014/main" id="{3F63DB35-C9F2-F64D-B454-BACD994613DE}"/>
                </a:ext>
              </a:extLst>
            </p:cNvPr>
            <p:cNvGrpSpPr/>
            <p:nvPr/>
          </p:nvGrpSpPr>
          <p:grpSpPr>
            <a:xfrm>
              <a:off x="6523537" y="1969427"/>
              <a:ext cx="2768600" cy="1813730"/>
              <a:chOff x="6523537" y="2752089"/>
              <a:chExt cx="2768600" cy="1813730"/>
            </a:xfrm>
          </p:grpSpPr>
          <p:grpSp>
            <p:nvGrpSpPr>
              <p:cNvPr id="375" name="Group 374">
                <a:extLst>
                  <a:ext uri="{FF2B5EF4-FFF2-40B4-BE49-F238E27FC236}">
                    <a16:creationId xmlns:a16="http://schemas.microsoft.com/office/drawing/2014/main" id="{559AF11C-E1C9-AB4C-9457-E612F7AB8413}"/>
                  </a:ext>
                </a:extLst>
              </p:cNvPr>
              <p:cNvGrpSpPr/>
              <p:nvPr/>
            </p:nvGrpSpPr>
            <p:grpSpPr>
              <a:xfrm>
                <a:off x="6997126" y="2946630"/>
                <a:ext cx="1674416" cy="1351937"/>
                <a:chOff x="1633676" y="10051260"/>
                <a:chExt cx="1620403" cy="1487425"/>
              </a:xfrm>
            </p:grpSpPr>
            <p:grpSp>
              <p:nvGrpSpPr>
                <p:cNvPr id="380" name="Group 379">
                  <a:extLst>
                    <a:ext uri="{FF2B5EF4-FFF2-40B4-BE49-F238E27FC236}">
                      <a16:creationId xmlns:a16="http://schemas.microsoft.com/office/drawing/2014/main" id="{E5956664-E129-8F4D-BB24-293AA599C978}"/>
                    </a:ext>
                  </a:extLst>
                </p:cNvPr>
                <p:cNvGrpSpPr/>
                <p:nvPr/>
              </p:nvGrpSpPr>
              <p:grpSpPr>
                <a:xfrm>
                  <a:off x="1633676" y="10051260"/>
                  <a:ext cx="1620403" cy="1487425"/>
                  <a:chOff x="1915417" y="8242035"/>
                  <a:chExt cx="3301874" cy="3115609"/>
                </a:xfrm>
              </p:grpSpPr>
              <p:sp>
                <p:nvSpPr>
                  <p:cNvPr id="404" name="Oval 403">
                    <a:extLst>
                      <a:ext uri="{FF2B5EF4-FFF2-40B4-BE49-F238E27FC236}">
                        <a16:creationId xmlns:a16="http://schemas.microsoft.com/office/drawing/2014/main" id="{CD74D13F-BE61-C14F-BB2F-D98D3E5BC44A}"/>
                      </a:ext>
                    </a:extLst>
                  </p:cNvPr>
                  <p:cNvSpPr/>
                  <p:nvPr/>
                </p:nvSpPr>
                <p:spPr>
                  <a:xfrm>
                    <a:off x="1915417" y="8242035"/>
                    <a:ext cx="1894757" cy="2002672"/>
                  </a:xfrm>
                  <a:prstGeom prst="ellipse">
                    <a:avLst/>
                  </a:prstGeom>
                  <a:solidFill>
                    <a:srgbClr val="0A51A1"/>
                  </a:solidFill>
                  <a:ln w="9525" cap="flat" cmpd="sng" algn="ctr">
                    <a:no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7" b="0" i="0" u="none" strike="noStrike" kern="0" cap="none" spc="0" normalizeH="0" baseline="0" noProof="0">
                      <a:ln>
                        <a:noFill/>
                      </a:ln>
                      <a:solidFill>
                        <a:srgbClr val="FFFFFF"/>
                      </a:solidFill>
                      <a:effectLst/>
                      <a:uLnTx/>
                      <a:uFillTx/>
                      <a:latin typeface="Merriweather"/>
                      <a:ea typeface="+mn-ea"/>
                      <a:cs typeface="+mn-cs"/>
                    </a:endParaRPr>
                  </a:p>
                </p:txBody>
              </p:sp>
              <p:sp>
                <p:nvSpPr>
                  <p:cNvPr id="405" name="Oval 404">
                    <a:extLst>
                      <a:ext uri="{FF2B5EF4-FFF2-40B4-BE49-F238E27FC236}">
                        <a16:creationId xmlns:a16="http://schemas.microsoft.com/office/drawing/2014/main" id="{8EED867A-9BE3-2B48-BA32-D7A659744445}"/>
                      </a:ext>
                    </a:extLst>
                  </p:cNvPr>
                  <p:cNvSpPr/>
                  <p:nvPr/>
                </p:nvSpPr>
                <p:spPr>
                  <a:xfrm>
                    <a:off x="3322534" y="8242035"/>
                    <a:ext cx="1894757" cy="2002672"/>
                  </a:xfrm>
                  <a:prstGeom prst="ellipse">
                    <a:avLst/>
                  </a:prstGeom>
                  <a:solidFill>
                    <a:srgbClr val="82027E">
                      <a:alpha val="49000"/>
                    </a:srgbClr>
                  </a:solidFill>
                  <a:ln w="9525" cap="flat" cmpd="sng" algn="ctr">
                    <a:no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7" b="0" i="0" u="none" strike="noStrike" kern="0" cap="none" spc="0" normalizeH="0" baseline="0" noProof="0">
                      <a:ln>
                        <a:noFill/>
                      </a:ln>
                      <a:solidFill>
                        <a:srgbClr val="FFFFFF"/>
                      </a:solidFill>
                      <a:effectLst/>
                      <a:uLnTx/>
                      <a:uFillTx/>
                      <a:latin typeface="Merriweather"/>
                      <a:ea typeface="+mn-ea"/>
                      <a:cs typeface="+mn-cs"/>
                    </a:endParaRPr>
                  </a:p>
                </p:txBody>
              </p:sp>
              <p:sp>
                <p:nvSpPr>
                  <p:cNvPr id="406" name="Oval 405">
                    <a:extLst>
                      <a:ext uri="{FF2B5EF4-FFF2-40B4-BE49-F238E27FC236}">
                        <a16:creationId xmlns:a16="http://schemas.microsoft.com/office/drawing/2014/main" id="{DCB9AAFA-CE2D-7443-9098-BA8F9FB48FC6}"/>
                      </a:ext>
                    </a:extLst>
                  </p:cNvPr>
                  <p:cNvSpPr/>
                  <p:nvPr/>
                </p:nvSpPr>
                <p:spPr>
                  <a:xfrm>
                    <a:off x="3322534" y="9354972"/>
                    <a:ext cx="1894757" cy="2002672"/>
                  </a:xfrm>
                  <a:prstGeom prst="ellipse">
                    <a:avLst/>
                  </a:prstGeom>
                  <a:solidFill>
                    <a:srgbClr val="0A51A1">
                      <a:alpha val="56000"/>
                    </a:srgbClr>
                  </a:solidFill>
                  <a:ln w="9525" cap="flat" cmpd="sng" algn="ctr">
                    <a:no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7" b="0" i="0" u="none" strike="noStrike" kern="0" cap="none" spc="0" normalizeH="0" baseline="0" noProof="0">
                      <a:ln>
                        <a:noFill/>
                      </a:ln>
                      <a:solidFill>
                        <a:srgbClr val="FFFFFF"/>
                      </a:solidFill>
                      <a:effectLst/>
                      <a:uLnTx/>
                      <a:uFillTx/>
                      <a:latin typeface="Merriweather"/>
                      <a:ea typeface="+mn-ea"/>
                      <a:cs typeface="+mn-cs"/>
                    </a:endParaRPr>
                  </a:p>
                </p:txBody>
              </p:sp>
              <p:sp>
                <p:nvSpPr>
                  <p:cNvPr id="407" name="Oval 406">
                    <a:extLst>
                      <a:ext uri="{FF2B5EF4-FFF2-40B4-BE49-F238E27FC236}">
                        <a16:creationId xmlns:a16="http://schemas.microsoft.com/office/drawing/2014/main" id="{9E4B5184-9EC9-5440-93B2-A88FC8078179}"/>
                      </a:ext>
                    </a:extLst>
                  </p:cNvPr>
                  <p:cNvSpPr/>
                  <p:nvPr/>
                </p:nvSpPr>
                <p:spPr>
                  <a:xfrm>
                    <a:off x="1915417" y="9354972"/>
                    <a:ext cx="1894757" cy="2002672"/>
                  </a:xfrm>
                  <a:prstGeom prst="ellipse">
                    <a:avLst/>
                  </a:prstGeom>
                  <a:solidFill>
                    <a:srgbClr val="82027E">
                      <a:lumMod val="50000"/>
                      <a:alpha val="71000"/>
                    </a:srgbClr>
                  </a:solidFill>
                  <a:ln w="9525" cap="flat" cmpd="sng" algn="ctr">
                    <a:no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7" b="0" i="0" u="none" strike="noStrike" kern="0" cap="none" spc="0" normalizeH="0" baseline="0" noProof="0">
                      <a:ln>
                        <a:noFill/>
                      </a:ln>
                      <a:solidFill>
                        <a:srgbClr val="FFFFFF"/>
                      </a:solidFill>
                      <a:effectLst/>
                      <a:uLnTx/>
                      <a:uFillTx/>
                      <a:latin typeface="Merriweather"/>
                      <a:ea typeface="+mn-ea"/>
                      <a:cs typeface="+mn-cs"/>
                    </a:endParaRPr>
                  </a:p>
                </p:txBody>
              </p:sp>
              <p:pic>
                <p:nvPicPr>
                  <p:cNvPr id="408" name="Graphic 407" descr="Car">
                    <a:extLst>
                      <a:ext uri="{FF2B5EF4-FFF2-40B4-BE49-F238E27FC236}">
                        <a16:creationId xmlns:a16="http://schemas.microsoft.com/office/drawing/2014/main" id="{997FE13B-3F2C-9249-B89F-D5891C769C7F}"/>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4452165" y="10588463"/>
                    <a:ext cx="475269" cy="531320"/>
                  </a:xfrm>
                  <a:prstGeom prst="rect">
                    <a:avLst/>
                  </a:prstGeom>
                </p:spPr>
              </p:pic>
              <p:pic>
                <p:nvPicPr>
                  <p:cNvPr id="409" name="Graphic 408" descr="Lock">
                    <a:extLst>
                      <a:ext uri="{FF2B5EF4-FFF2-40B4-BE49-F238E27FC236}">
                        <a16:creationId xmlns:a16="http://schemas.microsoft.com/office/drawing/2014/main" id="{E60BCC8F-ABBC-AF49-957A-A6143959EDAD}"/>
                      </a:ext>
                    </a:extLst>
                  </p:cNvPr>
                  <p:cNvPicPr>
                    <a:picLocks noChangeAspect="1"/>
                  </p:cNvPicPr>
                  <p:nvPr/>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4358219" y="9473965"/>
                    <a:ext cx="354629" cy="450538"/>
                  </a:xfrm>
                  <a:prstGeom prst="rect">
                    <a:avLst/>
                  </a:prstGeom>
                </p:spPr>
              </p:pic>
              <p:pic>
                <p:nvPicPr>
                  <p:cNvPr id="410" name="Graphic 409" descr="Thermometer">
                    <a:extLst>
                      <a:ext uri="{FF2B5EF4-FFF2-40B4-BE49-F238E27FC236}">
                        <a16:creationId xmlns:a16="http://schemas.microsoft.com/office/drawing/2014/main" id="{1E1728C7-7BA8-384B-8E92-1673CFDDCEE1}"/>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4749612" y="8695674"/>
                    <a:ext cx="414426" cy="526511"/>
                  </a:xfrm>
                  <a:prstGeom prst="rect">
                    <a:avLst/>
                  </a:prstGeom>
                </p:spPr>
              </p:pic>
              <p:pic>
                <p:nvPicPr>
                  <p:cNvPr id="411" name="Graphic 410" descr="Radioactive">
                    <a:extLst>
                      <a:ext uri="{FF2B5EF4-FFF2-40B4-BE49-F238E27FC236}">
                        <a16:creationId xmlns:a16="http://schemas.microsoft.com/office/drawing/2014/main" id="{39A7FCF3-E5BA-9047-A96E-B7933AEF60D8}"/>
                      </a:ext>
                    </a:extLst>
                  </p:cNvPr>
                  <p:cNvPicPr>
                    <a:picLocks noChangeAspect="1"/>
                  </p:cNvPicPr>
                  <p:nvPr/>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2229147" y="8839208"/>
                    <a:ext cx="333093" cy="423179"/>
                  </a:xfrm>
                  <a:prstGeom prst="rect">
                    <a:avLst/>
                  </a:prstGeom>
                </p:spPr>
              </p:pic>
              <p:pic>
                <p:nvPicPr>
                  <p:cNvPr id="412" name="Graphic 411" descr="Lightbulb">
                    <a:extLst>
                      <a:ext uri="{FF2B5EF4-FFF2-40B4-BE49-F238E27FC236}">
                        <a16:creationId xmlns:a16="http://schemas.microsoft.com/office/drawing/2014/main" id="{4DF4EC2D-CD6B-BE42-8DF8-B79506D8CCCE}"/>
                      </a:ext>
                    </a:extLst>
                  </p:cNvPr>
                  <p:cNvPicPr>
                    <a:picLocks noChangeAspect="1"/>
                  </p:cNvPicPr>
                  <p:nvPr/>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2732521" y="10739477"/>
                    <a:ext cx="339849" cy="431763"/>
                  </a:xfrm>
                  <a:prstGeom prst="rect">
                    <a:avLst/>
                  </a:prstGeom>
                </p:spPr>
              </p:pic>
              <p:pic>
                <p:nvPicPr>
                  <p:cNvPr id="413" name="Graphic 412" descr="Television">
                    <a:extLst>
                      <a:ext uri="{FF2B5EF4-FFF2-40B4-BE49-F238E27FC236}">
                        <a16:creationId xmlns:a16="http://schemas.microsoft.com/office/drawing/2014/main" id="{BA20EB3D-290B-7A49-AE2C-FBF9AD63A246}"/>
                      </a:ext>
                    </a:extLst>
                  </p:cNvPr>
                  <p:cNvPicPr>
                    <a:picLocks noChangeAspect="1"/>
                  </p:cNvPicPr>
                  <p:nvPr/>
                </p:nvPicPr>
                <p:blipFill>
                  <a:blip r:embed="rId52" cstate="screen">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4166274" y="8324137"/>
                    <a:ext cx="383888" cy="487709"/>
                  </a:xfrm>
                  <a:prstGeom prst="rect">
                    <a:avLst/>
                  </a:prstGeom>
                </p:spPr>
              </p:pic>
              <p:pic>
                <p:nvPicPr>
                  <p:cNvPr id="414" name="Graphic 413" descr="Security Camera">
                    <a:extLst>
                      <a:ext uri="{FF2B5EF4-FFF2-40B4-BE49-F238E27FC236}">
                        <a16:creationId xmlns:a16="http://schemas.microsoft.com/office/drawing/2014/main" id="{96B33A30-B939-964D-9FA9-992DB6EBBE22}"/>
                      </a:ext>
                    </a:extLst>
                  </p:cNvPr>
                  <p:cNvPicPr>
                    <a:picLocks noChangeAspect="1"/>
                  </p:cNvPicPr>
                  <p:nvPr/>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3442289" y="8811848"/>
                    <a:ext cx="354629" cy="450538"/>
                  </a:xfrm>
                  <a:prstGeom prst="rect">
                    <a:avLst/>
                  </a:prstGeom>
                </p:spPr>
              </p:pic>
              <p:pic>
                <p:nvPicPr>
                  <p:cNvPr id="415" name="Graphic 414" descr="Stethoscope">
                    <a:extLst>
                      <a:ext uri="{FF2B5EF4-FFF2-40B4-BE49-F238E27FC236}">
                        <a16:creationId xmlns:a16="http://schemas.microsoft.com/office/drawing/2014/main" id="{13446F63-C252-A944-B1FE-8F47A06A1F65}"/>
                      </a:ext>
                    </a:extLst>
                  </p:cNvPr>
                  <p:cNvPicPr>
                    <a:picLocks noChangeAspect="1"/>
                  </p:cNvPicPr>
                  <p:nvPr/>
                </p:nvPicPr>
                <p:blipFill>
                  <a:blip r:embed="rId55" cstate="screen">
                    <a:extLst>
                      <a:ext uri="{28A0092B-C50C-407E-A947-70E740481C1C}">
                        <a14:useLocalDpi xmlns:a14="http://schemas.microsoft.com/office/drawing/2010/main"/>
                      </a:ext>
                      <a:ext uri="{96DAC541-7B7A-43D3-8B79-37D633B846F1}">
                        <asvg:svgBlip xmlns:asvg="http://schemas.microsoft.com/office/drawing/2016/SVG/main" r:embed="rId56"/>
                      </a:ext>
                    </a:extLst>
                  </a:blip>
                  <a:stretch>
                    <a:fillRect/>
                  </a:stretch>
                </p:blipFill>
                <p:spPr>
                  <a:xfrm>
                    <a:off x="2514679" y="9518859"/>
                    <a:ext cx="338192" cy="360743"/>
                  </a:xfrm>
                  <a:prstGeom prst="rect">
                    <a:avLst/>
                  </a:prstGeom>
                </p:spPr>
              </p:pic>
              <p:pic>
                <p:nvPicPr>
                  <p:cNvPr id="416" name="Graphic 415" descr="Shower">
                    <a:extLst>
                      <a:ext uri="{FF2B5EF4-FFF2-40B4-BE49-F238E27FC236}">
                        <a16:creationId xmlns:a16="http://schemas.microsoft.com/office/drawing/2014/main" id="{E47B34BB-041B-5341-9C02-22F3B5CF43C0}"/>
                      </a:ext>
                    </a:extLst>
                  </p:cNvPr>
                  <p:cNvPicPr>
                    <a:picLocks noChangeAspect="1"/>
                  </p:cNvPicPr>
                  <p:nvPr/>
                </p:nvPicPr>
                <p:blipFill>
                  <a:blip r:embed="rId57" cstate="screen">
                    <a:extLst>
                      <a:ext uri="{28A0092B-C50C-407E-A947-70E740481C1C}">
                        <a14:useLocalDpi xmlns:a14="http://schemas.microsoft.com/office/drawing/2010/main"/>
                      </a:ext>
                      <a:ext uri="{96DAC541-7B7A-43D3-8B79-37D633B846F1}">
                        <asvg:svgBlip xmlns:asvg="http://schemas.microsoft.com/office/drawing/2016/SVG/main" r:embed="rId58"/>
                      </a:ext>
                    </a:extLst>
                  </a:blip>
                  <a:stretch>
                    <a:fillRect/>
                  </a:stretch>
                </p:blipFill>
                <p:spPr>
                  <a:xfrm>
                    <a:off x="2235828" y="10457832"/>
                    <a:ext cx="319731" cy="341049"/>
                  </a:xfrm>
                  <a:prstGeom prst="rect">
                    <a:avLst/>
                  </a:prstGeom>
                </p:spPr>
              </p:pic>
              <p:grpSp>
                <p:nvGrpSpPr>
                  <p:cNvPr id="417" name="Group 416">
                    <a:extLst>
                      <a:ext uri="{FF2B5EF4-FFF2-40B4-BE49-F238E27FC236}">
                        <a16:creationId xmlns:a16="http://schemas.microsoft.com/office/drawing/2014/main" id="{33EE80EA-3420-D248-9343-E21A640E04A7}"/>
                      </a:ext>
                    </a:extLst>
                  </p:cNvPr>
                  <p:cNvGrpSpPr/>
                  <p:nvPr/>
                </p:nvGrpSpPr>
                <p:grpSpPr>
                  <a:xfrm>
                    <a:off x="3069368" y="9240973"/>
                    <a:ext cx="201816" cy="327581"/>
                    <a:chOff x="8176824" y="4459402"/>
                    <a:chExt cx="240966" cy="398657"/>
                  </a:xfrm>
                </p:grpSpPr>
                <p:sp>
                  <p:nvSpPr>
                    <p:cNvPr id="446" name="Can 445">
                      <a:extLst>
                        <a:ext uri="{FF2B5EF4-FFF2-40B4-BE49-F238E27FC236}">
                          <a16:creationId xmlns:a16="http://schemas.microsoft.com/office/drawing/2014/main" id="{AF92405A-47A3-274D-951C-2EF213F9279A}"/>
                        </a:ext>
                      </a:extLst>
                    </p:cNvPr>
                    <p:cNvSpPr/>
                    <p:nvPr/>
                  </p:nvSpPr>
                  <p:spPr>
                    <a:xfrm>
                      <a:off x="8176824" y="4627853"/>
                      <a:ext cx="240966" cy="230206"/>
                    </a:xfrm>
                    <a:prstGeom prst="can">
                      <a:avLst/>
                    </a:prstGeom>
                    <a:pattFill prst="pct70">
                      <a:fgClr>
                        <a:srgbClr val="FFFFFF"/>
                      </a:fgClr>
                      <a:bgClr>
                        <a:sysClr val="windowText" lastClr="000000"/>
                      </a:bgClr>
                    </a:pattFill>
                    <a:ln w="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7" b="0" i="0" u="none" strike="noStrike" kern="0" cap="none" spc="0" normalizeH="0" baseline="0" noProof="0">
                        <a:ln>
                          <a:noFill/>
                        </a:ln>
                        <a:solidFill>
                          <a:srgbClr val="FFFFFF"/>
                        </a:solidFill>
                        <a:effectLst/>
                        <a:uLnTx/>
                        <a:uFillTx/>
                        <a:latin typeface="Merriweather"/>
                        <a:ea typeface="+mn-ea"/>
                        <a:cs typeface="+mn-cs"/>
                      </a:endParaRPr>
                    </a:p>
                  </p:txBody>
                </p:sp>
                <p:sp>
                  <p:nvSpPr>
                    <p:cNvPr id="447" name="Can 446">
                      <a:extLst>
                        <a:ext uri="{FF2B5EF4-FFF2-40B4-BE49-F238E27FC236}">
                          <a16:creationId xmlns:a16="http://schemas.microsoft.com/office/drawing/2014/main" id="{9F3503CC-3607-C043-8A11-6E72A81D913D}"/>
                        </a:ext>
                      </a:extLst>
                    </p:cNvPr>
                    <p:cNvSpPr/>
                    <p:nvPr/>
                  </p:nvSpPr>
                  <p:spPr>
                    <a:xfrm>
                      <a:off x="8176824" y="4459402"/>
                      <a:ext cx="240966" cy="230206"/>
                    </a:xfrm>
                    <a:prstGeom prst="can">
                      <a:avLst/>
                    </a:prstGeom>
                    <a:solidFill>
                      <a:sysClr val="windowText" lastClr="000000"/>
                    </a:solidFill>
                    <a:ln w="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7" b="0" i="0" u="none" strike="noStrike" kern="0" cap="none" spc="0" normalizeH="0" baseline="0" noProof="0">
                        <a:ln>
                          <a:noFill/>
                        </a:ln>
                        <a:solidFill>
                          <a:srgbClr val="FFFFFF"/>
                        </a:solidFill>
                        <a:effectLst/>
                        <a:uLnTx/>
                        <a:uFillTx/>
                        <a:latin typeface="Merriweather"/>
                        <a:ea typeface="+mn-ea"/>
                        <a:cs typeface="+mn-cs"/>
                      </a:endParaRPr>
                    </a:p>
                  </p:txBody>
                </p:sp>
              </p:grpSp>
              <p:grpSp>
                <p:nvGrpSpPr>
                  <p:cNvPr id="418" name="Group 417">
                    <a:extLst>
                      <a:ext uri="{FF2B5EF4-FFF2-40B4-BE49-F238E27FC236}">
                        <a16:creationId xmlns:a16="http://schemas.microsoft.com/office/drawing/2014/main" id="{C9BEDEED-2BF6-9D4C-A437-DEF40BC4233B}"/>
                      </a:ext>
                    </a:extLst>
                  </p:cNvPr>
                  <p:cNvGrpSpPr/>
                  <p:nvPr/>
                </p:nvGrpSpPr>
                <p:grpSpPr>
                  <a:xfrm>
                    <a:off x="3069368" y="10054682"/>
                    <a:ext cx="201816" cy="327581"/>
                    <a:chOff x="8176824" y="4459402"/>
                    <a:chExt cx="240966" cy="398657"/>
                  </a:xfrm>
                </p:grpSpPr>
                <p:sp>
                  <p:nvSpPr>
                    <p:cNvPr id="444" name="Can 443">
                      <a:extLst>
                        <a:ext uri="{FF2B5EF4-FFF2-40B4-BE49-F238E27FC236}">
                          <a16:creationId xmlns:a16="http://schemas.microsoft.com/office/drawing/2014/main" id="{7878B73A-0869-5349-9130-B4AC43B12901}"/>
                        </a:ext>
                      </a:extLst>
                    </p:cNvPr>
                    <p:cNvSpPr/>
                    <p:nvPr/>
                  </p:nvSpPr>
                  <p:spPr>
                    <a:xfrm>
                      <a:off x="8176824" y="4627853"/>
                      <a:ext cx="240966" cy="230206"/>
                    </a:xfrm>
                    <a:prstGeom prst="can">
                      <a:avLst/>
                    </a:prstGeom>
                    <a:pattFill prst="pct70">
                      <a:fgClr>
                        <a:srgbClr val="FFFFFF"/>
                      </a:fgClr>
                      <a:bgClr>
                        <a:sysClr val="windowText" lastClr="000000"/>
                      </a:bgClr>
                    </a:pattFill>
                    <a:ln w="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7" b="0" i="0" u="none" strike="noStrike" kern="0" cap="none" spc="0" normalizeH="0" baseline="0" noProof="0">
                        <a:ln>
                          <a:noFill/>
                        </a:ln>
                        <a:solidFill>
                          <a:srgbClr val="FFFFFF"/>
                        </a:solidFill>
                        <a:effectLst/>
                        <a:uLnTx/>
                        <a:uFillTx/>
                        <a:latin typeface="Merriweather"/>
                        <a:ea typeface="+mn-ea"/>
                        <a:cs typeface="+mn-cs"/>
                      </a:endParaRPr>
                    </a:p>
                  </p:txBody>
                </p:sp>
                <p:sp>
                  <p:nvSpPr>
                    <p:cNvPr id="445" name="Can 444">
                      <a:extLst>
                        <a:ext uri="{FF2B5EF4-FFF2-40B4-BE49-F238E27FC236}">
                          <a16:creationId xmlns:a16="http://schemas.microsoft.com/office/drawing/2014/main" id="{90BDC2EB-2E5A-AB47-A46C-6878B1B214D2}"/>
                        </a:ext>
                      </a:extLst>
                    </p:cNvPr>
                    <p:cNvSpPr/>
                    <p:nvPr/>
                  </p:nvSpPr>
                  <p:spPr>
                    <a:xfrm>
                      <a:off x="8176824" y="4459402"/>
                      <a:ext cx="240966" cy="230206"/>
                    </a:xfrm>
                    <a:prstGeom prst="can">
                      <a:avLst/>
                    </a:prstGeom>
                    <a:solidFill>
                      <a:sysClr val="windowText" lastClr="000000"/>
                    </a:solidFill>
                    <a:ln w="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7" b="0" i="0" u="none" strike="noStrike" kern="0" cap="none" spc="0" normalizeH="0" baseline="0" noProof="0">
                        <a:ln>
                          <a:noFill/>
                        </a:ln>
                        <a:solidFill>
                          <a:srgbClr val="FFFFFF"/>
                        </a:solidFill>
                        <a:effectLst/>
                        <a:uLnTx/>
                        <a:uFillTx/>
                        <a:latin typeface="Merriweather"/>
                        <a:ea typeface="+mn-ea"/>
                        <a:cs typeface="+mn-cs"/>
                      </a:endParaRPr>
                    </a:p>
                  </p:txBody>
                </p:sp>
              </p:grpSp>
              <p:grpSp>
                <p:nvGrpSpPr>
                  <p:cNvPr id="419" name="Group 418">
                    <a:extLst>
                      <a:ext uri="{FF2B5EF4-FFF2-40B4-BE49-F238E27FC236}">
                        <a16:creationId xmlns:a16="http://schemas.microsoft.com/office/drawing/2014/main" id="{2389D481-6FBB-244D-BE20-5D08B3E2203C}"/>
                      </a:ext>
                    </a:extLst>
                  </p:cNvPr>
                  <p:cNvGrpSpPr/>
                  <p:nvPr/>
                </p:nvGrpSpPr>
                <p:grpSpPr>
                  <a:xfrm>
                    <a:off x="3804066" y="10054682"/>
                    <a:ext cx="201816" cy="327581"/>
                    <a:chOff x="8176824" y="4459402"/>
                    <a:chExt cx="240966" cy="398657"/>
                  </a:xfrm>
                </p:grpSpPr>
                <p:sp>
                  <p:nvSpPr>
                    <p:cNvPr id="442" name="Can 441">
                      <a:extLst>
                        <a:ext uri="{FF2B5EF4-FFF2-40B4-BE49-F238E27FC236}">
                          <a16:creationId xmlns:a16="http://schemas.microsoft.com/office/drawing/2014/main" id="{7401837C-300B-0444-9FB2-3C0ED6F421B9}"/>
                        </a:ext>
                      </a:extLst>
                    </p:cNvPr>
                    <p:cNvSpPr/>
                    <p:nvPr/>
                  </p:nvSpPr>
                  <p:spPr>
                    <a:xfrm>
                      <a:off x="8176824" y="4627853"/>
                      <a:ext cx="240966" cy="230206"/>
                    </a:xfrm>
                    <a:prstGeom prst="can">
                      <a:avLst/>
                    </a:prstGeom>
                    <a:pattFill prst="pct70">
                      <a:fgClr>
                        <a:srgbClr val="FFFFFF"/>
                      </a:fgClr>
                      <a:bgClr>
                        <a:sysClr val="windowText" lastClr="000000"/>
                      </a:bgClr>
                    </a:pattFill>
                    <a:ln w="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7" b="0" i="0" u="none" strike="noStrike" kern="0" cap="none" spc="0" normalizeH="0" baseline="0" noProof="0">
                        <a:ln>
                          <a:noFill/>
                        </a:ln>
                        <a:solidFill>
                          <a:srgbClr val="FFFFFF"/>
                        </a:solidFill>
                        <a:effectLst/>
                        <a:uLnTx/>
                        <a:uFillTx/>
                        <a:latin typeface="Merriweather"/>
                        <a:ea typeface="+mn-ea"/>
                        <a:cs typeface="+mn-cs"/>
                      </a:endParaRPr>
                    </a:p>
                  </p:txBody>
                </p:sp>
                <p:sp>
                  <p:nvSpPr>
                    <p:cNvPr id="443" name="Can 442">
                      <a:extLst>
                        <a:ext uri="{FF2B5EF4-FFF2-40B4-BE49-F238E27FC236}">
                          <a16:creationId xmlns:a16="http://schemas.microsoft.com/office/drawing/2014/main" id="{31D1DFC0-8933-8846-B5F2-70E5E25FCA0D}"/>
                        </a:ext>
                      </a:extLst>
                    </p:cNvPr>
                    <p:cNvSpPr/>
                    <p:nvPr/>
                  </p:nvSpPr>
                  <p:spPr>
                    <a:xfrm>
                      <a:off x="8176824" y="4459402"/>
                      <a:ext cx="240966" cy="230206"/>
                    </a:xfrm>
                    <a:prstGeom prst="can">
                      <a:avLst/>
                    </a:prstGeom>
                    <a:solidFill>
                      <a:sysClr val="windowText" lastClr="000000"/>
                    </a:solidFill>
                    <a:ln w="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7" b="0" i="0" u="none" strike="noStrike" kern="0" cap="none" spc="0" normalizeH="0" baseline="0" noProof="0">
                        <a:ln>
                          <a:noFill/>
                        </a:ln>
                        <a:solidFill>
                          <a:srgbClr val="FFFFFF"/>
                        </a:solidFill>
                        <a:effectLst/>
                        <a:uLnTx/>
                        <a:uFillTx/>
                        <a:latin typeface="Merriweather"/>
                        <a:ea typeface="+mn-ea"/>
                        <a:cs typeface="+mn-cs"/>
                      </a:endParaRPr>
                    </a:p>
                  </p:txBody>
                </p:sp>
              </p:grpSp>
              <p:grpSp>
                <p:nvGrpSpPr>
                  <p:cNvPr id="420" name="Group 419">
                    <a:extLst>
                      <a:ext uri="{FF2B5EF4-FFF2-40B4-BE49-F238E27FC236}">
                        <a16:creationId xmlns:a16="http://schemas.microsoft.com/office/drawing/2014/main" id="{13EF1CA7-06CE-5148-9B95-A0B9A8573EDD}"/>
                      </a:ext>
                    </a:extLst>
                  </p:cNvPr>
                  <p:cNvGrpSpPr/>
                  <p:nvPr/>
                </p:nvGrpSpPr>
                <p:grpSpPr>
                  <a:xfrm>
                    <a:off x="3804066" y="9240973"/>
                    <a:ext cx="201816" cy="327581"/>
                    <a:chOff x="8176824" y="4459402"/>
                    <a:chExt cx="240966" cy="398657"/>
                  </a:xfrm>
                </p:grpSpPr>
                <p:sp>
                  <p:nvSpPr>
                    <p:cNvPr id="440" name="Can 439">
                      <a:extLst>
                        <a:ext uri="{FF2B5EF4-FFF2-40B4-BE49-F238E27FC236}">
                          <a16:creationId xmlns:a16="http://schemas.microsoft.com/office/drawing/2014/main" id="{044D98AE-31A1-1D4D-9D7A-5C386584E60B}"/>
                        </a:ext>
                      </a:extLst>
                    </p:cNvPr>
                    <p:cNvSpPr/>
                    <p:nvPr/>
                  </p:nvSpPr>
                  <p:spPr>
                    <a:xfrm>
                      <a:off x="8176824" y="4627853"/>
                      <a:ext cx="240966" cy="230206"/>
                    </a:xfrm>
                    <a:prstGeom prst="can">
                      <a:avLst/>
                    </a:prstGeom>
                    <a:pattFill prst="pct70">
                      <a:fgClr>
                        <a:srgbClr val="FFFFFF"/>
                      </a:fgClr>
                      <a:bgClr>
                        <a:sysClr val="windowText" lastClr="000000"/>
                      </a:bgClr>
                    </a:pattFill>
                    <a:ln w="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7" b="0" i="0" u="none" strike="noStrike" kern="0" cap="none" spc="0" normalizeH="0" baseline="0" noProof="0">
                        <a:ln>
                          <a:noFill/>
                        </a:ln>
                        <a:solidFill>
                          <a:srgbClr val="FFFFFF"/>
                        </a:solidFill>
                        <a:effectLst/>
                        <a:uLnTx/>
                        <a:uFillTx/>
                        <a:latin typeface="Merriweather"/>
                        <a:ea typeface="+mn-ea"/>
                        <a:cs typeface="+mn-cs"/>
                      </a:endParaRPr>
                    </a:p>
                  </p:txBody>
                </p:sp>
                <p:sp>
                  <p:nvSpPr>
                    <p:cNvPr id="441" name="Can 440">
                      <a:extLst>
                        <a:ext uri="{FF2B5EF4-FFF2-40B4-BE49-F238E27FC236}">
                          <a16:creationId xmlns:a16="http://schemas.microsoft.com/office/drawing/2014/main" id="{7528C160-2C2B-2D40-B675-862EAD1C23A9}"/>
                        </a:ext>
                      </a:extLst>
                    </p:cNvPr>
                    <p:cNvSpPr/>
                    <p:nvPr/>
                  </p:nvSpPr>
                  <p:spPr>
                    <a:xfrm>
                      <a:off x="8176824" y="4459402"/>
                      <a:ext cx="240966" cy="230206"/>
                    </a:xfrm>
                    <a:prstGeom prst="can">
                      <a:avLst/>
                    </a:prstGeom>
                    <a:solidFill>
                      <a:sysClr val="windowText" lastClr="000000"/>
                    </a:solidFill>
                    <a:ln w="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7" b="0" i="0" u="none" strike="noStrike" kern="0" cap="none" spc="0" normalizeH="0" baseline="0" noProof="0">
                        <a:ln>
                          <a:noFill/>
                        </a:ln>
                        <a:solidFill>
                          <a:srgbClr val="FFFFFF"/>
                        </a:solidFill>
                        <a:effectLst/>
                        <a:uLnTx/>
                        <a:uFillTx/>
                        <a:latin typeface="Merriweather"/>
                        <a:ea typeface="+mn-ea"/>
                        <a:cs typeface="+mn-cs"/>
                      </a:endParaRPr>
                    </a:p>
                  </p:txBody>
                </p:sp>
              </p:grpSp>
              <p:pic>
                <p:nvPicPr>
                  <p:cNvPr id="421" name="Graphic 420" descr="Lightbulb">
                    <a:extLst>
                      <a:ext uri="{FF2B5EF4-FFF2-40B4-BE49-F238E27FC236}">
                        <a16:creationId xmlns:a16="http://schemas.microsoft.com/office/drawing/2014/main" id="{42762E56-7F91-FF47-BCC7-9D3020753BF9}"/>
                      </a:ext>
                    </a:extLst>
                  </p:cNvPr>
                  <p:cNvPicPr>
                    <a:picLocks noChangeAspect="1"/>
                  </p:cNvPicPr>
                  <p:nvPr/>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4786902" y="10015301"/>
                    <a:ext cx="339849" cy="431763"/>
                  </a:xfrm>
                  <a:prstGeom prst="rect">
                    <a:avLst/>
                  </a:prstGeom>
                </p:spPr>
              </p:pic>
              <p:cxnSp>
                <p:nvCxnSpPr>
                  <p:cNvPr id="422" name="Straight Connector 421">
                    <a:extLst>
                      <a:ext uri="{FF2B5EF4-FFF2-40B4-BE49-F238E27FC236}">
                        <a16:creationId xmlns:a16="http://schemas.microsoft.com/office/drawing/2014/main" id="{A1C83EB3-F316-6048-B929-400B688C95FE}"/>
                      </a:ext>
                    </a:extLst>
                  </p:cNvPr>
                  <p:cNvCxnSpPr>
                    <a:cxnSpLocks/>
                    <a:endCxn id="415" idx="2"/>
                  </p:cNvCxnSpPr>
                  <p:nvPr/>
                </p:nvCxnSpPr>
                <p:spPr>
                  <a:xfrm flipH="1" flipV="1">
                    <a:off x="2683776" y="9879602"/>
                    <a:ext cx="385592" cy="269672"/>
                  </a:xfrm>
                  <a:prstGeom prst="line">
                    <a:avLst/>
                  </a:prstGeom>
                  <a:noFill/>
                  <a:ln w="12700" cap="flat" cmpd="sng" algn="ctr">
                    <a:solidFill>
                      <a:srgbClr val="FFFFFF"/>
                    </a:solidFill>
                    <a:prstDash val="solid"/>
                  </a:ln>
                  <a:effectLst/>
                </p:spPr>
              </p:cxnSp>
              <p:cxnSp>
                <p:nvCxnSpPr>
                  <p:cNvPr id="423" name="Straight Connector 422">
                    <a:extLst>
                      <a:ext uri="{FF2B5EF4-FFF2-40B4-BE49-F238E27FC236}">
                        <a16:creationId xmlns:a16="http://schemas.microsoft.com/office/drawing/2014/main" id="{832EFC3B-CD1C-7645-9BDC-80FF584B684D}"/>
                      </a:ext>
                    </a:extLst>
                  </p:cNvPr>
                  <p:cNvCxnSpPr>
                    <a:cxnSpLocks/>
                    <a:endCxn id="416" idx="0"/>
                  </p:cNvCxnSpPr>
                  <p:nvPr/>
                </p:nvCxnSpPr>
                <p:spPr>
                  <a:xfrm flipH="1">
                    <a:off x="2395695" y="10287695"/>
                    <a:ext cx="673675" cy="170137"/>
                  </a:xfrm>
                  <a:prstGeom prst="line">
                    <a:avLst/>
                  </a:prstGeom>
                  <a:noFill/>
                  <a:ln w="12700" cap="flat" cmpd="sng" algn="ctr">
                    <a:solidFill>
                      <a:srgbClr val="FFFFFF"/>
                    </a:solidFill>
                    <a:prstDash val="solid"/>
                  </a:ln>
                  <a:effectLst/>
                </p:spPr>
              </p:cxnSp>
              <p:cxnSp>
                <p:nvCxnSpPr>
                  <p:cNvPr id="424" name="Straight Connector 423">
                    <a:extLst>
                      <a:ext uri="{FF2B5EF4-FFF2-40B4-BE49-F238E27FC236}">
                        <a16:creationId xmlns:a16="http://schemas.microsoft.com/office/drawing/2014/main" id="{B7D016DC-9F17-374E-B71B-5268779E2B57}"/>
                      </a:ext>
                    </a:extLst>
                  </p:cNvPr>
                  <p:cNvCxnSpPr>
                    <a:cxnSpLocks/>
                    <a:endCxn id="412" idx="0"/>
                  </p:cNvCxnSpPr>
                  <p:nvPr/>
                </p:nvCxnSpPr>
                <p:spPr>
                  <a:xfrm flipH="1">
                    <a:off x="2902446" y="10382275"/>
                    <a:ext cx="267831" cy="357197"/>
                  </a:xfrm>
                  <a:prstGeom prst="line">
                    <a:avLst/>
                  </a:prstGeom>
                  <a:noFill/>
                  <a:ln w="12700" cap="flat" cmpd="sng" algn="ctr">
                    <a:solidFill>
                      <a:srgbClr val="FFFFFF"/>
                    </a:solidFill>
                    <a:prstDash val="solid"/>
                  </a:ln>
                  <a:effectLst/>
                </p:spPr>
              </p:cxnSp>
              <p:cxnSp>
                <p:nvCxnSpPr>
                  <p:cNvPr id="425" name="Straight Connector 424">
                    <a:extLst>
                      <a:ext uri="{FF2B5EF4-FFF2-40B4-BE49-F238E27FC236}">
                        <a16:creationId xmlns:a16="http://schemas.microsoft.com/office/drawing/2014/main" id="{9774E9E0-7DB1-EF46-A3EA-8EEEA17CE293}"/>
                      </a:ext>
                    </a:extLst>
                  </p:cNvPr>
                  <p:cNvCxnSpPr>
                    <a:cxnSpLocks/>
                  </p:cNvCxnSpPr>
                  <p:nvPr/>
                </p:nvCxnSpPr>
                <p:spPr>
                  <a:xfrm>
                    <a:off x="3170277" y="9568569"/>
                    <a:ext cx="0" cy="486127"/>
                  </a:xfrm>
                  <a:prstGeom prst="line">
                    <a:avLst/>
                  </a:prstGeom>
                  <a:noFill/>
                  <a:ln w="15875" cap="flat" cmpd="sng" algn="ctr">
                    <a:solidFill>
                      <a:srgbClr val="FFFFFF"/>
                    </a:solidFill>
                    <a:prstDash val="solid"/>
                    <a:headEnd type="none" w="med" len="med"/>
                    <a:tailEnd type="none" w="med" len="med"/>
                  </a:ln>
                  <a:effectLst/>
                </p:spPr>
              </p:cxnSp>
              <p:cxnSp>
                <p:nvCxnSpPr>
                  <p:cNvPr id="426" name="Straight Connector 425">
                    <a:extLst>
                      <a:ext uri="{FF2B5EF4-FFF2-40B4-BE49-F238E27FC236}">
                        <a16:creationId xmlns:a16="http://schemas.microsoft.com/office/drawing/2014/main" id="{56480147-A70B-1940-822A-CADDB48865DC}"/>
                      </a:ext>
                    </a:extLst>
                  </p:cNvPr>
                  <p:cNvCxnSpPr>
                    <a:cxnSpLocks/>
                  </p:cNvCxnSpPr>
                  <p:nvPr/>
                </p:nvCxnSpPr>
                <p:spPr>
                  <a:xfrm>
                    <a:off x="2914065" y="8784860"/>
                    <a:ext cx="267831" cy="456124"/>
                  </a:xfrm>
                  <a:prstGeom prst="line">
                    <a:avLst/>
                  </a:prstGeom>
                  <a:noFill/>
                  <a:ln w="12700" cap="flat" cmpd="sng" algn="ctr">
                    <a:solidFill>
                      <a:srgbClr val="FFFFFF"/>
                    </a:solidFill>
                    <a:prstDash val="solid"/>
                  </a:ln>
                  <a:effectLst/>
                </p:spPr>
              </p:cxnSp>
              <p:cxnSp>
                <p:nvCxnSpPr>
                  <p:cNvPr id="427" name="Straight Connector 426">
                    <a:extLst>
                      <a:ext uri="{FF2B5EF4-FFF2-40B4-BE49-F238E27FC236}">
                        <a16:creationId xmlns:a16="http://schemas.microsoft.com/office/drawing/2014/main" id="{B6FE5EFB-72EE-D344-BA30-24A5B4D168AF}"/>
                      </a:ext>
                    </a:extLst>
                  </p:cNvPr>
                  <p:cNvCxnSpPr>
                    <a:cxnSpLocks/>
                    <a:stCxn id="411" idx="3"/>
                  </p:cNvCxnSpPr>
                  <p:nvPr/>
                </p:nvCxnSpPr>
                <p:spPr>
                  <a:xfrm>
                    <a:off x="2562238" y="9050794"/>
                    <a:ext cx="507130" cy="284773"/>
                  </a:xfrm>
                  <a:prstGeom prst="line">
                    <a:avLst/>
                  </a:prstGeom>
                  <a:noFill/>
                  <a:ln w="12700" cap="flat" cmpd="sng" algn="ctr">
                    <a:solidFill>
                      <a:srgbClr val="FFFFFF"/>
                    </a:solidFill>
                    <a:prstDash val="solid"/>
                  </a:ln>
                  <a:effectLst/>
                </p:spPr>
              </p:cxnSp>
              <p:cxnSp>
                <p:nvCxnSpPr>
                  <p:cNvPr id="428" name="Straight Connector 427">
                    <a:extLst>
                      <a:ext uri="{FF2B5EF4-FFF2-40B4-BE49-F238E27FC236}">
                        <a16:creationId xmlns:a16="http://schemas.microsoft.com/office/drawing/2014/main" id="{2772DF72-1024-414D-B52C-2392CE54A12F}"/>
                      </a:ext>
                    </a:extLst>
                  </p:cNvPr>
                  <p:cNvCxnSpPr>
                    <a:cxnSpLocks/>
                  </p:cNvCxnSpPr>
                  <p:nvPr/>
                </p:nvCxnSpPr>
                <p:spPr>
                  <a:xfrm>
                    <a:off x="3271184" y="9335567"/>
                    <a:ext cx="532883" cy="0"/>
                  </a:xfrm>
                  <a:prstGeom prst="line">
                    <a:avLst/>
                  </a:prstGeom>
                  <a:noFill/>
                  <a:ln w="15875" cap="flat" cmpd="sng" algn="ctr">
                    <a:solidFill>
                      <a:srgbClr val="FFFFFF"/>
                    </a:solidFill>
                    <a:prstDash val="solid"/>
                    <a:headEnd type="none" w="med" len="med"/>
                    <a:tailEnd type="none" w="med" len="med"/>
                  </a:ln>
                  <a:effectLst/>
                </p:spPr>
              </p:cxnSp>
              <p:cxnSp>
                <p:nvCxnSpPr>
                  <p:cNvPr id="429" name="Straight Connector 428">
                    <a:extLst>
                      <a:ext uri="{FF2B5EF4-FFF2-40B4-BE49-F238E27FC236}">
                        <a16:creationId xmlns:a16="http://schemas.microsoft.com/office/drawing/2014/main" id="{CFF880B1-CAD0-2140-B2B4-F0B2410B28BF}"/>
                      </a:ext>
                    </a:extLst>
                  </p:cNvPr>
                  <p:cNvCxnSpPr>
                    <a:cxnSpLocks/>
                    <a:stCxn id="408" idx="0"/>
                  </p:cNvCxnSpPr>
                  <p:nvPr/>
                </p:nvCxnSpPr>
                <p:spPr>
                  <a:xfrm flipH="1" flipV="1">
                    <a:off x="4005881" y="10287695"/>
                    <a:ext cx="683918" cy="300766"/>
                  </a:xfrm>
                  <a:prstGeom prst="line">
                    <a:avLst/>
                  </a:prstGeom>
                  <a:noFill/>
                  <a:ln w="12700" cap="flat" cmpd="sng" algn="ctr">
                    <a:solidFill>
                      <a:srgbClr val="FFFFFF"/>
                    </a:solidFill>
                    <a:prstDash val="solid"/>
                  </a:ln>
                  <a:effectLst/>
                </p:spPr>
              </p:cxnSp>
              <p:cxnSp>
                <p:nvCxnSpPr>
                  <p:cNvPr id="430" name="Straight Connector 429">
                    <a:extLst>
                      <a:ext uri="{FF2B5EF4-FFF2-40B4-BE49-F238E27FC236}">
                        <a16:creationId xmlns:a16="http://schemas.microsoft.com/office/drawing/2014/main" id="{C1BFD8BE-0C78-DA48-85FB-CB0ED585B9F6}"/>
                      </a:ext>
                    </a:extLst>
                  </p:cNvPr>
                  <p:cNvCxnSpPr>
                    <a:cxnSpLocks/>
                  </p:cNvCxnSpPr>
                  <p:nvPr/>
                </p:nvCxnSpPr>
                <p:spPr>
                  <a:xfrm flipH="1" flipV="1">
                    <a:off x="3904974" y="10382275"/>
                    <a:ext cx="153716" cy="326049"/>
                  </a:xfrm>
                  <a:prstGeom prst="line">
                    <a:avLst/>
                  </a:prstGeom>
                  <a:noFill/>
                  <a:ln w="12700" cap="flat" cmpd="sng" algn="ctr">
                    <a:solidFill>
                      <a:srgbClr val="FFFFFF"/>
                    </a:solidFill>
                    <a:prstDash val="solid"/>
                  </a:ln>
                  <a:effectLst/>
                </p:spPr>
              </p:cxnSp>
              <p:cxnSp>
                <p:nvCxnSpPr>
                  <p:cNvPr id="431" name="Straight Connector 430">
                    <a:extLst>
                      <a:ext uri="{FF2B5EF4-FFF2-40B4-BE49-F238E27FC236}">
                        <a16:creationId xmlns:a16="http://schemas.microsoft.com/office/drawing/2014/main" id="{281F5691-C71F-FD4A-A856-9782ED6BEC67}"/>
                      </a:ext>
                    </a:extLst>
                  </p:cNvPr>
                  <p:cNvCxnSpPr>
                    <a:cxnSpLocks/>
                    <a:stCxn id="409" idx="2"/>
                  </p:cNvCxnSpPr>
                  <p:nvPr/>
                </p:nvCxnSpPr>
                <p:spPr>
                  <a:xfrm flipH="1">
                    <a:off x="4005881" y="9924501"/>
                    <a:ext cx="529651" cy="224773"/>
                  </a:xfrm>
                  <a:prstGeom prst="line">
                    <a:avLst/>
                  </a:prstGeom>
                  <a:noFill/>
                  <a:ln w="12700" cap="flat" cmpd="sng" algn="ctr">
                    <a:solidFill>
                      <a:srgbClr val="FFFFFF"/>
                    </a:solidFill>
                    <a:prstDash val="solid"/>
                  </a:ln>
                  <a:effectLst/>
                </p:spPr>
              </p:cxnSp>
              <p:cxnSp>
                <p:nvCxnSpPr>
                  <p:cNvPr id="432" name="Straight Connector 431">
                    <a:extLst>
                      <a:ext uri="{FF2B5EF4-FFF2-40B4-BE49-F238E27FC236}">
                        <a16:creationId xmlns:a16="http://schemas.microsoft.com/office/drawing/2014/main" id="{D7FB33AA-5362-BF4B-8954-1C67596CCD36}"/>
                      </a:ext>
                    </a:extLst>
                  </p:cNvPr>
                  <p:cNvCxnSpPr>
                    <a:cxnSpLocks/>
                    <a:stCxn id="421" idx="1"/>
                  </p:cNvCxnSpPr>
                  <p:nvPr/>
                </p:nvCxnSpPr>
                <p:spPr>
                  <a:xfrm flipH="1" flipV="1">
                    <a:off x="4005881" y="10149274"/>
                    <a:ext cx="781021" cy="81909"/>
                  </a:xfrm>
                  <a:prstGeom prst="line">
                    <a:avLst/>
                  </a:prstGeom>
                  <a:noFill/>
                  <a:ln w="12700" cap="flat" cmpd="sng" algn="ctr">
                    <a:solidFill>
                      <a:srgbClr val="FFFFFF"/>
                    </a:solidFill>
                    <a:prstDash val="solid"/>
                  </a:ln>
                  <a:effectLst/>
                </p:spPr>
              </p:cxnSp>
              <p:cxnSp>
                <p:nvCxnSpPr>
                  <p:cNvPr id="433" name="Straight Connector 432">
                    <a:extLst>
                      <a:ext uri="{FF2B5EF4-FFF2-40B4-BE49-F238E27FC236}">
                        <a16:creationId xmlns:a16="http://schemas.microsoft.com/office/drawing/2014/main" id="{1B49E3AD-DABC-5545-A0DB-24D1455F1725}"/>
                      </a:ext>
                    </a:extLst>
                  </p:cNvPr>
                  <p:cNvCxnSpPr>
                    <a:cxnSpLocks/>
                  </p:cNvCxnSpPr>
                  <p:nvPr/>
                </p:nvCxnSpPr>
                <p:spPr>
                  <a:xfrm flipV="1">
                    <a:off x="3904974" y="9568569"/>
                    <a:ext cx="0" cy="486127"/>
                  </a:xfrm>
                  <a:prstGeom prst="line">
                    <a:avLst/>
                  </a:prstGeom>
                  <a:noFill/>
                  <a:ln w="15875" cap="flat" cmpd="sng" algn="ctr">
                    <a:solidFill>
                      <a:srgbClr val="FFFFFF"/>
                    </a:solidFill>
                    <a:prstDash val="solid"/>
                    <a:headEnd type="none" w="med" len="med"/>
                    <a:tailEnd type="none" w="med" len="med"/>
                  </a:ln>
                  <a:effectLst/>
                </p:spPr>
              </p:cxnSp>
              <p:cxnSp>
                <p:nvCxnSpPr>
                  <p:cNvPr id="434" name="Straight Connector 433">
                    <a:extLst>
                      <a:ext uri="{FF2B5EF4-FFF2-40B4-BE49-F238E27FC236}">
                        <a16:creationId xmlns:a16="http://schemas.microsoft.com/office/drawing/2014/main" id="{0570A077-42E2-1442-87B9-C002A92A0D65}"/>
                      </a:ext>
                    </a:extLst>
                  </p:cNvPr>
                  <p:cNvCxnSpPr>
                    <a:cxnSpLocks/>
                  </p:cNvCxnSpPr>
                  <p:nvPr/>
                </p:nvCxnSpPr>
                <p:spPr>
                  <a:xfrm flipV="1">
                    <a:off x="3271184" y="9473986"/>
                    <a:ext cx="532883" cy="675291"/>
                  </a:xfrm>
                  <a:prstGeom prst="line">
                    <a:avLst/>
                  </a:prstGeom>
                  <a:noFill/>
                  <a:ln w="15875" cap="flat" cmpd="sng" algn="ctr">
                    <a:solidFill>
                      <a:srgbClr val="FFFFFF"/>
                    </a:solidFill>
                    <a:prstDash val="solid"/>
                    <a:headEnd type="none" w="med" len="med"/>
                    <a:tailEnd type="none" w="med" len="med"/>
                  </a:ln>
                  <a:effectLst/>
                </p:spPr>
              </p:cxnSp>
              <p:cxnSp>
                <p:nvCxnSpPr>
                  <p:cNvPr id="435" name="Straight Connector 434">
                    <a:extLst>
                      <a:ext uri="{FF2B5EF4-FFF2-40B4-BE49-F238E27FC236}">
                        <a16:creationId xmlns:a16="http://schemas.microsoft.com/office/drawing/2014/main" id="{D4873F97-C36A-3946-858E-C7E5A39E75BA}"/>
                      </a:ext>
                    </a:extLst>
                  </p:cNvPr>
                  <p:cNvCxnSpPr>
                    <a:cxnSpLocks/>
                  </p:cNvCxnSpPr>
                  <p:nvPr/>
                </p:nvCxnSpPr>
                <p:spPr>
                  <a:xfrm>
                    <a:off x="3271184" y="10287695"/>
                    <a:ext cx="532883" cy="0"/>
                  </a:xfrm>
                  <a:prstGeom prst="line">
                    <a:avLst/>
                  </a:prstGeom>
                  <a:noFill/>
                  <a:ln w="15875" cap="flat" cmpd="sng" algn="ctr">
                    <a:solidFill>
                      <a:srgbClr val="FFFFFF"/>
                    </a:solidFill>
                    <a:prstDash val="solid"/>
                    <a:headEnd type="none" w="med" len="med"/>
                    <a:tailEnd type="none" w="med" len="med"/>
                  </a:ln>
                  <a:effectLst/>
                </p:spPr>
              </p:cxnSp>
              <p:cxnSp>
                <p:nvCxnSpPr>
                  <p:cNvPr id="436" name="Straight Connector 435">
                    <a:extLst>
                      <a:ext uri="{FF2B5EF4-FFF2-40B4-BE49-F238E27FC236}">
                        <a16:creationId xmlns:a16="http://schemas.microsoft.com/office/drawing/2014/main" id="{C072BC56-7F27-E046-BDEB-1C0B64608C50}"/>
                      </a:ext>
                    </a:extLst>
                  </p:cNvPr>
                  <p:cNvCxnSpPr>
                    <a:cxnSpLocks/>
                  </p:cNvCxnSpPr>
                  <p:nvPr/>
                </p:nvCxnSpPr>
                <p:spPr>
                  <a:xfrm>
                    <a:off x="3271184" y="9473986"/>
                    <a:ext cx="532883" cy="675291"/>
                  </a:xfrm>
                  <a:prstGeom prst="line">
                    <a:avLst/>
                  </a:prstGeom>
                  <a:noFill/>
                  <a:ln w="15875" cap="flat" cmpd="sng" algn="ctr">
                    <a:solidFill>
                      <a:srgbClr val="FFFFFF"/>
                    </a:solidFill>
                    <a:prstDash val="solid"/>
                    <a:headEnd type="none" w="med" len="med"/>
                    <a:tailEnd type="none" w="med" len="med"/>
                  </a:ln>
                  <a:effectLst/>
                </p:spPr>
              </p:cxnSp>
              <p:cxnSp>
                <p:nvCxnSpPr>
                  <p:cNvPr id="437" name="Straight Connector 436">
                    <a:extLst>
                      <a:ext uri="{FF2B5EF4-FFF2-40B4-BE49-F238E27FC236}">
                        <a16:creationId xmlns:a16="http://schemas.microsoft.com/office/drawing/2014/main" id="{8BDA2C07-39B0-2E42-BCD5-FFC60829841E}"/>
                      </a:ext>
                    </a:extLst>
                  </p:cNvPr>
                  <p:cNvCxnSpPr>
                    <a:cxnSpLocks/>
                    <a:stCxn id="413" idx="2"/>
                  </p:cNvCxnSpPr>
                  <p:nvPr/>
                </p:nvCxnSpPr>
                <p:spPr>
                  <a:xfrm flipH="1">
                    <a:off x="3904974" y="8811849"/>
                    <a:ext cx="453244" cy="429140"/>
                  </a:xfrm>
                  <a:prstGeom prst="line">
                    <a:avLst/>
                  </a:prstGeom>
                  <a:noFill/>
                  <a:ln w="12700" cap="flat" cmpd="sng" algn="ctr">
                    <a:solidFill>
                      <a:srgbClr val="FFFFFF"/>
                    </a:solidFill>
                    <a:prstDash val="solid"/>
                  </a:ln>
                  <a:effectLst/>
                </p:spPr>
              </p:cxnSp>
              <p:cxnSp>
                <p:nvCxnSpPr>
                  <p:cNvPr id="438" name="Straight Connector 437">
                    <a:extLst>
                      <a:ext uri="{FF2B5EF4-FFF2-40B4-BE49-F238E27FC236}">
                        <a16:creationId xmlns:a16="http://schemas.microsoft.com/office/drawing/2014/main" id="{A7C8880B-4B41-4941-ACFB-082B960A8CB8}"/>
                      </a:ext>
                    </a:extLst>
                  </p:cNvPr>
                  <p:cNvCxnSpPr>
                    <a:cxnSpLocks/>
                    <a:stCxn id="410" idx="2"/>
                  </p:cNvCxnSpPr>
                  <p:nvPr/>
                </p:nvCxnSpPr>
                <p:spPr>
                  <a:xfrm flipH="1">
                    <a:off x="4005881" y="9222185"/>
                    <a:ext cx="950946" cy="113384"/>
                  </a:xfrm>
                  <a:prstGeom prst="line">
                    <a:avLst/>
                  </a:prstGeom>
                  <a:noFill/>
                  <a:ln w="12700" cap="flat" cmpd="sng" algn="ctr">
                    <a:solidFill>
                      <a:srgbClr val="FFFFFF"/>
                    </a:solidFill>
                    <a:prstDash val="solid"/>
                  </a:ln>
                  <a:effectLst/>
                </p:spPr>
              </p:cxnSp>
              <p:cxnSp>
                <p:nvCxnSpPr>
                  <p:cNvPr id="439" name="Straight Connector 438">
                    <a:extLst>
                      <a:ext uri="{FF2B5EF4-FFF2-40B4-BE49-F238E27FC236}">
                        <a16:creationId xmlns:a16="http://schemas.microsoft.com/office/drawing/2014/main" id="{9B0A1D6B-4EBD-BA4B-ABD4-023772E11EB7}"/>
                      </a:ext>
                    </a:extLst>
                  </p:cNvPr>
                  <p:cNvCxnSpPr>
                    <a:cxnSpLocks/>
                    <a:stCxn id="414" idx="3"/>
                  </p:cNvCxnSpPr>
                  <p:nvPr/>
                </p:nvCxnSpPr>
                <p:spPr>
                  <a:xfrm>
                    <a:off x="3796917" y="9037119"/>
                    <a:ext cx="108057" cy="203870"/>
                  </a:xfrm>
                  <a:prstGeom prst="line">
                    <a:avLst/>
                  </a:prstGeom>
                  <a:noFill/>
                  <a:ln w="0" cap="flat" cmpd="sng" algn="ctr">
                    <a:solidFill>
                      <a:srgbClr val="FFFFFF"/>
                    </a:solidFill>
                    <a:prstDash val="solid"/>
                  </a:ln>
                  <a:effectLst/>
                </p:spPr>
              </p:cxnSp>
            </p:grpSp>
            <p:grpSp>
              <p:nvGrpSpPr>
                <p:cNvPr id="381" name="Group 380">
                  <a:extLst>
                    <a:ext uri="{FF2B5EF4-FFF2-40B4-BE49-F238E27FC236}">
                      <a16:creationId xmlns:a16="http://schemas.microsoft.com/office/drawing/2014/main" id="{520D2409-BE95-334C-B241-5798218FBCC1}"/>
                    </a:ext>
                  </a:extLst>
                </p:cNvPr>
                <p:cNvGrpSpPr/>
                <p:nvPr/>
              </p:nvGrpSpPr>
              <p:grpSpPr>
                <a:xfrm>
                  <a:off x="2593277" y="11253566"/>
                  <a:ext cx="203378" cy="188557"/>
                  <a:chOff x="2474347" y="6758477"/>
                  <a:chExt cx="601181" cy="473329"/>
                </a:xfrm>
              </p:grpSpPr>
              <p:grpSp>
                <p:nvGrpSpPr>
                  <p:cNvPr id="383" name="Group 382">
                    <a:extLst>
                      <a:ext uri="{FF2B5EF4-FFF2-40B4-BE49-F238E27FC236}">
                        <a16:creationId xmlns:a16="http://schemas.microsoft.com/office/drawing/2014/main" id="{8E32A4C9-224D-2544-A3EE-3B0E2EA035A7}"/>
                      </a:ext>
                    </a:extLst>
                  </p:cNvPr>
                  <p:cNvGrpSpPr/>
                  <p:nvPr/>
                </p:nvGrpSpPr>
                <p:grpSpPr>
                  <a:xfrm>
                    <a:off x="2688708" y="6991621"/>
                    <a:ext cx="184994" cy="240185"/>
                    <a:chOff x="2685425" y="6685530"/>
                    <a:chExt cx="184994" cy="240186"/>
                  </a:xfrm>
                </p:grpSpPr>
                <p:sp>
                  <p:nvSpPr>
                    <p:cNvPr id="400" name="Rounded Rectangle 399">
                      <a:extLst>
                        <a:ext uri="{FF2B5EF4-FFF2-40B4-BE49-F238E27FC236}">
                          <a16:creationId xmlns:a16="http://schemas.microsoft.com/office/drawing/2014/main" id="{7AD839DF-F665-534C-B7F2-5900E768BA68}"/>
                        </a:ext>
                      </a:extLst>
                    </p:cNvPr>
                    <p:cNvSpPr/>
                    <p:nvPr/>
                  </p:nvSpPr>
                  <p:spPr>
                    <a:xfrm>
                      <a:off x="2738237" y="6787780"/>
                      <a:ext cx="79369" cy="137936"/>
                    </a:xfrm>
                    <a:prstGeom prst="round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401" name="Trapezoid 400">
                      <a:extLst>
                        <a:ext uri="{FF2B5EF4-FFF2-40B4-BE49-F238E27FC236}">
                          <a16:creationId xmlns:a16="http://schemas.microsoft.com/office/drawing/2014/main" id="{05FF3FDF-17FF-A248-AEB8-2232184937F0}"/>
                        </a:ext>
                      </a:extLst>
                    </p:cNvPr>
                    <p:cNvSpPr/>
                    <p:nvPr/>
                  </p:nvSpPr>
                  <p:spPr>
                    <a:xfrm rot="10800000">
                      <a:off x="2689746" y="6759705"/>
                      <a:ext cx="176351" cy="45719"/>
                    </a:xfrm>
                    <a:prstGeom prst="trapezoid">
                      <a:avLst>
                        <a:gd name="adj" fmla="val 166519"/>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402" name="Rectangle 401">
                      <a:extLst>
                        <a:ext uri="{FF2B5EF4-FFF2-40B4-BE49-F238E27FC236}">
                          <a16:creationId xmlns:a16="http://schemas.microsoft.com/office/drawing/2014/main" id="{B548C550-6544-7E46-A304-FF04476978C7}"/>
                        </a:ext>
                      </a:extLst>
                    </p:cNvPr>
                    <p:cNvSpPr/>
                    <p:nvPr/>
                  </p:nvSpPr>
                  <p:spPr>
                    <a:xfrm>
                      <a:off x="2740226" y="6696268"/>
                      <a:ext cx="75391" cy="45927"/>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403" name="Left Bracket 402">
                      <a:extLst>
                        <a:ext uri="{FF2B5EF4-FFF2-40B4-BE49-F238E27FC236}">
                          <a16:creationId xmlns:a16="http://schemas.microsoft.com/office/drawing/2014/main" id="{F7080543-BA1C-3A41-B74A-1DE5E32FD262}"/>
                        </a:ext>
                      </a:extLst>
                    </p:cNvPr>
                    <p:cNvSpPr/>
                    <p:nvPr/>
                  </p:nvSpPr>
                  <p:spPr>
                    <a:xfrm rot="5400000">
                      <a:off x="2754958" y="6615997"/>
                      <a:ext cx="45927" cy="184994"/>
                    </a:xfrm>
                    <a:prstGeom prst="leftBracket">
                      <a:avLst/>
                    </a:prstGeom>
                    <a:no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prstClr val="black"/>
                        </a:solidFill>
                        <a:effectLst/>
                        <a:uLnTx/>
                        <a:uFillTx/>
                        <a:latin typeface="Merriweather"/>
                        <a:ea typeface="+mn-ea"/>
                        <a:cs typeface="+mn-cs"/>
                      </a:endParaRPr>
                    </a:p>
                  </p:txBody>
                </p:sp>
              </p:grpSp>
              <p:grpSp>
                <p:nvGrpSpPr>
                  <p:cNvPr id="384" name="Group 383">
                    <a:extLst>
                      <a:ext uri="{FF2B5EF4-FFF2-40B4-BE49-F238E27FC236}">
                        <a16:creationId xmlns:a16="http://schemas.microsoft.com/office/drawing/2014/main" id="{3BFB9CD7-D1B1-2846-BEEF-5D35A7B6689B}"/>
                      </a:ext>
                    </a:extLst>
                  </p:cNvPr>
                  <p:cNvGrpSpPr/>
                  <p:nvPr/>
                </p:nvGrpSpPr>
                <p:grpSpPr>
                  <a:xfrm>
                    <a:off x="2899906" y="6845194"/>
                    <a:ext cx="175622" cy="151261"/>
                    <a:chOff x="2896623" y="6539051"/>
                    <a:chExt cx="175622" cy="151261"/>
                  </a:xfrm>
                  <a:solidFill>
                    <a:srgbClr val="FFFFFF"/>
                  </a:solidFill>
                </p:grpSpPr>
                <p:sp>
                  <p:nvSpPr>
                    <p:cNvPr id="397" name="Oval 396">
                      <a:extLst>
                        <a:ext uri="{FF2B5EF4-FFF2-40B4-BE49-F238E27FC236}">
                          <a16:creationId xmlns:a16="http://schemas.microsoft.com/office/drawing/2014/main" id="{6106611E-1C41-DF4A-B873-E65C12384A97}"/>
                        </a:ext>
                      </a:extLst>
                    </p:cNvPr>
                    <p:cNvSpPr/>
                    <p:nvPr/>
                  </p:nvSpPr>
                  <p:spPr>
                    <a:xfrm>
                      <a:off x="2896623" y="6644593"/>
                      <a:ext cx="45719" cy="45719"/>
                    </a:xfrm>
                    <a:prstGeom prst="ellipse">
                      <a:avLst/>
                    </a:prstGeom>
                    <a:grp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398" name="Oval 397">
                      <a:extLst>
                        <a:ext uri="{FF2B5EF4-FFF2-40B4-BE49-F238E27FC236}">
                          <a16:creationId xmlns:a16="http://schemas.microsoft.com/office/drawing/2014/main" id="{32BD23A2-322E-F843-A435-67B3FB7EAFC6}"/>
                        </a:ext>
                      </a:extLst>
                    </p:cNvPr>
                    <p:cNvSpPr/>
                    <p:nvPr/>
                  </p:nvSpPr>
                  <p:spPr>
                    <a:xfrm>
                      <a:off x="2945685" y="6593915"/>
                      <a:ext cx="54864" cy="54864"/>
                    </a:xfrm>
                    <a:prstGeom prst="ellipse">
                      <a:avLst/>
                    </a:prstGeom>
                    <a:grp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399" name="Oval 398">
                      <a:extLst>
                        <a:ext uri="{FF2B5EF4-FFF2-40B4-BE49-F238E27FC236}">
                          <a16:creationId xmlns:a16="http://schemas.microsoft.com/office/drawing/2014/main" id="{280142A1-8274-834F-886F-CCA3051EA163}"/>
                        </a:ext>
                      </a:extLst>
                    </p:cNvPr>
                    <p:cNvSpPr/>
                    <p:nvPr/>
                  </p:nvSpPr>
                  <p:spPr>
                    <a:xfrm>
                      <a:off x="3008237" y="6539051"/>
                      <a:ext cx="64008" cy="64008"/>
                    </a:xfrm>
                    <a:prstGeom prst="ellipse">
                      <a:avLst/>
                    </a:prstGeom>
                    <a:grp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grpSp>
              <p:grpSp>
                <p:nvGrpSpPr>
                  <p:cNvPr id="385" name="Group 384">
                    <a:extLst>
                      <a:ext uri="{FF2B5EF4-FFF2-40B4-BE49-F238E27FC236}">
                        <a16:creationId xmlns:a16="http://schemas.microsoft.com/office/drawing/2014/main" id="{711C072E-1621-6040-A018-159E96D44F06}"/>
                      </a:ext>
                    </a:extLst>
                  </p:cNvPr>
                  <p:cNvGrpSpPr/>
                  <p:nvPr/>
                </p:nvGrpSpPr>
                <p:grpSpPr>
                  <a:xfrm rot="19413361">
                    <a:off x="2769849" y="6772983"/>
                    <a:ext cx="175622" cy="151261"/>
                    <a:chOff x="2896623" y="6539051"/>
                    <a:chExt cx="175622" cy="151261"/>
                  </a:xfrm>
                  <a:solidFill>
                    <a:srgbClr val="FFFFFF"/>
                  </a:solidFill>
                </p:grpSpPr>
                <p:sp>
                  <p:nvSpPr>
                    <p:cNvPr id="394" name="Oval 393">
                      <a:extLst>
                        <a:ext uri="{FF2B5EF4-FFF2-40B4-BE49-F238E27FC236}">
                          <a16:creationId xmlns:a16="http://schemas.microsoft.com/office/drawing/2014/main" id="{3DF49CC3-5F9F-CF43-961D-3B0D89835964}"/>
                        </a:ext>
                      </a:extLst>
                    </p:cNvPr>
                    <p:cNvSpPr/>
                    <p:nvPr/>
                  </p:nvSpPr>
                  <p:spPr>
                    <a:xfrm>
                      <a:off x="2896623" y="6644593"/>
                      <a:ext cx="45719" cy="45719"/>
                    </a:xfrm>
                    <a:prstGeom prst="ellipse">
                      <a:avLst/>
                    </a:prstGeom>
                    <a:grp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395" name="Oval 394">
                      <a:extLst>
                        <a:ext uri="{FF2B5EF4-FFF2-40B4-BE49-F238E27FC236}">
                          <a16:creationId xmlns:a16="http://schemas.microsoft.com/office/drawing/2014/main" id="{880258A6-C697-F94B-9747-EEF2EBB95E3A}"/>
                        </a:ext>
                      </a:extLst>
                    </p:cNvPr>
                    <p:cNvSpPr/>
                    <p:nvPr/>
                  </p:nvSpPr>
                  <p:spPr>
                    <a:xfrm>
                      <a:off x="2945685" y="6593915"/>
                      <a:ext cx="54864" cy="54864"/>
                    </a:xfrm>
                    <a:prstGeom prst="ellipse">
                      <a:avLst/>
                    </a:prstGeom>
                    <a:grp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396" name="Oval 395">
                      <a:extLst>
                        <a:ext uri="{FF2B5EF4-FFF2-40B4-BE49-F238E27FC236}">
                          <a16:creationId xmlns:a16="http://schemas.microsoft.com/office/drawing/2014/main" id="{31AC1C89-DA9D-7C43-988C-0B7C0845D4FA}"/>
                        </a:ext>
                      </a:extLst>
                    </p:cNvPr>
                    <p:cNvSpPr/>
                    <p:nvPr/>
                  </p:nvSpPr>
                  <p:spPr>
                    <a:xfrm>
                      <a:off x="3008237" y="6539051"/>
                      <a:ext cx="64008" cy="64008"/>
                    </a:xfrm>
                    <a:prstGeom prst="ellipse">
                      <a:avLst/>
                    </a:prstGeom>
                    <a:grp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grpSp>
              <p:grpSp>
                <p:nvGrpSpPr>
                  <p:cNvPr id="386" name="Group 385">
                    <a:extLst>
                      <a:ext uri="{FF2B5EF4-FFF2-40B4-BE49-F238E27FC236}">
                        <a16:creationId xmlns:a16="http://schemas.microsoft.com/office/drawing/2014/main" id="{5A594A83-F42E-8344-A763-7ACDD2221173}"/>
                      </a:ext>
                    </a:extLst>
                  </p:cNvPr>
                  <p:cNvGrpSpPr/>
                  <p:nvPr/>
                </p:nvGrpSpPr>
                <p:grpSpPr>
                  <a:xfrm rot="17447046">
                    <a:off x="2617988" y="6770657"/>
                    <a:ext cx="175622" cy="151261"/>
                    <a:chOff x="2896623" y="6539051"/>
                    <a:chExt cx="175622" cy="151261"/>
                  </a:xfrm>
                  <a:solidFill>
                    <a:srgbClr val="FFFFFF"/>
                  </a:solidFill>
                </p:grpSpPr>
                <p:sp>
                  <p:nvSpPr>
                    <p:cNvPr id="391" name="Oval 390">
                      <a:extLst>
                        <a:ext uri="{FF2B5EF4-FFF2-40B4-BE49-F238E27FC236}">
                          <a16:creationId xmlns:a16="http://schemas.microsoft.com/office/drawing/2014/main" id="{0AFF3879-F325-CE47-89C6-4B275C3D1FF4}"/>
                        </a:ext>
                      </a:extLst>
                    </p:cNvPr>
                    <p:cNvSpPr/>
                    <p:nvPr/>
                  </p:nvSpPr>
                  <p:spPr>
                    <a:xfrm>
                      <a:off x="2896623" y="6644593"/>
                      <a:ext cx="45719" cy="45719"/>
                    </a:xfrm>
                    <a:prstGeom prst="ellipse">
                      <a:avLst/>
                    </a:prstGeom>
                    <a:grp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392" name="Oval 391">
                      <a:extLst>
                        <a:ext uri="{FF2B5EF4-FFF2-40B4-BE49-F238E27FC236}">
                          <a16:creationId xmlns:a16="http://schemas.microsoft.com/office/drawing/2014/main" id="{189103EE-615D-504C-AD51-4CF794721A99}"/>
                        </a:ext>
                      </a:extLst>
                    </p:cNvPr>
                    <p:cNvSpPr/>
                    <p:nvPr/>
                  </p:nvSpPr>
                  <p:spPr>
                    <a:xfrm>
                      <a:off x="2945685" y="6593915"/>
                      <a:ext cx="54864" cy="54864"/>
                    </a:xfrm>
                    <a:prstGeom prst="ellipse">
                      <a:avLst/>
                    </a:prstGeom>
                    <a:grp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393" name="Oval 392">
                      <a:extLst>
                        <a:ext uri="{FF2B5EF4-FFF2-40B4-BE49-F238E27FC236}">
                          <a16:creationId xmlns:a16="http://schemas.microsoft.com/office/drawing/2014/main" id="{EBBF9B95-4C8B-7046-9FA8-953FB6D4D971}"/>
                        </a:ext>
                      </a:extLst>
                    </p:cNvPr>
                    <p:cNvSpPr/>
                    <p:nvPr/>
                  </p:nvSpPr>
                  <p:spPr>
                    <a:xfrm>
                      <a:off x="3008237" y="6539051"/>
                      <a:ext cx="64008" cy="64008"/>
                    </a:xfrm>
                    <a:prstGeom prst="ellipse">
                      <a:avLst/>
                    </a:prstGeom>
                    <a:grp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grpSp>
              <p:grpSp>
                <p:nvGrpSpPr>
                  <p:cNvPr id="387" name="Group 386">
                    <a:extLst>
                      <a:ext uri="{FF2B5EF4-FFF2-40B4-BE49-F238E27FC236}">
                        <a16:creationId xmlns:a16="http://schemas.microsoft.com/office/drawing/2014/main" id="{FFC41096-8CF6-D940-8E03-8C22791B9AF3}"/>
                      </a:ext>
                    </a:extLst>
                  </p:cNvPr>
                  <p:cNvGrpSpPr/>
                  <p:nvPr/>
                </p:nvGrpSpPr>
                <p:grpSpPr>
                  <a:xfrm flipH="1">
                    <a:off x="2474347" y="6837360"/>
                    <a:ext cx="175622" cy="151261"/>
                    <a:chOff x="2896623" y="6539051"/>
                    <a:chExt cx="175622" cy="151261"/>
                  </a:xfrm>
                  <a:solidFill>
                    <a:srgbClr val="FFFFFF"/>
                  </a:solidFill>
                </p:grpSpPr>
                <p:sp>
                  <p:nvSpPr>
                    <p:cNvPr id="388" name="Oval 387">
                      <a:extLst>
                        <a:ext uri="{FF2B5EF4-FFF2-40B4-BE49-F238E27FC236}">
                          <a16:creationId xmlns:a16="http://schemas.microsoft.com/office/drawing/2014/main" id="{CE77D159-D789-7E4D-BAC6-292A14B3A63F}"/>
                        </a:ext>
                      </a:extLst>
                    </p:cNvPr>
                    <p:cNvSpPr/>
                    <p:nvPr/>
                  </p:nvSpPr>
                  <p:spPr>
                    <a:xfrm>
                      <a:off x="2896623" y="6644593"/>
                      <a:ext cx="45719" cy="45719"/>
                    </a:xfrm>
                    <a:prstGeom prst="ellipse">
                      <a:avLst/>
                    </a:prstGeom>
                    <a:grp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389" name="Oval 388">
                      <a:extLst>
                        <a:ext uri="{FF2B5EF4-FFF2-40B4-BE49-F238E27FC236}">
                          <a16:creationId xmlns:a16="http://schemas.microsoft.com/office/drawing/2014/main" id="{7152DC04-B1E5-4E43-97C3-A7964471D084}"/>
                        </a:ext>
                      </a:extLst>
                    </p:cNvPr>
                    <p:cNvSpPr/>
                    <p:nvPr/>
                  </p:nvSpPr>
                  <p:spPr>
                    <a:xfrm>
                      <a:off x="2945685" y="6593915"/>
                      <a:ext cx="54864" cy="54864"/>
                    </a:xfrm>
                    <a:prstGeom prst="ellipse">
                      <a:avLst/>
                    </a:prstGeom>
                    <a:grp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sp>
                  <p:nvSpPr>
                    <p:cNvPr id="390" name="Oval 389">
                      <a:extLst>
                        <a:ext uri="{FF2B5EF4-FFF2-40B4-BE49-F238E27FC236}">
                          <a16:creationId xmlns:a16="http://schemas.microsoft.com/office/drawing/2014/main" id="{262A5D64-F3B1-4449-B910-6A3878C77350}"/>
                        </a:ext>
                      </a:extLst>
                    </p:cNvPr>
                    <p:cNvSpPr/>
                    <p:nvPr/>
                  </p:nvSpPr>
                  <p:spPr>
                    <a:xfrm>
                      <a:off x="3008237" y="6539051"/>
                      <a:ext cx="64008" cy="64008"/>
                    </a:xfrm>
                    <a:prstGeom prst="ellipse">
                      <a:avLst/>
                    </a:prstGeom>
                    <a:grp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85" b="0" i="0" u="none" strike="noStrike" kern="0" cap="none" spc="0" normalizeH="0" baseline="0" noProof="0">
                        <a:ln>
                          <a:noFill/>
                        </a:ln>
                        <a:solidFill>
                          <a:srgbClr val="FFFFFF"/>
                        </a:solidFill>
                        <a:effectLst/>
                        <a:uLnTx/>
                        <a:uFillTx/>
                        <a:latin typeface="Merriweather"/>
                        <a:ea typeface="+mn-ea"/>
                        <a:cs typeface="+mn-cs"/>
                      </a:endParaRPr>
                    </a:p>
                  </p:txBody>
                </p:sp>
              </p:grpSp>
            </p:grpSp>
            <p:pic>
              <p:nvPicPr>
                <p:cNvPr id="382" name="Picture 381">
                  <a:extLst>
                    <a:ext uri="{FF2B5EF4-FFF2-40B4-BE49-F238E27FC236}">
                      <a16:creationId xmlns:a16="http://schemas.microsoft.com/office/drawing/2014/main" id="{ACC8B198-BCE7-CB43-88B0-4D1278ED76D3}"/>
                    </a:ext>
                  </a:extLst>
                </p:cNvPr>
                <p:cNvPicPr>
                  <a:picLocks noChangeAspect="1"/>
                </p:cNvPicPr>
                <p:nvPr/>
              </p:nvPicPr>
              <p:blipFill>
                <a:blip r:embed="rId59"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2053291" y="10161846"/>
                  <a:ext cx="149882" cy="150275"/>
                </a:xfrm>
                <a:prstGeom prst="rect">
                  <a:avLst/>
                </a:prstGeom>
                <a:noFill/>
                <a:ln w="0">
                  <a:noFill/>
                </a:ln>
              </p:spPr>
            </p:pic>
          </p:grpSp>
          <p:sp>
            <p:nvSpPr>
              <p:cNvPr id="376" name="TextBox 375">
                <a:extLst>
                  <a:ext uri="{FF2B5EF4-FFF2-40B4-BE49-F238E27FC236}">
                    <a16:creationId xmlns:a16="http://schemas.microsoft.com/office/drawing/2014/main" id="{9A091C13-8760-6741-95E3-A8758316F138}"/>
                  </a:ext>
                </a:extLst>
              </p:cNvPr>
              <p:cNvSpPr txBox="1"/>
              <p:nvPr/>
            </p:nvSpPr>
            <p:spPr>
              <a:xfrm>
                <a:off x="6523537" y="2752356"/>
                <a:ext cx="884597" cy="246221"/>
              </a:xfrm>
              <a:prstGeom prst="rect">
                <a:avLst/>
              </a:prstGeom>
              <a:noFill/>
              <a:ln w="0">
                <a:noFill/>
              </a:ln>
            </p:spPr>
            <p:txBody>
              <a:bodyPr wrap="square" rtlCol="0">
                <a:spAutoFit/>
              </a:bodyPr>
              <a:lstStyle/>
              <a:p>
                <a:pPr algn="ctr"/>
                <a:r>
                  <a:rPr lang="en-US" sz="1000">
                    <a:solidFill>
                      <a:srgbClr val="FFFFFF"/>
                    </a:solidFill>
                    <a:ea typeface="Helvetica Neue" panose="02000503000000020004" pitchFamily="2" charset="0"/>
                    <a:cs typeface="Helvetica Neue" panose="02000503000000020004" pitchFamily="2" charset="0"/>
                  </a:rPr>
                  <a:t>Kitchen</a:t>
                </a:r>
              </a:p>
            </p:txBody>
          </p:sp>
          <p:sp>
            <p:nvSpPr>
              <p:cNvPr id="377" name="TextBox 376">
                <a:extLst>
                  <a:ext uri="{FF2B5EF4-FFF2-40B4-BE49-F238E27FC236}">
                    <a16:creationId xmlns:a16="http://schemas.microsoft.com/office/drawing/2014/main" id="{9AA52C99-FE20-5D4E-AFDF-AF86DA4C3140}"/>
                  </a:ext>
                </a:extLst>
              </p:cNvPr>
              <p:cNvSpPr txBox="1"/>
              <p:nvPr/>
            </p:nvSpPr>
            <p:spPr>
              <a:xfrm>
                <a:off x="8199675" y="2752089"/>
                <a:ext cx="1092462" cy="246221"/>
              </a:xfrm>
              <a:prstGeom prst="rect">
                <a:avLst/>
              </a:prstGeom>
              <a:noFill/>
              <a:ln w="0">
                <a:noFill/>
              </a:ln>
            </p:spPr>
            <p:txBody>
              <a:bodyPr wrap="square" rtlCol="0">
                <a:spAutoFit/>
              </a:bodyPr>
              <a:lstStyle/>
              <a:p>
                <a:pPr algn="ctr"/>
                <a:r>
                  <a:rPr lang="en-US" sz="1000">
                    <a:solidFill>
                      <a:srgbClr val="FFFFFF"/>
                    </a:solidFill>
                    <a:ea typeface="Helvetica Neue" panose="02000503000000020004" pitchFamily="2" charset="0"/>
                    <a:cs typeface="Helvetica Neue" panose="02000503000000020004" pitchFamily="2" charset="0"/>
                  </a:rPr>
                  <a:t>Living Room</a:t>
                </a:r>
              </a:p>
            </p:txBody>
          </p:sp>
          <p:sp>
            <p:nvSpPr>
              <p:cNvPr id="378" name="TextBox 377">
                <a:extLst>
                  <a:ext uri="{FF2B5EF4-FFF2-40B4-BE49-F238E27FC236}">
                    <a16:creationId xmlns:a16="http://schemas.microsoft.com/office/drawing/2014/main" id="{29AA33AE-2E39-2041-9DFA-AA95A7818D5C}"/>
                  </a:ext>
                </a:extLst>
              </p:cNvPr>
              <p:cNvSpPr txBox="1"/>
              <p:nvPr/>
            </p:nvSpPr>
            <p:spPr>
              <a:xfrm>
                <a:off x="8250680" y="4165709"/>
                <a:ext cx="1003015" cy="400110"/>
              </a:xfrm>
              <a:prstGeom prst="rect">
                <a:avLst/>
              </a:prstGeom>
              <a:noFill/>
              <a:ln w="0">
                <a:noFill/>
              </a:ln>
            </p:spPr>
            <p:txBody>
              <a:bodyPr wrap="square" rtlCol="0">
                <a:spAutoFit/>
              </a:bodyPr>
              <a:lstStyle/>
              <a:p>
                <a:pPr algn="ctr"/>
                <a:r>
                  <a:rPr lang="en-US" sz="1000">
                    <a:solidFill>
                      <a:srgbClr val="FFFFFF"/>
                    </a:solidFill>
                    <a:ea typeface="Helvetica Neue" panose="02000503000000020004" pitchFamily="2" charset="0"/>
                    <a:cs typeface="Helvetica Neue" panose="02000503000000020004" pitchFamily="2" charset="0"/>
                  </a:rPr>
                  <a:t>Garage &amp; Outdoors</a:t>
                </a:r>
              </a:p>
            </p:txBody>
          </p:sp>
          <p:sp>
            <p:nvSpPr>
              <p:cNvPr id="379" name="TextBox 378">
                <a:extLst>
                  <a:ext uri="{FF2B5EF4-FFF2-40B4-BE49-F238E27FC236}">
                    <a16:creationId xmlns:a16="http://schemas.microsoft.com/office/drawing/2014/main" id="{0A93343D-834D-194D-8A64-C02AFC468D37}"/>
                  </a:ext>
                </a:extLst>
              </p:cNvPr>
              <p:cNvSpPr txBox="1"/>
              <p:nvPr/>
            </p:nvSpPr>
            <p:spPr>
              <a:xfrm>
                <a:off x="6523537" y="4217464"/>
                <a:ext cx="884597" cy="246221"/>
              </a:xfrm>
              <a:prstGeom prst="rect">
                <a:avLst/>
              </a:prstGeom>
              <a:noFill/>
              <a:ln w="0">
                <a:noFill/>
              </a:ln>
            </p:spPr>
            <p:txBody>
              <a:bodyPr wrap="square" rtlCol="0">
                <a:spAutoFit/>
              </a:bodyPr>
              <a:lstStyle/>
              <a:p>
                <a:pPr algn="ctr"/>
                <a:r>
                  <a:rPr lang="en-US" sz="1000">
                    <a:solidFill>
                      <a:srgbClr val="FFFFFF"/>
                    </a:solidFill>
                    <a:ea typeface="Helvetica Neue" panose="02000503000000020004" pitchFamily="2" charset="0"/>
                    <a:cs typeface="Helvetica Neue" panose="02000503000000020004" pitchFamily="2" charset="0"/>
                  </a:rPr>
                  <a:t>Bathroom</a:t>
                </a:r>
              </a:p>
            </p:txBody>
          </p:sp>
        </p:grpSp>
        <p:sp>
          <p:nvSpPr>
            <p:cNvPr id="448" name="Pentagon 447">
              <a:extLst>
                <a:ext uri="{FF2B5EF4-FFF2-40B4-BE49-F238E27FC236}">
                  <a16:creationId xmlns:a16="http://schemas.microsoft.com/office/drawing/2014/main" id="{BEC6F603-5539-7E4B-AFFA-885D1C402574}"/>
                </a:ext>
              </a:extLst>
            </p:cNvPr>
            <p:cNvSpPr/>
            <p:nvPr/>
          </p:nvSpPr>
          <p:spPr>
            <a:xfrm>
              <a:off x="3027494" y="1450531"/>
              <a:ext cx="1010156" cy="149426"/>
            </a:xfrm>
            <a:prstGeom prst="homePlat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Pentagon 448">
              <a:extLst>
                <a:ext uri="{FF2B5EF4-FFF2-40B4-BE49-F238E27FC236}">
                  <a16:creationId xmlns:a16="http://schemas.microsoft.com/office/drawing/2014/main" id="{6FA98C97-0194-5447-8122-F2B6179DF696}"/>
                </a:ext>
              </a:extLst>
            </p:cNvPr>
            <p:cNvSpPr/>
            <p:nvPr/>
          </p:nvSpPr>
          <p:spPr>
            <a:xfrm>
              <a:off x="5914854" y="1474760"/>
              <a:ext cx="1010156" cy="149426"/>
            </a:xfrm>
            <a:prstGeom prst="homePlat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Rectangle 449">
              <a:extLst>
                <a:ext uri="{FF2B5EF4-FFF2-40B4-BE49-F238E27FC236}">
                  <a16:creationId xmlns:a16="http://schemas.microsoft.com/office/drawing/2014/main" id="{FED00143-A922-8C46-AB55-6B960EE339D5}"/>
                </a:ext>
              </a:extLst>
            </p:cNvPr>
            <p:cNvSpPr/>
            <p:nvPr/>
          </p:nvSpPr>
          <p:spPr>
            <a:xfrm>
              <a:off x="2516678" y="5834134"/>
              <a:ext cx="4872644" cy="769441"/>
            </a:xfrm>
            <a:prstGeom prst="rect">
              <a:avLst/>
            </a:prstGeom>
            <a:ln>
              <a:noFill/>
            </a:ln>
          </p:spPr>
          <p:txBody>
            <a:bodyPr wrap="square">
              <a:spAutoFit/>
            </a:bodyPr>
            <a:lstStyle/>
            <a:p>
              <a:r>
                <a:rPr lang="en-CA" sz="1100" i="1">
                  <a:solidFill>
                    <a:schemeClr val="accent2"/>
                  </a:solidFill>
                  <a:cs typeface="Times New Roman" panose="02020603050405020304" pitchFamily="18" charset="0"/>
                </a:rPr>
                <a:t>“Compatibility is a given based on our platform capabilities. We don't solicit developers on our platform because we're too small - we connect the big players. We're a platform of platforms.”</a:t>
              </a:r>
              <a:r>
                <a:rPr lang="en-US" sz="1100" i="1">
                  <a:solidFill>
                    <a:schemeClr val="accent2"/>
                  </a:solidFill>
                  <a:cs typeface="Times New Roman" panose="02020603050405020304" pitchFamily="18" charset="0"/>
                </a:rPr>
                <a:t>           </a:t>
              </a:r>
            </a:p>
            <a:p>
              <a:pPr algn="r"/>
              <a:r>
                <a:rPr lang="en-CA" sz="1100" i="1">
                  <a:solidFill>
                    <a:schemeClr val="accent2"/>
                  </a:solidFill>
                  <a:cs typeface="Times New Roman" panose="02020603050405020304" pitchFamily="18" charset="0"/>
                </a:rPr>
                <a:t>- Founder &amp; CEO, </a:t>
              </a:r>
              <a:r>
                <a:rPr lang="en-CA" sz="1100" i="1" err="1">
                  <a:solidFill>
                    <a:schemeClr val="accent2"/>
                  </a:solidFill>
                  <a:cs typeface="Times New Roman" panose="02020603050405020304" pitchFamily="18" charset="0"/>
                </a:rPr>
                <a:t>Independa</a:t>
              </a:r>
              <a:endParaRPr lang="en-US" sz="1100" i="1">
                <a:solidFill>
                  <a:schemeClr val="accent2"/>
                </a:solidFill>
                <a:cs typeface="Times New Roman" panose="02020603050405020304" pitchFamily="18" charset="0"/>
              </a:endParaRPr>
            </a:p>
          </p:txBody>
        </p:sp>
      </p:grpSp>
    </p:spTree>
    <p:extLst>
      <p:ext uri="{BB962C8B-B14F-4D97-AF65-F5344CB8AC3E}">
        <p14:creationId xmlns:p14="http://schemas.microsoft.com/office/powerpoint/2010/main" val="2925281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2" y="63906"/>
            <a:ext cx="6873240" cy="447675"/>
          </a:xfrm>
        </p:spPr>
        <p:txBody>
          <a:bodyPr/>
          <a:lstStyle/>
          <a:p>
            <a:r>
              <a:rPr lang="en-US"/>
              <a:t>Final State: Mesh Ecosystems That Promote UX &amp; Supplier Innovation</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33</a:t>
            </a:fld>
            <a:endParaRPr lang="en-US"/>
          </a:p>
        </p:txBody>
      </p:sp>
      <p:grpSp>
        <p:nvGrpSpPr>
          <p:cNvPr id="3" name="Group 2">
            <a:extLst>
              <a:ext uri="{FF2B5EF4-FFF2-40B4-BE49-F238E27FC236}">
                <a16:creationId xmlns:a16="http://schemas.microsoft.com/office/drawing/2014/main" id="{42D78CA5-1908-1945-A33B-64F199BDEB5D}"/>
              </a:ext>
            </a:extLst>
          </p:cNvPr>
          <p:cNvGrpSpPr/>
          <p:nvPr/>
        </p:nvGrpSpPr>
        <p:grpSpPr>
          <a:xfrm>
            <a:off x="1559538" y="1403244"/>
            <a:ext cx="9072924" cy="4618054"/>
            <a:chOff x="621071" y="1758253"/>
            <a:chExt cx="9072924" cy="4618054"/>
          </a:xfrm>
        </p:grpSpPr>
        <p:sp>
          <p:nvSpPr>
            <p:cNvPr id="109" name="TextBox 108">
              <a:extLst>
                <a:ext uri="{FF2B5EF4-FFF2-40B4-BE49-F238E27FC236}">
                  <a16:creationId xmlns:a16="http://schemas.microsoft.com/office/drawing/2014/main" id="{64E38227-18EA-2148-9B60-E2BBBA7C6A71}"/>
                </a:ext>
              </a:extLst>
            </p:cNvPr>
            <p:cNvSpPr txBox="1"/>
            <p:nvPr/>
          </p:nvSpPr>
          <p:spPr>
            <a:xfrm>
              <a:off x="5499589" y="2573162"/>
              <a:ext cx="1684371" cy="1938992"/>
            </a:xfrm>
            <a:prstGeom prst="rect">
              <a:avLst/>
            </a:prstGeom>
            <a:noFill/>
          </p:spPr>
          <p:txBody>
            <a:bodyPr wrap="square" rtlCol="0">
              <a:spAutoFit/>
            </a:bodyPr>
            <a:lstStyle/>
            <a:p>
              <a:r>
                <a:rPr lang="en-US" sz="1200">
                  <a:solidFill>
                    <a:schemeClr val="tx2"/>
                  </a:solidFill>
                  <a:ea typeface="Helvetica Neue" panose="02000503000000020004" pitchFamily="2" charset="0"/>
                  <a:cs typeface="Helvetica Neue" panose="02000503000000020004" pitchFamily="2" charset="0"/>
                </a:rPr>
                <a:t>Barriers to Entry</a:t>
              </a:r>
            </a:p>
            <a:p>
              <a:endParaRPr lang="en-US" sz="1200">
                <a:solidFill>
                  <a:schemeClr val="tx2"/>
                </a:solidFill>
                <a:ea typeface="Helvetica Neue" panose="02000503000000020004" pitchFamily="2" charset="0"/>
                <a:cs typeface="Helvetica Neue" panose="02000503000000020004" pitchFamily="2" charset="0"/>
              </a:endParaRPr>
            </a:p>
            <a:p>
              <a:r>
                <a:rPr lang="en-US" sz="1200">
                  <a:solidFill>
                    <a:schemeClr val="tx2"/>
                  </a:solidFill>
                  <a:ea typeface="Helvetica Neue" panose="02000503000000020004" pitchFamily="2" charset="0"/>
                  <a:cs typeface="Helvetica Neue" panose="02000503000000020004" pitchFamily="2" charset="0"/>
                </a:rPr>
                <a:t>Hardware Costs</a:t>
              </a:r>
            </a:p>
            <a:p>
              <a:endParaRPr lang="en-US" sz="1200">
                <a:solidFill>
                  <a:schemeClr val="tx2"/>
                </a:solidFill>
                <a:ea typeface="Helvetica Neue" panose="02000503000000020004" pitchFamily="2" charset="0"/>
                <a:cs typeface="Helvetica Neue" panose="02000503000000020004" pitchFamily="2" charset="0"/>
              </a:endParaRPr>
            </a:p>
            <a:p>
              <a:r>
                <a:rPr lang="en-US" sz="1200">
                  <a:solidFill>
                    <a:schemeClr val="tx2"/>
                  </a:solidFill>
                  <a:ea typeface="Helvetica Neue" panose="02000503000000020004" pitchFamily="2" charset="0"/>
                  <a:cs typeface="Helvetica Neue" panose="02000503000000020004" pitchFamily="2" charset="0"/>
                </a:rPr>
                <a:t>Developer Costs</a:t>
              </a:r>
            </a:p>
            <a:p>
              <a:endParaRPr lang="en-US" sz="1200">
                <a:solidFill>
                  <a:schemeClr val="tx2"/>
                </a:solidFill>
                <a:ea typeface="Helvetica Neue" panose="02000503000000020004" pitchFamily="2" charset="0"/>
                <a:cs typeface="Helvetica Neue" panose="02000503000000020004" pitchFamily="2" charset="0"/>
              </a:endParaRPr>
            </a:p>
            <a:p>
              <a:r>
                <a:rPr lang="en-US" sz="1200">
                  <a:solidFill>
                    <a:schemeClr val="tx2"/>
                  </a:solidFill>
                  <a:ea typeface="Helvetica Neue" panose="02000503000000020004" pitchFamily="2" charset="0"/>
                  <a:cs typeface="Helvetica Neue" panose="02000503000000020004" pitchFamily="2" charset="0"/>
                </a:rPr>
                <a:t>Innovation</a:t>
              </a:r>
            </a:p>
            <a:p>
              <a:endParaRPr lang="en-US" sz="1200">
                <a:solidFill>
                  <a:schemeClr val="tx2"/>
                </a:solidFill>
                <a:ea typeface="Helvetica Neue" panose="02000503000000020004" pitchFamily="2" charset="0"/>
                <a:cs typeface="Helvetica Neue" panose="02000503000000020004" pitchFamily="2" charset="0"/>
              </a:endParaRPr>
            </a:p>
            <a:p>
              <a:r>
                <a:rPr lang="en-US" sz="1200">
                  <a:solidFill>
                    <a:schemeClr val="tx2"/>
                  </a:solidFill>
                  <a:ea typeface="Helvetica Neue" panose="02000503000000020004" pitchFamily="2" charset="0"/>
                  <a:cs typeface="Helvetica Neue" panose="02000503000000020004" pitchFamily="2" charset="0"/>
                </a:rPr>
                <a:t>Specification Autonomy</a:t>
              </a:r>
            </a:p>
          </p:txBody>
        </p:sp>
        <p:sp>
          <p:nvSpPr>
            <p:cNvPr id="110" name="TextBox 109">
              <a:extLst>
                <a:ext uri="{FF2B5EF4-FFF2-40B4-BE49-F238E27FC236}">
                  <a16:creationId xmlns:a16="http://schemas.microsoft.com/office/drawing/2014/main" id="{7060AA6C-2144-2045-A4EA-48671E60DB7C}"/>
                </a:ext>
              </a:extLst>
            </p:cNvPr>
            <p:cNvSpPr txBox="1"/>
            <p:nvPr/>
          </p:nvSpPr>
          <p:spPr>
            <a:xfrm>
              <a:off x="7974341" y="2577377"/>
              <a:ext cx="1684371" cy="1384995"/>
            </a:xfrm>
            <a:prstGeom prst="rect">
              <a:avLst/>
            </a:prstGeom>
            <a:noFill/>
          </p:spPr>
          <p:txBody>
            <a:bodyPr wrap="square" rtlCol="0">
              <a:spAutoFit/>
            </a:bodyPr>
            <a:lstStyle/>
            <a:p>
              <a:r>
                <a:rPr lang="en-US" sz="1200">
                  <a:solidFill>
                    <a:schemeClr val="tx2"/>
                  </a:solidFill>
                  <a:ea typeface="Helvetica Neue" panose="02000503000000020004" pitchFamily="2" charset="0"/>
                  <a:cs typeface="Helvetica Neue" panose="02000503000000020004" pitchFamily="2" charset="0"/>
                </a:rPr>
                <a:t>Prices</a:t>
              </a:r>
            </a:p>
            <a:p>
              <a:endParaRPr lang="en-US" sz="1200">
                <a:solidFill>
                  <a:schemeClr val="tx2"/>
                </a:solidFill>
                <a:ea typeface="Helvetica Neue" panose="02000503000000020004" pitchFamily="2" charset="0"/>
                <a:cs typeface="Helvetica Neue" panose="02000503000000020004" pitchFamily="2" charset="0"/>
              </a:endParaRPr>
            </a:p>
            <a:p>
              <a:r>
                <a:rPr lang="en-US" sz="1200">
                  <a:solidFill>
                    <a:schemeClr val="tx2"/>
                  </a:solidFill>
                  <a:ea typeface="Helvetica Neue" panose="02000503000000020004" pitchFamily="2" charset="0"/>
                  <a:cs typeface="Helvetica Neue" panose="02000503000000020004" pitchFamily="2" charset="0"/>
                </a:rPr>
                <a:t>Functionality</a:t>
              </a:r>
            </a:p>
            <a:p>
              <a:endParaRPr lang="en-US" sz="1200">
                <a:solidFill>
                  <a:schemeClr val="tx2"/>
                </a:solidFill>
                <a:ea typeface="Helvetica Neue" panose="02000503000000020004" pitchFamily="2" charset="0"/>
                <a:cs typeface="Helvetica Neue" panose="02000503000000020004" pitchFamily="2" charset="0"/>
              </a:endParaRPr>
            </a:p>
            <a:p>
              <a:r>
                <a:rPr lang="en-US" sz="1200">
                  <a:solidFill>
                    <a:schemeClr val="tx2"/>
                  </a:solidFill>
                  <a:ea typeface="Helvetica Neue" panose="02000503000000020004" pitchFamily="2" charset="0"/>
                  <a:cs typeface="Helvetica Neue" panose="02000503000000020004" pitchFamily="2" charset="0"/>
                </a:rPr>
                <a:t>Adoption</a:t>
              </a:r>
            </a:p>
            <a:p>
              <a:endParaRPr lang="en-US" sz="1200">
                <a:solidFill>
                  <a:schemeClr val="tx2"/>
                </a:solidFill>
                <a:ea typeface="Helvetica Neue" panose="02000503000000020004" pitchFamily="2" charset="0"/>
                <a:cs typeface="Helvetica Neue" panose="02000503000000020004" pitchFamily="2" charset="0"/>
              </a:endParaRPr>
            </a:p>
            <a:p>
              <a:r>
                <a:rPr lang="en-US" sz="1200">
                  <a:solidFill>
                    <a:schemeClr val="tx2"/>
                  </a:solidFill>
                  <a:ea typeface="Helvetica Neue" panose="02000503000000020004" pitchFamily="2" charset="0"/>
                  <a:cs typeface="Helvetica Neue" panose="02000503000000020004" pitchFamily="2" charset="0"/>
                </a:rPr>
                <a:t>Outage Risk</a:t>
              </a:r>
            </a:p>
          </p:txBody>
        </p:sp>
        <p:sp>
          <p:nvSpPr>
            <p:cNvPr id="111" name="Rectangle 110">
              <a:extLst>
                <a:ext uri="{FF2B5EF4-FFF2-40B4-BE49-F238E27FC236}">
                  <a16:creationId xmlns:a16="http://schemas.microsoft.com/office/drawing/2014/main" id="{FCCF46DA-FD78-DA45-BD5D-9AE219BAE011}"/>
                </a:ext>
              </a:extLst>
            </p:cNvPr>
            <p:cNvSpPr/>
            <p:nvPr/>
          </p:nvSpPr>
          <p:spPr bwMode="auto">
            <a:xfrm>
              <a:off x="4953000" y="1782320"/>
              <a:ext cx="2400466" cy="594399"/>
            </a:xfrm>
            <a:prstGeom prst="rect">
              <a:avLst/>
            </a:prstGeom>
            <a:solidFill>
              <a:schemeClr val="accent1"/>
            </a:solidFill>
            <a:ln w="9525" cap="flat" cmpd="sng" algn="ctr">
              <a:noFill/>
              <a:prstDash val="solid"/>
              <a:round/>
              <a:headEnd type="none" w="med" len="med"/>
              <a:tailEnd type="none" w="med" len="med"/>
            </a:ln>
            <a:effectLst/>
          </p:spPr>
          <p:txBody>
            <a:bodyPr vert="horz" wrap="square" lIns="61913" tIns="30956" rIns="61913" bIns="30956" numCol="1" rtlCol="0" anchor="ctr" anchorCtr="0" compatLnSpc="1">
              <a:prstTxWarp prst="textNoShape">
                <a:avLst/>
              </a:prstTxWarp>
            </a:bodyPr>
            <a:lstStyle/>
            <a:p>
              <a:pPr marL="688975" lvl="2"/>
              <a:r>
                <a:rPr lang="en-US" sz="1200">
                  <a:solidFill>
                    <a:schemeClr val="bg1"/>
                  </a:solidFill>
                  <a:ea typeface="ＭＳ Ｐゴシック" pitchFamily="-65" charset="-128"/>
                  <a:cs typeface="ＭＳ Ｐゴシック" pitchFamily="-65" charset="-128"/>
                </a:rPr>
                <a:t>Impacts on</a:t>
              </a:r>
              <a:endParaRPr lang="en-US" sz="1200">
                <a:solidFill>
                  <a:schemeClr val="bg1"/>
                </a:solidFill>
              </a:endParaRPr>
            </a:p>
            <a:p>
              <a:pPr marL="688975" lvl="2"/>
              <a:r>
                <a:rPr lang="en-US" sz="1200">
                  <a:solidFill>
                    <a:schemeClr val="bg1"/>
                  </a:solidFill>
                </a:rPr>
                <a:t>Device </a:t>
              </a:r>
              <a:r>
                <a:rPr lang="en-US" sz="1200">
                  <a:solidFill>
                    <a:schemeClr val="bg1"/>
                  </a:solidFill>
                  <a:ea typeface="ＭＳ Ｐゴシック" pitchFamily="-65" charset="-128"/>
                  <a:cs typeface="ＭＳ Ｐゴシック" pitchFamily="-65" charset="-128"/>
                </a:rPr>
                <a:t>Suppliers</a:t>
              </a:r>
            </a:p>
          </p:txBody>
        </p:sp>
        <p:pic>
          <p:nvPicPr>
            <p:cNvPr id="112" name="Graphic 111" descr="Teacher">
              <a:extLst>
                <a:ext uri="{FF2B5EF4-FFF2-40B4-BE49-F238E27FC236}">
                  <a16:creationId xmlns:a16="http://schemas.microsoft.com/office/drawing/2014/main" id="{0D7F185D-9186-4342-B693-DC64B7B3B0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81898" y="1769144"/>
              <a:ext cx="607575" cy="607575"/>
            </a:xfrm>
            <a:prstGeom prst="rect">
              <a:avLst/>
            </a:prstGeom>
          </p:spPr>
        </p:pic>
        <p:pic>
          <p:nvPicPr>
            <p:cNvPr id="113" name="Graphic 112" descr="Robot">
              <a:extLst>
                <a:ext uri="{FF2B5EF4-FFF2-40B4-BE49-F238E27FC236}">
                  <a16:creationId xmlns:a16="http://schemas.microsoft.com/office/drawing/2014/main" id="{8987CC09-7643-C942-BE63-60FE6111AE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03951" y="1785385"/>
              <a:ext cx="621832" cy="621832"/>
            </a:xfrm>
            <a:prstGeom prst="rect">
              <a:avLst/>
            </a:prstGeom>
          </p:spPr>
        </p:pic>
        <p:sp>
          <p:nvSpPr>
            <p:cNvPr id="114" name="Up Arrow 113">
              <a:extLst>
                <a:ext uri="{FF2B5EF4-FFF2-40B4-BE49-F238E27FC236}">
                  <a16:creationId xmlns:a16="http://schemas.microsoft.com/office/drawing/2014/main" id="{54A1FEF6-0E1D-C749-B996-15072975A109}"/>
                </a:ext>
              </a:extLst>
            </p:cNvPr>
            <p:cNvSpPr/>
            <p:nvPr/>
          </p:nvSpPr>
          <p:spPr bwMode="auto">
            <a:xfrm>
              <a:off x="7560081" y="3357920"/>
              <a:ext cx="203235" cy="228716"/>
            </a:xfrm>
            <a:prstGeom prst="upArrow">
              <a:avLst/>
            </a:prstGeom>
            <a:solidFill>
              <a:schemeClr val="accent4"/>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115" name="Up Arrow 114">
              <a:extLst>
                <a:ext uri="{FF2B5EF4-FFF2-40B4-BE49-F238E27FC236}">
                  <a16:creationId xmlns:a16="http://schemas.microsoft.com/office/drawing/2014/main" id="{867D2C79-66BA-B640-BE69-9310C8E6A23C}"/>
                </a:ext>
              </a:extLst>
            </p:cNvPr>
            <p:cNvSpPr/>
            <p:nvPr/>
          </p:nvSpPr>
          <p:spPr bwMode="auto">
            <a:xfrm>
              <a:off x="7560081" y="2982102"/>
              <a:ext cx="203235" cy="228716"/>
            </a:xfrm>
            <a:prstGeom prst="upArrow">
              <a:avLst/>
            </a:prstGeom>
            <a:solidFill>
              <a:schemeClr val="accent4"/>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116" name="Up Arrow 115">
              <a:extLst>
                <a:ext uri="{FF2B5EF4-FFF2-40B4-BE49-F238E27FC236}">
                  <a16:creationId xmlns:a16="http://schemas.microsoft.com/office/drawing/2014/main" id="{81E16CB9-9989-044A-BB27-09052FB6F5DD}"/>
                </a:ext>
              </a:extLst>
            </p:cNvPr>
            <p:cNvSpPr/>
            <p:nvPr/>
          </p:nvSpPr>
          <p:spPr bwMode="auto">
            <a:xfrm flipV="1">
              <a:off x="7560083" y="3722852"/>
              <a:ext cx="203234" cy="243595"/>
            </a:xfrm>
            <a:prstGeom prst="upArrow">
              <a:avLst/>
            </a:prstGeom>
            <a:solidFill>
              <a:schemeClr val="accent4"/>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117" name="Up Arrow 116">
              <a:extLst>
                <a:ext uri="{FF2B5EF4-FFF2-40B4-BE49-F238E27FC236}">
                  <a16:creationId xmlns:a16="http://schemas.microsoft.com/office/drawing/2014/main" id="{FA46FAAD-1A6E-FF45-A839-FAAA393CCA58}"/>
                </a:ext>
              </a:extLst>
            </p:cNvPr>
            <p:cNvSpPr/>
            <p:nvPr/>
          </p:nvSpPr>
          <p:spPr bwMode="auto">
            <a:xfrm flipV="1">
              <a:off x="5126849" y="3357920"/>
              <a:ext cx="203234" cy="243595"/>
            </a:xfrm>
            <a:prstGeom prst="upArrow">
              <a:avLst/>
            </a:prstGeom>
            <a:solidFill>
              <a:schemeClr val="accent4"/>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118" name="Up Arrow 117">
              <a:extLst>
                <a:ext uri="{FF2B5EF4-FFF2-40B4-BE49-F238E27FC236}">
                  <a16:creationId xmlns:a16="http://schemas.microsoft.com/office/drawing/2014/main" id="{B8277DE3-90FA-1942-97A4-9761BBAE48D2}"/>
                </a:ext>
              </a:extLst>
            </p:cNvPr>
            <p:cNvSpPr/>
            <p:nvPr/>
          </p:nvSpPr>
          <p:spPr bwMode="auto">
            <a:xfrm flipV="1">
              <a:off x="5126849" y="2982102"/>
              <a:ext cx="203234" cy="243595"/>
            </a:xfrm>
            <a:prstGeom prst="upArrow">
              <a:avLst/>
            </a:prstGeom>
            <a:solidFill>
              <a:schemeClr val="accent4"/>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119" name="Up Arrow 118">
              <a:extLst>
                <a:ext uri="{FF2B5EF4-FFF2-40B4-BE49-F238E27FC236}">
                  <a16:creationId xmlns:a16="http://schemas.microsoft.com/office/drawing/2014/main" id="{EEBD5BCE-6727-9848-9358-01CBE963DF62}"/>
                </a:ext>
              </a:extLst>
            </p:cNvPr>
            <p:cNvSpPr/>
            <p:nvPr/>
          </p:nvSpPr>
          <p:spPr bwMode="auto">
            <a:xfrm flipV="1">
              <a:off x="5126849" y="2628056"/>
              <a:ext cx="203234" cy="243595"/>
            </a:xfrm>
            <a:prstGeom prst="upArrow">
              <a:avLst/>
            </a:prstGeom>
            <a:solidFill>
              <a:schemeClr val="accent4"/>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120" name="Up Arrow 119">
              <a:extLst>
                <a:ext uri="{FF2B5EF4-FFF2-40B4-BE49-F238E27FC236}">
                  <a16:creationId xmlns:a16="http://schemas.microsoft.com/office/drawing/2014/main" id="{C1E4E8F5-2D70-1A45-AB21-A465C2B3DC66}"/>
                </a:ext>
              </a:extLst>
            </p:cNvPr>
            <p:cNvSpPr/>
            <p:nvPr/>
          </p:nvSpPr>
          <p:spPr bwMode="auto">
            <a:xfrm>
              <a:off x="5126848" y="4127335"/>
              <a:ext cx="203235" cy="228716"/>
            </a:xfrm>
            <a:prstGeom prst="upArrow">
              <a:avLst/>
            </a:prstGeom>
            <a:solidFill>
              <a:schemeClr val="accent4"/>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121" name="Up Arrow 120">
              <a:extLst>
                <a:ext uri="{FF2B5EF4-FFF2-40B4-BE49-F238E27FC236}">
                  <a16:creationId xmlns:a16="http://schemas.microsoft.com/office/drawing/2014/main" id="{97FCF9B3-3F2B-EB48-9934-9789BE438323}"/>
                </a:ext>
              </a:extLst>
            </p:cNvPr>
            <p:cNvSpPr/>
            <p:nvPr/>
          </p:nvSpPr>
          <p:spPr bwMode="auto">
            <a:xfrm>
              <a:off x="5126848" y="3722852"/>
              <a:ext cx="203235" cy="228716"/>
            </a:xfrm>
            <a:prstGeom prst="upArrow">
              <a:avLst/>
            </a:prstGeom>
            <a:solidFill>
              <a:schemeClr val="accent4"/>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sp>
          <p:nvSpPr>
            <p:cNvPr id="122" name="TextBox 121">
              <a:extLst>
                <a:ext uri="{FF2B5EF4-FFF2-40B4-BE49-F238E27FC236}">
                  <a16:creationId xmlns:a16="http://schemas.microsoft.com/office/drawing/2014/main" id="{18D9ACEC-64D3-6C46-947E-6DB1C21F05BD}"/>
                </a:ext>
              </a:extLst>
            </p:cNvPr>
            <p:cNvSpPr txBox="1"/>
            <p:nvPr/>
          </p:nvSpPr>
          <p:spPr>
            <a:xfrm>
              <a:off x="621071" y="5099034"/>
              <a:ext cx="3930609" cy="1015663"/>
            </a:xfrm>
            <a:prstGeom prst="rect">
              <a:avLst/>
            </a:prstGeom>
            <a:noFill/>
          </p:spPr>
          <p:txBody>
            <a:bodyPr wrap="square" rtlCol="0">
              <a:spAutoFit/>
            </a:bodyPr>
            <a:lstStyle/>
            <a:p>
              <a:r>
                <a:rPr lang="en-US" sz="1200" b="1">
                  <a:solidFill>
                    <a:schemeClr val="tx2"/>
                  </a:solidFill>
                  <a:ea typeface="Helvetica Neue" panose="02000503000000020004" pitchFamily="2" charset="0"/>
                  <a:cs typeface="Helvetica Neue" panose="02000503000000020004" pitchFamily="2" charset="0"/>
                </a:rPr>
                <a:t>A Mesh Ecosystem </a:t>
              </a:r>
              <a:r>
                <a:rPr lang="en-US" sz="1200">
                  <a:solidFill>
                    <a:schemeClr val="tx2"/>
                  </a:solidFill>
                  <a:ea typeface="Helvetica Neue" panose="02000503000000020004" pitchFamily="2" charset="0"/>
                  <a:cs typeface="Helvetica Neue" panose="02000503000000020004" pitchFamily="2" charset="0"/>
                </a:rPr>
                <a:t>involves hubs in different systems (e.g. the bathroom vs. the kitchen) and/or from different providers that are able to communicate with each other and with associated Smart Home devices. </a:t>
              </a:r>
              <a:endParaRPr lang="en-US" sz="1200" b="1">
                <a:solidFill>
                  <a:schemeClr val="tx2"/>
                </a:solidFill>
                <a:ea typeface="Helvetica Neue" panose="02000503000000020004" pitchFamily="2" charset="0"/>
                <a:cs typeface="Helvetica Neue" panose="02000503000000020004" pitchFamily="2" charset="0"/>
              </a:endParaRPr>
            </a:p>
          </p:txBody>
        </p:sp>
        <p:sp>
          <p:nvSpPr>
            <p:cNvPr id="123" name="Up Arrow 122">
              <a:extLst>
                <a:ext uri="{FF2B5EF4-FFF2-40B4-BE49-F238E27FC236}">
                  <a16:creationId xmlns:a16="http://schemas.microsoft.com/office/drawing/2014/main" id="{1B3805ED-9215-E44E-9D42-761DEB90F081}"/>
                </a:ext>
              </a:extLst>
            </p:cNvPr>
            <p:cNvSpPr/>
            <p:nvPr/>
          </p:nvSpPr>
          <p:spPr bwMode="auto">
            <a:xfrm flipV="1">
              <a:off x="7540376" y="2610331"/>
              <a:ext cx="203234" cy="243595"/>
            </a:xfrm>
            <a:prstGeom prst="upArrow">
              <a:avLst/>
            </a:prstGeom>
            <a:solidFill>
              <a:schemeClr val="accent4"/>
            </a:solidFill>
            <a:ln w="9525" cap="flat" cmpd="sng" algn="ctr">
              <a:noFill/>
              <a:prstDash val="solid"/>
              <a:round/>
              <a:headEnd type="none" w="med" len="med"/>
              <a:tailEnd type="none" w="med" len="med"/>
            </a:ln>
            <a:effectLst/>
          </p:spPr>
          <p:txBody>
            <a:bodyPr vert="horz" wrap="square" lIns="61913" tIns="30956" rIns="61913" bIns="30956" numCol="1" rtlCol="0" anchor="t" anchorCtr="0" compatLnSpc="1">
              <a:prstTxWarp prst="textNoShape">
                <a:avLst/>
              </a:prstTxWarp>
            </a:bodyPr>
            <a:lstStyle/>
            <a:p>
              <a:pPr defTabSz="619140" eaLnBrk="0" fontAlgn="base" hangingPunct="0">
                <a:spcBef>
                  <a:spcPct val="0"/>
                </a:spcBef>
                <a:spcAft>
                  <a:spcPct val="0"/>
                </a:spcAft>
              </a:pPr>
              <a:endParaRPr lang="en-US" sz="1625">
                <a:latin typeface="Arial" pitchFamily="-65" charset="0"/>
                <a:ea typeface="ＭＳ Ｐゴシック" pitchFamily="-65" charset="-128"/>
                <a:cs typeface="ＭＳ Ｐゴシック" pitchFamily="-65" charset="-128"/>
              </a:endParaRPr>
            </a:p>
          </p:txBody>
        </p:sp>
        <p:grpSp>
          <p:nvGrpSpPr>
            <p:cNvPr id="124" name="Group 123">
              <a:extLst>
                <a:ext uri="{FF2B5EF4-FFF2-40B4-BE49-F238E27FC236}">
                  <a16:creationId xmlns:a16="http://schemas.microsoft.com/office/drawing/2014/main" id="{DC40E0C0-F129-BD45-8734-FEBE1ED15666}"/>
                </a:ext>
              </a:extLst>
            </p:cNvPr>
            <p:cNvGrpSpPr/>
            <p:nvPr/>
          </p:nvGrpSpPr>
          <p:grpSpPr>
            <a:xfrm>
              <a:off x="621071" y="1856157"/>
              <a:ext cx="4158078" cy="2939883"/>
              <a:chOff x="520262" y="3397261"/>
              <a:chExt cx="5883616" cy="4405458"/>
            </a:xfrm>
          </p:grpSpPr>
          <p:sp>
            <p:nvSpPr>
              <p:cNvPr id="125" name="Oval 124">
                <a:extLst>
                  <a:ext uri="{FF2B5EF4-FFF2-40B4-BE49-F238E27FC236}">
                    <a16:creationId xmlns:a16="http://schemas.microsoft.com/office/drawing/2014/main" id="{D37F8415-F937-D143-82FC-268278925F33}"/>
                  </a:ext>
                </a:extLst>
              </p:cNvPr>
              <p:cNvSpPr/>
              <p:nvPr/>
            </p:nvSpPr>
            <p:spPr>
              <a:xfrm>
                <a:off x="1196685" y="3688223"/>
                <a:ext cx="2316608" cy="2332392"/>
              </a:xfrm>
              <a:prstGeom prst="ellipse">
                <a:avLst/>
              </a:prstGeom>
              <a:solidFill>
                <a:srgbClr val="FFFFFF">
                  <a:alpha val="0"/>
                </a:srgbClr>
              </a:solidFill>
              <a:ln w="25400" cap="flat" cmpd="sng" algn="ctr">
                <a:solidFill>
                  <a:srgbClr val="FFFFFF">
                    <a:lumMod val="75000"/>
                  </a:srgbClr>
                </a:solidFill>
                <a:prstDash val="dash"/>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6" name="Oval 125">
                <a:extLst>
                  <a:ext uri="{FF2B5EF4-FFF2-40B4-BE49-F238E27FC236}">
                    <a16:creationId xmlns:a16="http://schemas.microsoft.com/office/drawing/2014/main" id="{05340533-75A4-DA41-8FB2-30F7AC441083}"/>
                  </a:ext>
                </a:extLst>
              </p:cNvPr>
              <p:cNvSpPr/>
              <p:nvPr/>
            </p:nvSpPr>
            <p:spPr>
              <a:xfrm>
                <a:off x="2917083" y="3688223"/>
                <a:ext cx="2316608" cy="2332392"/>
              </a:xfrm>
              <a:prstGeom prst="ellipse">
                <a:avLst/>
              </a:prstGeom>
              <a:solidFill>
                <a:srgbClr val="FFFFFF">
                  <a:alpha val="0"/>
                </a:srgbClr>
              </a:solidFill>
              <a:ln w="25400" cap="flat" cmpd="sng" algn="ctr">
                <a:solidFill>
                  <a:srgbClr val="FFFFFF">
                    <a:lumMod val="75000"/>
                  </a:srgbClr>
                </a:solidFill>
                <a:prstDash val="dash"/>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7" name="Oval 126">
                <a:extLst>
                  <a:ext uri="{FF2B5EF4-FFF2-40B4-BE49-F238E27FC236}">
                    <a16:creationId xmlns:a16="http://schemas.microsoft.com/office/drawing/2014/main" id="{EB2C4733-402C-4746-A45B-EBDEE071C139}"/>
                  </a:ext>
                </a:extLst>
              </p:cNvPr>
              <p:cNvSpPr/>
              <p:nvPr/>
            </p:nvSpPr>
            <p:spPr>
              <a:xfrm>
                <a:off x="2917083" y="4984393"/>
                <a:ext cx="2316608" cy="2332392"/>
              </a:xfrm>
              <a:prstGeom prst="ellipse">
                <a:avLst/>
              </a:prstGeom>
              <a:solidFill>
                <a:srgbClr val="FFFFFF">
                  <a:alpha val="0"/>
                </a:srgbClr>
              </a:solidFill>
              <a:ln w="25400" cap="flat" cmpd="sng" algn="ctr">
                <a:solidFill>
                  <a:srgbClr val="FFFFFF">
                    <a:lumMod val="75000"/>
                  </a:srgbClr>
                </a:solidFill>
                <a:prstDash val="dash"/>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8" name="Oval 127">
                <a:extLst>
                  <a:ext uri="{FF2B5EF4-FFF2-40B4-BE49-F238E27FC236}">
                    <a16:creationId xmlns:a16="http://schemas.microsoft.com/office/drawing/2014/main" id="{98DD8F97-D46F-7741-AE02-4741C4C9A7E4}"/>
                  </a:ext>
                </a:extLst>
              </p:cNvPr>
              <p:cNvSpPr/>
              <p:nvPr/>
            </p:nvSpPr>
            <p:spPr>
              <a:xfrm>
                <a:off x="1196685" y="4984393"/>
                <a:ext cx="2316608" cy="2332392"/>
              </a:xfrm>
              <a:prstGeom prst="ellipse">
                <a:avLst/>
              </a:prstGeom>
              <a:solidFill>
                <a:srgbClr val="FFFFFF">
                  <a:alpha val="0"/>
                </a:srgbClr>
              </a:solidFill>
              <a:ln w="25400" cap="flat" cmpd="sng" algn="ctr">
                <a:solidFill>
                  <a:srgbClr val="FFFFFF">
                    <a:lumMod val="75000"/>
                  </a:srgbClr>
                </a:solidFill>
                <a:prstDash val="dash"/>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29" name="Graphic 128" descr="Car">
                <a:extLst>
                  <a:ext uri="{FF2B5EF4-FFF2-40B4-BE49-F238E27FC236}">
                    <a16:creationId xmlns:a16="http://schemas.microsoft.com/office/drawing/2014/main" id="{FE9C7758-A06C-5E49-94A6-B2D2F9D98E6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298217" y="6420966"/>
                <a:ext cx="581083" cy="618797"/>
              </a:xfrm>
              <a:prstGeom prst="rect">
                <a:avLst/>
              </a:prstGeom>
            </p:spPr>
          </p:pic>
          <p:pic>
            <p:nvPicPr>
              <p:cNvPr id="130" name="Graphic 129" descr="Lock">
                <a:extLst>
                  <a:ext uri="{FF2B5EF4-FFF2-40B4-BE49-F238E27FC236}">
                    <a16:creationId xmlns:a16="http://schemas.microsoft.com/office/drawing/2014/main" id="{272DA8B1-45BE-BD46-8DB4-674D7E4CA20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183354" y="5122977"/>
                <a:ext cx="433584" cy="524715"/>
              </a:xfrm>
              <a:prstGeom prst="rect">
                <a:avLst/>
              </a:prstGeom>
            </p:spPr>
          </p:pic>
          <p:pic>
            <p:nvPicPr>
              <p:cNvPr id="131" name="Graphic 130" descr="Thermometer">
                <a:extLst>
                  <a:ext uri="{FF2B5EF4-FFF2-40B4-BE49-F238E27FC236}">
                    <a16:creationId xmlns:a16="http://schemas.microsoft.com/office/drawing/2014/main" id="{F7D29DE6-663A-524C-9E3A-0FD64809E22D}"/>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661889" y="4216549"/>
                <a:ext cx="506696" cy="613195"/>
              </a:xfrm>
              <a:prstGeom prst="rect">
                <a:avLst/>
              </a:prstGeom>
            </p:spPr>
          </p:pic>
          <p:pic>
            <p:nvPicPr>
              <p:cNvPr id="132" name="Graphic 131" descr="Radioactive">
                <a:extLst>
                  <a:ext uri="{FF2B5EF4-FFF2-40B4-BE49-F238E27FC236}">
                    <a16:creationId xmlns:a16="http://schemas.microsoft.com/office/drawing/2014/main" id="{13FA69E1-0F11-F649-911B-39EE93AA1214}"/>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580264" y="4383712"/>
                <a:ext cx="407252" cy="492850"/>
              </a:xfrm>
              <a:prstGeom prst="rect">
                <a:avLst/>
              </a:prstGeom>
            </p:spPr>
          </p:pic>
          <p:pic>
            <p:nvPicPr>
              <p:cNvPr id="133" name="Graphic 132" descr="Lightbulb">
                <a:extLst>
                  <a:ext uri="{FF2B5EF4-FFF2-40B4-BE49-F238E27FC236}">
                    <a16:creationId xmlns:a16="http://schemas.microsoft.com/office/drawing/2014/main" id="{43A2E585-C129-D045-977C-F8A4B096183F}"/>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195709" y="6596841"/>
                <a:ext cx="415513" cy="502848"/>
              </a:xfrm>
              <a:prstGeom prst="rect">
                <a:avLst/>
              </a:prstGeom>
            </p:spPr>
          </p:pic>
          <p:pic>
            <p:nvPicPr>
              <p:cNvPr id="134" name="Graphic 133" descr="Television">
                <a:extLst>
                  <a:ext uri="{FF2B5EF4-FFF2-40B4-BE49-F238E27FC236}">
                    <a16:creationId xmlns:a16="http://schemas.microsoft.com/office/drawing/2014/main" id="{E254C302-0C19-4643-8B30-698DD656A51C}"/>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3948675" y="3783842"/>
                <a:ext cx="469357" cy="568006"/>
              </a:xfrm>
              <a:prstGeom prst="rect">
                <a:avLst/>
              </a:prstGeom>
            </p:spPr>
          </p:pic>
          <p:pic>
            <p:nvPicPr>
              <p:cNvPr id="135" name="Graphic 134" descr="Security Camera">
                <a:extLst>
                  <a:ext uri="{FF2B5EF4-FFF2-40B4-BE49-F238E27FC236}">
                    <a16:creationId xmlns:a16="http://schemas.microsoft.com/office/drawing/2014/main" id="{2226268B-133A-7340-860A-86E1DD96AD83}"/>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3063500" y="4351848"/>
                <a:ext cx="433584" cy="524715"/>
              </a:xfrm>
              <a:prstGeom prst="rect">
                <a:avLst/>
              </a:prstGeom>
            </p:spPr>
          </p:pic>
          <p:sp>
            <p:nvSpPr>
              <p:cNvPr id="136" name="TextBox 135">
                <a:extLst>
                  <a:ext uri="{FF2B5EF4-FFF2-40B4-BE49-F238E27FC236}">
                    <a16:creationId xmlns:a16="http://schemas.microsoft.com/office/drawing/2014/main" id="{538B8FBE-032A-2245-852F-C756376D4DA5}"/>
                  </a:ext>
                </a:extLst>
              </p:cNvPr>
              <p:cNvSpPr txBox="1"/>
              <p:nvPr/>
            </p:nvSpPr>
            <p:spPr>
              <a:xfrm>
                <a:off x="520262" y="3397261"/>
                <a:ext cx="1457732" cy="415087"/>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ea typeface="Helvetica Neue" panose="02000503000000020004" pitchFamily="2" charset="0"/>
                    <a:cs typeface="Helvetica Neue" panose="02000503000000020004" pitchFamily="2" charset="0"/>
                  </a:rPr>
                  <a:t>Kitchen</a:t>
                </a:r>
              </a:p>
            </p:txBody>
          </p:sp>
          <p:sp>
            <p:nvSpPr>
              <p:cNvPr id="137" name="TextBox 136">
                <a:extLst>
                  <a:ext uri="{FF2B5EF4-FFF2-40B4-BE49-F238E27FC236}">
                    <a16:creationId xmlns:a16="http://schemas.microsoft.com/office/drawing/2014/main" id="{021405E9-9619-714F-99C6-B7FC38DA269B}"/>
                  </a:ext>
                </a:extLst>
              </p:cNvPr>
              <p:cNvSpPr txBox="1"/>
              <p:nvPr/>
            </p:nvSpPr>
            <p:spPr>
              <a:xfrm>
                <a:off x="4586615" y="3398464"/>
                <a:ext cx="1798419" cy="415087"/>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ea typeface="Helvetica Neue" panose="02000503000000020004" pitchFamily="2" charset="0"/>
                    <a:cs typeface="Helvetica Neue" panose="02000503000000020004" pitchFamily="2" charset="0"/>
                  </a:rPr>
                  <a:t>Living Room</a:t>
                </a:r>
              </a:p>
            </p:txBody>
          </p:sp>
          <p:sp>
            <p:nvSpPr>
              <p:cNvPr id="138" name="TextBox 137">
                <a:extLst>
                  <a:ext uri="{FF2B5EF4-FFF2-40B4-BE49-F238E27FC236}">
                    <a16:creationId xmlns:a16="http://schemas.microsoft.com/office/drawing/2014/main" id="{5758862B-1971-0542-84A5-425675B20E98}"/>
                  </a:ext>
                </a:extLst>
              </p:cNvPr>
              <p:cNvSpPr txBox="1"/>
              <p:nvPr/>
            </p:nvSpPr>
            <p:spPr>
              <a:xfrm>
                <a:off x="520262" y="7241645"/>
                <a:ext cx="1457732" cy="415087"/>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ea typeface="Helvetica Neue" panose="02000503000000020004" pitchFamily="2" charset="0"/>
                    <a:cs typeface="Helvetica Neue" panose="02000503000000020004" pitchFamily="2" charset="0"/>
                  </a:rPr>
                  <a:t>Bathroom</a:t>
                </a:r>
              </a:p>
            </p:txBody>
          </p:sp>
          <p:sp>
            <p:nvSpPr>
              <p:cNvPr id="139" name="TextBox 138">
                <a:extLst>
                  <a:ext uri="{FF2B5EF4-FFF2-40B4-BE49-F238E27FC236}">
                    <a16:creationId xmlns:a16="http://schemas.microsoft.com/office/drawing/2014/main" id="{979481E0-D619-764D-B59D-F80D9E742C02}"/>
                  </a:ext>
                </a:extLst>
              </p:cNvPr>
              <p:cNvSpPr txBox="1"/>
              <p:nvPr/>
            </p:nvSpPr>
            <p:spPr>
              <a:xfrm>
                <a:off x="4567608" y="7110907"/>
                <a:ext cx="1836270" cy="691812"/>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ea typeface="Helvetica Neue" panose="02000503000000020004" pitchFamily="2" charset="0"/>
                    <a:cs typeface="Helvetica Neue" panose="02000503000000020004" pitchFamily="2" charset="0"/>
                  </a:rPr>
                  <a:t>Garage &amp; Outdoors</a:t>
                </a:r>
              </a:p>
            </p:txBody>
          </p:sp>
          <p:pic>
            <p:nvPicPr>
              <p:cNvPr id="140" name="Graphic 139" descr="Stethoscope">
                <a:extLst>
                  <a:ext uri="{FF2B5EF4-FFF2-40B4-BE49-F238E27FC236}">
                    <a16:creationId xmlns:a16="http://schemas.microsoft.com/office/drawing/2014/main" id="{75557042-21FA-334B-BE6D-F943B9C761AC}"/>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929367" y="5175266"/>
                <a:ext cx="413489" cy="420136"/>
              </a:xfrm>
              <a:prstGeom prst="rect">
                <a:avLst/>
              </a:prstGeom>
            </p:spPr>
          </p:pic>
          <p:pic>
            <p:nvPicPr>
              <p:cNvPr id="141" name="Graphic 140" descr="Shower">
                <a:extLst>
                  <a:ext uri="{FF2B5EF4-FFF2-40B4-BE49-F238E27FC236}">
                    <a16:creationId xmlns:a16="http://schemas.microsoft.com/office/drawing/2014/main" id="{D32885AF-A6B4-B448-AECF-B579CC2297CA}"/>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588432" y="6268829"/>
                <a:ext cx="390916" cy="397200"/>
              </a:xfrm>
              <a:prstGeom prst="rect">
                <a:avLst/>
              </a:prstGeom>
            </p:spPr>
          </p:pic>
          <p:grpSp>
            <p:nvGrpSpPr>
              <p:cNvPr id="142" name="Group 141">
                <a:extLst>
                  <a:ext uri="{FF2B5EF4-FFF2-40B4-BE49-F238E27FC236}">
                    <a16:creationId xmlns:a16="http://schemas.microsoft.com/office/drawing/2014/main" id="{CB1F2BCB-5546-3447-A4A5-9E8765DB389C}"/>
                  </a:ext>
                </a:extLst>
              </p:cNvPr>
              <p:cNvGrpSpPr/>
              <p:nvPr/>
            </p:nvGrpSpPr>
            <p:grpSpPr>
              <a:xfrm>
                <a:off x="2607553" y="4851641"/>
                <a:ext cx="246747" cy="381516"/>
                <a:chOff x="8176824" y="4459402"/>
                <a:chExt cx="240966" cy="398657"/>
              </a:xfrm>
            </p:grpSpPr>
            <p:sp>
              <p:nvSpPr>
                <p:cNvPr id="173" name="Can 172">
                  <a:extLst>
                    <a:ext uri="{FF2B5EF4-FFF2-40B4-BE49-F238E27FC236}">
                      <a16:creationId xmlns:a16="http://schemas.microsoft.com/office/drawing/2014/main" id="{E71B8FDD-9A0E-6949-B08D-E57155771547}"/>
                    </a:ext>
                  </a:extLst>
                </p:cNvPr>
                <p:cNvSpPr/>
                <p:nvPr/>
              </p:nvSpPr>
              <p:spPr>
                <a:xfrm>
                  <a:off x="8176824" y="4627853"/>
                  <a:ext cx="240966" cy="230206"/>
                </a:xfrm>
                <a:prstGeom prst="can">
                  <a:avLst/>
                </a:prstGeom>
                <a:pattFill prst="pct70">
                  <a:fgClr>
                    <a:srgbClr val="FFFFFF"/>
                  </a:fgClr>
                  <a:bgClr>
                    <a:srgbClr val="282828"/>
                  </a:bgClr>
                </a:pattFill>
                <a:ln w="28575" cap="flat" cmpd="sng" algn="ctr">
                  <a:solidFill>
                    <a:srgbClr val="282828"/>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4" name="Can 173">
                  <a:extLst>
                    <a:ext uri="{FF2B5EF4-FFF2-40B4-BE49-F238E27FC236}">
                      <a16:creationId xmlns:a16="http://schemas.microsoft.com/office/drawing/2014/main" id="{B092C67B-1016-C14C-A8EA-A053AB54D09B}"/>
                    </a:ext>
                  </a:extLst>
                </p:cNvPr>
                <p:cNvSpPr/>
                <p:nvPr/>
              </p:nvSpPr>
              <p:spPr>
                <a:xfrm>
                  <a:off x="8176824" y="4459402"/>
                  <a:ext cx="240966" cy="230206"/>
                </a:xfrm>
                <a:prstGeom prst="can">
                  <a:avLst/>
                </a:prstGeom>
                <a:solidFill>
                  <a:srgbClr val="282828"/>
                </a:solidFill>
                <a:ln w="28575" cap="flat" cmpd="sng" algn="ctr">
                  <a:solidFill>
                    <a:srgbClr val="282828"/>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43" name="Group 142">
                <a:extLst>
                  <a:ext uri="{FF2B5EF4-FFF2-40B4-BE49-F238E27FC236}">
                    <a16:creationId xmlns:a16="http://schemas.microsoft.com/office/drawing/2014/main" id="{0F3C81ED-9A93-C045-86CC-A0C3F96B5499}"/>
                  </a:ext>
                </a:extLst>
              </p:cNvPr>
              <p:cNvGrpSpPr/>
              <p:nvPr/>
            </p:nvGrpSpPr>
            <p:grpSpPr>
              <a:xfrm>
                <a:off x="2607553" y="5799318"/>
                <a:ext cx="246747" cy="381516"/>
                <a:chOff x="8176824" y="4459402"/>
                <a:chExt cx="240966" cy="398657"/>
              </a:xfrm>
            </p:grpSpPr>
            <p:sp>
              <p:nvSpPr>
                <p:cNvPr id="171" name="Can 170">
                  <a:extLst>
                    <a:ext uri="{FF2B5EF4-FFF2-40B4-BE49-F238E27FC236}">
                      <a16:creationId xmlns:a16="http://schemas.microsoft.com/office/drawing/2014/main" id="{62A41BE3-B25F-D749-83F0-DF10494D1C09}"/>
                    </a:ext>
                  </a:extLst>
                </p:cNvPr>
                <p:cNvSpPr/>
                <p:nvPr/>
              </p:nvSpPr>
              <p:spPr>
                <a:xfrm>
                  <a:off x="8176824" y="4627853"/>
                  <a:ext cx="240966" cy="230206"/>
                </a:xfrm>
                <a:prstGeom prst="can">
                  <a:avLst/>
                </a:prstGeom>
                <a:pattFill prst="pct70">
                  <a:fgClr>
                    <a:srgbClr val="FFFFFF"/>
                  </a:fgClr>
                  <a:bgClr>
                    <a:srgbClr val="282828"/>
                  </a:bgClr>
                </a:pattFill>
                <a:ln w="28575" cap="flat" cmpd="sng" algn="ctr">
                  <a:solidFill>
                    <a:srgbClr val="282828"/>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2" name="Can 171">
                  <a:extLst>
                    <a:ext uri="{FF2B5EF4-FFF2-40B4-BE49-F238E27FC236}">
                      <a16:creationId xmlns:a16="http://schemas.microsoft.com/office/drawing/2014/main" id="{358820D4-F6E1-214B-ADC4-492FEDFA5E93}"/>
                    </a:ext>
                  </a:extLst>
                </p:cNvPr>
                <p:cNvSpPr/>
                <p:nvPr/>
              </p:nvSpPr>
              <p:spPr>
                <a:xfrm>
                  <a:off x="8176824" y="4459402"/>
                  <a:ext cx="240966" cy="230206"/>
                </a:xfrm>
                <a:prstGeom prst="can">
                  <a:avLst/>
                </a:prstGeom>
                <a:solidFill>
                  <a:srgbClr val="282828"/>
                </a:solidFill>
                <a:ln w="28575" cap="flat" cmpd="sng" algn="ctr">
                  <a:solidFill>
                    <a:srgbClr val="282828"/>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44" name="Group 143">
                <a:extLst>
                  <a:ext uri="{FF2B5EF4-FFF2-40B4-BE49-F238E27FC236}">
                    <a16:creationId xmlns:a16="http://schemas.microsoft.com/office/drawing/2014/main" id="{A7B8E0F6-398F-A245-B87C-B0925188F7E0}"/>
                  </a:ext>
                </a:extLst>
              </p:cNvPr>
              <p:cNvGrpSpPr/>
              <p:nvPr/>
            </p:nvGrpSpPr>
            <p:grpSpPr>
              <a:xfrm>
                <a:off x="3505826" y="5799318"/>
                <a:ext cx="246747" cy="381516"/>
                <a:chOff x="8176824" y="4459402"/>
                <a:chExt cx="240966" cy="398657"/>
              </a:xfrm>
            </p:grpSpPr>
            <p:sp>
              <p:nvSpPr>
                <p:cNvPr id="169" name="Can 168">
                  <a:extLst>
                    <a:ext uri="{FF2B5EF4-FFF2-40B4-BE49-F238E27FC236}">
                      <a16:creationId xmlns:a16="http://schemas.microsoft.com/office/drawing/2014/main" id="{617613FB-AC06-F349-A1F2-335B01DB9176}"/>
                    </a:ext>
                  </a:extLst>
                </p:cNvPr>
                <p:cNvSpPr/>
                <p:nvPr/>
              </p:nvSpPr>
              <p:spPr>
                <a:xfrm>
                  <a:off x="8176824" y="4627853"/>
                  <a:ext cx="240966" cy="230206"/>
                </a:xfrm>
                <a:prstGeom prst="can">
                  <a:avLst/>
                </a:prstGeom>
                <a:pattFill prst="pct70">
                  <a:fgClr>
                    <a:srgbClr val="FFFFFF"/>
                  </a:fgClr>
                  <a:bgClr>
                    <a:srgbClr val="282828"/>
                  </a:bgClr>
                </a:pattFill>
                <a:ln w="28575" cap="flat" cmpd="sng" algn="ctr">
                  <a:solidFill>
                    <a:srgbClr val="282828"/>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0" name="Can 169">
                  <a:extLst>
                    <a:ext uri="{FF2B5EF4-FFF2-40B4-BE49-F238E27FC236}">
                      <a16:creationId xmlns:a16="http://schemas.microsoft.com/office/drawing/2014/main" id="{9A3E5AC9-DC78-CD4E-A4E9-FF940C643949}"/>
                    </a:ext>
                  </a:extLst>
                </p:cNvPr>
                <p:cNvSpPr/>
                <p:nvPr/>
              </p:nvSpPr>
              <p:spPr>
                <a:xfrm>
                  <a:off x="8176824" y="4459402"/>
                  <a:ext cx="240966" cy="230206"/>
                </a:xfrm>
                <a:prstGeom prst="can">
                  <a:avLst/>
                </a:prstGeom>
                <a:solidFill>
                  <a:srgbClr val="282828"/>
                </a:solidFill>
                <a:ln w="28575" cap="flat" cmpd="sng" algn="ctr">
                  <a:solidFill>
                    <a:srgbClr val="282828"/>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45" name="Group 144">
                <a:extLst>
                  <a:ext uri="{FF2B5EF4-FFF2-40B4-BE49-F238E27FC236}">
                    <a16:creationId xmlns:a16="http://schemas.microsoft.com/office/drawing/2014/main" id="{96281D03-A507-5D49-9D9F-F0503B09FC90}"/>
                  </a:ext>
                </a:extLst>
              </p:cNvPr>
              <p:cNvGrpSpPr/>
              <p:nvPr/>
            </p:nvGrpSpPr>
            <p:grpSpPr>
              <a:xfrm>
                <a:off x="3505826" y="4851641"/>
                <a:ext cx="246747" cy="381516"/>
                <a:chOff x="8176824" y="4459402"/>
                <a:chExt cx="240966" cy="398657"/>
              </a:xfrm>
            </p:grpSpPr>
            <p:sp>
              <p:nvSpPr>
                <p:cNvPr id="167" name="Can 166">
                  <a:extLst>
                    <a:ext uri="{FF2B5EF4-FFF2-40B4-BE49-F238E27FC236}">
                      <a16:creationId xmlns:a16="http://schemas.microsoft.com/office/drawing/2014/main" id="{785B347A-1606-854E-B501-C8ACEFE61F56}"/>
                    </a:ext>
                  </a:extLst>
                </p:cNvPr>
                <p:cNvSpPr/>
                <p:nvPr/>
              </p:nvSpPr>
              <p:spPr>
                <a:xfrm>
                  <a:off x="8176824" y="4627853"/>
                  <a:ext cx="240966" cy="230206"/>
                </a:xfrm>
                <a:prstGeom prst="can">
                  <a:avLst/>
                </a:prstGeom>
                <a:pattFill prst="pct70">
                  <a:fgClr>
                    <a:srgbClr val="FFFFFF"/>
                  </a:fgClr>
                  <a:bgClr>
                    <a:srgbClr val="282828"/>
                  </a:bgClr>
                </a:pattFill>
                <a:ln w="28575" cap="flat" cmpd="sng" algn="ctr">
                  <a:solidFill>
                    <a:srgbClr val="282828"/>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8" name="Can 167">
                  <a:extLst>
                    <a:ext uri="{FF2B5EF4-FFF2-40B4-BE49-F238E27FC236}">
                      <a16:creationId xmlns:a16="http://schemas.microsoft.com/office/drawing/2014/main" id="{0EF6D7B0-7AAB-5348-A48F-3187421EC7D5}"/>
                    </a:ext>
                  </a:extLst>
                </p:cNvPr>
                <p:cNvSpPr/>
                <p:nvPr/>
              </p:nvSpPr>
              <p:spPr>
                <a:xfrm>
                  <a:off x="8176824" y="4459402"/>
                  <a:ext cx="240966" cy="230206"/>
                </a:xfrm>
                <a:prstGeom prst="can">
                  <a:avLst/>
                </a:prstGeom>
                <a:solidFill>
                  <a:srgbClr val="282828"/>
                </a:solidFill>
                <a:ln w="28575" cap="flat" cmpd="sng" algn="ctr">
                  <a:solidFill>
                    <a:srgbClr val="282828"/>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pic>
            <p:nvPicPr>
              <p:cNvPr id="146" name="Graphic 145" descr="Lightbulb">
                <a:extLst>
                  <a:ext uri="{FF2B5EF4-FFF2-40B4-BE49-F238E27FC236}">
                    <a16:creationId xmlns:a16="http://schemas.microsoft.com/office/drawing/2014/main" id="{DCF205E6-EBD2-F040-A950-1D8FF6686C9D}"/>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707480" y="5753442"/>
                <a:ext cx="415513" cy="502848"/>
              </a:xfrm>
              <a:prstGeom prst="rect">
                <a:avLst/>
              </a:prstGeom>
            </p:spPr>
          </p:pic>
          <p:pic>
            <p:nvPicPr>
              <p:cNvPr id="147" name="Picture 146">
                <a:extLst>
                  <a:ext uri="{FF2B5EF4-FFF2-40B4-BE49-F238E27FC236}">
                    <a16:creationId xmlns:a16="http://schemas.microsoft.com/office/drawing/2014/main" id="{42BD890B-48AF-0D4F-B0C2-ABF1EA9D4DE6}"/>
                  </a:ext>
                </a:extLst>
              </p:cNvPr>
              <p:cNvPicPr>
                <a:picLocks noChangeAspect="1"/>
              </p:cNvPicPr>
              <p:nvPr/>
            </p:nvPicPr>
            <p:blipFill>
              <a:blip r:embed="rId24" cstate="screen">
                <a:biLevel thresh="75000"/>
                <a:extLst>
                  <a:ext uri="{28A0092B-C50C-407E-A947-70E740481C1C}">
                    <a14:useLocalDpi xmlns:a14="http://schemas.microsoft.com/office/drawing/2010/main"/>
                  </a:ext>
                </a:extLst>
              </a:blip>
              <a:stretch>
                <a:fillRect/>
              </a:stretch>
            </p:blipFill>
            <p:spPr>
              <a:xfrm>
                <a:off x="3596554" y="6560564"/>
                <a:ext cx="441169" cy="475165"/>
              </a:xfrm>
              <a:prstGeom prst="rect">
                <a:avLst/>
              </a:prstGeom>
              <a:ln>
                <a:noFill/>
              </a:ln>
            </p:spPr>
          </p:pic>
          <p:cxnSp>
            <p:nvCxnSpPr>
              <p:cNvPr id="148" name="Straight Connector 147">
                <a:extLst>
                  <a:ext uri="{FF2B5EF4-FFF2-40B4-BE49-F238E27FC236}">
                    <a16:creationId xmlns:a16="http://schemas.microsoft.com/office/drawing/2014/main" id="{3C534BFC-A145-C348-92F5-CBDB55184EAB}"/>
                  </a:ext>
                </a:extLst>
              </p:cNvPr>
              <p:cNvCxnSpPr>
                <a:cxnSpLocks/>
                <a:endCxn id="140" idx="2"/>
              </p:cNvCxnSpPr>
              <p:nvPr/>
            </p:nvCxnSpPr>
            <p:spPr>
              <a:xfrm flipH="1" flipV="1">
                <a:off x="2136112" y="5595402"/>
                <a:ext cx="471441" cy="314071"/>
              </a:xfrm>
              <a:prstGeom prst="line">
                <a:avLst/>
              </a:prstGeom>
              <a:noFill/>
              <a:ln w="19050" cap="flat" cmpd="sng" algn="ctr">
                <a:solidFill>
                  <a:srgbClr val="BFBFBF">
                    <a:shade val="95000"/>
                    <a:satMod val="105000"/>
                  </a:srgbClr>
                </a:solidFill>
                <a:prstDash val="solid"/>
              </a:ln>
              <a:effectLst/>
            </p:spPr>
          </p:cxnSp>
          <p:cxnSp>
            <p:nvCxnSpPr>
              <p:cNvPr id="149" name="Straight Connector 148">
                <a:extLst>
                  <a:ext uri="{FF2B5EF4-FFF2-40B4-BE49-F238E27FC236}">
                    <a16:creationId xmlns:a16="http://schemas.microsoft.com/office/drawing/2014/main" id="{30D9DC2F-834D-AF46-A193-B9772D442D58}"/>
                  </a:ext>
                </a:extLst>
              </p:cNvPr>
              <p:cNvCxnSpPr>
                <a:cxnSpLocks/>
                <a:endCxn id="141" idx="0"/>
              </p:cNvCxnSpPr>
              <p:nvPr/>
            </p:nvCxnSpPr>
            <p:spPr>
              <a:xfrm flipH="1">
                <a:off x="1783891" y="6070680"/>
                <a:ext cx="823662" cy="198149"/>
              </a:xfrm>
              <a:prstGeom prst="line">
                <a:avLst/>
              </a:prstGeom>
              <a:noFill/>
              <a:ln w="19050" cap="flat" cmpd="sng" algn="ctr">
                <a:solidFill>
                  <a:srgbClr val="BFBFBF">
                    <a:shade val="95000"/>
                    <a:satMod val="105000"/>
                  </a:srgbClr>
                </a:solidFill>
                <a:prstDash val="solid"/>
              </a:ln>
              <a:effectLst/>
            </p:spPr>
          </p:cxnSp>
          <p:cxnSp>
            <p:nvCxnSpPr>
              <p:cNvPr id="150" name="Straight Connector 149">
                <a:extLst>
                  <a:ext uri="{FF2B5EF4-FFF2-40B4-BE49-F238E27FC236}">
                    <a16:creationId xmlns:a16="http://schemas.microsoft.com/office/drawing/2014/main" id="{C29ED83F-6399-5947-996C-7B7D75C3AFE8}"/>
                  </a:ext>
                </a:extLst>
              </p:cNvPr>
              <p:cNvCxnSpPr>
                <a:cxnSpLocks/>
                <a:endCxn id="133" idx="0"/>
              </p:cNvCxnSpPr>
              <p:nvPr/>
            </p:nvCxnSpPr>
            <p:spPr>
              <a:xfrm flipH="1">
                <a:off x="2403466" y="6180834"/>
                <a:ext cx="327461" cy="416007"/>
              </a:xfrm>
              <a:prstGeom prst="line">
                <a:avLst/>
              </a:prstGeom>
              <a:noFill/>
              <a:ln w="19050" cap="flat" cmpd="sng" algn="ctr">
                <a:solidFill>
                  <a:srgbClr val="BFBFBF">
                    <a:shade val="95000"/>
                    <a:satMod val="105000"/>
                  </a:srgbClr>
                </a:solidFill>
                <a:prstDash val="solid"/>
              </a:ln>
              <a:effectLst/>
            </p:spPr>
          </p:cxnSp>
          <p:cxnSp>
            <p:nvCxnSpPr>
              <p:cNvPr id="151" name="Straight Connector 150">
                <a:extLst>
                  <a:ext uri="{FF2B5EF4-FFF2-40B4-BE49-F238E27FC236}">
                    <a16:creationId xmlns:a16="http://schemas.microsoft.com/office/drawing/2014/main" id="{DCB49EC5-6455-504F-85A8-ACC24ACCBE6E}"/>
                  </a:ext>
                </a:extLst>
              </p:cNvPr>
              <p:cNvCxnSpPr>
                <a:cxnSpLocks/>
              </p:cNvCxnSpPr>
              <p:nvPr/>
            </p:nvCxnSpPr>
            <p:spPr>
              <a:xfrm>
                <a:off x="2730927" y="5233157"/>
                <a:ext cx="0" cy="566161"/>
              </a:xfrm>
              <a:prstGeom prst="line">
                <a:avLst/>
              </a:prstGeom>
              <a:noFill/>
              <a:ln w="19050" cap="flat" cmpd="sng" algn="ctr">
                <a:solidFill>
                  <a:srgbClr val="3B8AC9"/>
                </a:solidFill>
                <a:prstDash val="solid"/>
                <a:headEnd type="oval" w="med" len="med"/>
                <a:tailEnd type="oval" w="med" len="med"/>
              </a:ln>
              <a:effectLst/>
            </p:spPr>
          </p:cxnSp>
          <p:cxnSp>
            <p:nvCxnSpPr>
              <p:cNvPr id="152" name="Straight Connector 151">
                <a:extLst>
                  <a:ext uri="{FF2B5EF4-FFF2-40B4-BE49-F238E27FC236}">
                    <a16:creationId xmlns:a16="http://schemas.microsoft.com/office/drawing/2014/main" id="{EB4D3D25-C163-9541-A1F5-B1F6DEE76214}"/>
                  </a:ext>
                </a:extLst>
              </p:cNvPr>
              <p:cNvCxnSpPr>
                <a:cxnSpLocks/>
                <a:stCxn id="165" idx="2"/>
              </p:cNvCxnSpPr>
              <p:nvPr/>
            </p:nvCxnSpPr>
            <p:spPr>
              <a:xfrm>
                <a:off x="2417672" y="4320420"/>
                <a:ext cx="327461" cy="531222"/>
              </a:xfrm>
              <a:prstGeom prst="line">
                <a:avLst/>
              </a:prstGeom>
              <a:noFill/>
              <a:ln w="19050" cap="flat" cmpd="sng" algn="ctr">
                <a:solidFill>
                  <a:srgbClr val="BFBFBF">
                    <a:shade val="95000"/>
                    <a:satMod val="105000"/>
                  </a:srgbClr>
                </a:solidFill>
                <a:prstDash val="solid"/>
              </a:ln>
              <a:effectLst/>
            </p:spPr>
          </p:cxnSp>
          <p:cxnSp>
            <p:nvCxnSpPr>
              <p:cNvPr id="153" name="Straight Connector 152">
                <a:extLst>
                  <a:ext uri="{FF2B5EF4-FFF2-40B4-BE49-F238E27FC236}">
                    <a16:creationId xmlns:a16="http://schemas.microsoft.com/office/drawing/2014/main" id="{1C89F04F-6788-514D-BDDC-4DD174C6345D}"/>
                  </a:ext>
                </a:extLst>
              </p:cNvPr>
              <p:cNvCxnSpPr>
                <a:cxnSpLocks/>
                <a:stCxn id="132" idx="3"/>
              </p:cNvCxnSpPr>
              <p:nvPr/>
            </p:nvCxnSpPr>
            <p:spPr>
              <a:xfrm>
                <a:off x="1987516" y="4630137"/>
                <a:ext cx="620038" cy="331658"/>
              </a:xfrm>
              <a:prstGeom prst="line">
                <a:avLst/>
              </a:prstGeom>
              <a:noFill/>
              <a:ln w="19050" cap="flat" cmpd="sng" algn="ctr">
                <a:solidFill>
                  <a:srgbClr val="BFBFBF">
                    <a:shade val="95000"/>
                    <a:satMod val="105000"/>
                  </a:srgbClr>
                </a:solidFill>
                <a:prstDash val="solid"/>
              </a:ln>
              <a:effectLst/>
            </p:spPr>
          </p:cxnSp>
          <p:cxnSp>
            <p:nvCxnSpPr>
              <p:cNvPr id="154" name="Straight Connector 153">
                <a:extLst>
                  <a:ext uri="{FF2B5EF4-FFF2-40B4-BE49-F238E27FC236}">
                    <a16:creationId xmlns:a16="http://schemas.microsoft.com/office/drawing/2014/main" id="{B7AA356C-315D-8945-A330-0C9670BF084F}"/>
                  </a:ext>
                </a:extLst>
              </p:cNvPr>
              <p:cNvCxnSpPr>
                <a:cxnSpLocks/>
              </p:cNvCxnSpPr>
              <p:nvPr/>
            </p:nvCxnSpPr>
            <p:spPr>
              <a:xfrm>
                <a:off x="2854300" y="4961795"/>
                <a:ext cx="651525" cy="0"/>
              </a:xfrm>
              <a:prstGeom prst="line">
                <a:avLst/>
              </a:prstGeom>
              <a:noFill/>
              <a:ln w="19050" cap="flat" cmpd="sng" algn="ctr">
                <a:solidFill>
                  <a:srgbClr val="3B8AC9"/>
                </a:solidFill>
                <a:prstDash val="solid"/>
                <a:headEnd type="oval" w="med" len="med"/>
                <a:tailEnd type="oval" w="med" len="med"/>
              </a:ln>
              <a:effectLst/>
            </p:spPr>
          </p:cxnSp>
          <p:cxnSp>
            <p:nvCxnSpPr>
              <p:cNvPr id="155" name="Straight Connector 154">
                <a:extLst>
                  <a:ext uri="{FF2B5EF4-FFF2-40B4-BE49-F238E27FC236}">
                    <a16:creationId xmlns:a16="http://schemas.microsoft.com/office/drawing/2014/main" id="{B95C7F84-359B-1247-BF71-00F9269E9BDE}"/>
                  </a:ext>
                </a:extLst>
              </p:cNvPr>
              <p:cNvCxnSpPr>
                <a:cxnSpLocks/>
                <a:stCxn id="129" idx="0"/>
              </p:cNvCxnSpPr>
              <p:nvPr/>
            </p:nvCxnSpPr>
            <p:spPr>
              <a:xfrm flipH="1" flipV="1">
                <a:off x="3752573" y="6070680"/>
                <a:ext cx="836186" cy="350286"/>
              </a:xfrm>
              <a:prstGeom prst="line">
                <a:avLst/>
              </a:prstGeom>
              <a:noFill/>
              <a:ln w="19050" cap="flat" cmpd="sng" algn="ctr">
                <a:solidFill>
                  <a:srgbClr val="BFBFBF">
                    <a:shade val="95000"/>
                    <a:satMod val="105000"/>
                  </a:srgbClr>
                </a:solidFill>
                <a:prstDash val="solid"/>
              </a:ln>
              <a:effectLst/>
            </p:spPr>
          </p:cxnSp>
          <p:cxnSp>
            <p:nvCxnSpPr>
              <p:cNvPr id="156" name="Straight Connector 155">
                <a:extLst>
                  <a:ext uri="{FF2B5EF4-FFF2-40B4-BE49-F238E27FC236}">
                    <a16:creationId xmlns:a16="http://schemas.microsoft.com/office/drawing/2014/main" id="{A8C8C603-1CD7-324C-80EE-39304EE9055A}"/>
                  </a:ext>
                </a:extLst>
              </p:cNvPr>
              <p:cNvCxnSpPr>
                <a:cxnSpLocks/>
                <a:stCxn id="147" idx="0"/>
              </p:cNvCxnSpPr>
              <p:nvPr/>
            </p:nvCxnSpPr>
            <p:spPr>
              <a:xfrm flipH="1" flipV="1">
                <a:off x="3629199" y="6180834"/>
                <a:ext cx="187939" cy="379729"/>
              </a:xfrm>
              <a:prstGeom prst="line">
                <a:avLst/>
              </a:prstGeom>
              <a:noFill/>
              <a:ln w="19050" cap="flat" cmpd="sng" algn="ctr">
                <a:solidFill>
                  <a:srgbClr val="BFBFBF">
                    <a:shade val="95000"/>
                    <a:satMod val="105000"/>
                  </a:srgbClr>
                </a:solidFill>
                <a:prstDash val="solid"/>
              </a:ln>
              <a:effectLst/>
            </p:spPr>
          </p:cxnSp>
          <p:cxnSp>
            <p:nvCxnSpPr>
              <p:cNvPr id="157" name="Straight Connector 156">
                <a:extLst>
                  <a:ext uri="{FF2B5EF4-FFF2-40B4-BE49-F238E27FC236}">
                    <a16:creationId xmlns:a16="http://schemas.microsoft.com/office/drawing/2014/main" id="{5E571ADA-2B5C-C648-8418-A348A9793F24}"/>
                  </a:ext>
                </a:extLst>
              </p:cNvPr>
              <p:cNvCxnSpPr>
                <a:cxnSpLocks/>
                <a:stCxn id="130" idx="2"/>
              </p:cNvCxnSpPr>
              <p:nvPr/>
            </p:nvCxnSpPr>
            <p:spPr>
              <a:xfrm flipH="1">
                <a:off x="3752573" y="5647692"/>
                <a:ext cx="647574" cy="261781"/>
              </a:xfrm>
              <a:prstGeom prst="line">
                <a:avLst/>
              </a:prstGeom>
              <a:noFill/>
              <a:ln w="19050" cap="flat" cmpd="sng" algn="ctr">
                <a:solidFill>
                  <a:srgbClr val="BFBFBF">
                    <a:shade val="95000"/>
                    <a:satMod val="105000"/>
                  </a:srgbClr>
                </a:solidFill>
                <a:prstDash val="solid"/>
              </a:ln>
              <a:effectLst/>
            </p:spPr>
          </p:cxnSp>
          <p:cxnSp>
            <p:nvCxnSpPr>
              <p:cNvPr id="158" name="Straight Connector 157">
                <a:extLst>
                  <a:ext uri="{FF2B5EF4-FFF2-40B4-BE49-F238E27FC236}">
                    <a16:creationId xmlns:a16="http://schemas.microsoft.com/office/drawing/2014/main" id="{5D43676F-D20A-5A42-8C7D-E5F0C18C1277}"/>
                  </a:ext>
                </a:extLst>
              </p:cNvPr>
              <p:cNvCxnSpPr>
                <a:cxnSpLocks/>
                <a:stCxn id="146" idx="1"/>
              </p:cNvCxnSpPr>
              <p:nvPr/>
            </p:nvCxnSpPr>
            <p:spPr>
              <a:xfrm flipH="1" flipV="1">
                <a:off x="3752573" y="5909472"/>
                <a:ext cx="954908" cy="95394"/>
              </a:xfrm>
              <a:prstGeom prst="line">
                <a:avLst/>
              </a:prstGeom>
              <a:noFill/>
              <a:ln w="19050" cap="flat" cmpd="sng" algn="ctr">
                <a:solidFill>
                  <a:srgbClr val="BFBFBF">
                    <a:shade val="95000"/>
                    <a:satMod val="105000"/>
                  </a:srgbClr>
                </a:solidFill>
                <a:prstDash val="solid"/>
              </a:ln>
              <a:effectLst/>
            </p:spPr>
          </p:cxnSp>
          <p:cxnSp>
            <p:nvCxnSpPr>
              <p:cNvPr id="159" name="Straight Connector 158">
                <a:extLst>
                  <a:ext uri="{FF2B5EF4-FFF2-40B4-BE49-F238E27FC236}">
                    <a16:creationId xmlns:a16="http://schemas.microsoft.com/office/drawing/2014/main" id="{98423ADB-D074-1D4A-A593-8D7A5D678712}"/>
                  </a:ext>
                </a:extLst>
              </p:cNvPr>
              <p:cNvCxnSpPr>
                <a:cxnSpLocks/>
              </p:cNvCxnSpPr>
              <p:nvPr/>
            </p:nvCxnSpPr>
            <p:spPr>
              <a:xfrm flipV="1">
                <a:off x="3629199" y="5233157"/>
                <a:ext cx="0" cy="566161"/>
              </a:xfrm>
              <a:prstGeom prst="line">
                <a:avLst/>
              </a:prstGeom>
              <a:noFill/>
              <a:ln w="19050" cap="flat" cmpd="sng" algn="ctr">
                <a:solidFill>
                  <a:srgbClr val="3B8AC9"/>
                </a:solidFill>
                <a:prstDash val="solid"/>
                <a:headEnd type="oval" w="med" len="med"/>
                <a:tailEnd type="oval" w="med" len="med"/>
              </a:ln>
              <a:effectLst/>
            </p:spPr>
          </p:cxnSp>
          <p:cxnSp>
            <p:nvCxnSpPr>
              <p:cNvPr id="160" name="Straight Connector 159">
                <a:extLst>
                  <a:ext uri="{FF2B5EF4-FFF2-40B4-BE49-F238E27FC236}">
                    <a16:creationId xmlns:a16="http://schemas.microsoft.com/office/drawing/2014/main" id="{B0E219B0-BEAF-A64A-8AA5-AF0CA132A0CE}"/>
                  </a:ext>
                </a:extLst>
              </p:cNvPr>
              <p:cNvCxnSpPr>
                <a:cxnSpLocks/>
              </p:cNvCxnSpPr>
              <p:nvPr/>
            </p:nvCxnSpPr>
            <p:spPr>
              <a:xfrm flipV="1">
                <a:off x="2854300" y="5123003"/>
                <a:ext cx="651525" cy="786469"/>
              </a:xfrm>
              <a:prstGeom prst="line">
                <a:avLst/>
              </a:prstGeom>
              <a:noFill/>
              <a:ln w="19050" cap="flat" cmpd="sng" algn="ctr">
                <a:solidFill>
                  <a:srgbClr val="3B8AC9"/>
                </a:solidFill>
                <a:prstDash val="solid"/>
                <a:headEnd type="oval" w="med" len="med"/>
                <a:tailEnd type="oval" w="med" len="med"/>
              </a:ln>
              <a:effectLst/>
            </p:spPr>
          </p:cxnSp>
          <p:cxnSp>
            <p:nvCxnSpPr>
              <p:cNvPr id="161" name="Straight Connector 160">
                <a:extLst>
                  <a:ext uri="{FF2B5EF4-FFF2-40B4-BE49-F238E27FC236}">
                    <a16:creationId xmlns:a16="http://schemas.microsoft.com/office/drawing/2014/main" id="{B9FA86CC-E6D0-744B-9C54-CEF2EE2C6E79}"/>
                  </a:ext>
                </a:extLst>
              </p:cNvPr>
              <p:cNvCxnSpPr>
                <a:cxnSpLocks/>
              </p:cNvCxnSpPr>
              <p:nvPr/>
            </p:nvCxnSpPr>
            <p:spPr>
              <a:xfrm>
                <a:off x="2854300" y="6070680"/>
                <a:ext cx="651525" cy="0"/>
              </a:xfrm>
              <a:prstGeom prst="line">
                <a:avLst/>
              </a:prstGeom>
              <a:noFill/>
              <a:ln w="19050" cap="flat" cmpd="sng" algn="ctr">
                <a:solidFill>
                  <a:srgbClr val="3B8AC9"/>
                </a:solidFill>
                <a:prstDash val="solid"/>
                <a:headEnd type="oval" w="med" len="med"/>
                <a:tailEnd type="oval" w="med" len="med"/>
              </a:ln>
              <a:effectLst/>
            </p:spPr>
          </p:cxnSp>
          <p:cxnSp>
            <p:nvCxnSpPr>
              <p:cNvPr id="162" name="Straight Connector 161">
                <a:extLst>
                  <a:ext uri="{FF2B5EF4-FFF2-40B4-BE49-F238E27FC236}">
                    <a16:creationId xmlns:a16="http://schemas.microsoft.com/office/drawing/2014/main" id="{CD862E1C-7A08-1447-A3EB-4A4C426260B3}"/>
                  </a:ext>
                </a:extLst>
              </p:cNvPr>
              <p:cNvCxnSpPr>
                <a:cxnSpLocks/>
              </p:cNvCxnSpPr>
              <p:nvPr/>
            </p:nvCxnSpPr>
            <p:spPr>
              <a:xfrm>
                <a:off x="2854300" y="5123003"/>
                <a:ext cx="651525" cy="786469"/>
              </a:xfrm>
              <a:prstGeom prst="line">
                <a:avLst/>
              </a:prstGeom>
              <a:noFill/>
              <a:ln w="19050" cap="flat" cmpd="sng" algn="ctr">
                <a:solidFill>
                  <a:srgbClr val="3B8AC9"/>
                </a:solidFill>
                <a:prstDash val="solid"/>
                <a:headEnd type="oval" w="med" len="med"/>
                <a:tailEnd type="oval" w="med" len="med"/>
              </a:ln>
              <a:effectLst/>
            </p:spPr>
          </p:cxnSp>
          <p:cxnSp>
            <p:nvCxnSpPr>
              <p:cNvPr id="163" name="Straight Connector 162">
                <a:extLst>
                  <a:ext uri="{FF2B5EF4-FFF2-40B4-BE49-F238E27FC236}">
                    <a16:creationId xmlns:a16="http://schemas.microsoft.com/office/drawing/2014/main" id="{8F2BD50F-9479-2D49-A89B-80BE6521A3DD}"/>
                  </a:ext>
                </a:extLst>
              </p:cNvPr>
              <p:cNvCxnSpPr>
                <a:cxnSpLocks/>
                <a:stCxn id="134" idx="2"/>
              </p:cNvCxnSpPr>
              <p:nvPr/>
            </p:nvCxnSpPr>
            <p:spPr>
              <a:xfrm flipH="1">
                <a:off x="3629199" y="4351848"/>
                <a:ext cx="554155" cy="499793"/>
              </a:xfrm>
              <a:prstGeom prst="line">
                <a:avLst/>
              </a:prstGeom>
              <a:noFill/>
              <a:ln w="19050" cap="flat" cmpd="sng" algn="ctr">
                <a:solidFill>
                  <a:srgbClr val="BFBFBF">
                    <a:shade val="95000"/>
                    <a:satMod val="105000"/>
                  </a:srgbClr>
                </a:solidFill>
                <a:prstDash val="solid"/>
              </a:ln>
              <a:effectLst/>
            </p:spPr>
          </p:cxnSp>
          <p:cxnSp>
            <p:nvCxnSpPr>
              <p:cNvPr id="164" name="Straight Connector 163">
                <a:extLst>
                  <a:ext uri="{FF2B5EF4-FFF2-40B4-BE49-F238E27FC236}">
                    <a16:creationId xmlns:a16="http://schemas.microsoft.com/office/drawing/2014/main" id="{788F0F1D-67EB-4049-A71A-222DA04E244C}"/>
                  </a:ext>
                </a:extLst>
              </p:cNvPr>
              <p:cNvCxnSpPr>
                <a:cxnSpLocks/>
                <a:stCxn id="131" idx="2"/>
              </p:cNvCxnSpPr>
              <p:nvPr/>
            </p:nvCxnSpPr>
            <p:spPr>
              <a:xfrm flipH="1">
                <a:off x="3752573" y="4829744"/>
                <a:ext cx="1162665" cy="132051"/>
              </a:xfrm>
              <a:prstGeom prst="line">
                <a:avLst/>
              </a:prstGeom>
              <a:noFill/>
              <a:ln w="19050" cap="flat" cmpd="sng" algn="ctr">
                <a:solidFill>
                  <a:srgbClr val="BFBFBF">
                    <a:shade val="95000"/>
                    <a:satMod val="105000"/>
                  </a:srgbClr>
                </a:solidFill>
                <a:prstDash val="solid"/>
              </a:ln>
              <a:effectLst/>
            </p:spPr>
          </p:cxnSp>
          <p:pic>
            <p:nvPicPr>
              <p:cNvPr id="165" name="Picture 164">
                <a:extLst>
                  <a:ext uri="{FF2B5EF4-FFF2-40B4-BE49-F238E27FC236}">
                    <a16:creationId xmlns:a16="http://schemas.microsoft.com/office/drawing/2014/main" id="{6A4074BA-3D10-1644-B082-7D882DEFDAA0}"/>
                  </a:ext>
                </a:extLst>
              </p:cNvPr>
              <p:cNvPicPr>
                <a:picLocks noChangeAspect="1"/>
              </p:cNvPicPr>
              <p:nvPr/>
            </p:nvPicPr>
            <p:blipFill>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11689" y="3892822"/>
                <a:ext cx="383553" cy="427598"/>
              </a:xfrm>
              <a:prstGeom prst="rect">
                <a:avLst/>
              </a:prstGeom>
            </p:spPr>
          </p:pic>
          <p:cxnSp>
            <p:nvCxnSpPr>
              <p:cNvPr id="166" name="Straight Connector 165">
                <a:extLst>
                  <a:ext uri="{FF2B5EF4-FFF2-40B4-BE49-F238E27FC236}">
                    <a16:creationId xmlns:a16="http://schemas.microsoft.com/office/drawing/2014/main" id="{EA88A1FB-739B-C549-B95A-B5248F83F512}"/>
                  </a:ext>
                </a:extLst>
              </p:cNvPr>
              <p:cNvCxnSpPr>
                <a:cxnSpLocks/>
                <a:stCxn id="135" idx="3"/>
              </p:cNvCxnSpPr>
              <p:nvPr/>
            </p:nvCxnSpPr>
            <p:spPr>
              <a:xfrm>
                <a:off x="3497084" y="4614206"/>
                <a:ext cx="132115" cy="237435"/>
              </a:xfrm>
              <a:prstGeom prst="line">
                <a:avLst/>
              </a:prstGeom>
              <a:noFill/>
              <a:ln w="19050" cap="flat" cmpd="sng" algn="ctr">
                <a:solidFill>
                  <a:srgbClr val="BFBFBF">
                    <a:shade val="95000"/>
                    <a:satMod val="105000"/>
                  </a:srgbClr>
                </a:solidFill>
                <a:prstDash val="solid"/>
              </a:ln>
              <a:effectLst/>
            </p:spPr>
          </p:cxnSp>
        </p:grpSp>
        <p:sp>
          <p:nvSpPr>
            <p:cNvPr id="175" name="Rectangle 174">
              <a:extLst>
                <a:ext uri="{FF2B5EF4-FFF2-40B4-BE49-F238E27FC236}">
                  <a16:creationId xmlns:a16="http://schemas.microsoft.com/office/drawing/2014/main" id="{6264BB86-E367-824A-A766-CD13F619B6BF}"/>
                </a:ext>
              </a:extLst>
            </p:cNvPr>
            <p:cNvSpPr/>
            <p:nvPr/>
          </p:nvSpPr>
          <p:spPr>
            <a:xfrm>
              <a:off x="5300443" y="5099034"/>
              <a:ext cx="4172902" cy="1277273"/>
            </a:xfrm>
            <a:prstGeom prst="rect">
              <a:avLst/>
            </a:prstGeom>
            <a:ln>
              <a:noFill/>
            </a:ln>
          </p:spPr>
          <p:txBody>
            <a:bodyPr wrap="square">
              <a:spAutoFit/>
            </a:bodyPr>
            <a:lstStyle/>
            <a:p>
              <a:r>
                <a:rPr lang="en-CA" sz="1100" i="1">
                  <a:solidFill>
                    <a:schemeClr val="accent2"/>
                  </a:solidFill>
                  <a:ea typeface="Merriweather" panose="02060503050406030704" pitchFamily="18" charset="77"/>
                  <a:cs typeface="Times New Roman" panose="02020603050405020304" pitchFamily="18" charset="0"/>
                </a:rPr>
                <a:t>“</a:t>
              </a:r>
              <a:r>
                <a:rPr lang="en-US" sz="1100" i="1">
                  <a:solidFill>
                    <a:schemeClr val="accent2"/>
                  </a:solidFill>
                  <a:ea typeface="Merriweather" panose="02060503050406030704" pitchFamily="18" charset="77"/>
                  <a:cs typeface="Times New Roman" panose="02020603050405020304" pitchFamily="18" charset="0"/>
                </a:rPr>
                <a:t>W</a:t>
              </a:r>
              <a:r>
                <a:rPr lang="en-US" sz="1100" i="1">
                  <a:solidFill>
                    <a:schemeClr val="accent2"/>
                  </a:solidFill>
                </a:rPr>
                <a:t>e think smart home devices should enable greater insight for consumers beyond the walls of the home… We want to orchestrate the habits, preferences and other consumer data to simplify daily planning and tasks that might occur in a vehicle or at a supermarket.”</a:t>
              </a:r>
            </a:p>
            <a:p>
              <a:r>
                <a:rPr lang="en-US" sz="1100" i="1">
                  <a:solidFill>
                    <a:schemeClr val="accent2"/>
                  </a:solidFill>
                </a:rPr>
                <a:t> </a:t>
              </a:r>
              <a:endParaRPr lang="en-US" sz="1100" i="1">
                <a:solidFill>
                  <a:schemeClr val="accent2"/>
                </a:solidFill>
                <a:ea typeface="Merriweather" panose="02060503050406030704" pitchFamily="18" charset="77"/>
                <a:cs typeface="Times New Roman" panose="02020603050405020304" pitchFamily="18" charset="0"/>
              </a:endParaRPr>
            </a:p>
            <a:p>
              <a:pPr algn="r"/>
              <a:r>
                <a:rPr lang="en-US" sz="1100" i="1">
                  <a:solidFill>
                    <a:schemeClr val="accent2"/>
                  </a:solidFill>
                  <a:ea typeface="Merriweather" panose="02060503050406030704" pitchFamily="18" charset="77"/>
                  <a:cs typeface="Times New Roman" panose="02020603050405020304" pitchFamily="18" charset="0"/>
                </a:rPr>
                <a:t>– CTO and CO-Founder, </a:t>
              </a:r>
              <a:r>
                <a:rPr lang="en-US" sz="1100" i="1" err="1">
                  <a:solidFill>
                    <a:schemeClr val="accent2"/>
                  </a:solidFill>
                  <a:ea typeface="Merriweather" panose="02060503050406030704" pitchFamily="18" charset="77"/>
                  <a:cs typeface="Times New Roman" panose="02020603050405020304" pitchFamily="18" charset="0"/>
                </a:rPr>
                <a:t>Aira</a:t>
              </a:r>
              <a:endParaRPr lang="en-US" sz="1100" i="1">
                <a:solidFill>
                  <a:schemeClr val="accent2"/>
                </a:solidFill>
              </a:endParaRPr>
            </a:p>
          </p:txBody>
        </p:sp>
        <p:sp>
          <p:nvSpPr>
            <p:cNvPr id="176" name="Rectangle 175">
              <a:extLst>
                <a:ext uri="{FF2B5EF4-FFF2-40B4-BE49-F238E27FC236}">
                  <a16:creationId xmlns:a16="http://schemas.microsoft.com/office/drawing/2014/main" id="{6ED685CF-E70D-034C-B755-F8B644224D93}"/>
                </a:ext>
              </a:extLst>
            </p:cNvPr>
            <p:cNvSpPr/>
            <p:nvPr/>
          </p:nvSpPr>
          <p:spPr bwMode="auto">
            <a:xfrm>
              <a:off x="7353466" y="1782319"/>
              <a:ext cx="2340529" cy="594399"/>
            </a:xfrm>
            <a:prstGeom prst="rect">
              <a:avLst/>
            </a:prstGeom>
            <a:solidFill>
              <a:schemeClr val="accent1"/>
            </a:solidFill>
            <a:ln w="9525" cap="flat" cmpd="sng" algn="ctr">
              <a:noFill/>
              <a:prstDash val="solid"/>
              <a:round/>
              <a:headEnd type="none" w="med" len="med"/>
              <a:tailEnd type="none" w="med" len="med"/>
            </a:ln>
            <a:effectLst/>
          </p:spPr>
          <p:txBody>
            <a:bodyPr vert="horz" wrap="square" lIns="61913" tIns="30956" rIns="61913" bIns="30956" numCol="1" rtlCol="0" anchor="ctr" anchorCtr="0" compatLnSpc="1">
              <a:prstTxWarp prst="textNoShape">
                <a:avLst/>
              </a:prstTxWarp>
            </a:bodyPr>
            <a:lstStyle/>
            <a:p>
              <a:pPr defTabSz="619140" eaLnBrk="0" fontAlgn="base" hangingPunct="0">
                <a:spcBef>
                  <a:spcPct val="0"/>
                </a:spcBef>
                <a:spcAft>
                  <a:spcPct val="0"/>
                </a:spcAft>
              </a:pPr>
              <a:r>
                <a:rPr lang="en-US" sz="1200">
                  <a:solidFill>
                    <a:schemeClr val="bg1"/>
                  </a:solidFill>
                  <a:ea typeface="Helvetica Neue" panose="02000503000000020004" pitchFamily="2" charset="0"/>
                  <a:cs typeface="Helvetica Neue" panose="02000503000000020004" pitchFamily="2" charset="0"/>
                </a:rPr>
                <a:t>         	   Impacts on </a:t>
              </a:r>
            </a:p>
            <a:p>
              <a:pPr defTabSz="619140" eaLnBrk="0" fontAlgn="base" hangingPunct="0">
                <a:spcBef>
                  <a:spcPct val="0"/>
                </a:spcBef>
                <a:spcAft>
                  <a:spcPct val="0"/>
                </a:spcAft>
              </a:pPr>
              <a:r>
                <a:rPr lang="en-US" sz="1200">
                  <a:solidFill>
                    <a:schemeClr val="bg1"/>
                  </a:solidFill>
                  <a:ea typeface="Helvetica Neue" panose="02000503000000020004" pitchFamily="2" charset="0"/>
                  <a:cs typeface="Helvetica Neue" panose="02000503000000020004" pitchFamily="2" charset="0"/>
                </a:rPr>
                <a:t>	   User Experience</a:t>
              </a:r>
            </a:p>
          </p:txBody>
        </p:sp>
        <p:pic>
          <p:nvPicPr>
            <p:cNvPr id="177" name="Graphic 176" descr="Teacher">
              <a:extLst>
                <a:ext uri="{FF2B5EF4-FFF2-40B4-BE49-F238E27FC236}">
                  <a16:creationId xmlns:a16="http://schemas.microsoft.com/office/drawing/2014/main" id="{FE0AE957-2020-7541-A155-7A967723E8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81898" y="1758253"/>
              <a:ext cx="607575" cy="607575"/>
            </a:xfrm>
            <a:prstGeom prst="rect">
              <a:avLst/>
            </a:prstGeom>
          </p:spPr>
        </p:pic>
        <p:cxnSp>
          <p:nvCxnSpPr>
            <p:cNvPr id="178" name="Straight Connector 177">
              <a:extLst>
                <a:ext uri="{FF2B5EF4-FFF2-40B4-BE49-F238E27FC236}">
                  <a16:creationId xmlns:a16="http://schemas.microsoft.com/office/drawing/2014/main" id="{C4A3371D-BBE9-E545-ADCE-E1975C5EB0A8}"/>
                </a:ext>
              </a:extLst>
            </p:cNvPr>
            <p:cNvCxnSpPr>
              <a:cxnSpLocks/>
            </p:cNvCxnSpPr>
            <p:nvPr/>
          </p:nvCxnSpPr>
          <p:spPr bwMode="auto">
            <a:xfrm flipV="1">
              <a:off x="7353466" y="1782322"/>
              <a:ext cx="0" cy="2967077"/>
            </a:xfrm>
            <a:prstGeom prst="line">
              <a:avLst/>
            </a:prstGeom>
            <a:ln>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53433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2" y="63906"/>
            <a:ext cx="9027758" cy="447675"/>
          </a:xfrm>
        </p:spPr>
        <p:txBody>
          <a:bodyPr/>
          <a:lstStyle/>
          <a:p>
            <a:r>
              <a:rPr lang="en-US" dirty="0"/>
              <a:t>Demographic Shifts, Gov’t Regulations &amp; Economic Conditions Dictate Future Growth</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34</a:t>
            </a:fld>
            <a:endParaRPr lang="en-US"/>
          </a:p>
        </p:txBody>
      </p:sp>
      <p:sp>
        <p:nvSpPr>
          <p:cNvPr id="76" name="TextBox 75">
            <a:extLst>
              <a:ext uri="{FF2B5EF4-FFF2-40B4-BE49-F238E27FC236}">
                <a16:creationId xmlns:a16="http://schemas.microsoft.com/office/drawing/2014/main" id="{089E809C-4A4E-2E47-8A3F-878004D9AB7C}"/>
              </a:ext>
            </a:extLst>
          </p:cNvPr>
          <p:cNvSpPr txBox="1"/>
          <p:nvPr/>
        </p:nvSpPr>
        <p:spPr>
          <a:xfrm>
            <a:off x="2197240" y="1328836"/>
            <a:ext cx="6968275" cy="677108"/>
          </a:xfrm>
          <a:prstGeom prst="rect">
            <a:avLst/>
          </a:prstGeom>
          <a:noFill/>
        </p:spPr>
        <p:txBody>
          <a:bodyPr wrap="square" rtlCol="0">
            <a:spAutoFit/>
          </a:bodyPr>
          <a:lstStyle/>
          <a:p>
            <a:r>
              <a:rPr lang="en-US" sz="1400" b="1">
                <a:solidFill>
                  <a:schemeClr val="tx2"/>
                </a:solidFill>
                <a:ea typeface="Helvetica Neue" panose="02000503000000020004" pitchFamily="2" charset="0"/>
                <a:cs typeface="Helvetica Neue" panose="02000503000000020004" pitchFamily="2" charset="0"/>
              </a:rPr>
              <a:t>Millennials are renting and want to be always connected</a:t>
            </a:r>
          </a:p>
          <a:p>
            <a:r>
              <a:rPr lang="en-US" sz="1200">
                <a:solidFill>
                  <a:schemeClr val="tx2"/>
                </a:solidFill>
                <a:ea typeface="Helvetica Neue" panose="02000503000000020004" pitchFamily="2" charset="0"/>
                <a:cs typeface="Helvetica Neue" panose="02000503000000020004" pitchFamily="2" charset="0"/>
              </a:rPr>
              <a:t>Millennials have more trust in technology, granting technology suppliers access to personal data and allowing them the ability to create more advanced applications</a:t>
            </a:r>
          </a:p>
        </p:txBody>
      </p:sp>
      <p:pic>
        <p:nvPicPr>
          <p:cNvPr id="77" name="Picture 76">
            <a:extLst>
              <a:ext uri="{FF2B5EF4-FFF2-40B4-BE49-F238E27FC236}">
                <a16:creationId xmlns:a16="http://schemas.microsoft.com/office/drawing/2014/main" id="{A4C9871C-EE58-3E42-9E8F-3301422C77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6223" y="1324869"/>
            <a:ext cx="560684" cy="512762"/>
          </a:xfrm>
          <a:prstGeom prst="rect">
            <a:avLst/>
          </a:prstGeom>
        </p:spPr>
      </p:pic>
      <p:pic>
        <p:nvPicPr>
          <p:cNvPr id="78" name="Picture 77">
            <a:extLst>
              <a:ext uri="{FF2B5EF4-FFF2-40B4-BE49-F238E27FC236}">
                <a16:creationId xmlns:a16="http://schemas.microsoft.com/office/drawing/2014/main" id="{FC551B01-A209-074C-B609-8C43EB427E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19501" y="2362162"/>
            <a:ext cx="354129" cy="810098"/>
          </a:xfrm>
          <a:prstGeom prst="rect">
            <a:avLst/>
          </a:prstGeom>
        </p:spPr>
      </p:pic>
      <p:sp>
        <p:nvSpPr>
          <p:cNvPr id="79" name="TextBox 78">
            <a:extLst>
              <a:ext uri="{FF2B5EF4-FFF2-40B4-BE49-F238E27FC236}">
                <a16:creationId xmlns:a16="http://schemas.microsoft.com/office/drawing/2014/main" id="{70209EE5-4571-C741-B9F2-605707DB446F}"/>
              </a:ext>
            </a:extLst>
          </p:cNvPr>
          <p:cNvSpPr txBox="1"/>
          <p:nvPr/>
        </p:nvSpPr>
        <p:spPr>
          <a:xfrm>
            <a:off x="2197240" y="2362162"/>
            <a:ext cx="6968275" cy="861774"/>
          </a:xfrm>
          <a:prstGeom prst="rect">
            <a:avLst/>
          </a:prstGeom>
          <a:noFill/>
        </p:spPr>
        <p:txBody>
          <a:bodyPr wrap="square" rtlCol="0">
            <a:spAutoFit/>
          </a:bodyPr>
          <a:lstStyle/>
          <a:p>
            <a:r>
              <a:rPr lang="en-US" sz="1400" b="1">
                <a:solidFill>
                  <a:schemeClr val="tx2"/>
                </a:solidFill>
                <a:ea typeface="Helvetica Neue" panose="02000503000000020004" pitchFamily="2" charset="0"/>
                <a:cs typeface="Helvetica Neue" panose="02000503000000020004" pitchFamily="2" charset="0"/>
              </a:rPr>
              <a:t>Aging North American population needs health monitoring</a:t>
            </a:r>
          </a:p>
          <a:p>
            <a:r>
              <a:rPr lang="en-US" sz="1200">
                <a:solidFill>
                  <a:schemeClr val="tx2"/>
                </a:solidFill>
                <a:ea typeface="Helvetica Neue" panose="02000503000000020004" pitchFamily="2" charset="0"/>
                <a:cs typeface="Helvetica Neue" panose="02000503000000020004" pitchFamily="2" charset="0"/>
              </a:rPr>
              <a:t>As the NA population continues to extend its life expectancy and health care costs continue to increase, at-home and wearable health monitoring technologies will increasingly be demanded</a:t>
            </a:r>
          </a:p>
        </p:txBody>
      </p:sp>
      <p:pic>
        <p:nvPicPr>
          <p:cNvPr id="80" name="Picture 79">
            <a:extLst>
              <a:ext uri="{FF2B5EF4-FFF2-40B4-BE49-F238E27FC236}">
                <a16:creationId xmlns:a16="http://schemas.microsoft.com/office/drawing/2014/main" id="{1FB8B6C5-9771-1E4B-8DB8-491F67DE16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79209" y="3614315"/>
            <a:ext cx="577628" cy="577628"/>
          </a:xfrm>
          <a:prstGeom prst="rect">
            <a:avLst/>
          </a:prstGeom>
        </p:spPr>
      </p:pic>
      <p:sp>
        <p:nvSpPr>
          <p:cNvPr id="81" name="TextBox 80">
            <a:extLst>
              <a:ext uri="{FF2B5EF4-FFF2-40B4-BE49-F238E27FC236}">
                <a16:creationId xmlns:a16="http://schemas.microsoft.com/office/drawing/2014/main" id="{8DDA5E32-0344-EF41-90D5-28F052FEAEC1}"/>
              </a:ext>
            </a:extLst>
          </p:cNvPr>
          <p:cNvSpPr txBox="1"/>
          <p:nvPr/>
        </p:nvSpPr>
        <p:spPr>
          <a:xfrm>
            <a:off x="2204013" y="3614315"/>
            <a:ext cx="6968275" cy="861774"/>
          </a:xfrm>
          <a:prstGeom prst="rect">
            <a:avLst/>
          </a:prstGeom>
          <a:noFill/>
        </p:spPr>
        <p:txBody>
          <a:bodyPr wrap="square" rtlCol="0">
            <a:spAutoFit/>
          </a:bodyPr>
          <a:lstStyle/>
          <a:p>
            <a:r>
              <a:rPr lang="en-US" sz="1400" b="1">
                <a:solidFill>
                  <a:schemeClr val="tx2"/>
                </a:solidFill>
                <a:ea typeface="Helvetica Neue" panose="02000503000000020004" pitchFamily="2" charset="0"/>
                <a:cs typeface="Helvetica Neue" panose="02000503000000020004" pitchFamily="2" charset="0"/>
              </a:rPr>
              <a:t>Increased data security and privacy concerns, government regulation</a:t>
            </a:r>
          </a:p>
          <a:p>
            <a:r>
              <a:rPr lang="en-US" sz="1200">
                <a:solidFill>
                  <a:schemeClr val="tx2"/>
                </a:solidFill>
                <a:ea typeface="Helvetica Neue" panose="02000503000000020004" pitchFamily="2" charset="0"/>
                <a:cs typeface="Helvetica Neue" panose="02000503000000020004" pitchFamily="2" charset="0"/>
              </a:rPr>
              <a:t>Governments around the world (ex: GDPR in the EU) are issuing to policies and regulations around data security and privacy due to fears that technology players cannot protect an individual’s personal data</a:t>
            </a:r>
          </a:p>
        </p:txBody>
      </p:sp>
      <p:pic>
        <p:nvPicPr>
          <p:cNvPr id="82" name="Picture 81">
            <a:extLst>
              <a:ext uri="{FF2B5EF4-FFF2-40B4-BE49-F238E27FC236}">
                <a16:creationId xmlns:a16="http://schemas.microsoft.com/office/drawing/2014/main" id="{057AB92F-BEA9-EA48-A64F-5C3C59EA94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3415" y="4758232"/>
            <a:ext cx="743825" cy="743825"/>
          </a:xfrm>
          <a:prstGeom prst="rect">
            <a:avLst/>
          </a:prstGeom>
        </p:spPr>
      </p:pic>
      <p:sp>
        <p:nvSpPr>
          <p:cNvPr id="83" name="TextBox 82">
            <a:extLst>
              <a:ext uri="{FF2B5EF4-FFF2-40B4-BE49-F238E27FC236}">
                <a16:creationId xmlns:a16="http://schemas.microsoft.com/office/drawing/2014/main" id="{DA32594E-80DE-2949-88C2-74ECA5E9A01F}"/>
              </a:ext>
            </a:extLst>
          </p:cNvPr>
          <p:cNvSpPr txBox="1"/>
          <p:nvPr/>
        </p:nvSpPr>
        <p:spPr>
          <a:xfrm>
            <a:off x="2197240" y="4758232"/>
            <a:ext cx="6968275" cy="861774"/>
          </a:xfrm>
          <a:prstGeom prst="rect">
            <a:avLst/>
          </a:prstGeom>
          <a:noFill/>
        </p:spPr>
        <p:txBody>
          <a:bodyPr wrap="square" rtlCol="0">
            <a:spAutoFit/>
          </a:bodyPr>
          <a:lstStyle/>
          <a:p>
            <a:r>
              <a:rPr lang="en-US" sz="1400" b="1">
                <a:solidFill>
                  <a:schemeClr val="tx2"/>
                </a:solidFill>
                <a:ea typeface="Helvetica Neue" panose="02000503000000020004" pitchFamily="2" charset="0"/>
                <a:cs typeface="Helvetica Neue" panose="02000503000000020004" pitchFamily="2" charset="0"/>
              </a:rPr>
              <a:t>Economic certainty &amp; open-trade policies encourage tech adoption</a:t>
            </a:r>
          </a:p>
          <a:p>
            <a:r>
              <a:rPr lang="en-US" sz="1200">
                <a:solidFill>
                  <a:schemeClr val="tx2"/>
                </a:solidFill>
                <a:ea typeface="Helvetica Neue" panose="02000503000000020004" pitchFamily="2" charset="0"/>
                <a:cs typeface="Helvetica Neue" panose="02000503000000020004" pitchFamily="2" charset="0"/>
              </a:rPr>
              <a:t>Economic certainty encourages consumers to spend more on emerging technologies; however, restrictive trade policies may reduce the consumer’s purchasing power and ability to pay for new technologies</a:t>
            </a:r>
          </a:p>
        </p:txBody>
      </p:sp>
    </p:spTree>
    <p:extLst>
      <p:ext uri="{BB962C8B-B14F-4D97-AF65-F5344CB8AC3E}">
        <p14:creationId xmlns:p14="http://schemas.microsoft.com/office/powerpoint/2010/main" val="777291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2" y="63906"/>
            <a:ext cx="6873240" cy="447675"/>
          </a:xfrm>
        </p:spPr>
        <p:txBody>
          <a:bodyPr/>
          <a:lstStyle/>
          <a:p>
            <a:r>
              <a:rPr lang="en-US"/>
              <a:t>Trust In Technologies By All Users Is A Requisite For Success</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35</a:t>
            </a:fld>
            <a:endParaRPr lang="en-US"/>
          </a:p>
        </p:txBody>
      </p:sp>
      <p:sp>
        <p:nvSpPr>
          <p:cNvPr id="50" name="Rectangle 49">
            <a:extLst>
              <a:ext uri="{FF2B5EF4-FFF2-40B4-BE49-F238E27FC236}">
                <a16:creationId xmlns:a16="http://schemas.microsoft.com/office/drawing/2014/main" id="{61E44A9B-2024-1941-AFBF-B7BB43C744D7}"/>
              </a:ext>
            </a:extLst>
          </p:cNvPr>
          <p:cNvSpPr/>
          <p:nvPr/>
        </p:nvSpPr>
        <p:spPr>
          <a:xfrm>
            <a:off x="7700682" y="2541414"/>
            <a:ext cx="3716917" cy="1785104"/>
          </a:xfrm>
          <a:prstGeom prst="rect">
            <a:avLst/>
          </a:prstGeom>
          <a:ln>
            <a:noFill/>
          </a:ln>
        </p:spPr>
        <p:txBody>
          <a:bodyPr wrap="square">
            <a:spAutoFit/>
          </a:bodyPr>
          <a:lstStyle/>
          <a:p>
            <a:r>
              <a:rPr lang="en-US" sz="1100" i="1" dirty="0">
                <a:solidFill>
                  <a:schemeClr val="accent2"/>
                </a:solidFill>
                <a:ea typeface="Merriweather" panose="02060503050406030704" pitchFamily="18" charset="77"/>
                <a:cs typeface="Times New Roman" panose="02020603050405020304" pitchFamily="18" charset="0"/>
              </a:rPr>
              <a:t>“</a:t>
            </a:r>
            <a:r>
              <a:rPr lang="en-US" sz="1100" i="1" dirty="0" err="1">
                <a:solidFill>
                  <a:schemeClr val="accent2"/>
                </a:solidFill>
                <a:ea typeface="Merriweather" panose="02060503050406030704" pitchFamily="18" charset="77"/>
                <a:cs typeface="Times New Roman" panose="02020603050405020304" pitchFamily="18" charset="0"/>
              </a:rPr>
              <a:t>Powerley</a:t>
            </a:r>
            <a:r>
              <a:rPr lang="en-US" sz="1100" i="1" dirty="0">
                <a:solidFill>
                  <a:schemeClr val="accent2"/>
                </a:solidFill>
                <a:ea typeface="Merriweather" panose="02060503050406030704" pitchFamily="18" charset="77"/>
                <a:cs typeface="Times New Roman" panose="02020603050405020304" pitchFamily="18" charset="0"/>
              </a:rPr>
              <a:t> stores no personal information. We use anonymized ID numbers--we don't associate any names or addresses with data. Furthermore, all data is stored remotely on customer smart phone/mobile app or on energy bridge in their home. So, there are multiple layers that address the security of consumer data.”</a:t>
            </a:r>
          </a:p>
          <a:p>
            <a:endParaRPr lang="en-US" sz="1100" i="1" dirty="0">
              <a:solidFill>
                <a:schemeClr val="accent2"/>
              </a:solidFill>
              <a:ea typeface="Merriweather" panose="02060503050406030704" pitchFamily="18" charset="77"/>
              <a:cs typeface="Times New Roman" panose="02020603050405020304" pitchFamily="18" charset="0"/>
            </a:endParaRPr>
          </a:p>
          <a:p>
            <a:pPr algn="r"/>
            <a:r>
              <a:rPr lang="en-US" sz="1100" i="1" dirty="0">
                <a:solidFill>
                  <a:schemeClr val="accent2"/>
                </a:solidFill>
                <a:ea typeface="Merriweather" panose="02060503050406030704" pitchFamily="18" charset="77"/>
                <a:cs typeface="Times New Roman" panose="02020603050405020304" pitchFamily="18" charset="0"/>
              </a:rPr>
              <a:t>-Director, Product Management &amp; Marketing, </a:t>
            </a:r>
            <a:r>
              <a:rPr lang="en-US" sz="1100" i="1" dirty="0" err="1">
                <a:solidFill>
                  <a:schemeClr val="accent2"/>
                </a:solidFill>
                <a:ea typeface="Merriweather" panose="02060503050406030704" pitchFamily="18" charset="77"/>
                <a:cs typeface="Times New Roman" panose="02020603050405020304" pitchFamily="18" charset="0"/>
              </a:rPr>
              <a:t>Powerley</a:t>
            </a:r>
            <a:endParaRPr lang="en-US" sz="1100" i="1" dirty="0">
              <a:solidFill>
                <a:schemeClr val="accent2"/>
              </a:solidFill>
              <a:ea typeface="Merriweather" panose="02060503050406030704" pitchFamily="18" charset="77"/>
              <a:cs typeface="Times New Roman" panose="02020603050405020304" pitchFamily="18" charset="0"/>
            </a:endParaRPr>
          </a:p>
        </p:txBody>
      </p:sp>
      <p:sp>
        <p:nvSpPr>
          <p:cNvPr id="51" name="TextBox 50">
            <a:extLst>
              <a:ext uri="{FF2B5EF4-FFF2-40B4-BE49-F238E27FC236}">
                <a16:creationId xmlns:a16="http://schemas.microsoft.com/office/drawing/2014/main" id="{DF07FD9B-CCC4-8840-9F7C-26CE34667EBE}"/>
              </a:ext>
            </a:extLst>
          </p:cNvPr>
          <p:cNvSpPr txBox="1"/>
          <p:nvPr/>
        </p:nvSpPr>
        <p:spPr>
          <a:xfrm>
            <a:off x="1146918" y="5296333"/>
            <a:ext cx="623428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tx2"/>
                </a:solidFill>
                <a:effectLst/>
                <a:uLnTx/>
                <a:uFillTx/>
              </a:rPr>
              <a:t>*Note:</a:t>
            </a:r>
            <a:r>
              <a:rPr kumimoji="0" lang="en-US" sz="1100" b="0" i="0" u="none" strike="noStrike" kern="0" cap="none" spc="0" normalizeH="0" baseline="0" noProof="0" dirty="0">
                <a:ln>
                  <a:noFill/>
                </a:ln>
                <a:solidFill>
                  <a:schemeClr val="tx2"/>
                </a:solidFill>
                <a:effectLst/>
                <a:uLnTx/>
                <a:uFillTx/>
              </a:rPr>
              <a:t> Smart Home Tech Expertise refers to the outcome of consumers engaging </a:t>
            </a:r>
            <a:r>
              <a:rPr lang="en-US" sz="1100" kern="0" dirty="0">
                <a:solidFill>
                  <a:schemeClr val="tx2"/>
                </a:solidFill>
              </a:rPr>
              <a:t>and experimenting with </a:t>
            </a:r>
            <a:r>
              <a:rPr kumimoji="0" lang="en-US" sz="1100" b="0" i="0" u="none" strike="noStrike" kern="0" cap="none" spc="0" normalizeH="0" baseline="0" noProof="0" dirty="0">
                <a:ln>
                  <a:noFill/>
                </a:ln>
                <a:solidFill>
                  <a:schemeClr val="tx2"/>
                </a:solidFill>
                <a:effectLst/>
                <a:uLnTx/>
                <a:uFillTx/>
              </a:rPr>
              <a:t>smart home technologies over time</a:t>
            </a:r>
          </a:p>
        </p:txBody>
      </p:sp>
      <p:pic>
        <p:nvPicPr>
          <p:cNvPr id="3" name="Picture 2">
            <a:extLst>
              <a:ext uri="{FF2B5EF4-FFF2-40B4-BE49-F238E27FC236}">
                <a16:creationId xmlns:a16="http://schemas.microsoft.com/office/drawing/2014/main" id="{96FFC55F-02DD-9B46-B6F9-8A48FA601769}"/>
              </a:ext>
            </a:extLst>
          </p:cNvPr>
          <p:cNvPicPr>
            <a:picLocks noChangeAspect="1"/>
          </p:cNvPicPr>
          <p:nvPr/>
        </p:nvPicPr>
        <p:blipFill>
          <a:blip r:embed="rId2">
            <a:clrChange>
              <a:clrFrom>
                <a:srgbClr val="000000">
                  <a:alpha val="0"/>
                </a:srgbClr>
              </a:clrFrom>
              <a:clrTo>
                <a:srgbClr val="000000">
                  <a:alpha val="0"/>
                </a:srgbClr>
              </a:clrTo>
            </a:clrChange>
          </a:blip>
          <a:stretch>
            <a:fillRect/>
          </a:stretch>
        </p:blipFill>
        <p:spPr>
          <a:xfrm>
            <a:off x="1146918" y="1201158"/>
            <a:ext cx="6234288" cy="3836485"/>
          </a:xfrm>
          <a:prstGeom prst="rect">
            <a:avLst/>
          </a:prstGeom>
        </p:spPr>
      </p:pic>
      <p:sp>
        <p:nvSpPr>
          <p:cNvPr id="52" name="Rectangle 51">
            <a:extLst>
              <a:ext uri="{FF2B5EF4-FFF2-40B4-BE49-F238E27FC236}">
                <a16:creationId xmlns:a16="http://schemas.microsoft.com/office/drawing/2014/main" id="{C07D7B32-2A4C-814A-A4A1-FBBF043BBBC2}"/>
              </a:ext>
            </a:extLst>
          </p:cNvPr>
          <p:cNvSpPr/>
          <p:nvPr/>
        </p:nvSpPr>
        <p:spPr>
          <a:xfrm>
            <a:off x="1143401" y="4849310"/>
            <a:ext cx="1808041" cy="188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latin typeface="Montserrat Medium" pitchFamily="2" charset="77"/>
              </a:rPr>
              <a:t>CHR Report Figure 3-2</a:t>
            </a:r>
          </a:p>
        </p:txBody>
      </p:sp>
    </p:spTree>
    <p:extLst>
      <p:ext uri="{BB962C8B-B14F-4D97-AF65-F5344CB8AC3E}">
        <p14:creationId xmlns:p14="http://schemas.microsoft.com/office/powerpoint/2010/main" val="3937985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2" y="63906"/>
            <a:ext cx="6873240" cy="447675"/>
          </a:xfrm>
        </p:spPr>
        <p:txBody>
          <a:bodyPr/>
          <a:lstStyle/>
          <a:p>
            <a:r>
              <a:rPr lang="en-US"/>
              <a:t>New Technologies Will Enable Complex, Interrelated Applications</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36</a:t>
            </a:fld>
            <a:endParaRPr lang="en-US"/>
          </a:p>
        </p:txBody>
      </p:sp>
      <p:grpSp>
        <p:nvGrpSpPr>
          <p:cNvPr id="52" name="Group 51">
            <a:extLst>
              <a:ext uri="{FF2B5EF4-FFF2-40B4-BE49-F238E27FC236}">
                <a16:creationId xmlns:a16="http://schemas.microsoft.com/office/drawing/2014/main" id="{DAD48C36-C7AE-FA43-99A2-927F7A4455B9}"/>
              </a:ext>
            </a:extLst>
          </p:cNvPr>
          <p:cNvGrpSpPr/>
          <p:nvPr/>
        </p:nvGrpSpPr>
        <p:grpSpPr>
          <a:xfrm>
            <a:off x="827442" y="2894872"/>
            <a:ext cx="9742958" cy="1578472"/>
            <a:chOff x="2765484" y="1242261"/>
            <a:chExt cx="8341284" cy="3524569"/>
          </a:xfrm>
        </p:grpSpPr>
        <p:grpSp>
          <p:nvGrpSpPr>
            <p:cNvPr id="53" name="Group 52">
              <a:extLst>
                <a:ext uri="{FF2B5EF4-FFF2-40B4-BE49-F238E27FC236}">
                  <a16:creationId xmlns:a16="http://schemas.microsoft.com/office/drawing/2014/main" id="{7C4DEE59-F33A-AA46-858C-59FE9A6575D5}"/>
                </a:ext>
              </a:extLst>
            </p:cNvPr>
            <p:cNvGrpSpPr/>
            <p:nvPr/>
          </p:nvGrpSpPr>
          <p:grpSpPr>
            <a:xfrm>
              <a:off x="4083055" y="1242261"/>
              <a:ext cx="6158732" cy="3162716"/>
              <a:chOff x="5236012" y="3553751"/>
              <a:chExt cx="6828549" cy="4155152"/>
            </a:xfrm>
          </p:grpSpPr>
          <p:sp>
            <p:nvSpPr>
              <p:cNvPr id="56" name="Freeform 6">
                <a:extLst>
                  <a:ext uri="{FF2B5EF4-FFF2-40B4-BE49-F238E27FC236}">
                    <a16:creationId xmlns:a16="http://schemas.microsoft.com/office/drawing/2014/main" id="{E7AD311C-90A2-D146-995C-E5E87F3941CF}"/>
                  </a:ext>
                </a:extLst>
              </p:cNvPr>
              <p:cNvSpPr>
                <a:spLocks/>
              </p:cNvSpPr>
              <p:nvPr/>
            </p:nvSpPr>
            <p:spPr bwMode="auto">
              <a:xfrm>
                <a:off x="5301820" y="5788615"/>
                <a:ext cx="2402649" cy="1797955"/>
              </a:xfrm>
              <a:custGeom>
                <a:avLst/>
                <a:gdLst>
                  <a:gd name="T0" fmla="*/ 226255 w 4497"/>
                  <a:gd name="T1" fmla="*/ 1936138 h 989"/>
                  <a:gd name="T2" fmla="*/ 672914 w 4497"/>
                  <a:gd name="T3" fmla="*/ 1892982 h 989"/>
                  <a:gd name="T4" fmla="*/ 1064959 w 4497"/>
                  <a:gd name="T5" fmla="*/ 1896905 h 989"/>
                  <a:gd name="T6" fmla="*/ 1453103 w 4497"/>
                  <a:gd name="T7" fmla="*/ 1998910 h 989"/>
                  <a:gd name="T8" fmla="*/ 1946573 w 4497"/>
                  <a:gd name="T9" fmla="*/ 1885135 h 989"/>
                  <a:gd name="T10" fmla="*/ 2492706 w 4497"/>
                  <a:gd name="T11" fmla="*/ 1836094 h 989"/>
                  <a:gd name="T12" fmla="*/ 2693605 w 4497"/>
                  <a:gd name="T13" fmla="*/ 1790976 h 989"/>
                  <a:gd name="T14" fmla="*/ 2867197 w 4497"/>
                  <a:gd name="T15" fmla="*/ 1747820 h 989"/>
                  <a:gd name="T16" fmla="*/ 3021284 w 4497"/>
                  <a:gd name="T17" fmla="*/ 1702703 h 989"/>
                  <a:gd name="T18" fmla="*/ 3128560 w 4497"/>
                  <a:gd name="T19" fmla="*/ 1673278 h 989"/>
                  <a:gd name="T20" fmla="*/ 3231936 w 4497"/>
                  <a:gd name="T21" fmla="*/ 1637969 h 989"/>
                  <a:gd name="T22" fmla="*/ 3323608 w 4497"/>
                  <a:gd name="T23" fmla="*/ 1610506 h 989"/>
                  <a:gd name="T24" fmla="*/ 3415280 w 4497"/>
                  <a:gd name="T25" fmla="*/ 1571273 h 989"/>
                  <a:gd name="T26" fmla="*/ 3499151 w 4497"/>
                  <a:gd name="T27" fmla="*/ 1520270 h 989"/>
                  <a:gd name="T28" fmla="*/ 3608377 w 4497"/>
                  <a:gd name="T29" fmla="*/ 1467306 h 989"/>
                  <a:gd name="T30" fmla="*/ 3694198 w 4497"/>
                  <a:gd name="T31" fmla="*/ 1410418 h 989"/>
                  <a:gd name="T32" fmla="*/ 3817078 w 4497"/>
                  <a:gd name="T33" fmla="*/ 1343723 h 989"/>
                  <a:gd name="T34" fmla="*/ 3910701 w 4497"/>
                  <a:gd name="T35" fmla="*/ 1282912 h 989"/>
                  <a:gd name="T36" fmla="*/ 4031630 w 4497"/>
                  <a:gd name="T37" fmla="*/ 1210331 h 989"/>
                  <a:gd name="T38" fmla="*/ 4164262 w 4497"/>
                  <a:gd name="T39" fmla="*/ 1139712 h 989"/>
                  <a:gd name="T40" fmla="*/ 4273489 w 4497"/>
                  <a:gd name="T41" fmla="*/ 1067132 h 989"/>
                  <a:gd name="T42" fmla="*/ 4374913 w 4497"/>
                  <a:gd name="T43" fmla="*/ 996513 h 989"/>
                  <a:gd name="T44" fmla="*/ 4468536 w 4497"/>
                  <a:gd name="T45" fmla="*/ 935702 h 989"/>
                  <a:gd name="T46" fmla="*/ 4566060 w 4497"/>
                  <a:gd name="T47" fmla="*/ 865083 h 989"/>
                  <a:gd name="T48" fmla="*/ 4649930 w 4497"/>
                  <a:gd name="T49" fmla="*/ 825850 h 989"/>
                  <a:gd name="T50" fmla="*/ 4751355 w 4497"/>
                  <a:gd name="T51" fmla="*/ 755231 h 989"/>
                  <a:gd name="T52" fmla="*/ 4856680 w 4497"/>
                  <a:gd name="T53" fmla="*/ 676765 h 989"/>
                  <a:gd name="T54" fmla="*/ 4942501 w 4497"/>
                  <a:gd name="T55" fmla="*/ 625763 h 989"/>
                  <a:gd name="T56" fmla="*/ 5016619 w 4497"/>
                  <a:gd name="T57" fmla="*/ 584568 h 989"/>
                  <a:gd name="T58" fmla="*/ 5082935 w 4497"/>
                  <a:gd name="T59" fmla="*/ 543374 h 989"/>
                  <a:gd name="T60" fmla="*/ 5143400 w 4497"/>
                  <a:gd name="T61" fmla="*/ 521796 h 989"/>
                  <a:gd name="T62" fmla="*/ 5213617 w 4497"/>
                  <a:gd name="T63" fmla="*/ 480602 h 989"/>
                  <a:gd name="T64" fmla="*/ 5287735 w 4497"/>
                  <a:gd name="T65" fmla="*/ 441369 h 989"/>
                  <a:gd name="T66" fmla="*/ 5350150 w 4497"/>
                  <a:gd name="T67" fmla="*/ 419791 h 989"/>
                  <a:gd name="T68" fmla="*/ 5469129 w 4497"/>
                  <a:gd name="T69" fmla="*/ 358980 h 989"/>
                  <a:gd name="T70" fmla="*/ 5644672 w 4497"/>
                  <a:gd name="T71" fmla="*/ 278553 h 989"/>
                  <a:gd name="T72" fmla="*/ 5781205 w 4497"/>
                  <a:gd name="T73" fmla="*/ 219704 h 989"/>
                  <a:gd name="T74" fmla="*/ 5952847 w 4497"/>
                  <a:gd name="T75" fmla="*/ 164778 h 989"/>
                  <a:gd name="T76" fmla="*/ 6132291 w 4497"/>
                  <a:gd name="T77" fmla="*/ 115737 h 989"/>
                  <a:gd name="T78" fmla="*/ 6290279 w 4497"/>
                  <a:gd name="T79" fmla="*/ 80427 h 989"/>
                  <a:gd name="T80" fmla="*/ 6475574 w 4497"/>
                  <a:gd name="T81" fmla="*/ 45118 h 989"/>
                  <a:gd name="T82" fmla="*/ 6647216 w 4497"/>
                  <a:gd name="T83" fmla="*/ 17655 h 989"/>
                  <a:gd name="T84" fmla="*/ 6852015 w 4497"/>
                  <a:gd name="T85" fmla="*/ 1962 h 989"/>
                  <a:gd name="T86" fmla="*/ 7084122 w 4497"/>
                  <a:gd name="T87" fmla="*/ 1962 h 989"/>
                  <a:gd name="T88" fmla="*/ 7331832 w 4497"/>
                  <a:gd name="T89" fmla="*/ 9808 h 989"/>
                  <a:gd name="T90" fmla="*/ 7632205 w 4497"/>
                  <a:gd name="T91" fmla="*/ 43156 h 989"/>
                  <a:gd name="T92" fmla="*/ 7957934 w 4497"/>
                  <a:gd name="T93" fmla="*/ 80427 h 989"/>
                  <a:gd name="T94" fmla="*/ 8390940 w 4497"/>
                  <a:gd name="T95" fmla="*/ 162816 h 989"/>
                  <a:gd name="T96" fmla="*/ 8767381 w 4497"/>
                  <a:gd name="T97" fmla="*/ 276591 h 9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97"/>
                  <a:gd name="T148" fmla="*/ 0 h 989"/>
                  <a:gd name="T149" fmla="*/ 4497 w 4497"/>
                  <a:gd name="T150" fmla="*/ 989 h 9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97" h="989">
                    <a:moveTo>
                      <a:pt x="0" y="984"/>
                    </a:moveTo>
                    <a:lnTo>
                      <a:pt x="116" y="937"/>
                    </a:lnTo>
                    <a:lnTo>
                      <a:pt x="216" y="961"/>
                    </a:lnTo>
                    <a:lnTo>
                      <a:pt x="345" y="916"/>
                    </a:lnTo>
                    <a:lnTo>
                      <a:pt x="436" y="948"/>
                    </a:lnTo>
                    <a:lnTo>
                      <a:pt x="546" y="918"/>
                    </a:lnTo>
                    <a:lnTo>
                      <a:pt x="626" y="958"/>
                    </a:lnTo>
                    <a:lnTo>
                      <a:pt x="745" y="967"/>
                    </a:lnTo>
                    <a:lnTo>
                      <a:pt x="851" y="942"/>
                    </a:lnTo>
                    <a:lnTo>
                      <a:pt x="998" y="912"/>
                    </a:lnTo>
                    <a:lnTo>
                      <a:pt x="1220" y="903"/>
                    </a:lnTo>
                    <a:lnTo>
                      <a:pt x="1278" y="888"/>
                    </a:lnTo>
                    <a:lnTo>
                      <a:pt x="1336" y="876"/>
                    </a:lnTo>
                    <a:lnTo>
                      <a:pt x="1381" y="867"/>
                    </a:lnTo>
                    <a:lnTo>
                      <a:pt x="1431" y="855"/>
                    </a:lnTo>
                    <a:lnTo>
                      <a:pt x="1470" y="846"/>
                    </a:lnTo>
                    <a:lnTo>
                      <a:pt x="1511" y="836"/>
                    </a:lnTo>
                    <a:lnTo>
                      <a:pt x="1549" y="824"/>
                    </a:lnTo>
                    <a:lnTo>
                      <a:pt x="1578" y="817"/>
                    </a:lnTo>
                    <a:lnTo>
                      <a:pt x="1604" y="810"/>
                    </a:lnTo>
                    <a:lnTo>
                      <a:pt x="1632" y="800"/>
                    </a:lnTo>
                    <a:lnTo>
                      <a:pt x="1657" y="793"/>
                    </a:lnTo>
                    <a:lnTo>
                      <a:pt x="1675" y="789"/>
                    </a:lnTo>
                    <a:lnTo>
                      <a:pt x="1704" y="779"/>
                    </a:lnTo>
                    <a:lnTo>
                      <a:pt x="1729" y="768"/>
                    </a:lnTo>
                    <a:lnTo>
                      <a:pt x="1751" y="760"/>
                    </a:lnTo>
                    <a:lnTo>
                      <a:pt x="1773" y="751"/>
                    </a:lnTo>
                    <a:lnTo>
                      <a:pt x="1794" y="736"/>
                    </a:lnTo>
                    <a:lnTo>
                      <a:pt x="1823" y="718"/>
                    </a:lnTo>
                    <a:lnTo>
                      <a:pt x="1850" y="710"/>
                    </a:lnTo>
                    <a:lnTo>
                      <a:pt x="1869" y="697"/>
                    </a:lnTo>
                    <a:lnTo>
                      <a:pt x="1894" y="682"/>
                    </a:lnTo>
                    <a:lnTo>
                      <a:pt x="1930" y="665"/>
                    </a:lnTo>
                    <a:lnTo>
                      <a:pt x="1957" y="650"/>
                    </a:lnTo>
                    <a:lnTo>
                      <a:pt x="1983" y="637"/>
                    </a:lnTo>
                    <a:lnTo>
                      <a:pt x="2005" y="621"/>
                    </a:lnTo>
                    <a:lnTo>
                      <a:pt x="2036" y="606"/>
                    </a:lnTo>
                    <a:lnTo>
                      <a:pt x="2067" y="586"/>
                    </a:lnTo>
                    <a:lnTo>
                      <a:pt x="2113" y="563"/>
                    </a:lnTo>
                    <a:lnTo>
                      <a:pt x="2135" y="551"/>
                    </a:lnTo>
                    <a:lnTo>
                      <a:pt x="2168" y="528"/>
                    </a:lnTo>
                    <a:lnTo>
                      <a:pt x="2191" y="516"/>
                    </a:lnTo>
                    <a:lnTo>
                      <a:pt x="2216" y="499"/>
                    </a:lnTo>
                    <a:lnTo>
                      <a:pt x="2243" y="482"/>
                    </a:lnTo>
                    <a:lnTo>
                      <a:pt x="2266" y="470"/>
                    </a:lnTo>
                    <a:lnTo>
                      <a:pt x="2291" y="453"/>
                    </a:lnTo>
                    <a:lnTo>
                      <a:pt x="2318" y="439"/>
                    </a:lnTo>
                    <a:lnTo>
                      <a:pt x="2341" y="419"/>
                    </a:lnTo>
                    <a:lnTo>
                      <a:pt x="2359" y="410"/>
                    </a:lnTo>
                    <a:lnTo>
                      <a:pt x="2384" y="400"/>
                    </a:lnTo>
                    <a:lnTo>
                      <a:pt x="2408" y="384"/>
                    </a:lnTo>
                    <a:lnTo>
                      <a:pt x="2436" y="365"/>
                    </a:lnTo>
                    <a:lnTo>
                      <a:pt x="2465" y="346"/>
                    </a:lnTo>
                    <a:lnTo>
                      <a:pt x="2490" y="327"/>
                    </a:lnTo>
                    <a:lnTo>
                      <a:pt x="2515" y="313"/>
                    </a:lnTo>
                    <a:lnTo>
                      <a:pt x="2534" y="303"/>
                    </a:lnTo>
                    <a:lnTo>
                      <a:pt x="2555" y="293"/>
                    </a:lnTo>
                    <a:lnTo>
                      <a:pt x="2572" y="283"/>
                    </a:lnTo>
                    <a:lnTo>
                      <a:pt x="2591" y="270"/>
                    </a:lnTo>
                    <a:lnTo>
                      <a:pt x="2606" y="263"/>
                    </a:lnTo>
                    <a:lnTo>
                      <a:pt x="2622" y="261"/>
                    </a:lnTo>
                    <a:lnTo>
                      <a:pt x="2637" y="252"/>
                    </a:lnTo>
                    <a:lnTo>
                      <a:pt x="2650" y="242"/>
                    </a:lnTo>
                    <a:lnTo>
                      <a:pt x="2673" y="233"/>
                    </a:lnTo>
                    <a:lnTo>
                      <a:pt x="2689" y="224"/>
                    </a:lnTo>
                    <a:lnTo>
                      <a:pt x="2711" y="214"/>
                    </a:lnTo>
                    <a:lnTo>
                      <a:pt x="2729" y="207"/>
                    </a:lnTo>
                    <a:lnTo>
                      <a:pt x="2743" y="203"/>
                    </a:lnTo>
                    <a:lnTo>
                      <a:pt x="2768" y="190"/>
                    </a:lnTo>
                    <a:lnTo>
                      <a:pt x="2804" y="174"/>
                    </a:lnTo>
                    <a:lnTo>
                      <a:pt x="2856" y="156"/>
                    </a:lnTo>
                    <a:lnTo>
                      <a:pt x="2894" y="135"/>
                    </a:lnTo>
                    <a:lnTo>
                      <a:pt x="2925" y="122"/>
                    </a:lnTo>
                    <a:lnTo>
                      <a:pt x="2964" y="106"/>
                    </a:lnTo>
                    <a:lnTo>
                      <a:pt x="3010" y="90"/>
                    </a:lnTo>
                    <a:lnTo>
                      <a:pt x="3052" y="80"/>
                    </a:lnTo>
                    <a:lnTo>
                      <a:pt x="3095" y="69"/>
                    </a:lnTo>
                    <a:lnTo>
                      <a:pt x="3144" y="56"/>
                    </a:lnTo>
                    <a:lnTo>
                      <a:pt x="3184" y="48"/>
                    </a:lnTo>
                    <a:lnTo>
                      <a:pt x="3225" y="39"/>
                    </a:lnTo>
                    <a:lnTo>
                      <a:pt x="3266" y="33"/>
                    </a:lnTo>
                    <a:lnTo>
                      <a:pt x="3320" y="22"/>
                    </a:lnTo>
                    <a:lnTo>
                      <a:pt x="3372" y="14"/>
                    </a:lnTo>
                    <a:lnTo>
                      <a:pt x="3408" y="9"/>
                    </a:lnTo>
                    <a:lnTo>
                      <a:pt x="3446" y="5"/>
                    </a:lnTo>
                    <a:lnTo>
                      <a:pt x="3513" y="1"/>
                    </a:lnTo>
                    <a:lnTo>
                      <a:pt x="3565" y="0"/>
                    </a:lnTo>
                    <a:lnTo>
                      <a:pt x="3632" y="1"/>
                    </a:lnTo>
                    <a:lnTo>
                      <a:pt x="3681" y="1"/>
                    </a:lnTo>
                    <a:lnTo>
                      <a:pt x="3759" y="5"/>
                    </a:lnTo>
                    <a:lnTo>
                      <a:pt x="3828" y="9"/>
                    </a:lnTo>
                    <a:lnTo>
                      <a:pt x="3913" y="21"/>
                    </a:lnTo>
                    <a:lnTo>
                      <a:pt x="3987" y="26"/>
                    </a:lnTo>
                    <a:lnTo>
                      <a:pt x="4080" y="39"/>
                    </a:lnTo>
                    <a:lnTo>
                      <a:pt x="4191" y="58"/>
                    </a:lnTo>
                    <a:lnTo>
                      <a:pt x="4302" y="79"/>
                    </a:lnTo>
                    <a:lnTo>
                      <a:pt x="4395" y="105"/>
                    </a:lnTo>
                    <a:lnTo>
                      <a:pt x="4495" y="134"/>
                    </a:lnTo>
                    <a:lnTo>
                      <a:pt x="4496" y="988"/>
                    </a:lnTo>
                  </a:path>
                </a:pathLst>
              </a:custGeom>
              <a:solidFill>
                <a:schemeClr val="accent1">
                  <a:lumMod val="20000"/>
                  <a:lumOff val="80000"/>
                  <a:alpha val="74000"/>
                </a:schemeClr>
              </a:solidFill>
              <a:ln w="9525" cap="rnd">
                <a:noFill/>
                <a:round/>
                <a:headEnd type="none" w="sm" len="sm"/>
                <a:tailEnd type="none" w="sm" len="sm"/>
              </a:ln>
            </p:spPr>
            <p:txBody>
              <a:bodyPr>
                <a:prstTxWarp prst="textNoShape">
                  <a:avLst/>
                </a:prstTxWarp>
              </a:bodyPr>
              <a:lstStyle/>
              <a:p>
                <a:pPr defTabSz="913799" fontAlgn="auto">
                  <a:spcBef>
                    <a:spcPts val="0"/>
                  </a:spcBef>
                  <a:spcAft>
                    <a:spcPts val="0"/>
                  </a:spcAft>
                  <a:defRPr/>
                </a:pPr>
                <a:endParaRPr lang="en-US" sz="900" kern="0">
                  <a:solidFill>
                    <a:sysClr val="windowText" lastClr="000000"/>
                  </a:solidFill>
                  <a:cs typeface="Myriad Pro"/>
                </a:endParaRPr>
              </a:p>
            </p:txBody>
          </p:sp>
          <p:grpSp>
            <p:nvGrpSpPr>
              <p:cNvPr id="57" name="Group 15">
                <a:extLst>
                  <a:ext uri="{FF2B5EF4-FFF2-40B4-BE49-F238E27FC236}">
                    <a16:creationId xmlns:a16="http://schemas.microsoft.com/office/drawing/2014/main" id="{7BCFFA6D-727A-3546-864B-5EB3F4766877}"/>
                  </a:ext>
                </a:extLst>
              </p:cNvPr>
              <p:cNvGrpSpPr/>
              <p:nvPr/>
            </p:nvGrpSpPr>
            <p:grpSpPr>
              <a:xfrm>
                <a:off x="5257800" y="3553751"/>
                <a:ext cx="6806761" cy="4155152"/>
                <a:chOff x="5257800" y="3553751"/>
                <a:chExt cx="6806761" cy="4155152"/>
              </a:xfrm>
            </p:grpSpPr>
            <p:cxnSp>
              <p:nvCxnSpPr>
                <p:cNvPr id="60" name="Straight Arrow Connector 59">
                  <a:extLst>
                    <a:ext uri="{FF2B5EF4-FFF2-40B4-BE49-F238E27FC236}">
                      <a16:creationId xmlns:a16="http://schemas.microsoft.com/office/drawing/2014/main" id="{B7B3ACDD-F0CB-6949-BA7D-42F702AE1FB6}"/>
                    </a:ext>
                  </a:extLst>
                </p:cNvPr>
                <p:cNvCxnSpPr>
                  <a:cxnSpLocks/>
                </p:cNvCxnSpPr>
                <p:nvPr/>
              </p:nvCxnSpPr>
              <p:spPr bwMode="auto">
                <a:xfrm>
                  <a:off x="5257800" y="7696201"/>
                  <a:ext cx="6806761" cy="0"/>
                </a:xfrm>
                <a:prstGeom prst="straightConnector1">
                  <a:avLst/>
                </a:prstGeom>
                <a:solidFill>
                  <a:srgbClr val="B3C3D5"/>
                </a:solidFill>
                <a:ln w="57150" cap="flat" cmpd="sng" algn="ctr">
                  <a:solidFill>
                    <a:srgbClr val="000000">
                      <a:lumMod val="65000"/>
                      <a:lumOff val="35000"/>
                    </a:srgbClr>
                  </a:solidFill>
                  <a:prstDash val="solid"/>
                  <a:round/>
                  <a:headEnd type="none" w="med" len="med"/>
                  <a:tailEnd type="triangle"/>
                </a:ln>
                <a:effectLst/>
              </p:spPr>
            </p:cxnSp>
            <p:cxnSp>
              <p:nvCxnSpPr>
                <p:cNvPr id="61" name="Straight Arrow Connector 60">
                  <a:extLst>
                    <a:ext uri="{FF2B5EF4-FFF2-40B4-BE49-F238E27FC236}">
                      <a16:creationId xmlns:a16="http://schemas.microsoft.com/office/drawing/2014/main" id="{5D50FE50-955B-A747-8176-BA003DD0808F}"/>
                    </a:ext>
                  </a:extLst>
                </p:cNvPr>
                <p:cNvCxnSpPr>
                  <a:cxnSpLocks/>
                </p:cNvCxnSpPr>
                <p:nvPr/>
              </p:nvCxnSpPr>
              <p:spPr bwMode="auto">
                <a:xfrm flipV="1">
                  <a:off x="5268914" y="3553751"/>
                  <a:ext cx="0" cy="4155152"/>
                </a:xfrm>
                <a:prstGeom prst="straightConnector1">
                  <a:avLst/>
                </a:prstGeom>
                <a:solidFill>
                  <a:srgbClr val="B3C3D5"/>
                </a:solidFill>
                <a:ln w="57150" cap="flat" cmpd="sng" algn="ctr">
                  <a:solidFill>
                    <a:srgbClr val="000000">
                      <a:lumMod val="65000"/>
                      <a:lumOff val="35000"/>
                    </a:srgbClr>
                  </a:solidFill>
                  <a:prstDash val="solid"/>
                  <a:round/>
                  <a:headEnd type="none" w="med" len="med"/>
                  <a:tailEnd type="triangle"/>
                </a:ln>
                <a:effectLst/>
              </p:spPr>
            </p:cxnSp>
          </p:grpSp>
          <p:sp>
            <p:nvSpPr>
              <p:cNvPr id="58" name="Freeform 6">
                <a:extLst>
                  <a:ext uri="{FF2B5EF4-FFF2-40B4-BE49-F238E27FC236}">
                    <a16:creationId xmlns:a16="http://schemas.microsoft.com/office/drawing/2014/main" id="{86505CCB-7C31-8146-9E49-739D8BEE39EE}"/>
                  </a:ext>
                </a:extLst>
              </p:cNvPr>
              <p:cNvSpPr>
                <a:spLocks/>
              </p:cNvSpPr>
              <p:nvPr/>
            </p:nvSpPr>
            <p:spPr bwMode="auto">
              <a:xfrm>
                <a:off x="5236012" y="4794508"/>
                <a:ext cx="4655583" cy="2888995"/>
              </a:xfrm>
              <a:custGeom>
                <a:avLst/>
                <a:gdLst>
                  <a:gd name="T0" fmla="*/ 226255 w 4497"/>
                  <a:gd name="T1" fmla="*/ 1936138 h 989"/>
                  <a:gd name="T2" fmla="*/ 672914 w 4497"/>
                  <a:gd name="T3" fmla="*/ 1892982 h 989"/>
                  <a:gd name="T4" fmla="*/ 1064959 w 4497"/>
                  <a:gd name="T5" fmla="*/ 1896905 h 989"/>
                  <a:gd name="T6" fmla="*/ 1453103 w 4497"/>
                  <a:gd name="T7" fmla="*/ 1998910 h 989"/>
                  <a:gd name="T8" fmla="*/ 1946573 w 4497"/>
                  <a:gd name="T9" fmla="*/ 1885135 h 989"/>
                  <a:gd name="T10" fmla="*/ 2492706 w 4497"/>
                  <a:gd name="T11" fmla="*/ 1836094 h 989"/>
                  <a:gd name="T12" fmla="*/ 2693605 w 4497"/>
                  <a:gd name="T13" fmla="*/ 1790976 h 989"/>
                  <a:gd name="T14" fmla="*/ 2867197 w 4497"/>
                  <a:gd name="T15" fmla="*/ 1747820 h 989"/>
                  <a:gd name="T16" fmla="*/ 3021284 w 4497"/>
                  <a:gd name="T17" fmla="*/ 1702703 h 989"/>
                  <a:gd name="T18" fmla="*/ 3128560 w 4497"/>
                  <a:gd name="T19" fmla="*/ 1673278 h 989"/>
                  <a:gd name="T20" fmla="*/ 3231936 w 4497"/>
                  <a:gd name="T21" fmla="*/ 1637969 h 989"/>
                  <a:gd name="T22" fmla="*/ 3323608 w 4497"/>
                  <a:gd name="T23" fmla="*/ 1610506 h 989"/>
                  <a:gd name="T24" fmla="*/ 3415280 w 4497"/>
                  <a:gd name="T25" fmla="*/ 1571273 h 989"/>
                  <a:gd name="T26" fmla="*/ 3499151 w 4497"/>
                  <a:gd name="T27" fmla="*/ 1520270 h 989"/>
                  <a:gd name="T28" fmla="*/ 3608377 w 4497"/>
                  <a:gd name="T29" fmla="*/ 1467306 h 989"/>
                  <a:gd name="T30" fmla="*/ 3694198 w 4497"/>
                  <a:gd name="T31" fmla="*/ 1410418 h 989"/>
                  <a:gd name="T32" fmla="*/ 3817078 w 4497"/>
                  <a:gd name="T33" fmla="*/ 1343723 h 989"/>
                  <a:gd name="T34" fmla="*/ 3910701 w 4497"/>
                  <a:gd name="T35" fmla="*/ 1282912 h 989"/>
                  <a:gd name="T36" fmla="*/ 4031630 w 4497"/>
                  <a:gd name="T37" fmla="*/ 1210331 h 989"/>
                  <a:gd name="T38" fmla="*/ 4164262 w 4497"/>
                  <a:gd name="T39" fmla="*/ 1139712 h 989"/>
                  <a:gd name="T40" fmla="*/ 4273489 w 4497"/>
                  <a:gd name="T41" fmla="*/ 1067132 h 989"/>
                  <a:gd name="T42" fmla="*/ 4374913 w 4497"/>
                  <a:gd name="T43" fmla="*/ 996513 h 989"/>
                  <a:gd name="T44" fmla="*/ 4468536 w 4497"/>
                  <a:gd name="T45" fmla="*/ 935702 h 989"/>
                  <a:gd name="T46" fmla="*/ 4566060 w 4497"/>
                  <a:gd name="T47" fmla="*/ 865083 h 989"/>
                  <a:gd name="T48" fmla="*/ 4649930 w 4497"/>
                  <a:gd name="T49" fmla="*/ 825850 h 989"/>
                  <a:gd name="T50" fmla="*/ 4751355 w 4497"/>
                  <a:gd name="T51" fmla="*/ 755231 h 989"/>
                  <a:gd name="T52" fmla="*/ 4856680 w 4497"/>
                  <a:gd name="T53" fmla="*/ 676765 h 989"/>
                  <a:gd name="T54" fmla="*/ 4942501 w 4497"/>
                  <a:gd name="T55" fmla="*/ 625763 h 989"/>
                  <a:gd name="T56" fmla="*/ 5016619 w 4497"/>
                  <a:gd name="T57" fmla="*/ 584568 h 989"/>
                  <a:gd name="T58" fmla="*/ 5082935 w 4497"/>
                  <a:gd name="T59" fmla="*/ 543374 h 989"/>
                  <a:gd name="T60" fmla="*/ 5143400 w 4497"/>
                  <a:gd name="T61" fmla="*/ 521796 h 989"/>
                  <a:gd name="T62" fmla="*/ 5213617 w 4497"/>
                  <a:gd name="T63" fmla="*/ 480602 h 989"/>
                  <a:gd name="T64" fmla="*/ 5287735 w 4497"/>
                  <a:gd name="T65" fmla="*/ 441369 h 989"/>
                  <a:gd name="T66" fmla="*/ 5350150 w 4497"/>
                  <a:gd name="T67" fmla="*/ 419791 h 989"/>
                  <a:gd name="T68" fmla="*/ 5469129 w 4497"/>
                  <a:gd name="T69" fmla="*/ 358980 h 989"/>
                  <a:gd name="T70" fmla="*/ 5644672 w 4497"/>
                  <a:gd name="T71" fmla="*/ 278553 h 989"/>
                  <a:gd name="T72" fmla="*/ 5781205 w 4497"/>
                  <a:gd name="T73" fmla="*/ 219704 h 989"/>
                  <a:gd name="T74" fmla="*/ 5952847 w 4497"/>
                  <a:gd name="T75" fmla="*/ 164778 h 989"/>
                  <a:gd name="T76" fmla="*/ 6132291 w 4497"/>
                  <a:gd name="T77" fmla="*/ 115737 h 989"/>
                  <a:gd name="T78" fmla="*/ 6290279 w 4497"/>
                  <a:gd name="T79" fmla="*/ 80427 h 989"/>
                  <a:gd name="T80" fmla="*/ 6475574 w 4497"/>
                  <a:gd name="T81" fmla="*/ 45118 h 989"/>
                  <a:gd name="T82" fmla="*/ 6647216 w 4497"/>
                  <a:gd name="T83" fmla="*/ 17655 h 989"/>
                  <a:gd name="T84" fmla="*/ 6852015 w 4497"/>
                  <a:gd name="T85" fmla="*/ 1962 h 989"/>
                  <a:gd name="T86" fmla="*/ 7084122 w 4497"/>
                  <a:gd name="T87" fmla="*/ 1962 h 989"/>
                  <a:gd name="T88" fmla="*/ 7331832 w 4497"/>
                  <a:gd name="T89" fmla="*/ 9808 h 989"/>
                  <a:gd name="T90" fmla="*/ 7632205 w 4497"/>
                  <a:gd name="T91" fmla="*/ 43156 h 989"/>
                  <a:gd name="T92" fmla="*/ 7957934 w 4497"/>
                  <a:gd name="T93" fmla="*/ 80427 h 989"/>
                  <a:gd name="T94" fmla="*/ 8390940 w 4497"/>
                  <a:gd name="T95" fmla="*/ 162816 h 989"/>
                  <a:gd name="T96" fmla="*/ 8767381 w 4497"/>
                  <a:gd name="T97" fmla="*/ 276591 h 9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97"/>
                  <a:gd name="T148" fmla="*/ 0 h 989"/>
                  <a:gd name="T149" fmla="*/ 4497 w 4497"/>
                  <a:gd name="T150" fmla="*/ 989 h 9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97" h="989">
                    <a:moveTo>
                      <a:pt x="0" y="984"/>
                    </a:moveTo>
                    <a:lnTo>
                      <a:pt x="116" y="937"/>
                    </a:lnTo>
                    <a:lnTo>
                      <a:pt x="216" y="961"/>
                    </a:lnTo>
                    <a:lnTo>
                      <a:pt x="345" y="916"/>
                    </a:lnTo>
                    <a:lnTo>
                      <a:pt x="436" y="948"/>
                    </a:lnTo>
                    <a:lnTo>
                      <a:pt x="546" y="918"/>
                    </a:lnTo>
                    <a:lnTo>
                      <a:pt x="626" y="958"/>
                    </a:lnTo>
                    <a:lnTo>
                      <a:pt x="745" y="967"/>
                    </a:lnTo>
                    <a:lnTo>
                      <a:pt x="851" y="942"/>
                    </a:lnTo>
                    <a:lnTo>
                      <a:pt x="998" y="912"/>
                    </a:lnTo>
                    <a:lnTo>
                      <a:pt x="1220" y="903"/>
                    </a:lnTo>
                    <a:lnTo>
                      <a:pt x="1278" y="888"/>
                    </a:lnTo>
                    <a:lnTo>
                      <a:pt x="1336" y="876"/>
                    </a:lnTo>
                    <a:lnTo>
                      <a:pt x="1381" y="867"/>
                    </a:lnTo>
                    <a:lnTo>
                      <a:pt x="1431" y="855"/>
                    </a:lnTo>
                    <a:lnTo>
                      <a:pt x="1470" y="846"/>
                    </a:lnTo>
                    <a:lnTo>
                      <a:pt x="1511" y="836"/>
                    </a:lnTo>
                    <a:lnTo>
                      <a:pt x="1549" y="824"/>
                    </a:lnTo>
                    <a:lnTo>
                      <a:pt x="1578" y="817"/>
                    </a:lnTo>
                    <a:lnTo>
                      <a:pt x="1604" y="810"/>
                    </a:lnTo>
                    <a:lnTo>
                      <a:pt x="1632" y="800"/>
                    </a:lnTo>
                    <a:lnTo>
                      <a:pt x="1657" y="793"/>
                    </a:lnTo>
                    <a:lnTo>
                      <a:pt x="1675" y="789"/>
                    </a:lnTo>
                    <a:lnTo>
                      <a:pt x="1704" y="779"/>
                    </a:lnTo>
                    <a:lnTo>
                      <a:pt x="1729" y="768"/>
                    </a:lnTo>
                    <a:lnTo>
                      <a:pt x="1751" y="760"/>
                    </a:lnTo>
                    <a:lnTo>
                      <a:pt x="1773" y="751"/>
                    </a:lnTo>
                    <a:lnTo>
                      <a:pt x="1794" y="736"/>
                    </a:lnTo>
                    <a:lnTo>
                      <a:pt x="1823" y="718"/>
                    </a:lnTo>
                    <a:lnTo>
                      <a:pt x="1850" y="710"/>
                    </a:lnTo>
                    <a:lnTo>
                      <a:pt x="1869" y="697"/>
                    </a:lnTo>
                    <a:lnTo>
                      <a:pt x="1894" y="682"/>
                    </a:lnTo>
                    <a:lnTo>
                      <a:pt x="1930" y="665"/>
                    </a:lnTo>
                    <a:lnTo>
                      <a:pt x="1957" y="650"/>
                    </a:lnTo>
                    <a:lnTo>
                      <a:pt x="1983" y="637"/>
                    </a:lnTo>
                    <a:lnTo>
                      <a:pt x="2005" y="621"/>
                    </a:lnTo>
                    <a:lnTo>
                      <a:pt x="2036" y="606"/>
                    </a:lnTo>
                    <a:lnTo>
                      <a:pt x="2067" y="586"/>
                    </a:lnTo>
                    <a:lnTo>
                      <a:pt x="2113" y="563"/>
                    </a:lnTo>
                    <a:lnTo>
                      <a:pt x="2135" y="551"/>
                    </a:lnTo>
                    <a:lnTo>
                      <a:pt x="2168" y="528"/>
                    </a:lnTo>
                    <a:lnTo>
                      <a:pt x="2191" y="516"/>
                    </a:lnTo>
                    <a:lnTo>
                      <a:pt x="2216" y="499"/>
                    </a:lnTo>
                    <a:lnTo>
                      <a:pt x="2243" y="482"/>
                    </a:lnTo>
                    <a:lnTo>
                      <a:pt x="2266" y="470"/>
                    </a:lnTo>
                    <a:lnTo>
                      <a:pt x="2291" y="453"/>
                    </a:lnTo>
                    <a:lnTo>
                      <a:pt x="2318" y="439"/>
                    </a:lnTo>
                    <a:lnTo>
                      <a:pt x="2341" y="419"/>
                    </a:lnTo>
                    <a:lnTo>
                      <a:pt x="2359" y="410"/>
                    </a:lnTo>
                    <a:lnTo>
                      <a:pt x="2384" y="400"/>
                    </a:lnTo>
                    <a:lnTo>
                      <a:pt x="2408" y="384"/>
                    </a:lnTo>
                    <a:lnTo>
                      <a:pt x="2436" y="365"/>
                    </a:lnTo>
                    <a:lnTo>
                      <a:pt x="2465" y="346"/>
                    </a:lnTo>
                    <a:lnTo>
                      <a:pt x="2490" y="327"/>
                    </a:lnTo>
                    <a:lnTo>
                      <a:pt x="2515" y="313"/>
                    </a:lnTo>
                    <a:lnTo>
                      <a:pt x="2534" y="303"/>
                    </a:lnTo>
                    <a:lnTo>
                      <a:pt x="2555" y="293"/>
                    </a:lnTo>
                    <a:lnTo>
                      <a:pt x="2572" y="283"/>
                    </a:lnTo>
                    <a:lnTo>
                      <a:pt x="2591" y="270"/>
                    </a:lnTo>
                    <a:lnTo>
                      <a:pt x="2606" y="263"/>
                    </a:lnTo>
                    <a:lnTo>
                      <a:pt x="2622" y="261"/>
                    </a:lnTo>
                    <a:lnTo>
                      <a:pt x="2637" y="252"/>
                    </a:lnTo>
                    <a:lnTo>
                      <a:pt x="2650" y="242"/>
                    </a:lnTo>
                    <a:lnTo>
                      <a:pt x="2673" y="233"/>
                    </a:lnTo>
                    <a:lnTo>
                      <a:pt x="2689" y="224"/>
                    </a:lnTo>
                    <a:lnTo>
                      <a:pt x="2711" y="214"/>
                    </a:lnTo>
                    <a:lnTo>
                      <a:pt x="2729" y="207"/>
                    </a:lnTo>
                    <a:lnTo>
                      <a:pt x="2743" y="203"/>
                    </a:lnTo>
                    <a:lnTo>
                      <a:pt x="2768" y="190"/>
                    </a:lnTo>
                    <a:lnTo>
                      <a:pt x="2804" y="174"/>
                    </a:lnTo>
                    <a:lnTo>
                      <a:pt x="2856" y="156"/>
                    </a:lnTo>
                    <a:lnTo>
                      <a:pt x="2894" y="135"/>
                    </a:lnTo>
                    <a:lnTo>
                      <a:pt x="2925" y="122"/>
                    </a:lnTo>
                    <a:lnTo>
                      <a:pt x="2964" y="106"/>
                    </a:lnTo>
                    <a:lnTo>
                      <a:pt x="3010" y="90"/>
                    </a:lnTo>
                    <a:lnTo>
                      <a:pt x="3052" y="80"/>
                    </a:lnTo>
                    <a:lnTo>
                      <a:pt x="3095" y="69"/>
                    </a:lnTo>
                    <a:lnTo>
                      <a:pt x="3144" y="56"/>
                    </a:lnTo>
                    <a:lnTo>
                      <a:pt x="3184" y="48"/>
                    </a:lnTo>
                    <a:lnTo>
                      <a:pt x="3225" y="39"/>
                    </a:lnTo>
                    <a:lnTo>
                      <a:pt x="3266" y="33"/>
                    </a:lnTo>
                    <a:lnTo>
                      <a:pt x="3320" y="22"/>
                    </a:lnTo>
                    <a:lnTo>
                      <a:pt x="3372" y="14"/>
                    </a:lnTo>
                    <a:lnTo>
                      <a:pt x="3408" y="9"/>
                    </a:lnTo>
                    <a:lnTo>
                      <a:pt x="3446" y="5"/>
                    </a:lnTo>
                    <a:lnTo>
                      <a:pt x="3513" y="1"/>
                    </a:lnTo>
                    <a:lnTo>
                      <a:pt x="3565" y="0"/>
                    </a:lnTo>
                    <a:lnTo>
                      <a:pt x="3632" y="1"/>
                    </a:lnTo>
                    <a:lnTo>
                      <a:pt x="3681" y="1"/>
                    </a:lnTo>
                    <a:lnTo>
                      <a:pt x="3759" y="5"/>
                    </a:lnTo>
                    <a:lnTo>
                      <a:pt x="3828" y="9"/>
                    </a:lnTo>
                    <a:lnTo>
                      <a:pt x="3913" y="21"/>
                    </a:lnTo>
                    <a:lnTo>
                      <a:pt x="3987" y="26"/>
                    </a:lnTo>
                    <a:lnTo>
                      <a:pt x="4080" y="39"/>
                    </a:lnTo>
                    <a:lnTo>
                      <a:pt x="4191" y="58"/>
                    </a:lnTo>
                    <a:lnTo>
                      <a:pt x="4302" y="79"/>
                    </a:lnTo>
                    <a:lnTo>
                      <a:pt x="4395" y="105"/>
                    </a:lnTo>
                    <a:lnTo>
                      <a:pt x="4495" y="134"/>
                    </a:lnTo>
                    <a:lnTo>
                      <a:pt x="4496" y="988"/>
                    </a:lnTo>
                  </a:path>
                </a:pathLst>
              </a:custGeom>
              <a:solidFill>
                <a:schemeClr val="accent1">
                  <a:alpha val="96000"/>
                </a:schemeClr>
              </a:solidFill>
              <a:ln w="9525" cap="rnd">
                <a:noFill/>
                <a:round/>
                <a:headEnd type="none" w="sm" len="sm"/>
                <a:tailEnd type="none" w="sm" len="sm"/>
              </a:ln>
            </p:spPr>
            <p:txBody>
              <a:bodyPr>
                <a:prstTxWarp prst="textNoShape">
                  <a:avLst/>
                </a:prstTxWarp>
              </a:bodyPr>
              <a:lstStyle/>
              <a:p>
                <a:pPr defTabSz="913799" fontAlgn="auto">
                  <a:spcBef>
                    <a:spcPts val="0"/>
                  </a:spcBef>
                  <a:spcAft>
                    <a:spcPts val="0"/>
                  </a:spcAft>
                  <a:defRPr/>
                </a:pPr>
                <a:endParaRPr lang="en-US" sz="900" kern="0">
                  <a:solidFill>
                    <a:sysClr val="windowText" lastClr="000000"/>
                  </a:solidFill>
                  <a:cs typeface="Myriad Pro"/>
                </a:endParaRPr>
              </a:p>
            </p:txBody>
          </p:sp>
          <p:sp>
            <p:nvSpPr>
              <p:cNvPr id="59" name="Freeform 6">
                <a:extLst>
                  <a:ext uri="{FF2B5EF4-FFF2-40B4-BE49-F238E27FC236}">
                    <a16:creationId xmlns:a16="http://schemas.microsoft.com/office/drawing/2014/main" id="{1687C839-6243-CC41-A4C5-AB8A151B2AFA}"/>
                  </a:ext>
                </a:extLst>
              </p:cNvPr>
              <p:cNvSpPr>
                <a:spLocks/>
              </p:cNvSpPr>
              <p:nvPr/>
            </p:nvSpPr>
            <p:spPr bwMode="auto">
              <a:xfrm>
                <a:off x="7061731" y="3757716"/>
                <a:ext cx="4801570" cy="3942037"/>
              </a:xfrm>
              <a:custGeom>
                <a:avLst/>
                <a:gdLst>
                  <a:gd name="T0" fmla="*/ 226255 w 4497"/>
                  <a:gd name="T1" fmla="*/ 1936138 h 989"/>
                  <a:gd name="T2" fmla="*/ 672914 w 4497"/>
                  <a:gd name="T3" fmla="*/ 1892982 h 989"/>
                  <a:gd name="T4" fmla="*/ 1064959 w 4497"/>
                  <a:gd name="T5" fmla="*/ 1896905 h 989"/>
                  <a:gd name="T6" fmla="*/ 1453103 w 4497"/>
                  <a:gd name="T7" fmla="*/ 1998910 h 989"/>
                  <a:gd name="T8" fmla="*/ 1946573 w 4497"/>
                  <a:gd name="T9" fmla="*/ 1885135 h 989"/>
                  <a:gd name="T10" fmla="*/ 2492706 w 4497"/>
                  <a:gd name="T11" fmla="*/ 1836094 h 989"/>
                  <a:gd name="T12" fmla="*/ 2693605 w 4497"/>
                  <a:gd name="T13" fmla="*/ 1790976 h 989"/>
                  <a:gd name="T14" fmla="*/ 2867197 w 4497"/>
                  <a:gd name="T15" fmla="*/ 1747820 h 989"/>
                  <a:gd name="T16" fmla="*/ 3021284 w 4497"/>
                  <a:gd name="T17" fmla="*/ 1702703 h 989"/>
                  <a:gd name="T18" fmla="*/ 3128560 w 4497"/>
                  <a:gd name="T19" fmla="*/ 1673278 h 989"/>
                  <a:gd name="T20" fmla="*/ 3231936 w 4497"/>
                  <a:gd name="T21" fmla="*/ 1637969 h 989"/>
                  <a:gd name="T22" fmla="*/ 3323608 w 4497"/>
                  <a:gd name="T23" fmla="*/ 1610506 h 989"/>
                  <a:gd name="T24" fmla="*/ 3415280 w 4497"/>
                  <a:gd name="T25" fmla="*/ 1571273 h 989"/>
                  <a:gd name="T26" fmla="*/ 3499151 w 4497"/>
                  <a:gd name="T27" fmla="*/ 1520270 h 989"/>
                  <a:gd name="T28" fmla="*/ 3608377 w 4497"/>
                  <a:gd name="T29" fmla="*/ 1467306 h 989"/>
                  <a:gd name="T30" fmla="*/ 3694198 w 4497"/>
                  <a:gd name="T31" fmla="*/ 1410418 h 989"/>
                  <a:gd name="T32" fmla="*/ 3817078 w 4497"/>
                  <a:gd name="T33" fmla="*/ 1343723 h 989"/>
                  <a:gd name="T34" fmla="*/ 3910701 w 4497"/>
                  <a:gd name="T35" fmla="*/ 1282912 h 989"/>
                  <a:gd name="T36" fmla="*/ 4031630 w 4497"/>
                  <a:gd name="T37" fmla="*/ 1210331 h 989"/>
                  <a:gd name="T38" fmla="*/ 4164262 w 4497"/>
                  <a:gd name="T39" fmla="*/ 1139712 h 989"/>
                  <a:gd name="T40" fmla="*/ 4273489 w 4497"/>
                  <a:gd name="T41" fmla="*/ 1067132 h 989"/>
                  <a:gd name="T42" fmla="*/ 4374913 w 4497"/>
                  <a:gd name="T43" fmla="*/ 996513 h 989"/>
                  <a:gd name="T44" fmla="*/ 4468536 w 4497"/>
                  <a:gd name="T45" fmla="*/ 935702 h 989"/>
                  <a:gd name="T46" fmla="*/ 4566060 w 4497"/>
                  <a:gd name="T47" fmla="*/ 865083 h 989"/>
                  <a:gd name="T48" fmla="*/ 4649930 w 4497"/>
                  <a:gd name="T49" fmla="*/ 825850 h 989"/>
                  <a:gd name="T50" fmla="*/ 4751355 w 4497"/>
                  <a:gd name="T51" fmla="*/ 755231 h 989"/>
                  <a:gd name="T52" fmla="*/ 4856680 w 4497"/>
                  <a:gd name="T53" fmla="*/ 676765 h 989"/>
                  <a:gd name="T54" fmla="*/ 4942501 w 4497"/>
                  <a:gd name="T55" fmla="*/ 625763 h 989"/>
                  <a:gd name="T56" fmla="*/ 5016619 w 4497"/>
                  <a:gd name="T57" fmla="*/ 584568 h 989"/>
                  <a:gd name="T58" fmla="*/ 5082935 w 4497"/>
                  <a:gd name="T59" fmla="*/ 543374 h 989"/>
                  <a:gd name="T60" fmla="*/ 5143400 w 4497"/>
                  <a:gd name="T61" fmla="*/ 521796 h 989"/>
                  <a:gd name="T62" fmla="*/ 5213617 w 4497"/>
                  <a:gd name="T63" fmla="*/ 480602 h 989"/>
                  <a:gd name="T64" fmla="*/ 5287735 w 4497"/>
                  <a:gd name="T65" fmla="*/ 441369 h 989"/>
                  <a:gd name="T66" fmla="*/ 5350150 w 4497"/>
                  <a:gd name="T67" fmla="*/ 419791 h 989"/>
                  <a:gd name="T68" fmla="*/ 5469129 w 4497"/>
                  <a:gd name="T69" fmla="*/ 358980 h 989"/>
                  <a:gd name="T70" fmla="*/ 5644672 w 4497"/>
                  <a:gd name="T71" fmla="*/ 278553 h 989"/>
                  <a:gd name="T72" fmla="*/ 5781205 w 4497"/>
                  <a:gd name="T73" fmla="*/ 219704 h 989"/>
                  <a:gd name="T74" fmla="*/ 5952847 w 4497"/>
                  <a:gd name="T75" fmla="*/ 164778 h 989"/>
                  <a:gd name="T76" fmla="*/ 6132291 w 4497"/>
                  <a:gd name="T77" fmla="*/ 115737 h 989"/>
                  <a:gd name="T78" fmla="*/ 6290279 w 4497"/>
                  <a:gd name="T79" fmla="*/ 80427 h 989"/>
                  <a:gd name="T80" fmla="*/ 6475574 w 4497"/>
                  <a:gd name="T81" fmla="*/ 45118 h 989"/>
                  <a:gd name="T82" fmla="*/ 6647216 w 4497"/>
                  <a:gd name="T83" fmla="*/ 17655 h 989"/>
                  <a:gd name="T84" fmla="*/ 6852015 w 4497"/>
                  <a:gd name="T85" fmla="*/ 1962 h 989"/>
                  <a:gd name="T86" fmla="*/ 7084122 w 4497"/>
                  <a:gd name="T87" fmla="*/ 1962 h 989"/>
                  <a:gd name="T88" fmla="*/ 7331832 w 4497"/>
                  <a:gd name="T89" fmla="*/ 9808 h 989"/>
                  <a:gd name="T90" fmla="*/ 7632205 w 4497"/>
                  <a:gd name="T91" fmla="*/ 43156 h 989"/>
                  <a:gd name="T92" fmla="*/ 7957934 w 4497"/>
                  <a:gd name="T93" fmla="*/ 80427 h 989"/>
                  <a:gd name="T94" fmla="*/ 8390940 w 4497"/>
                  <a:gd name="T95" fmla="*/ 162816 h 989"/>
                  <a:gd name="T96" fmla="*/ 8767381 w 4497"/>
                  <a:gd name="T97" fmla="*/ 276591 h 9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97"/>
                  <a:gd name="T148" fmla="*/ 0 h 989"/>
                  <a:gd name="T149" fmla="*/ 4497 w 4497"/>
                  <a:gd name="T150" fmla="*/ 989 h 9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97" h="989">
                    <a:moveTo>
                      <a:pt x="0" y="984"/>
                    </a:moveTo>
                    <a:lnTo>
                      <a:pt x="116" y="937"/>
                    </a:lnTo>
                    <a:lnTo>
                      <a:pt x="216" y="961"/>
                    </a:lnTo>
                    <a:lnTo>
                      <a:pt x="345" y="916"/>
                    </a:lnTo>
                    <a:lnTo>
                      <a:pt x="436" y="948"/>
                    </a:lnTo>
                    <a:lnTo>
                      <a:pt x="546" y="918"/>
                    </a:lnTo>
                    <a:lnTo>
                      <a:pt x="626" y="958"/>
                    </a:lnTo>
                    <a:lnTo>
                      <a:pt x="745" y="967"/>
                    </a:lnTo>
                    <a:lnTo>
                      <a:pt x="851" y="942"/>
                    </a:lnTo>
                    <a:lnTo>
                      <a:pt x="998" y="912"/>
                    </a:lnTo>
                    <a:lnTo>
                      <a:pt x="1220" y="903"/>
                    </a:lnTo>
                    <a:lnTo>
                      <a:pt x="1278" y="888"/>
                    </a:lnTo>
                    <a:lnTo>
                      <a:pt x="1336" y="876"/>
                    </a:lnTo>
                    <a:lnTo>
                      <a:pt x="1381" y="867"/>
                    </a:lnTo>
                    <a:lnTo>
                      <a:pt x="1431" y="855"/>
                    </a:lnTo>
                    <a:lnTo>
                      <a:pt x="1470" y="846"/>
                    </a:lnTo>
                    <a:lnTo>
                      <a:pt x="1511" y="836"/>
                    </a:lnTo>
                    <a:lnTo>
                      <a:pt x="1549" y="824"/>
                    </a:lnTo>
                    <a:lnTo>
                      <a:pt x="1578" y="817"/>
                    </a:lnTo>
                    <a:lnTo>
                      <a:pt x="1604" y="810"/>
                    </a:lnTo>
                    <a:lnTo>
                      <a:pt x="1632" y="800"/>
                    </a:lnTo>
                    <a:lnTo>
                      <a:pt x="1657" y="793"/>
                    </a:lnTo>
                    <a:lnTo>
                      <a:pt x="1675" y="789"/>
                    </a:lnTo>
                    <a:lnTo>
                      <a:pt x="1704" y="779"/>
                    </a:lnTo>
                    <a:lnTo>
                      <a:pt x="1729" y="768"/>
                    </a:lnTo>
                    <a:lnTo>
                      <a:pt x="1751" y="760"/>
                    </a:lnTo>
                    <a:lnTo>
                      <a:pt x="1773" y="751"/>
                    </a:lnTo>
                    <a:lnTo>
                      <a:pt x="1794" y="736"/>
                    </a:lnTo>
                    <a:lnTo>
                      <a:pt x="1823" y="718"/>
                    </a:lnTo>
                    <a:lnTo>
                      <a:pt x="1850" y="710"/>
                    </a:lnTo>
                    <a:lnTo>
                      <a:pt x="1869" y="697"/>
                    </a:lnTo>
                    <a:lnTo>
                      <a:pt x="1894" y="682"/>
                    </a:lnTo>
                    <a:lnTo>
                      <a:pt x="1930" y="665"/>
                    </a:lnTo>
                    <a:lnTo>
                      <a:pt x="1957" y="650"/>
                    </a:lnTo>
                    <a:lnTo>
                      <a:pt x="1983" y="637"/>
                    </a:lnTo>
                    <a:lnTo>
                      <a:pt x="2005" y="621"/>
                    </a:lnTo>
                    <a:lnTo>
                      <a:pt x="2036" y="606"/>
                    </a:lnTo>
                    <a:lnTo>
                      <a:pt x="2067" y="586"/>
                    </a:lnTo>
                    <a:lnTo>
                      <a:pt x="2113" y="563"/>
                    </a:lnTo>
                    <a:lnTo>
                      <a:pt x="2135" y="551"/>
                    </a:lnTo>
                    <a:lnTo>
                      <a:pt x="2168" y="528"/>
                    </a:lnTo>
                    <a:lnTo>
                      <a:pt x="2191" y="516"/>
                    </a:lnTo>
                    <a:lnTo>
                      <a:pt x="2216" y="499"/>
                    </a:lnTo>
                    <a:lnTo>
                      <a:pt x="2243" y="482"/>
                    </a:lnTo>
                    <a:lnTo>
                      <a:pt x="2266" y="470"/>
                    </a:lnTo>
                    <a:lnTo>
                      <a:pt x="2291" y="453"/>
                    </a:lnTo>
                    <a:lnTo>
                      <a:pt x="2318" y="439"/>
                    </a:lnTo>
                    <a:lnTo>
                      <a:pt x="2341" y="419"/>
                    </a:lnTo>
                    <a:lnTo>
                      <a:pt x="2359" y="410"/>
                    </a:lnTo>
                    <a:lnTo>
                      <a:pt x="2384" y="400"/>
                    </a:lnTo>
                    <a:lnTo>
                      <a:pt x="2408" y="384"/>
                    </a:lnTo>
                    <a:lnTo>
                      <a:pt x="2436" y="365"/>
                    </a:lnTo>
                    <a:lnTo>
                      <a:pt x="2465" y="346"/>
                    </a:lnTo>
                    <a:lnTo>
                      <a:pt x="2490" y="327"/>
                    </a:lnTo>
                    <a:lnTo>
                      <a:pt x="2515" y="313"/>
                    </a:lnTo>
                    <a:lnTo>
                      <a:pt x="2534" y="303"/>
                    </a:lnTo>
                    <a:lnTo>
                      <a:pt x="2555" y="293"/>
                    </a:lnTo>
                    <a:lnTo>
                      <a:pt x="2572" y="283"/>
                    </a:lnTo>
                    <a:lnTo>
                      <a:pt x="2591" y="270"/>
                    </a:lnTo>
                    <a:lnTo>
                      <a:pt x="2606" y="263"/>
                    </a:lnTo>
                    <a:lnTo>
                      <a:pt x="2622" y="261"/>
                    </a:lnTo>
                    <a:lnTo>
                      <a:pt x="2637" y="252"/>
                    </a:lnTo>
                    <a:lnTo>
                      <a:pt x="2650" y="242"/>
                    </a:lnTo>
                    <a:lnTo>
                      <a:pt x="2673" y="233"/>
                    </a:lnTo>
                    <a:lnTo>
                      <a:pt x="2689" y="224"/>
                    </a:lnTo>
                    <a:lnTo>
                      <a:pt x="2711" y="214"/>
                    </a:lnTo>
                    <a:lnTo>
                      <a:pt x="2729" y="207"/>
                    </a:lnTo>
                    <a:lnTo>
                      <a:pt x="2743" y="203"/>
                    </a:lnTo>
                    <a:lnTo>
                      <a:pt x="2768" y="190"/>
                    </a:lnTo>
                    <a:lnTo>
                      <a:pt x="2804" y="174"/>
                    </a:lnTo>
                    <a:lnTo>
                      <a:pt x="2856" y="156"/>
                    </a:lnTo>
                    <a:lnTo>
                      <a:pt x="2894" y="135"/>
                    </a:lnTo>
                    <a:lnTo>
                      <a:pt x="2925" y="122"/>
                    </a:lnTo>
                    <a:lnTo>
                      <a:pt x="2964" y="106"/>
                    </a:lnTo>
                    <a:lnTo>
                      <a:pt x="3010" y="90"/>
                    </a:lnTo>
                    <a:lnTo>
                      <a:pt x="3052" y="80"/>
                    </a:lnTo>
                    <a:lnTo>
                      <a:pt x="3095" y="69"/>
                    </a:lnTo>
                    <a:lnTo>
                      <a:pt x="3144" y="56"/>
                    </a:lnTo>
                    <a:lnTo>
                      <a:pt x="3184" y="48"/>
                    </a:lnTo>
                    <a:lnTo>
                      <a:pt x="3225" y="39"/>
                    </a:lnTo>
                    <a:lnTo>
                      <a:pt x="3266" y="33"/>
                    </a:lnTo>
                    <a:lnTo>
                      <a:pt x="3320" y="22"/>
                    </a:lnTo>
                    <a:lnTo>
                      <a:pt x="3372" y="14"/>
                    </a:lnTo>
                    <a:lnTo>
                      <a:pt x="3408" y="9"/>
                    </a:lnTo>
                    <a:lnTo>
                      <a:pt x="3446" y="5"/>
                    </a:lnTo>
                    <a:lnTo>
                      <a:pt x="3513" y="1"/>
                    </a:lnTo>
                    <a:lnTo>
                      <a:pt x="3565" y="0"/>
                    </a:lnTo>
                    <a:lnTo>
                      <a:pt x="3632" y="1"/>
                    </a:lnTo>
                    <a:lnTo>
                      <a:pt x="3681" y="1"/>
                    </a:lnTo>
                    <a:lnTo>
                      <a:pt x="3759" y="5"/>
                    </a:lnTo>
                    <a:lnTo>
                      <a:pt x="3828" y="9"/>
                    </a:lnTo>
                    <a:lnTo>
                      <a:pt x="3913" y="21"/>
                    </a:lnTo>
                    <a:lnTo>
                      <a:pt x="3987" y="26"/>
                    </a:lnTo>
                    <a:lnTo>
                      <a:pt x="4080" y="39"/>
                    </a:lnTo>
                    <a:lnTo>
                      <a:pt x="4191" y="58"/>
                    </a:lnTo>
                    <a:lnTo>
                      <a:pt x="4302" y="79"/>
                    </a:lnTo>
                    <a:lnTo>
                      <a:pt x="4395" y="105"/>
                    </a:lnTo>
                    <a:lnTo>
                      <a:pt x="4495" y="134"/>
                    </a:lnTo>
                    <a:lnTo>
                      <a:pt x="4496" y="988"/>
                    </a:lnTo>
                  </a:path>
                </a:pathLst>
              </a:custGeom>
              <a:solidFill>
                <a:schemeClr val="accent4">
                  <a:lumMod val="60000"/>
                  <a:lumOff val="40000"/>
                </a:schemeClr>
              </a:solidFill>
              <a:ln w="9525" cap="rnd">
                <a:noFill/>
                <a:round/>
                <a:headEnd type="none" w="sm" len="sm"/>
                <a:tailEnd type="none" w="sm" len="sm"/>
              </a:ln>
            </p:spPr>
            <p:txBody>
              <a:bodyPr>
                <a:prstTxWarp prst="textNoShape">
                  <a:avLst/>
                </a:prstTxWarp>
              </a:bodyPr>
              <a:lstStyle/>
              <a:p>
                <a:pPr defTabSz="913799" fontAlgn="auto">
                  <a:spcBef>
                    <a:spcPts val="0"/>
                  </a:spcBef>
                  <a:spcAft>
                    <a:spcPts val="0"/>
                  </a:spcAft>
                  <a:defRPr/>
                </a:pPr>
                <a:endParaRPr lang="en-US" sz="900" kern="0">
                  <a:solidFill>
                    <a:sysClr val="windowText" lastClr="000000"/>
                  </a:solidFill>
                  <a:cs typeface="Myriad Pro"/>
                </a:endParaRPr>
              </a:p>
            </p:txBody>
          </p:sp>
        </p:grpSp>
        <p:sp>
          <p:nvSpPr>
            <p:cNvPr id="54" name="Rectangle 53">
              <a:extLst>
                <a:ext uri="{FF2B5EF4-FFF2-40B4-BE49-F238E27FC236}">
                  <a16:creationId xmlns:a16="http://schemas.microsoft.com/office/drawing/2014/main" id="{6BA23506-C622-8E4E-8393-B7186B54F87C}"/>
                </a:ext>
              </a:extLst>
            </p:cNvPr>
            <p:cNvSpPr>
              <a:spLocks noChangeArrowheads="1"/>
            </p:cNvSpPr>
            <p:nvPr/>
          </p:nvSpPr>
          <p:spPr bwMode="auto">
            <a:xfrm>
              <a:off x="2765484" y="2044604"/>
              <a:ext cx="1376922" cy="779015"/>
            </a:xfrm>
            <a:prstGeom prst="rect">
              <a:avLst/>
            </a:prstGeom>
            <a:noFill/>
            <a:ln w="12700">
              <a:noFill/>
              <a:miter lim="800000"/>
              <a:headEnd type="none" w="sm" len="sm"/>
              <a:tailEnd type="none" w="sm" len="sm"/>
            </a:ln>
          </p:spPr>
          <p:txBody>
            <a:bodyPr anchor="t">
              <a:prstTxWarp prst="textNoShape">
                <a:avLst/>
              </a:prstTxWarp>
            </a:bodyPr>
            <a:lstStyle/>
            <a:p>
              <a:pPr marL="15875" defTabSz="886830" eaLnBrk="1" fontAlgn="auto" hangingPunct="1">
                <a:lnSpc>
                  <a:spcPct val="90000"/>
                </a:lnSpc>
                <a:spcBef>
                  <a:spcPts val="0"/>
                </a:spcBef>
                <a:spcAft>
                  <a:spcPts val="0"/>
                </a:spcAft>
                <a:defRPr/>
              </a:pPr>
              <a:r>
                <a:rPr lang="en-US" sz="1200" b="1" kern="0">
                  <a:solidFill>
                    <a:schemeClr val="accent6"/>
                  </a:solidFill>
                  <a:cs typeface="Myriad Pro"/>
                </a:rPr>
                <a:t>Enabling Technologies</a:t>
              </a:r>
            </a:p>
          </p:txBody>
        </p:sp>
        <p:sp>
          <p:nvSpPr>
            <p:cNvPr id="55" name="Rectangle 54">
              <a:extLst>
                <a:ext uri="{FF2B5EF4-FFF2-40B4-BE49-F238E27FC236}">
                  <a16:creationId xmlns:a16="http://schemas.microsoft.com/office/drawing/2014/main" id="{E91448C2-F228-7F41-AEE2-83716BD1F576}"/>
                </a:ext>
              </a:extLst>
            </p:cNvPr>
            <p:cNvSpPr>
              <a:spLocks noChangeArrowheads="1"/>
            </p:cNvSpPr>
            <p:nvPr/>
          </p:nvSpPr>
          <p:spPr bwMode="auto">
            <a:xfrm>
              <a:off x="10241787" y="4190683"/>
              <a:ext cx="864981" cy="576147"/>
            </a:xfrm>
            <a:prstGeom prst="rect">
              <a:avLst/>
            </a:prstGeom>
            <a:noFill/>
            <a:ln w="12700">
              <a:noFill/>
              <a:miter lim="800000"/>
              <a:headEnd type="none" w="sm" len="sm"/>
              <a:tailEnd type="none" w="sm" len="sm"/>
            </a:ln>
          </p:spPr>
          <p:txBody>
            <a:bodyPr anchor="t">
              <a:prstTxWarp prst="textNoShape">
                <a:avLst/>
              </a:prstTxWarp>
            </a:bodyPr>
            <a:lstStyle/>
            <a:p>
              <a:pPr marL="230037" indent="-230037" defTabSz="886830" eaLnBrk="1" fontAlgn="auto" hangingPunct="1">
                <a:lnSpc>
                  <a:spcPct val="90000"/>
                </a:lnSpc>
                <a:spcBef>
                  <a:spcPts val="0"/>
                </a:spcBef>
                <a:spcAft>
                  <a:spcPts val="0"/>
                </a:spcAft>
                <a:defRPr/>
              </a:pPr>
              <a:r>
                <a:rPr lang="en-US" sz="1200" b="1" kern="0">
                  <a:solidFill>
                    <a:schemeClr val="accent6"/>
                  </a:solidFill>
                  <a:cs typeface="Myriad Pro"/>
                </a:rPr>
                <a:t>  Time</a:t>
              </a:r>
            </a:p>
          </p:txBody>
        </p:sp>
      </p:grpSp>
      <p:sp>
        <p:nvSpPr>
          <p:cNvPr id="62" name="Rectangle 5">
            <a:extLst>
              <a:ext uri="{FF2B5EF4-FFF2-40B4-BE49-F238E27FC236}">
                <a16:creationId xmlns:a16="http://schemas.microsoft.com/office/drawing/2014/main" id="{F15DE2BF-AC8C-E14E-AF11-BFAF077471B2}"/>
              </a:ext>
            </a:extLst>
          </p:cNvPr>
          <p:cNvSpPr>
            <a:spLocks noChangeArrowheads="1"/>
          </p:cNvSpPr>
          <p:nvPr/>
        </p:nvSpPr>
        <p:spPr bwMode="auto">
          <a:xfrm>
            <a:off x="4757774" y="1457348"/>
            <a:ext cx="2149573" cy="2000548"/>
          </a:xfrm>
          <a:prstGeom prst="rect">
            <a:avLst/>
          </a:prstGeom>
          <a:noFill/>
          <a:ln w="12700">
            <a:noFill/>
            <a:miter lim="800000"/>
            <a:headEnd/>
            <a:tailEnd/>
          </a:ln>
          <a:effectLst/>
        </p:spPr>
        <p:txBody>
          <a:bodyPr wrap="square">
            <a:prstTxWarp prst="textNoShape">
              <a:avLst/>
            </a:prstTxWarp>
            <a:spAutoFit/>
          </a:bodyPr>
          <a:lstStyle/>
          <a:p>
            <a:pPr algn="ctr" defTabSz="913799" eaLnBrk="1" fontAlgn="auto" hangingPunct="1">
              <a:spcBef>
                <a:spcPts val="0"/>
              </a:spcBef>
              <a:spcAft>
                <a:spcPts val="0"/>
              </a:spcAft>
              <a:defRPr/>
            </a:pPr>
            <a:r>
              <a:rPr lang="en-GB" sz="1200" b="1" kern="0">
                <a:solidFill>
                  <a:srgbClr val="404040"/>
                </a:solidFill>
                <a:cs typeface="Myriad Pro"/>
              </a:rPr>
              <a:t>Compound</a:t>
            </a:r>
          </a:p>
          <a:p>
            <a:pPr defTabSz="913799">
              <a:defRPr/>
            </a:pPr>
            <a:r>
              <a:rPr lang="en-GB" sz="1000" kern="0">
                <a:solidFill>
                  <a:srgbClr val="404040"/>
                </a:solidFill>
                <a:cs typeface="Myriad Pro"/>
              </a:rPr>
              <a:t>Apps that involve multiple collaborating, peer-peer devices or significant interactions between and among devices, systems and people</a:t>
            </a:r>
          </a:p>
          <a:p>
            <a:pPr defTabSz="913799">
              <a:defRPr/>
            </a:pPr>
            <a:r>
              <a:rPr lang="en-GB" sz="1000" b="1" kern="0">
                <a:solidFill>
                  <a:srgbClr val="404040"/>
                </a:solidFill>
                <a:cs typeface="Myriad Pro"/>
              </a:rPr>
              <a:t>(e.g. ML-enabled energy management for comfort and convenience)</a:t>
            </a:r>
          </a:p>
          <a:p>
            <a:pPr defTabSz="913799" eaLnBrk="1" fontAlgn="auto" hangingPunct="1">
              <a:spcBef>
                <a:spcPts val="0"/>
              </a:spcBef>
              <a:spcAft>
                <a:spcPts val="0"/>
              </a:spcAft>
              <a:defRPr/>
            </a:pPr>
            <a:endParaRPr lang="en-GB" sz="1000" kern="0">
              <a:solidFill>
                <a:srgbClr val="404040"/>
              </a:solidFill>
              <a:cs typeface="Myriad Pro"/>
            </a:endParaRPr>
          </a:p>
          <a:p>
            <a:pPr algn="ctr" defTabSz="913799" eaLnBrk="1" fontAlgn="auto" hangingPunct="1">
              <a:spcBef>
                <a:spcPts val="0"/>
              </a:spcBef>
              <a:spcAft>
                <a:spcPts val="0"/>
              </a:spcAft>
              <a:defRPr/>
            </a:pPr>
            <a:endParaRPr lang="en-GB" sz="1200" kern="0">
              <a:solidFill>
                <a:srgbClr val="404040"/>
              </a:solidFill>
              <a:cs typeface="Myriad Pro"/>
            </a:endParaRPr>
          </a:p>
        </p:txBody>
      </p:sp>
      <p:sp>
        <p:nvSpPr>
          <p:cNvPr id="63" name="Rectangle 5">
            <a:extLst>
              <a:ext uri="{FF2B5EF4-FFF2-40B4-BE49-F238E27FC236}">
                <a16:creationId xmlns:a16="http://schemas.microsoft.com/office/drawing/2014/main" id="{08EC7AD2-8C1E-3C47-88DC-3F992A5599BE}"/>
              </a:ext>
            </a:extLst>
          </p:cNvPr>
          <p:cNvSpPr>
            <a:spLocks noChangeArrowheads="1"/>
          </p:cNvSpPr>
          <p:nvPr/>
        </p:nvSpPr>
        <p:spPr bwMode="auto">
          <a:xfrm>
            <a:off x="2547299" y="1457348"/>
            <a:ext cx="1975741" cy="1384995"/>
          </a:xfrm>
          <a:prstGeom prst="rect">
            <a:avLst/>
          </a:prstGeom>
          <a:noFill/>
          <a:ln w="12700">
            <a:noFill/>
            <a:miter lim="800000"/>
            <a:headEnd/>
            <a:tailEnd/>
          </a:ln>
          <a:effectLst/>
        </p:spPr>
        <p:txBody>
          <a:bodyPr wrap="square">
            <a:prstTxWarp prst="textNoShape">
              <a:avLst/>
            </a:prstTxWarp>
            <a:spAutoFit/>
          </a:bodyPr>
          <a:lstStyle/>
          <a:p>
            <a:pPr algn="ctr" defTabSz="913799" eaLnBrk="1" fontAlgn="auto" hangingPunct="1">
              <a:spcBef>
                <a:spcPts val="0"/>
              </a:spcBef>
              <a:spcAft>
                <a:spcPts val="0"/>
              </a:spcAft>
              <a:defRPr/>
            </a:pPr>
            <a:r>
              <a:rPr lang="en-GB" sz="1200" b="1" kern="0">
                <a:solidFill>
                  <a:srgbClr val="404040"/>
                </a:solidFill>
                <a:cs typeface="Myriad Pro"/>
              </a:rPr>
              <a:t>Simple</a:t>
            </a:r>
          </a:p>
          <a:p>
            <a:pPr defTabSz="913799">
              <a:defRPr/>
            </a:pPr>
            <a:r>
              <a:rPr lang="en-GB" sz="1000" kern="0">
                <a:solidFill>
                  <a:srgbClr val="404040"/>
                </a:solidFill>
                <a:cs typeface="Myriad Pro"/>
              </a:rPr>
              <a:t>Apps that involve single devices or narrow values that are based on basic network connectivity and monitoring</a:t>
            </a:r>
          </a:p>
          <a:p>
            <a:pPr defTabSz="913799">
              <a:defRPr/>
            </a:pPr>
            <a:r>
              <a:rPr lang="en-GB" sz="1000" b="1" kern="0">
                <a:solidFill>
                  <a:srgbClr val="404040"/>
                </a:solidFill>
                <a:cs typeface="Myriad Pro"/>
              </a:rPr>
              <a:t>(e.g. energy management)</a:t>
            </a:r>
            <a:endParaRPr lang="en-GB" sz="1200" b="1" kern="0">
              <a:solidFill>
                <a:srgbClr val="404040"/>
              </a:solidFill>
              <a:cs typeface="Myriad Pro"/>
            </a:endParaRPr>
          </a:p>
          <a:p>
            <a:pPr algn="ctr" defTabSz="913799" eaLnBrk="1" fontAlgn="auto" hangingPunct="1">
              <a:spcBef>
                <a:spcPts val="0"/>
              </a:spcBef>
              <a:spcAft>
                <a:spcPts val="0"/>
              </a:spcAft>
              <a:defRPr/>
            </a:pPr>
            <a:endParaRPr lang="en-GB" sz="1200" kern="0">
              <a:solidFill>
                <a:srgbClr val="404040"/>
              </a:solidFill>
              <a:cs typeface="Myriad Pro"/>
            </a:endParaRPr>
          </a:p>
        </p:txBody>
      </p:sp>
      <p:sp>
        <p:nvSpPr>
          <p:cNvPr id="64" name="Rectangle 63">
            <a:extLst>
              <a:ext uri="{FF2B5EF4-FFF2-40B4-BE49-F238E27FC236}">
                <a16:creationId xmlns:a16="http://schemas.microsoft.com/office/drawing/2014/main" id="{90B2E1FE-3D90-CD43-9E8B-37FB7404761A}"/>
              </a:ext>
            </a:extLst>
          </p:cNvPr>
          <p:cNvSpPr>
            <a:spLocks noChangeArrowheads="1"/>
          </p:cNvSpPr>
          <p:nvPr/>
        </p:nvSpPr>
        <p:spPr bwMode="auto">
          <a:xfrm>
            <a:off x="6872689" y="1457348"/>
            <a:ext cx="2706979" cy="1538883"/>
          </a:xfrm>
          <a:prstGeom prst="rect">
            <a:avLst/>
          </a:prstGeom>
          <a:noFill/>
          <a:ln w="12700">
            <a:noFill/>
            <a:miter lim="800000"/>
            <a:headEnd/>
            <a:tailEnd/>
          </a:ln>
          <a:effectLst/>
        </p:spPr>
        <p:txBody>
          <a:bodyPr wrap="square">
            <a:prstTxWarp prst="textNoShape">
              <a:avLst/>
            </a:prstTxWarp>
            <a:spAutoFit/>
          </a:bodyPr>
          <a:lstStyle/>
          <a:p>
            <a:pPr algn="ctr" defTabSz="913799" eaLnBrk="1" fontAlgn="auto" hangingPunct="1">
              <a:spcBef>
                <a:spcPts val="0"/>
              </a:spcBef>
              <a:spcAft>
                <a:spcPts val="0"/>
              </a:spcAft>
              <a:defRPr/>
            </a:pPr>
            <a:r>
              <a:rPr lang="en-GB" sz="1200" b="1" kern="0">
                <a:solidFill>
                  <a:srgbClr val="404040"/>
                </a:solidFill>
                <a:cs typeface="Myriad Pro"/>
              </a:rPr>
              <a:t>Complex</a:t>
            </a:r>
          </a:p>
          <a:p>
            <a:pPr defTabSz="913799">
              <a:defRPr/>
            </a:pPr>
            <a:r>
              <a:rPr lang="en-GB" sz="1000" kern="0">
                <a:solidFill>
                  <a:srgbClr val="404040"/>
                </a:solidFill>
                <a:cs typeface="Myriad Pro"/>
              </a:rPr>
              <a:t>Apps that drive interactions between and among devices, device sub-systems and people </a:t>
            </a:r>
          </a:p>
          <a:p>
            <a:pPr defTabSz="913799">
              <a:defRPr/>
            </a:pPr>
            <a:r>
              <a:rPr lang="en-GB" sz="1000" b="1" kern="0">
                <a:solidFill>
                  <a:srgbClr val="404040"/>
                </a:solidFill>
                <a:cs typeface="Myriad Pro"/>
              </a:rPr>
              <a:t>(e.g. interconnected, personalized energy management for an individual’s health &amp; wellness)</a:t>
            </a:r>
          </a:p>
          <a:p>
            <a:pPr defTabSz="913799">
              <a:defRPr/>
            </a:pPr>
            <a:endParaRPr lang="en-GB" sz="1000" kern="0">
              <a:solidFill>
                <a:srgbClr val="404040"/>
              </a:solidFill>
              <a:latin typeface="Montserrat" pitchFamily="2" charset="77"/>
              <a:cs typeface="Myriad Pro"/>
            </a:endParaRPr>
          </a:p>
          <a:p>
            <a:pPr algn="ctr" defTabSz="913799" eaLnBrk="1" fontAlgn="auto" hangingPunct="1">
              <a:spcBef>
                <a:spcPts val="0"/>
              </a:spcBef>
              <a:spcAft>
                <a:spcPts val="0"/>
              </a:spcAft>
              <a:defRPr/>
            </a:pPr>
            <a:endParaRPr lang="en-GB" sz="1200" b="1" kern="0">
              <a:solidFill>
                <a:srgbClr val="404040"/>
              </a:solidFill>
              <a:cs typeface="Myriad Pro"/>
            </a:endParaRPr>
          </a:p>
        </p:txBody>
      </p:sp>
      <p:cxnSp>
        <p:nvCxnSpPr>
          <p:cNvPr id="65" name="Straight Arrow Connector 64">
            <a:extLst>
              <a:ext uri="{FF2B5EF4-FFF2-40B4-BE49-F238E27FC236}">
                <a16:creationId xmlns:a16="http://schemas.microsoft.com/office/drawing/2014/main" id="{ACFA8154-1050-B04A-AD38-732DCC260EC4}"/>
              </a:ext>
            </a:extLst>
          </p:cNvPr>
          <p:cNvCxnSpPr>
            <a:cxnSpLocks/>
          </p:cNvCxnSpPr>
          <p:nvPr/>
        </p:nvCxnSpPr>
        <p:spPr>
          <a:xfrm>
            <a:off x="2420483" y="1355185"/>
            <a:ext cx="6927563" cy="0"/>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5">
            <a:extLst>
              <a:ext uri="{FF2B5EF4-FFF2-40B4-BE49-F238E27FC236}">
                <a16:creationId xmlns:a16="http://schemas.microsoft.com/office/drawing/2014/main" id="{69B616A0-29F9-B54D-AFC4-8A513E1ACFEE}"/>
              </a:ext>
            </a:extLst>
          </p:cNvPr>
          <p:cNvSpPr>
            <a:spLocks noChangeArrowheads="1"/>
          </p:cNvSpPr>
          <p:nvPr/>
        </p:nvSpPr>
        <p:spPr bwMode="auto">
          <a:xfrm>
            <a:off x="4897585" y="1201010"/>
            <a:ext cx="2280594" cy="276999"/>
          </a:xfrm>
          <a:prstGeom prst="rect">
            <a:avLst/>
          </a:prstGeom>
          <a:solidFill>
            <a:schemeClr val="bg1"/>
          </a:solidFill>
          <a:ln w="12700">
            <a:noFill/>
            <a:miter lim="800000"/>
            <a:headEnd/>
            <a:tailEnd/>
          </a:ln>
          <a:effectLst/>
        </p:spPr>
        <p:txBody>
          <a:bodyPr wrap="square">
            <a:prstTxWarp prst="textNoShape">
              <a:avLst/>
            </a:prstTxWarp>
            <a:spAutoFit/>
          </a:bodyPr>
          <a:lstStyle/>
          <a:p>
            <a:pPr algn="ctr" defTabSz="913799" eaLnBrk="1" fontAlgn="auto" hangingPunct="1">
              <a:spcBef>
                <a:spcPts val="0"/>
              </a:spcBef>
              <a:spcAft>
                <a:spcPts val="0"/>
              </a:spcAft>
              <a:defRPr/>
            </a:pPr>
            <a:r>
              <a:rPr lang="en-GB" sz="1200" b="1" kern="0">
                <a:solidFill>
                  <a:schemeClr val="accent1">
                    <a:lumMod val="50000"/>
                  </a:schemeClr>
                </a:solidFill>
                <a:cs typeface="Myriad Pro"/>
              </a:rPr>
              <a:t>Application Evolution</a:t>
            </a:r>
            <a:endParaRPr lang="en-GB" sz="1200" kern="0">
              <a:solidFill>
                <a:schemeClr val="accent1">
                  <a:lumMod val="50000"/>
                </a:schemeClr>
              </a:solidFill>
              <a:cs typeface="Myriad Pro"/>
            </a:endParaRPr>
          </a:p>
        </p:txBody>
      </p:sp>
      <p:sp>
        <p:nvSpPr>
          <p:cNvPr id="67" name="Rectangle 66">
            <a:extLst>
              <a:ext uri="{FF2B5EF4-FFF2-40B4-BE49-F238E27FC236}">
                <a16:creationId xmlns:a16="http://schemas.microsoft.com/office/drawing/2014/main" id="{3BBFF267-0351-9946-B20E-1413E4460051}"/>
              </a:ext>
            </a:extLst>
          </p:cNvPr>
          <p:cNvSpPr/>
          <p:nvPr/>
        </p:nvSpPr>
        <p:spPr>
          <a:xfrm>
            <a:off x="6818899" y="4605445"/>
            <a:ext cx="3942667" cy="1384995"/>
          </a:xfrm>
          <a:prstGeom prst="rect">
            <a:avLst/>
          </a:prstGeom>
        </p:spPr>
        <p:txBody>
          <a:bodyPr wrap="square">
            <a:spAutoFit/>
          </a:bodyPr>
          <a:lstStyle/>
          <a:p>
            <a:pPr marR="274320" algn="just"/>
            <a:r>
              <a:rPr lang="en-CA" sz="1050" i="1">
                <a:solidFill>
                  <a:schemeClr val="accent2"/>
                </a:solidFill>
                <a:cs typeface="Times New Roman" panose="02020603050405020304" pitchFamily="18" charset="0"/>
              </a:rPr>
              <a:t>“We are basically working on scenarios, the ability to learn a sequence of actions by pressing one button. When I wake up in the morning, it turns on the lights, the radio, the heater, etc. We want to integrate AI to understand your habits and suggest a scenario.”</a:t>
            </a:r>
          </a:p>
          <a:p>
            <a:pPr marR="274320" algn="just"/>
            <a:endParaRPr lang="en-US" sz="1050" i="1">
              <a:solidFill>
                <a:schemeClr val="accent2"/>
              </a:solidFill>
              <a:cs typeface="Times New Roman" panose="02020603050405020304" pitchFamily="18" charset="0"/>
            </a:endParaRPr>
          </a:p>
          <a:p>
            <a:pPr marR="274320" algn="r"/>
            <a:r>
              <a:rPr lang="en-CA" sz="1050" i="1">
                <a:solidFill>
                  <a:schemeClr val="accent2"/>
                </a:solidFill>
                <a:cs typeface="Times New Roman" panose="02020603050405020304" pitchFamily="18" charset="0"/>
              </a:rPr>
              <a:t>-Program Manager, </a:t>
            </a:r>
            <a:r>
              <a:rPr lang="en-CA" sz="1050" i="1" err="1">
                <a:solidFill>
                  <a:schemeClr val="accent2"/>
                </a:solidFill>
                <a:cs typeface="Times New Roman" panose="02020603050405020304" pitchFamily="18" charset="0"/>
              </a:rPr>
              <a:t>Sevenhugs</a:t>
            </a:r>
            <a:endParaRPr lang="en-US" sz="1050" i="1">
              <a:solidFill>
                <a:schemeClr val="accent2"/>
              </a:solidFill>
              <a:cs typeface="Times New Roman" panose="02020603050405020304" pitchFamily="18" charset="0"/>
            </a:endParaRPr>
          </a:p>
        </p:txBody>
      </p:sp>
      <p:sp>
        <p:nvSpPr>
          <p:cNvPr id="68" name="Rectangle 67">
            <a:extLst>
              <a:ext uri="{FF2B5EF4-FFF2-40B4-BE49-F238E27FC236}">
                <a16:creationId xmlns:a16="http://schemas.microsoft.com/office/drawing/2014/main" id="{D13C1672-19DB-FC45-BD89-4612E723CDC4}"/>
              </a:ext>
            </a:extLst>
          </p:cNvPr>
          <p:cNvSpPr/>
          <p:nvPr/>
        </p:nvSpPr>
        <p:spPr>
          <a:xfrm>
            <a:off x="1310192" y="4543145"/>
            <a:ext cx="4904497" cy="1546577"/>
          </a:xfrm>
          <a:prstGeom prst="rect">
            <a:avLst/>
          </a:prstGeom>
        </p:spPr>
        <p:txBody>
          <a:bodyPr wrap="square">
            <a:spAutoFit/>
          </a:bodyPr>
          <a:lstStyle/>
          <a:p>
            <a:pPr marR="274320">
              <a:spcBef>
                <a:spcPts val="0"/>
              </a:spcBef>
            </a:pPr>
            <a:r>
              <a:rPr lang="en-CA" sz="1050" i="1">
                <a:solidFill>
                  <a:schemeClr val="accent2"/>
                </a:solidFill>
                <a:cs typeface="Times New Roman" panose="02020603050405020304" pitchFamily="18" charset="0"/>
              </a:rPr>
              <a:t>“Currently, energy management is the biggest focus for us – understanding consumption info, improved savings and home management. But this will naturally evolve to a more holistic view of appliance health and monitoring over time... You can leverage data for a lot of different use cases, and this is only expected to expand in the future where we’re currently just scratching the surface in terms of application potential.”</a:t>
            </a:r>
          </a:p>
          <a:p>
            <a:pPr marR="274320">
              <a:spcBef>
                <a:spcPts val="0"/>
              </a:spcBef>
            </a:pPr>
            <a:endParaRPr lang="en-US" sz="1050" i="1">
              <a:solidFill>
                <a:schemeClr val="accent2"/>
              </a:solidFill>
              <a:cs typeface="Times New Roman" panose="02020603050405020304" pitchFamily="18" charset="0"/>
            </a:endParaRPr>
          </a:p>
          <a:p>
            <a:pPr marR="274320" algn="r">
              <a:spcBef>
                <a:spcPts val="0"/>
              </a:spcBef>
            </a:pPr>
            <a:r>
              <a:rPr lang="en-CA" sz="1050" i="1">
                <a:solidFill>
                  <a:schemeClr val="accent2"/>
                </a:solidFill>
                <a:cs typeface="Times New Roman" panose="02020603050405020304" pitchFamily="18" charset="0"/>
              </a:rPr>
              <a:t>-Director – Product Management &amp; Marketing, </a:t>
            </a:r>
            <a:r>
              <a:rPr lang="en-CA" sz="1050" i="1" err="1">
                <a:solidFill>
                  <a:schemeClr val="accent2"/>
                </a:solidFill>
                <a:cs typeface="Times New Roman" panose="02020603050405020304" pitchFamily="18" charset="0"/>
              </a:rPr>
              <a:t>Powerley</a:t>
            </a:r>
            <a:endParaRPr lang="en-US" sz="1050" i="1">
              <a:solidFill>
                <a:schemeClr val="accent2"/>
              </a:solidFill>
              <a:cs typeface="Times New Roman" panose="02020603050405020304" pitchFamily="18" charset="0"/>
            </a:endParaRPr>
          </a:p>
        </p:txBody>
      </p:sp>
    </p:spTree>
    <p:extLst>
      <p:ext uri="{BB962C8B-B14F-4D97-AF65-F5344CB8AC3E}">
        <p14:creationId xmlns:p14="http://schemas.microsoft.com/office/powerpoint/2010/main" val="1798573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2" y="63906"/>
            <a:ext cx="6873240" cy="447675"/>
          </a:xfrm>
        </p:spPr>
        <p:txBody>
          <a:bodyPr/>
          <a:lstStyle/>
          <a:p>
            <a:r>
              <a:rPr lang="en-US"/>
              <a:t>Tech Such As AI &amp; Blockchain Enable Complex Smart Home Apps</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37</a:t>
            </a:fld>
            <a:endParaRPr lang="en-US"/>
          </a:p>
        </p:txBody>
      </p:sp>
      <p:grpSp>
        <p:nvGrpSpPr>
          <p:cNvPr id="22" name="Group 21">
            <a:extLst>
              <a:ext uri="{FF2B5EF4-FFF2-40B4-BE49-F238E27FC236}">
                <a16:creationId xmlns:a16="http://schemas.microsoft.com/office/drawing/2014/main" id="{EF122669-ABBE-DF4D-960A-17F1BD38B69C}"/>
              </a:ext>
            </a:extLst>
          </p:cNvPr>
          <p:cNvGrpSpPr/>
          <p:nvPr/>
        </p:nvGrpSpPr>
        <p:grpSpPr>
          <a:xfrm>
            <a:off x="827442" y="1163311"/>
            <a:ext cx="8405317" cy="1736893"/>
            <a:chOff x="-174846" y="1939491"/>
            <a:chExt cx="9917805" cy="2036001"/>
          </a:xfrm>
        </p:grpSpPr>
        <p:grpSp>
          <p:nvGrpSpPr>
            <p:cNvPr id="23" name="Group 22">
              <a:extLst>
                <a:ext uri="{FF2B5EF4-FFF2-40B4-BE49-F238E27FC236}">
                  <a16:creationId xmlns:a16="http://schemas.microsoft.com/office/drawing/2014/main" id="{ED6D0849-7760-B64C-9B8E-795D8A2268D7}"/>
                </a:ext>
              </a:extLst>
            </p:cNvPr>
            <p:cNvGrpSpPr/>
            <p:nvPr/>
          </p:nvGrpSpPr>
          <p:grpSpPr>
            <a:xfrm>
              <a:off x="-174846" y="2397020"/>
              <a:ext cx="9917805" cy="1578472"/>
              <a:chOff x="2615792" y="1242261"/>
              <a:chExt cx="8490976" cy="3524569"/>
            </a:xfrm>
          </p:grpSpPr>
          <p:grpSp>
            <p:nvGrpSpPr>
              <p:cNvPr id="28" name="Group 27">
                <a:extLst>
                  <a:ext uri="{FF2B5EF4-FFF2-40B4-BE49-F238E27FC236}">
                    <a16:creationId xmlns:a16="http://schemas.microsoft.com/office/drawing/2014/main" id="{4B7A0089-B96D-EC42-A8AC-B89CF1FD6FB4}"/>
                  </a:ext>
                </a:extLst>
              </p:cNvPr>
              <p:cNvGrpSpPr/>
              <p:nvPr/>
            </p:nvGrpSpPr>
            <p:grpSpPr>
              <a:xfrm>
                <a:off x="4083055" y="1242261"/>
                <a:ext cx="6158732" cy="3162716"/>
                <a:chOff x="5236012" y="3553751"/>
                <a:chExt cx="6828549" cy="4155152"/>
              </a:xfrm>
            </p:grpSpPr>
            <p:grpSp>
              <p:nvGrpSpPr>
                <p:cNvPr id="31" name="Group 15">
                  <a:extLst>
                    <a:ext uri="{FF2B5EF4-FFF2-40B4-BE49-F238E27FC236}">
                      <a16:creationId xmlns:a16="http://schemas.microsoft.com/office/drawing/2014/main" id="{DEAA0F56-FA39-E448-B8D6-BA2B91D0BC5D}"/>
                    </a:ext>
                  </a:extLst>
                </p:cNvPr>
                <p:cNvGrpSpPr/>
                <p:nvPr/>
              </p:nvGrpSpPr>
              <p:grpSpPr>
                <a:xfrm>
                  <a:off x="5257800" y="3553751"/>
                  <a:ext cx="6806761" cy="4155152"/>
                  <a:chOff x="5257800" y="3553751"/>
                  <a:chExt cx="6806761" cy="4155152"/>
                </a:xfrm>
              </p:grpSpPr>
              <p:cxnSp>
                <p:nvCxnSpPr>
                  <p:cNvPr id="34" name="Straight Arrow Connector 33">
                    <a:extLst>
                      <a:ext uri="{FF2B5EF4-FFF2-40B4-BE49-F238E27FC236}">
                        <a16:creationId xmlns:a16="http://schemas.microsoft.com/office/drawing/2014/main" id="{1CABA192-5CEB-1844-A48D-CF414F9ED6B3}"/>
                      </a:ext>
                    </a:extLst>
                  </p:cNvPr>
                  <p:cNvCxnSpPr>
                    <a:cxnSpLocks/>
                  </p:cNvCxnSpPr>
                  <p:nvPr/>
                </p:nvCxnSpPr>
                <p:spPr bwMode="auto">
                  <a:xfrm>
                    <a:off x="5257800" y="7696201"/>
                    <a:ext cx="6806761" cy="0"/>
                  </a:xfrm>
                  <a:prstGeom prst="straightConnector1">
                    <a:avLst/>
                  </a:prstGeom>
                  <a:solidFill>
                    <a:srgbClr val="B3C3D5"/>
                  </a:solidFill>
                  <a:ln w="57150" cap="flat" cmpd="sng" algn="ctr">
                    <a:solidFill>
                      <a:srgbClr val="000000">
                        <a:lumMod val="65000"/>
                        <a:lumOff val="35000"/>
                      </a:srgbClr>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674B026C-2922-2340-8011-543E811198C7}"/>
                      </a:ext>
                    </a:extLst>
                  </p:cNvPr>
                  <p:cNvCxnSpPr>
                    <a:cxnSpLocks/>
                  </p:cNvCxnSpPr>
                  <p:nvPr/>
                </p:nvCxnSpPr>
                <p:spPr bwMode="auto">
                  <a:xfrm flipV="1">
                    <a:off x="5268914" y="3553751"/>
                    <a:ext cx="0" cy="4155152"/>
                  </a:xfrm>
                  <a:prstGeom prst="straightConnector1">
                    <a:avLst/>
                  </a:prstGeom>
                  <a:solidFill>
                    <a:srgbClr val="B3C3D5"/>
                  </a:solidFill>
                  <a:ln w="57150" cap="flat" cmpd="sng" algn="ctr">
                    <a:solidFill>
                      <a:srgbClr val="000000">
                        <a:lumMod val="65000"/>
                        <a:lumOff val="35000"/>
                      </a:srgbClr>
                    </a:solidFill>
                    <a:prstDash val="solid"/>
                    <a:round/>
                    <a:headEnd type="none" w="med" len="med"/>
                    <a:tailEnd type="triangle"/>
                  </a:ln>
                  <a:effectLst/>
                </p:spPr>
              </p:cxnSp>
            </p:grpSp>
            <p:sp>
              <p:nvSpPr>
                <p:cNvPr id="32" name="Freeform 6">
                  <a:extLst>
                    <a:ext uri="{FF2B5EF4-FFF2-40B4-BE49-F238E27FC236}">
                      <a16:creationId xmlns:a16="http://schemas.microsoft.com/office/drawing/2014/main" id="{2E0FD6A9-F6C3-8348-927D-337C1E73C078}"/>
                    </a:ext>
                  </a:extLst>
                </p:cNvPr>
                <p:cNvSpPr>
                  <a:spLocks/>
                </p:cNvSpPr>
                <p:nvPr/>
              </p:nvSpPr>
              <p:spPr bwMode="auto">
                <a:xfrm>
                  <a:off x="5236012" y="4794508"/>
                  <a:ext cx="4655583" cy="2888995"/>
                </a:xfrm>
                <a:custGeom>
                  <a:avLst/>
                  <a:gdLst>
                    <a:gd name="T0" fmla="*/ 226255 w 4497"/>
                    <a:gd name="T1" fmla="*/ 1936138 h 989"/>
                    <a:gd name="T2" fmla="*/ 672914 w 4497"/>
                    <a:gd name="T3" fmla="*/ 1892982 h 989"/>
                    <a:gd name="T4" fmla="*/ 1064959 w 4497"/>
                    <a:gd name="T5" fmla="*/ 1896905 h 989"/>
                    <a:gd name="T6" fmla="*/ 1453103 w 4497"/>
                    <a:gd name="T7" fmla="*/ 1998910 h 989"/>
                    <a:gd name="T8" fmla="*/ 1946573 w 4497"/>
                    <a:gd name="T9" fmla="*/ 1885135 h 989"/>
                    <a:gd name="T10" fmla="*/ 2492706 w 4497"/>
                    <a:gd name="T11" fmla="*/ 1836094 h 989"/>
                    <a:gd name="T12" fmla="*/ 2693605 w 4497"/>
                    <a:gd name="T13" fmla="*/ 1790976 h 989"/>
                    <a:gd name="T14" fmla="*/ 2867197 w 4497"/>
                    <a:gd name="T15" fmla="*/ 1747820 h 989"/>
                    <a:gd name="T16" fmla="*/ 3021284 w 4497"/>
                    <a:gd name="T17" fmla="*/ 1702703 h 989"/>
                    <a:gd name="T18" fmla="*/ 3128560 w 4497"/>
                    <a:gd name="T19" fmla="*/ 1673278 h 989"/>
                    <a:gd name="T20" fmla="*/ 3231936 w 4497"/>
                    <a:gd name="T21" fmla="*/ 1637969 h 989"/>
                    <a:gd name="T22" fmla="*/ 3323608 w 4497"/>
                    <a:gd name="T23" fmla="*/ 1610506 h 989"/>
                    <a:gd name="T24" fmla="*/ 3415280 w 4497"/>
                    <a:gd name="T25" fmla="*/ 1571273 h 989"/>
                    <a:gd name="T26" fmla="*/ 3499151 w 4497"/>
                    <a:gd name="T27" fmla="*/ 1520270 h 989"/>
                    <a:gd name="T28" fmla="*/ 3608377 w 4497"/>
                    <a:gd name="T29" fmla="*/ 1467306 h 989"/>
                    <a:gd name="T30" fmla="*/ 3694198 w 4497"/>
                    <a:gd name="T31" fmla="*/ 1410418 h 989"/>
                    <a:gd name="T32" fmla="*/ 3817078 w 4497"/>
                    <a:gd name="T33" fmla="*/ 1343723 h 989"/>
                    <a:gd name="T34" fmla="*/ 3910701 w 4497"/>
                    <a:gd name="T35" fmla="*/ 1282912 h 989"/>
                    <a:gd name="T36" fmla="*/ 4031630 w 4497"/>
                    <a:gd name="T37" fmla="*/ 1210331 h 989"/>
                    <a:gd name="T38" fmla="*/ 4164262 w 4497"/>
                    <a:gd name="T39" fmla="*/ 1139712 h 989"/>
                    <a:gd name="T40" fmla="*/ 4273489 w 4497"/>
                    <a:gd name="T41" fmla="*/ 1067132 h 989"/>
                    <a:gd name="T42" fmla="*/ 4374913 w 4497"/>
                    <a:gd name="T43" fmla="*/ 996513 h 989"/>
                    <a:gd name="T44" fmla="*/ 4468536 w 4497"/>
                    <a:gd name="T45" fmla="*/ 935702 h 989"/>
                    <a:gd name="T46" fmla="*/ 4566060 w 4497"/>
                    <a:gd name="T47" fmla="*/ 865083 h 989"/>
                    <a:gd name="T48" fmla="*/ 4649930 w 4497"/>
                    <a:gd name="T49" fmla="*/ 825850 h 989"/>
                    <a:gd name="T50" fmla="*/ 4751355 w 4497"/>
                    <a:gd name="T51" fmla="*/ 755231 h 989"/>
                    <a:gd name="T52" fmla="*/ 4856680 w 4497"/>
                    <a:gd name="T53" fmla="*/ 676765 h 989"/>
                    <a:gd name="T54" fmla="*/ 4942501 w 4497"/>
                    <a:gd name="T55" fmla="*/ 625763 h 989"/>
                    <a:gd name="T56" fmla="*/ 5016619 w 4497"/>
                    <a:gd name="T57" fmla="*/ 584568 h 989"/>
                    <a:gd name="T58" fmla="*/ 5082935 w 4497"/>
                    <a:gd name="T59" fmla="*/ 543374 h 989"/>
                    <a:gd name="T60" fmla="*/ 5143400 w 4497"/>
                    <a:gd name="T61" fmla="*/ 521796 h 989"/>
                    <a:gd name="T62" fmla="*/ 5213617 w 4497"/>
                    <a:gd name="T63" fmla="*/ 480602 h 989"/>
                    <a:gd name="T64" fmla="*/ 5287735 w 4497"/>
                    <a:gd name="T65" fmla="*/ 441369 h 989"/>
                    <a:gd name="T66" fmla="*/ 5350150 w 4497"/>
                    <a:gd name="T67" fmla="*/ 419791 h 989"/>
                    <a:gd name="T68" fmla="*/ 5469129 w 4497"/>
                    <a:gd name="T69" fmla="*/ 358980 h 989"/>
                    <a:gd name="T70" fmla="*/ 5644672 w 4497"/>
                    <a:gd name="T71" fmla="*/ 278553 h 989"/>
                    <a:gd name="T72" fmla="*/ 5781205 w 4497"/>
                    <a:gd name="T73" fmla="*/ 219704 h 989"/>
                    <a:gd name="T74" fmla="*/ 5952847 w 4497"/>
                    <a:gd name="T75" fmla="*/ 164778 h 989"/>
                    <a:gd name="T76" fmla="*/ 6132291 w 4497"/>
                    <a:gd name="T77" fmla="*/ 115737 h 989"/>
                    <a:gd name="T78" fmla="*/ 6290279 w 4497"/>
                    <a:gd name="T79" fmla="*/ 80427 h 989"/>
                    <a:gd name="T80" fmla="*/ 6475574 w 4497"/>
                    <a:gd name="T81" fmla="*/ 45118 h 989"/>
                    <a:gd name="T82" fmla="*/ 6647216 w 4497"/>
                    <a:gd name="T83" fmla="*/ 17655 h 989"/>
                    <a:gd name="T84" fmla="*/ 6852015 w 4497"/>
                    <a:gd name="T85" fmla="*/ 1962 h 989"/>
                    <a:gd name="T86" fmla="*/ 7084122 w 4497"/>
                    <a:gd name="T87" fmla="*/ 1962 h 989"/>
                    <a:gd name="T88" fmla="*/ 7331832 w 4497"/>
                    <a:gd name="T89" fmla="*/ 9808 h 989"/>
                    <a:gd name="T90" fmla="*/ 7632205 w 4497"/>
                    <a:gd name="T91" fmla="*/ 43156 h 989"/>
                    <a:gd name="T92" fmla="*/ 7957934 w 4497"/>
                    <a:gd name="T93" fmla="*/ 80427 h 989"/>
                    <a:gd name="T94" fmla="*/ 8390940 w 4497"/>
                    <a:gd name="T95" fmla="*/ 162816 h 989"/>
                    <a:gd name="T96" fmla="*/ 8767381 w 4497"/>
                    <a:gd name="T97" fmla="*/ 276591 h 9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97"/>
                    <a:gd name="T148" fmla="*/ 0 h 989"/>
                    <a:gd name="T149" fmla="*/ 4497 w 4497"/>
                    <a:gd name="T150" fmla="*/ 989 h 9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97" h="989">
                      <a:moveTo>
                        <a:pt x="0" y="984"/>
                      </a:moveTo>
                      <a:lnTo>
                        <a:pt x="116" y="937"/>
                      </a:lnTo>
                      <a:lnTo>
                        <a:pt x="216" y="961"/>
                      </a:lnTo>
                      <a:lnTo>
                        <a:pt x="345" y="916"/>
                      </a:lnTo>
                      <a:lnTo>
                        <a:pt x="436" y="948"/>
                      </a:lnTo>
                      <a:lnTo>
                        <a:pt x="546" y="918"/>
                      </a:lnTo>
                      <a:lnTo>
                        <a:pt x="626" y="958"/>
                      </a:lnTo>
                      <a:lnTo>
                        <a:pt x="745" y="967"/>
                      </a:lnTo>
                      <a:lnTo>
                        <a:pt x="851" y="942"/>
                      </a:lnTo>
                      <a:lnTo>
                        <a:pt x="998" y="912"/>
                      </a:lnTo>
                      <a:lnTo>
                        <a:pt x="1220" y="903"/>
                      </a:lnTo>
                      <a:lnTo>
                        <a:pt x="1278" y="888"/>
                      </a:lnTo>
                      <a:lnTo>
                        <a:pt x="1336" y="876"/>
                      </a:lnTo>
                      <a:lnTo>
                        <a:pt x="1381" y="867"/>
                      </a:lnTo>
                      <a:lnTo>
                        <a:pt x="1431" y="855"/>
                      </a:lnTo>
                      <a:lnTo>
                        <a:pt x="1470" y="846"/>
                      </a:lnTo>
                      <a:lnTo>
                        <a:pt x="1511" y="836"/>
                      </a:lnTo>
                      <a:lnTo>
                        <a:pt x="1549" y="824"/>
                      </a:lnTo>
                      <a:lnTo>
                        <a:pt x="1578" y="817"/>
                      </a:lnTo>
                      <a:lnTo>
                        <a:pt x="1604" y="810"/>
                      </a:lnTo>
                      <a:lnTo>
                        <a:pt x="1632" y="800"/>
                      </a:lnTo>
                      <a:lnTo>
                        <a:pt x="1657" y="793"/>
                      </a:lnTo>
                      <a:lnTo>
                        <a:pt x="1675" y="789"/>
                      </a:lnTo>
                      <a:lnTo>
                        <a:pt x="1704" y="779"/>
                      </a:lnTo>
                      <a:lnTo>
                        <a:pt x="1729" y="768"/>
                      </a:lnTo>
                      <a:lnTo>
                        <a:pt x="1751" y="760"/>
                      </a:lnTo>
                      <a:lnTo>
                        <a:pt x="1773" y="751"/>
                      </a:lnTo>
                      <a:lnTo>
                        <a:pt x="1794" y="736"/>
                      </a:lnTo>
                      <a:lnTo>
                        <a:pt x="1823" y="718"/>
                      </a:lnTo>
                      <a:lnTo>
                        <a:pt x="1850" y="710"/>
                      </a:lnTo>
                      <a:lnTo>
                        <a:pt x="1869" y="697"/>
                      </a:lnTo>
                      <a:lnTo>
                        <a:pt x="1894" y="682"/>
                      </a:lnTo>
                      <a:lnTo>
                        <a:pt x="1930" y="665"/>
                      </a:lnTo>
                      <a:lnTo>
                        <a:pt x="1957" y="650"/>
                      </a:lnTo>
                      <a:lnTo>
                        <a:pt x="1983" y="637"/>
                      </a:lnTo>
                      <a:lnTo>
                        <a:pt x="2005" y="621"/>
                      </a:lnTo>
                      <a:lnTo>
                        <a:pt x="2036" y="606"/>
                      </a:lnTo>
                      <a:lnTo>
                        <a:pt x="2067" y="586"/>
                      </a:lnTo>
                      <a:lnTo>
                        <a:pt x="2113" y="563"/>
                      </a:lnTo>
                      <a:lnTo>
                        <a:pt x="2135" y="551"/>
                      </a:lnTo>
                      <a:lnTo>
                        <a:pt x="2168" y="528"/>
                      </a:lnTo>
                      <a:lnTo>
                        <a:pt x="2191" y="516"/>
                      </a:lnTo>
                      <a:lnTo>
                        <a:pt x="2216" y="499"/>
                      </a:lnTo>
                      <a:lnTo>
                        <a:pt x="2243" y="482"/>
                      </a:lnTo>
                      <a:lnTo>
                        <a:pt x="2266" y="470"/>
                      </a:lnTo>
                      <a:lnTo>
                        <a:pt x="2291" y="453"/>
                      </a:lnTo>
                      <a:lnTo>
                        <a:pt x="2318" y="439"/>
                      </a:lnTo>
                      <a:lnTo>
                        <a:pt x="2341" y="419"/>
                      </a:lnTo>
                      <a:lnTo>
                        <a:pt x="2359" y="410"/>
                      </a:lnTo>
                      <a:lnTo>
                        <a:pt x="2384" y="400"/>
                      </a:lnTo>
                      <a:lnTo>
                        <a:pt x="2408" y="384"/>
                      </a:lnTo>
                      <a:lnTo>
                        <a:pt x="2436" y="365"/>
                      </a:lnTo>
                      <a:lnTo>
                        <a:pt x="2465" y="346"/>
                      </a:lnTo>
                      <a:lnTo>
                        <a:pt x="2490" y="327"/>
                      </a:lnTo>
                      <a:lnTo>
                        <a:pt x="2515" y="313"/>
                      </a:lnTo>
                      <a:lnTo>
                        <a:pt x="2534" y="303"/>
                      </a:lnTo>
                      <a:lnTo>
                        <a:pt x="2555" y="293"/>
                      </a:lnTo>
                      <a:lnTo>
                        <a:pt x="2572" y="283"/>
                      </a:lnTo>
                      <a:lnTo>
                        <a:pt x="2591" y="270"/>
                      </a:lnTo>
                      <a:lnTo>
                        <a:pt x="2606" y="263"/>
                      </a:lnTo>
                      <a:lnTo>
                        <a:pt x="2622" y="261"/>
                      </a:lnTo>
                      <a:lnTo>
                        <a:pt x="2637" y="252"/>
                      </a:lnTo>
                      <a:lnTo>
                        <a:pt x="2650" y="242"/>
                      </a:lnTo>
                      <a:lnTo>
                        <a:pt x="2673" y="233"/>
                      </a:lnTo>
                      <a:lnTo>
                        <a:pt x="2689" y="224"/>
                      </a:lnTo>
                      <a:lnTo>
                        <a:pt x="2711" y="214"/>
                      </a:lnTo>
                      <a:lnTo>
                        <a:pt x="2729" y="207"/>
                      </a:lnTo>
                      <a:lnTo>
                        <a:pt x="2743" y="203"/>
                      </a:lnTo>
                      <a:lnTo>
                        <a:pt x="2768" y="190"/>
                      </a:lnTo>
                      <a:lnTo>
                        <a:pt x="2804" y="174"/>
                      </a:lnTo>
                      <a:lnTo>
                        <a:pt x="2856" y="156"/>
                      </a:lnTo>
                      <a:lnTo>
                        <a:pt x="2894" y="135"/>
                      </a:lnTo>
                      <a:lnTo>
                        <a:pt x="2925" y="122"/>
                      </a:lnTo>
                      <a:lnTo>
                        <a:pt x="2964" y="106"/>
                      </a:lnTo>
                      <a:lnTo>
                        <a:pt x="3010" y="90"/>
                      </a:lnTo>
                      <a:lnTo>
                        <a:pt x="3052" y="80"/>
                      </a:lnTo>
                      <a:lnTo>
                        <a:pt x="3095" y="69"/>
                      </a:lnTo>
                      <a:lnTo>
                        <a:pt x="3144" y="56"/>
                      </a:lnTo>
                      <a:lnTo>
                        <a:pt x="3184" y="48"/>
                      </a:lnTo>
                      <a:lnTo>
                        <a:pt x="3225" y="39"/>
                      </a:lnTo>
                      <a:lnTo>
                        <a:pt x="3266" y="33"/>
                      </a:lnTo>
                      <a:lnTo>
                        <a:pt x="3320" y="22"/>
                      </a:lnTo>
                      <a:lnTo>
                        <a:pt x="3372" y="14"/>
                      </a:lnTo>
                      <a:lnTo>
                        <a:pt x="3408" y="9"/>
                      </a:lnTo>
                      <a:lnTo>
                        <a:pt x="3446" y="5"/>
                      </a:lnTo>
                      <a:lnTo>
                        <a:pt x="3513" y="1"/>
                      </a:lnTo>
                      <a:lnTo>
                        <a:pt x="3565" y="0"/>
                      </a:lnTo>
                      <a:lnTo>
                        <a:pt x="3632" y="1"/>
                      </a:lnTo>
                      <a:lnTo>
                        <a:pt x="3681" y="1"/>
                      </a:lnTo>
                      <a:lnTo>
                        <a:pt x="3759" y="5"/>
                      </a:lnTo>
                      <a:lnTo>
                        <a:pt x="3828" y="9"/>
                      </a:lnTo>
                      <a:lnTo>
                        <a:pt x="3913" y="21"/>
                      </a:lnTo>
                      <a:lnTo>
                        <a:pt x="3987" y="26"/>
                      </a:lnTo>
                      <a:lnTo>
                        <a:pt x="4080" y="39"/>
                      </a:lnTo>
                      <a:lnTo>
                        <a:pt x="4191" y="58"/>
                      </a:lnTo>
                      <a:lnTo>
                        <a:pt x="4302" y="79"/>
                      </a:lnTo>
                      <a:lnTo>
                        <a:pt x="4395" y="105"/>
                      </a:lnTo>
                      <a:lnTo>
                        <a:pt x="4495" y="134"/>
                      </a:lnTo>
                      <a:lnTo>
                        <a:pt x="4496" y="988"/>
                      </a:lnTo>
                    </a:path>
                  </a:pathLst>
                </a:custGeom>
                <a:solidFill>
                  <a:schemeClr val="accent1">
                    <a:alpha val="96000"/>
                  </a:schemeClr>
                </a:solidFill>
                <a:ln w="9525" cap="rnd">
                  <a:noFill/>
                  <a:round/>
                  <a:headEnd type="none" w="sm" len="sm"/>
                  <a:tailEnd type="none" w="sm" len="sm"/>
                </a:ln>
              </p:spPr>
              <p:txBody>
                <a:bodyPr>
                  <a:prstTxWarp prst="textNoShape">
                    <a:avLst/>
                  </a:prstTxWarp>
                </a:bodyPr>
                <a:lstStyle/>
                <a:p>
                  <a:pPr defTabSz="913799" fontAlgn="auto">
                    <a:spcBef>
                      <a:spcPts val="0"/>
                    </a:spcBef>
                    <a:spcAft>
                      <a:spcPts val="0"/>
                    </a:spcAft>
                    <a:defRPr/>
                  </a:pPr>
                  <a:endParaRPr lang="en-US" sz="900" kern="0">
                    <a:solidFill>
                      <a:sysClr val="windowText" lastClr="000000"/>
                    </a:solidFill>
                    <a:cs typeface="Myriad Pro"/>
                  </a:endParaRPr>
                </a:p>
              </p:txBody>
            </p:sp>
            <p:sp>
              <p:nvSpPr>
                <p:cNvPr id="33" name="Freeform 6">
                  <a:extLst>
                    <a:ext uri="{FF2B5EF4-FFF2-40B4-BE49-F238E27FC236}">
                      <a16:creationId xmlns:a16="http://schemas.microsoft.com/office/drawing/2014/main" id="{6065897D-1B8F-264C-81E8-AA3F8378F6A6}"/>
                    </a:ext>
                  </a:extLst>
                </p:cNvPr>
                <p:cNvSpPr>
                  <a:spLocks/>
                </p:cNvSpPr>
                <p:nvPr/>
              </p:nvSpPr>
              <p:spPr bwMode="auto">
                <a:xfrm>
                  <a:off x="7061730" y="3766861"/>
                  <a:ext cx="4814796" cy="3890409"/>
                </a:xfrm>
                <a:custGeom>
                  <a:avLst/>
                  <a:gdLst>
                    <a:gd name="T0" fmla="*/ 226255 w 4497"/>
                    <a:gd name="T1" fmla="*/ 1936138 h 989"/>
                    <a:gd name="T2" fmla="*/ 672914 w 4497"/>
                    <a:gd name="T3" fmla="*/ 1892982 h 989"/>
                    <a:gd name="T4" fmla="*/ 1064959 w 4497"/>
                    <a:gd name="T5" fmla="*/ 1896905 h 989"/>
                    <a:gd name="T6" fmla="*/ 1453103 w 4497"/>
                    <a:gd name="T7" fmla="*/ 1998910 h 989"/>
                    <a:gd name="T8" fmla="*/ 1946573 w 4497"/>
                    <a:gd name="T9" fmla="*/ 1885135 h 989"/>
                    <a:gd name="T10" fmla="*/ 2492706 w 4497"/>
                    <a:gd name="T11" fmla="*/ 1836094 h 989"/>
                    <a:gd name="T12" fmla="*/ 2693605 w 4497"/>
                    <a:gd name="T13" fmla="*/ 1790976 h 989"/>
                    <a:gd name="T14" fmla="*/ 2867197 w 4497"/>
                    <a:gd name="T15" fmla="*/ 1747820 h 989"/>
                    <a:gd name="T16" fmla="*/ 3021284 w 4497"/>
                    <a:gd name="T17" fmla="*/ 1702703 h 989"/>
                    <a:gd name="T18" fmla="*/ 3128560 w 4497"/>
                    <a:gd name="T19" fmla="*/ 1673278 h 989"/>
                    <a:gd name="T20" fmla="*/ 3231936 w 4497"/>
                    <a:gd name="T21" fmla="*/ 1637969 h 989"/>
                    <a:gd name="T22" fmla="*/ 3323608 w 4497"/>
                    <a:gd name="T23" fmla="*/ 1610506 h 989"/>
                    <a:gd name="T24" fmla="*/ 3415280 w 4497"/>
                    <a:gd name="T25" fmla="*/ 1571273 h 989"/>
                    <a:gd name="T26" fmla="*/ 3499151 w 4497"/>
                    <a:gd name="T27" fmla="*/ 1520270 h 989"/>
                    <a:gd name="T28" fmla="*/ 3608377 w 4497"/>
                    <a:gd name="T29" fmla="*/ 1467306 h 989"/>
                    <a:gd name="T30" fmla="*/ 3694198 w 4497"/>
                    <a:gd name="T31" fmla="*/ 1410418 h 989"/>
                    <a:gd name="T32" fmla="*/ 3817078 w 4497"/>
                    <a:gd name="T33" fmla="*/ 1343723 h 989"/>
                    <a:gd name="T34" fmla="*/ 3910701 w 4497"/>
                    <a:gd name="T35" fmla="*/ 1282912 h 989"/>
                    <a:gd name="T36" fmla="*/ 4031630 w 4497"/>
                    <a:gd name="T37" fmla="*/ 1210331 h 989"/>
                    <a:gd name="T38" fmla="*/ 4164262 w 4497"/>
                    <a:gd name="T39" fmla="*/ 1139712 h 989"/>
                    <a:gd name="T40" fmla="*/ 4273489 w 4497"/>
                    <a:gd name="T41" fmla="*/ 1067132 h 989"/>
                    <a:gd name="T42" fmla="*/ 4374913 w 4497"/>
                    <a:gd name="T43" fmla="*/ 996513 h 989"/>
                    <a:gd name="T44" fmla="*/ 4468536 w 4497"/>
                    <a:gd name="T45" fmla="*/ 935702 h 989"/>
                    <a:gd name="T46" fmla="*/ 4566060 w 4497"/>
                    <a:gd name="T47" fmla="*/ 865083 h 989"/>
                    <a:gd name="T48" fmla="*/ 4649930 w 4497"/>
                    <a:gd name="T49" fmla="*/ 825850 h 989"/>
                    <a:gd name="T50" fmla="*/ 4751355 w 4497"/>
                    <a:gd name="T51" fmla="*/ 755231 h 989"/>
                    <a:gd name="T52" fmla="*/ 4856680 w 4497"/>
                    <a:gd name="T53" fmla="*/ 676765 h 989"/>
                    <a:gd name="T54" fmla="*/ 4942501 w 4497"/>
                    <a:gd name="T55" fmla="*/ 625763 h 989"/>
                    <a:gd name="T56" fmla="*/ 5016619 w 4497"/>
                    <a:gd name="T57" fmla="*/ 584568 h 989"/>
                    <a:gd name="T58" fmla="*/ 5082935 w 4497"/>
                    <a:gd name="T59" fmla="*/ 543374 h 989"/>
                    <a:gd name="T60" fmla="*/ 5143400 w 4497"/>
                    <a:gd name="T61" fmla="*/ 521796 h 989"/>
                    <a:gd name="T62" fmla="*/ 5213617 w 4497"/>
                    <a:gd name="T63" fmla="*/ 480602 h 989"/>
                    <a:gd name="T64" fmla="*/ 5287735 w 4497"/>
                    <a:gd name="T65" fmla="*/ 441369 h 989"/>
                    <a:gd name="T66" fmla="*/ 5350150 w 4497"/>
                    <a:gd name="T67" fmla="*/ 419791 h 989"/>
                    <a:gd name="T68" fmla="*/ 5469129 w 4497"/>
                    <a:gd name="T69" fmla="*/ 358980 h 989"/>
                    <a:gd name="T70" fmla="*/ 5644672 w 4497"/>
                    <a:gd name="T71" fmla="*/ 278553 h 989"/>
                    <a:gd name="T72" fmla="*/ 5781205 w 4497"/>
                    <a:gd name="T73" fmla="*/ 219704 h 989"/>
                    <a:gd name="T74" fmla="*/ 5952847 w 4497"/>
                    <a:gd name="T75" fmla="*/ 164778 h 989"/>
                    <a:gd name="T76" fmla="*/ 6132291 w 4497"/>
                    <a:gd name="T77" fmla="*/ 115737 h 989"/>
                    <a:gd name="T78" fmla="*/ 6290279 w 4497"/>
                    <a:gd name="T79" fmla="*/ 80427 h 989"/>
                    <a:gd name="T80" fmla="*/ 6475574 w 4497"/>
                    <a:gd name="T81" fmla="*/ 45118 h 989"/>
                    <a:gd name="T82" fmla="*/ 6647216 w 4497"/>
                    <a:gd name="T83" fmla="*/ 17655 h 989"/>
                    <a:gd name="T84" fmla="*/ 6852015 w 4497"/>
                    <a:gd name="T85" fmla="*/ 1962 h 989"/>
                    <a:gd name="T86" fmla="*/ 7084122 w 4497"/>
                    <a:gd name="T87" fmla="*/ 1962 h 989"/>
                    <a:gd name="T88" fmla="*/ 7331832 w 4497"/>
                    <a:gd name="T89" fmla="*/ 9808 h 989"/>
                    <a:gd name="T90" fmla="*/ 7632205 w 4497"/>
                    <a:gd name="T91" fmla="*/ 43156 h 989"/>
                    <a:gd name="T92" fmla="*/ 7957934 w 4497"/>
                    <a:gd name="T93" fmla="*/ 80427 h 989"/>
                    <a:gd name="T94" fmla="*/ 8390940 w 4497"/>
                    <a:gd name="T95" fmla="*/ 162816 h 989"/>
                    <a:gd name="T96" fmla="*/ 8767381 w 4497"/>
                    <a:gd name="T97" fmla="*/ 276591 h 9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97"/>
                    <a:gd name="T148" fmla="*/ 0 h 989"/>
                    <a:gd name="T149" fmla="*/ 4497 w 4497"/>
                    <a:gd name="T150" fmla="*/ 989 h 9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97" h="989">
                      <a:moveTo>
                        <a:pt x="0" y="984"/>
                      </a:moveTo>
                      <a:lnTo>
                        <a:pt x="116" y="937"/>
                      </a:lnTo>
                      <a:lnTo>
                        <a:pt x="216" y="961"/>
                      </a:lnTo>
                      <a:lnTo>
                        <a:pt x="345" y="916"/>
                      </a:lnTo>
                      <a:lnTo>
                        <a:pt x="436" y="948"/>
                      </a:lnTo>
                      <a:lnTo>
                        <a:pt x="546" y="918"/>
                      </a:lnTo>
                      <a:lnTo>
                        <a:pt x="626" y="958"/>
                      </a:lnTo>
                      <a:lnTo>
                        <a:pt x="745" y="967"/>
                      </a:lnTo>
                      <a:lnTo>
                        <a:pt x="851" y="942"/>
                      </a:lnTo>
                      <a:lnTo>
                        <a:pt x="998" y="912"/>
                      </a:lnTo>
                      <a:lnTo>
                        <a:pt x="1220" y="903"/>
                      </a:lnTo>
                      <a:lnTo>
                        <a:pt x="1278" y="888"/>
                      </a:lnTo>
                      <a:lnTo>
                        <a:pt x="1336" y="876"/>
                      </a:lnTo>
                      <a:lnTo>
                        <a:pt x="1381" y="867"/>
                      </a:lnTo>
                      <a:lnTo>
                        <a:pt x="1431" y="855"/>
                      </a:lnTo>
                      <a:lnTo>
                        <a:pt x="1470" y="846"/>
                      </a:lnTo>
                      <a:lnTo>
                        <a:pt x="1511" y="836"/>
                      </a:lnTo>
                      <a:lnTo>
                        <a:pt x="1549" y="824"/>
                      </a:lnTo>
                      <a:lnTo>
                        <a:pt x="1578" y="817"/>
                      </a:lnTo>
                      <a:lnTo>
                        <a:pt x="1604" y="810"/>
                      </a:lnTo>
                      <a:lnTo>
                        <a:pt x="1632" y="800"/>
                      </a:lnTo>
                      <a:lnTo>
                        <a:pt x="1657" y="793"/>
                      </a:lnTo>
                      <a:lnTo>
                        <a:pt x="1675" y="789"/>
                      </a:lnTo>
                      <a:lnTo>
                        <a:pt x="1704" y="779"/>
                      </a:lnTo>
                      <a:lnTo>
                        <a:pt x="1729" y="768"/>
                      </a:lnTo>
                      <a:lnTo>
                        <a:pt x="1751" y="760"/>
                      </a:lnTo>
                      <a:lnTo>
                        <a:pt x="1773" y="751"/>
                      </a:lnTo>
                      <a:lnTo>
                        <a:pt x="1794" y="736"/>
                      </a:lnTo>
                      <a:lnTo>
                        <a:pt x="1823" y="718"/>
                      </a:lnTo>
                      <a:lnTo>
                        <a:pt x="1850" y="710"/>
                      </a:lnTo>
                      <a:lnTo>
                        <a:pt x="1869" y="697"/>
                      </a:lnTo>
                      <a:lnTo>
                        <a:pt x="1894" y="682"/>
                      </a:lnTo>
                      <a:lnTo>
                        <a:pt x="1930" y="665"/>
                      </a:lnTo>
                      <a:lnTo>
                        <a:pt x="1957" y="650"/>
                      </a:lnTo>
                      <a:lnTo>
                        <a:pt x="1983" y="637"/>
                      </a:lnTo>
                      <a:lnTo>
                        <a:pt x="2005" y="621"/>
                      </a:lnTo>
                      <a:lnTo>
                        <a:pt x="2036" y="606"/>
                      </a:lnTo>
                      <a:lnTo>
                        <a:pt x="2067" y="586"/>
                      </a:lnTo>
                      <a:lnTo>
                        <a:pt x="2113" y="563"/>
                      </a:lnTo>
                      <a:lnTo>
                        <a:pt x="2135" y="551"/>
                      </a:lnTo>
                      <a:lnTo>
                        <a:pt x="2168" y="528"/>
                      </a:lnTo>
                      <a:lnTo>
                        <a:pt x="2191" y="516"/>
                      </a:lnTo>
                      <a:lnTo>
                        <a:pt x="2216" y="499"/>
                      </a:lnTo>
                      <a:lnTo>
                        <a:pt x="2243" y="482"/>
                      </a:lnTo>
                      <a:lnTo>
                        <a:pt x="2266" y="470"/>
                      </a:lnTo>
                      <a:lnTo>
                        <a:pt x="2291" y="453"/>
                      </a:lnTo>
                      <a:lnTo>
                        <a:pt x="2318" y="439"/>
                      </a:lnTo>
                      <a:lnTo>
                        <a:pt x="2341" y="419"/>
                      </a:lnTo>
                      <a:lnTo>
                        <a:pt x="2359" y="410"/>
                      </a:lnTo>
                      <a:lnTo>
                        <a:pt x="2384" y="400"/>
                      </a:lnTo>
                      <a:lnTo>
                        <a:pt x="2408" y="384"/>
                      </a:lnTo>
                      <a:lnTo>
                        <a:pt x="2436" y="365"/>
                      </a:lnTo>
                      <a:lnTo>
                        <a:pt x="2465" y="346"/>
                      </a:lnTo>
                      <a:lnTo>
                        <a:pt x="2490" y="327"/>
                      </a:lnTo>
                      <a:lnTo>
                        <a:pt x="2515" y="313"/>
                      </a:lnTo>
                      <a:lnTo>
                        <a:pt x="2534" y="303"/>
                      </a:lnTo>
                      <a:lnTo>
                        <a:pt x="2555" y="293"/>
                      </a:lnTo>
                      <a:lnTo>
                        <a:pt x="2572" y="283"/>
                      </a:lnTo>
                      <a:lnTo>
                        <a:pt x="2591" y="270"/>
                      </a:lnTo>
                      <a:lnTo>
                        <a:pt x="2606" y="263"/>
                      </a:lnTo>
                      <a:lnTo>
                        <a:pt x="2622" y="261"/>
                      </a:lnTo>
                      <a:lnTo>
                        <a:pt x="2637" y="252"/>
                      </a:lnTo>
                      <a:lnTo>
                        <a:pt x="2650" y="242"/>
                      </a:lnTo>
                      <a:lnTo>
                        <a:pt x="2673" y="233"/>
                      </a:lnTo>
                      <a:lnTo>
                        <a:pt x="2689" y="224"/>
                      </a:lnTo>
                      <a:lnTo>
                        <a:pt x="2711" y="214"/>
                      </a:lnTo>
                      <a:lnTo>
                        <a:pt x="2729" y="207"/>
                      </a:lnTo>
                      <a:lnTo>
                        <a:pt x="2743" y="203"/>
                      </a:lnTo>
                      <a:lnTo>
                        <a:pt x="2768" y="190"/>
                      </a:lnTo>
                      <a:lnTo>
                        <a:pt x="2804" y="174"/>
                      </a:lnTo>
                      <a:lnTo>
                        <a:pt x="2856" y="156"/>
                      </a:lnTo>
                      <a:lnTo>
                        <a:pt x="2894" y="135"/>
                      </a:lnTo>
                      <a:lnTo>
                        <a:pt x="2925" y="122"/>
                      </a:lnTo>
                      <a:lnTo>
                        <a:pt x="2964" y="106"/>
                      </a:lnTo>
                      <a:lnTo>
                        <a:pt x="3010" y="90"/>
                      </a:lnTo>
                      <a:lnTo>
                        <a:pt x="3052" y="80"/>
                      </a:lnTo>
                      <a:lnTo>
                        <a:pt x="3095" y="69"/>
                      </a:lnTo>
                      <a:lnTo>
                        <a:pt x="3144" y="56"/>
                      </a:lnTo>
                      <a:lnTo>
                        <a:pt x="3184" y="48"/>
                      </a:lnTo>
                      <a:lnTo>
                        <a:pt x="3225" y="39"/>
                      </a:lnTo>
                      <a:lnTo>
                        <a:pt x="3266" y="33"/>
                      </a:lnTo>
                      <a:lnTo>
                        <a:pt x="3320" y="22"/>
                      </a:lnTo>
                      <a:lnTo>
                        <a:pt x="3372" y="14"/>
                      </a:lnTo>
                      <a:lnTo>
                        <a:pt x="3408" y="9"/>
                      </a:lnTo>
                      <a:lnTo>
                        <a:pt x="3446" y="5"/>
                      </a:lnTo>
                      <a:lnTo>
                        <a:pt x="3513" y="1"/>
                      </a:lnTo>
                      <a:lnTo>
                        <a:pt x="3565" y="0"/>
                      </a:lnTo>
                      <a:lnTo>
                        <a:pt x="3632" y="1"/>
                      </a:lnTo>
                      <a:lnTo>
                        <a:pt x="3681" y="1"/>
                      </a:lnTo>
                      <a:lnTo>
                        <a:pt x="3759" y="5"/>
                      </a:lnTo>
                      <a:lnTo>
                        <a:pt x="3828" y="9"/>
                      </a:lnTo>
                      <a:lnTo>
                        <a:pt x="3913" y="21"/>
                      </a:lnTo>
                      <a:lnTo>
                        <a:pt x="3987" y="26"/>
                      </a:lnTo>
                      <a:lnTo>
                        <a:pt x="4080" y="39"/>
                      </a:lnTo>
                      <a:lnTo>
                        <a:pt x="4191" y="58"/>
                      </a:lnTo>
                      <a:lnTo>
                        <a:pt x="4302" y="79"/>
                      </a:lnTo>
                      <a:lnTo>
                        <a:pt x="4395" y="105"/>
                      </a:lnTo>
                      <a:lnTo>
                        <a:pt x="4495" y="134"/>
                      </a:lnTo>
                      <a:lnTo>
                        <a:pt x="4496" y="988"/>
                      </a:lnTo>
                    </a:path>
                  </a:pathLst>
                </a:custGeom>
                <a:solidFill>
                  <a:schemeClr val="accent4">
                    <a:lumMod val="60000"/>
                    <a:lumOff val="40000"/>
                  </a:schemeClr>
                </a:solidFill>
                <a:ln w="9525" cap="rnd">
                  <a:noFill/>
                  <a:round/>
                  <a:headEnd type="none" w="sm" len="sm"/>
                  <a:tailEnd type="none" w="sm" len="sm"/>
                </a:ln>
              </p:spPr>
              <p:txBody>
                <a:bodyPr>
                  <a:prstTxWarp prst="textNoShape">
                    <a:avLst/>
                  </a:prstTxWarp>
                </a:bodyPr>
                <a:lstStyle/>
                <a:p>
                  <a:pPr defTabSz="913799" fontAlgn="auto">
                    <a:spcBef>
                      <a:spcPts val="0"/>
                    </a:spcBef>
                    <a:spcAft>
                      <a:spcPts val="0"/>
                    </a:spcAft>
                    <a:defRPr/>
                  </a:pPr>
                  <a:endParaRPr lang="en-US" sz="900" kern="0">
                    <a:solidFill>
                      <a:sysClr val="windowText" lastClr="000000"/>
                    </a:solidFill>
                    <a:cs typeface="Myriad Pro"/>
                  </a:endParaRPr>
                </a:p>
              </p:txBody>
            </p:sp>
          </p:grpSp>
          <p:sp>
            <p:nvSpPr>
              <p:cNvPr id="29" name="Rectangle 28">
                <a:extLst>
                  <a:ext uri="{FF2B5EF4-FFF2-40B4-BE49-F238E27FC236}">
                    <a16:creationId xmlns:a16="http://schemas.microsoft.com/office/drawing/2014/main" id="{1F696BD0-EAB9-CC49-8973-5AE251AC4D0E}"/>
                  </a:ext>
                </a:extLst>
              </p:cNvPr>
              <p:cNvSpPr>
                <a:spLocks noChangeArrowheads="1"/>
              </p:cNvSpPr>
              <p:nvPr/>
            </p:nvSpPr>
            <p:spPr bwMode="auto">
              <a:xfrm>
                <a:off x="2615792" y="2211991"/>
                <a:ext cx="1376922" cy="1342116"/>
              </a:xfrm>
              <a:prstGeom prst="rect">
                <a:avLst/>
              </a:prstGeom>
              <a:noFill/>
              <a:ln w="12700">
                <a:noFill/>
                <a:miter lim="800000"/>
                <a:headEnd type="none" w="sm" len="sm"/>
                <a:tailEnd type="none" w="sm" len="sm"/>
              </a:ln>
            </p:spPr>
            <p:txBody>
              <a:bodyPr anchor="ctr">
                <a:prstTxWarp prst="textNoShape">
                  <a:avLst/>
                </a:prstTxWarp>
              </a:bodyPr>
              <a:lstStyle/>
              <a:p>
                <a:pPr marL="15875" defTabSz="886830" eaLnBrk="1" fontAlgn="auto" hangingPunct="1">
                  <a:lnSpc>
                    <a:spcPct val="90000"/>
                  </a:lnSpc>
                  <a:spcBef>
                    <a:spcPts val="0"/>
                  </a:spcBef>
                  <a:spcAft>
                    <a:spcPts val="0"/>
                  </a:spcAft>
                  <a:defRPr/>
                </a:pPr>
                <a:r>
                  <a:rPr lang="en-US" sz="1200" b="1" kern="0">
                    <a:solidFill>
                      <a:schemeClr val="accent4">
                        <a:lumMod val="50000"/>
                      </a:schemeClr>
                    </a:solidFill>
                    <a:cs typeface="Myriad Pro"/>
                  </a:rPr>
                  <a:t>Enabling Technologies</a:t>
                </a:r>
              </a:p>
            </p:txBody>
          </p:sp>
          <p:sp>
            <p:nvSpPr>
              <p:cNvPr id="30" name="Rectangle 29">
                <a:extLst>
                  <a:ext uri="{FF2B5EF4-FFF2-40B4-BE49-F238E27FC236}">
                    <a16:creationId xmlns:a16="http://schemas.microsoft.com/office/drawing/2014/main" id="{6D1C0A76-D2F8-2141-9249-B990083545FA}"/>
                  </a:ext>
                </a:extLst>
              </p:cNvPr>
              <p:cNvSpPr>
                <a:spLocks noChangeArrowheads="1"/>
              </p:cNvSpPr>
              <p:nvPr/>
            </p:nvSpPr>
            <p:spPr bwMode="auto">
              <a:xfrm>
                <a:off x="10241787" y="4190683"/>
                <a:ext cx="864981" cy="576147"/>
              </a:xfrm>
              <a:prstGeom prst="rect">
                <a:avLst/>
              </a:prstGeom>
              <a:noFill/>
              <a:ln w="12700">
                <a:noFill/>
                <a:miter lim="800000"/>
                <a:headEnd type="none" w="sm" len="sm"/>
                <a:tailEnd type="none" w="sm" len="sm"/>
              </a:ln>
            </p:spPr>
            <p:txBody>
              <a:bodyPr anchor="t">
                <a:prstTxWarp prst="textNoShape">
                  <a:avLst/>
                </a:prstTxWarp>
              </a:bodyPr>
              <a:lstStyle/>
              <a:p>
                <a:pPr marL="230037" indent="-230037" defTabSz="886830" eaLnBrk="1" fontAlgn="auto" hangingPunct="1">
                  <a:lnSpc>
                    <a:spcPct val="90000"/>
                  </a:lnSpc>
                  <a:spcBef>
                    <a:spcPts val="0"/>
                  </a:spcBef>
                  <a:spcAft>
                    <a:spcPts val="0"/>
                  </a:spcAft>
                  <a:defRPr/>
                </a:pPr>
                <a:r>
                  <a:rPr lang="en-US" sz="1200" b="1" kern="0">
                    <a:solidFill>
                      <a:schemeClr val="accent6"/>
                    </a:solidFill>
                    <a:cs typeface="Myriad Pro"/>
                  </a:rPr>
                  <a:t>  Time</a:t>
                </a:r>
              </a:p>
            </p:txBody>
          </p:sp>
        </p:grpSp>
        <p:sp>
          <p:nvSpPr>
            <p:cNvPr id="24" name="Rectangle 5">
              <a:extLst>
                <a:ext uri="{FF2B5EF4-FFF2-40B4-BE49-F238E27FC236}">
                  <a16:creationId xmlns:a16="http://schemas.microsoft.com/office/drawing/2014/main" id="{94C1A4F0-2741-1D4E-B06B-E8B31F89BC65}"/>
                </a:ext>
              </a:extLst>
            </p:cNvPr>
            <p:cNvSpPr>
              <a:spLocks noChangeArrowheads="1"/>
            </p:cNvSpPr>
            <p:nvPr/>
          </p:nvSpPr>
          <p:spPr bwMode="auto">
            <a:xfrm>
              <a:off x="4144265" y="2163609"/>
              <a:ext cx="1975104" cy="276999"/>
            </a:xfrm>
            <a:prstGeom prst="rect">
              <a:avLst/>
            </a:prstGeom>
            <a:noFill/>
            <a:ln w="12700">
              <a:noFill/>
              <a:miter lim="800000"/>
              <a:headEnd/>
              <a:tailEnd/>
            </a:ln>
            <a:effectLst/>
          </p:spPr>
          <p:txBody>
            <a:bodyPr wrap="square">
              <a:prstTxWarp prst="textNoShape">
                <a:avLst/>
              </a:prstTxWarp>
              <a:spAutoFit/>
            </a:bodyPr>
            <a:lstStyle/>
            <a:p>
              <a:pPr algn="ctr" defTabSz="913799" eaLnBrk="1" fontAlgn="auto" hangingPunct="1">
                <a:spcBef>
                  <a:spcPts val="0"/>
                </a:spcBef>
                <a:spcAft>
                  <a:spcPts val="0"/>
                </a:spcAft>
                <a:defRPr/>
              </a:pPr>
              <a:r>
                <a:rPr lang="en-GB" sz="1200" b="1" kern="0">
                  <a:solidFill>
                    <a:srgbClr val="404040"/>
                  </a:solidFill>
                  <a:cs typeface="Myriad Pro"/>
                </a:rPr>
                <a:t>Compound</a:t>
              </a:r>
            </a:p>
          </p:txBody>
        </p:sp>
        <p:sp>
          <p:nvSpPr>
            <p:cNvPr id="25" name="Rectangle 24">
              <a:extLst>
                <a:ext uri="{FF2B5EF4-FFF2-40B4-BE49-F238E27FC236}">
                  <a16:creationId xmlns:a16="http://schemas.microsoft.com/office/drawing/2014/main" id="{ECB5C117-23CC-7E41-9D53-C80A8661561F}"/>
                </a:ext>
              </a:extLst>
            </p:cNvPr>
            <p:cNvSpPr>
              <a:spLocks noChangeArrowheads="1"/>
            </p:cNvSpPr>
            <p:nvPr/>
          </p:nvSpPr>
          <p:spPr bwMode="auto">
            <a:xfrm>
              <a:off x="6064547" y="2135395"/>
              <a:ext cx="2706979" cy="276999"/>
            </a:xfrm>
            <a:prstGeom prst="rect">
              <a:avLst/>
            </a:prstGeom>
            <a:noFill/>
            <a:ln w="12700">
              <a:noFill/>
              <a:miter lim="800000"/>
              <a:headEnd/>
              <a:tailEnd/>
            </a:ln>
            <a:effectLst/>
          </p:spPr>
          <p:txBody>
            <a:bodyPr wrap="square">
              <a:prstTxWarp prst="textNoShape">
                <a:avLst/>
              </a:prstTxWarp>
              <a:spAutoFit/>
            </a:bodyPr>
            <a:lstStyle/>
            <a:p>
              <a:pPr algn="ctr" defTabSz="913799" eaLnBrk="1" fontAlgn="auto" hangingPunct="1">
                <a:spcBef>
                  <a:spcPts val="0"/>
                </a:spcBef>
                <a:spcAft>
                  <a:spcPts val="0"/>
                </a:spcAft>
                <a:defRPr/>
              </a:pPr>
              <a:r>
                <a:rPr lang="en-GB" sz="1200" b="1" kern="0">
                  <a:solidFill>
                    <a:srgbClr val="404040"/>
                  </a:solidFill>
                  <a:cs typeface="Myriad Pro"/>
                </a:rPr>
                <a:t>Complex</a:t>
              </a:r>
              <a:endParaRPr lang="en-GB" sz="1200" kern="0">
                <a:solidFill>
                  <a:srgbClr val="404040"/>
                </a:solidFill>
                <a:latin typeface="Myriad Pro"/>
                <a:cs typeface="Myriad Pro"/>
              </a:endParaRPr>
            </a:p>
          </p:txBody>
        </p:sp>
        <p:cxnSp>
          <p:nvCxnSpPr>
            <p:cNvPr id="26" name="Straight Arrow Connector 25">
              <a:extLst>
                <a:ext uri="{FF2B5EF4-FFF2-40B4-BE49-F238E27FC236}">
                  <a16:creationId xmlns:a16="http://schemas.microsoft.com/office/drawing/2014/main" id="{9C840D3B-2FC5-5A49-9260-6C1A237A1AF7}"/>
                </a:ext>
              </a:extLst>
            </p:cNvPr>
            <p:cNvCxnSpPr>
              <a:cxnSpLocks/>
            </p:cNvCxnSpPr>
            <p:nvPr/>
          </p:nvCxnSpPr>
          <p:spPr>
            <a:xfrm>
              <a:off x="1606989" y="2083106"/>
              <a:ext cx="6927563" cy="0"/>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5">
              <a:extLst>
                <a:ext uri="{FF2B5EF4-FFF2-40B4-BE49-F238E27FC236}">
                  <a16:creationId xmlns:a16="http://schemas.microsoft.com/office/drawing/2014/main" id="{4542B871-6214-024A-A42F-1DFDEAC1FFD2}"/>
                </a:ext>
              </a:extLst>
            </p:cNvPr>
            <p:cNvSpPr>
              <a:spLocks noChangeArrowheads="1"/>
            </p:cNvSpPr>
            <p:nvPr/>
          </p:nvSpPr>
          <p:spPr bwMode="auto">
            <a:xfrm>
              <a:off x="4020928" y="1939491"/>
              <a:ext cx="2280594" cy="276999"/>
            </a:xfrm>
            <a:prstGeom prst="rect">
              <a:avLst/>
            </a:prstGeom>
            <a:solidFill>
              <a:schemeClr val="bg1"/>
            </a:solidFill>
            <a:ln w="12700">
              <a:noFill/>
              <a:miter lim="800000"/>
              <a:headEnd/>
              <a:tailEnd/>
            </a:ln>
            <a:effectLst/>
          </p:spPr>
          <p:txBody>
            <a:bodyPr wrap="square">
              <a:prstTxWarp prst="textNoShape">
                <a:avLst/>
              </a:prstTxWarp>
              <a:spAutoFit/>
            </a:bodyPr>
            <a:lstStyle/>
            <a:p>
              <a:pPr algn="ctr" defTabSz="913799" eaLnBrk="1" fontAlgn="auto" hangingPunct="1">
                <a:spcBef>
                  <a:spcPts val="0"/>
                </a:spcBef>
                <a:spcAft>
                  <a:spcPts val="0"/>
                </a:spcAft>
                <a:defRPr/>
              </a:pPr>
              <a:r>
                <a:rPr lang="en-GB" sz="1200" b="1" kern="0">
                  <a:solidFill>
                    <a:schemeClr val="accent1">
                      <a:lumMod val="50000"/>
                    </a:schemeClr>
                  </a:solidFill>
                  <a:cs typeface="Myriad Pro"/>
                </a:rPr>
                <a:t>Application Evolution</a:t>
              </a:r>
              <a:endParaRPr lang="en-GB" sz="1200" kern="0">
                <a:solidFill>
                  <a:schemeClr val="accent1">
                    <a:lumMod val="50000"/>
                  </a:schemeClr>
                </a:solidFill>
                <a:cs typeface="Myriad Pro"/>
              </a:endParaRPr>
            </a:p>
          </p:txBody>
        </p:sp>
      </p:grpSp>
      <p:graphicFrame>
        <p:nvGraphicFramePr>
          <p:cNvPr id="36" name="Table 35">
            <a:extLst>
              <a:ext uri="{FF2B5EF4-FFF2-40B4-BE49-F238E27FC236}">
                <a16:creationId xmlns:a16="http://schemas.microsoft.com/office/drawing/2014/main" id="{EEFF95C2-7FFD-AE45-B3E0-8F18D4ED666D}"/>
              </a:ext>
            </a:extLst>
          </p:cNvPr>
          <p:cNvGraphicFramePr>
            <a:graphicFrameLocks noGrp="1"/>
          </p:cNvGraphicFramePr>
          <p:nvPr>
            <p:extLst>
              <p:ext uri="{D42A27DB-BD31-4B8C-83A1-F6EECF244321}">
                <p14:modId xmlns:p14="http://schemas.microsoft.com/office/powerpoint/2010/main" val="2203316419"/>
              </p:ext>
            </p:extLst>
          </p:nvPr>
        </p:nvGraphicFramePr>
        <p:xfrm>
          <a:off x="2785760" y="3030967"/>
          <a:ext cx="6659108" cy="3164324"/>
        </p:xfrm>
        <a:graphic>
          <a:graphicData uri="http://schemas.openxmlformats.org/drawingml/2006/table">
            <a:tbl>
              <a:tblPr firstRow="1" bandRow="1">
                <a:tableStyleId>{5C22544A-7EE6-4342-B048-85BDC9FD1C3A}</a:tableStyleId>
              </a:tblPr>
              <a:tblGrid>
                <a:gridCol w="1641990">
                  <a:extLst>
                    <a:ext uri="{9D8B030D-6E8A-4147-A177-3AD203B41FA5}">
                      <a16:colId xmlns:a16="http://schemas.microsoft.com/office/drawing/2014/main" val="4155999184"/>
                    </a:ext>
                  </a:extLst>
                </a:gridCol>
                <a:gridCol w="5017118">
                  <a:extLst>
                    <a:ext uri="{9D8B030D-6E8A-4147-A177-3AD203B41FA5}">
                      <a16:colId xmlns:a16="http://schemas.microsoft.com/office/drawing/2014/main" val="3175848699"/>
                    </a:ext>
                  </a:extLst>
                </a:gridCol>
              </a:tblGrid>
              <a:tr h="573524">
                <a:tc>
                  <a:txBody>
                    <a:bodyPr/>
                    <a:lstStyle/>
                    <a:p>
                      <a:pPr algn="r"/>
                      <a:r>
                        <a:rPr lang="en-US" sz="1200" b="1">
                          <a:solidFill>
                            <a:schemeClr val="tx2"/>
                          </a:solidFill>
                        </a:rPr>
                        <a:t>Ubiquitous </a:t>
                      </a:r>
                    </a:p>
                    <a:p>
                      <a:pPr algn="r"/>
                      <a:r>
                        <a:rPr lang="en-US" sz="1200" b="1">
                          <a:solidFill>
                            <a:schemeClr val="tx2"/>
                          </a:solidFill>
                        </a:rPr>
                        <a:t>Connectivity</a:t>
                      </a:r>
                    </a:p>
                  </a:txBody>
                  <a:tcPr anchor="ctr">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noFill/>
                  </a:tcPr>
                </a:tc>
                <a:tc>
                  <a:txBody>
                    <a:bodyPr/>
                    <a:lstStyle/>
                    <a:p>
                      <a:r>
                        <a:rPr lang="en-US" sz="1100" b="0">
                          <a:solidFill>
                            <a:schemeClr val="tx2"/>
                          </a:solidFill>
                        </a:rPr>
                        <a:t>Ubiquitous, and reliable connectivity is required to enable devices that the end-user interacts with that are mobile</a:t>
                      </a:r>
                    </a:p>
                  </a:txBody>
                  <a:tcPr anchor="ctr">
                    <a:lnL w="12700" cap="flat" cmpd="sng" algn="ctr">
                      <a:solidFill>
                        <a:schemeClr val="bg1">
                          <a:lumMod val="85000"/>
                        </a:schemeClr>
                      </a:solidFill>
                      <a:prstDash val="solid"/>
                      <a:round/>
                      <a:headEnd type="none" w="med" len="med"/>
                      <a:tailEnd type="none" w="med" len="med"/>
                    </a:lnL>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246447601"/>
                  </a:ext>
                </a:extLst>
              </a:tr>
              <a:tr h="577137">
                <a:tc>
                  <a:txBody>
                    <a:bodyPr/>
                    <a:lstStyle/>
                    <a:p>
                      <a:pPr algn="r"/>
                      <a:r>
                        <a:rPr lang="en-US" sz="1200" b="1">
                          <a:solidFill>
                            <a:schemeClr val="tx2"/>
                          </a:solidFill>
                        </a:rPr>
                        <a:t>More Complex</a:t>
                      </a:r>
                    </a:p>
                    <a:p>
                      <a:pPr algn="r"/>
                      <a:r>
                        <a:rPr lang="en-US" sz="1200" b="1">
                          <a:solidFill>
                            <a:schemeClr val="tx2"/>
                          </a:solidFill>
                        </a:rPr>
                        <a:t> Data Sets</a:t>
                      </a:r>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100" b="0">
                          <a:solidFill>
                            <a:schemeClr val="tx2"/>
                          </a:solidFill>
                        </a:rPr>
                        <a:t>Advances in interoperability as a result of partnerships, or as a result of third-part software providers bridging the interoperability gap grant tech suppliers a more complete data that will ultimately offer better algorithms</a:t>
                      </a:r>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52266816"/>
                  </a:ext>
                </a:extLst>
              </a:tr>
              <a:tr h="577137">
                <a:tc>
                  <a:txBody>
                    <a:bodyPr/>
                    <a:lstStyle/>
                    <a:p>
                      <a:pPr algn="r"/>
                      <a:r>
                        <a:rPr lang="en-US" sz="1200" b="1">
                          <a:solidFill>
                            <a:schemeClr val="tx2"/>
                          </a:solidFill>
                        </a:rPr>
                        <a:t>Machine Learning </a:t>
                      </a:r>
                    </a:p>
                    <a:p>
                      <a:pPr algn="r"/>
                      <a:r>
                        <a:rPr lang="en-US" sz="1200" b="1">
                          <a:solidFill>
                            <a:schemeClr val="tx2"/>
                          </a:solidFill>
                        </a:rPr>
                        <a:t>&amp; AI</a:t>
                      </a:r>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tx2"/>
                          </a:solidFill>
                        </a:rPr>
                        <a:t>Advances in ML are leading to a broad range of offerings that can then deliver customized convenience services to occupants, with minimal added complexity to the user experience</a:t>
                      </a:r>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673595501"/>
                  </a:ext>
                </a:extLst>
              </a:tr>
              <a:tr h="581490">
                <a:tc>
                  <a:txBody>
                    <a:bodyPr/>
                    <a:lstStyle/>
                    <a:p>
                      <a:pPr algn="r"/>
                      <a:r>
                        <a:rPr lang="en-US" sz="1200" b="1">
                          <a:solidFill>
                            <a:schemeClr val="tx2"/>
                          </a:solidFill>
                        </a:rPr>
                        <a:t>Blockchain</a:t>
                      </a:r>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100" b="0">
                          <a:solidFill>
                            <a:schemeClr val="tx2"/>
                          </a:solidFill>
                        </a:rPr>
                        <a:t>In order to create highly personalized experiences, companies must leverage highly personal data. Blockchain’s ability to encrypt personalized data, might satisfy consumer desires for data security</a:t>
                      </a:r>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781460474"/>
                  </a:ext>
                </a:extLst>
              </a:tr>
              <a:tr h="581490">
                <a:tc>
                  <a:txBody>
                    <a:bodyPr/>
                    <a:lstStyle/>
                    <a:p>
                      <a:pPr algn="r"/>
                      <a:r>
                        <a:rPr lang="en-US" sz="1200" b="1">
                          <a:solidFill>
                            <a:schemeClr val="tx2"/>
                          </a:solidFill>
                        </a:rPr>
                        <a:t>Voice Recognition</a:t>
                      </a:r>
                    </a:p>
                    <a:p>
                      <a:pPr algn="r"/>
                      <a:r>
                        <a:rPr lang="en-US" sz="1200" b="1">
                          <a:solidFill>
                            <a:schemeClr val="tx2"/>
                          </a:solidFill>
                        </a:rPr>
                        <a:t> &amp; Control</a:t>
                      </a:r>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noFill/>
                  </a:tcPr>
                </a:tc>
                <a:tc>
                  <a:txBody>
                    <a:bodyPr/>
                    <a:lstStyle/>
                    <a:p>
                      <a:r>
                        <a:rPr lang="en-US" sz="1100" b="0">
                          <a:solidFill>
                            <a:schemeClr val="tx2"/>
                          </a:solidFill>
                        </a:rPr>
                        <a:t>Voice-enabled device interactions adds a level of increased simplicity and ease to applications for end-users, encouraging the adoption of that application</a:t>
                      </a: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noFill/>
                  </a:tcPr>
                </a:tc>
                <a:extLst>
                  <a:ext uri="{0D108BD9-81ED-4DB2-BD59-A6C34878D82A}">
                    <a16:rowId xmlns:a16="http://schemas.microsoft.com/office/drawing/2014/main" val="277160374"/>
                  </a:ext>
                </a:extLst>
              </a:tr>
            </a:tbl>
          </a:graphicData>
        </a:graphic>
      </p:graphicFrame>
      <p:pic>
        <p:nvPicPr>
          <p:cNvPr id="37" name="Picture 36">
            <a:extLst>
              <a:ext uri="{FF2B5EF4-FFF2-40B4-BE49-F238E27FC236}">
                <a16:creationId xmlns:a16="http://schemas.microsoft.com/office/drawing/2014/main" id="{71D7944B-8EA8-EC40-B991-FE724FA1B6CE}"/>
              </a:ext>
            </a:extLst>
          </p:cNvPr>
          <p:cNvPicPr>
            <a:picLocks noChangeAspect="1"/>
          </p:cNvPicPr>
          <p:nvPr/>
        </p:nvPicPr>
        <p:blipFill>
          <a:blip r:embed="rId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268509" y="3119217"/>
            <a:ext cx="439216" cy="439216"/>
          </a:xfrm>
          <a:prstGeom prst="rect">
            <a:avLst/>
          </a:prstGeom>
        </p:spPr>
      </p:pic>
      <p:pic>
        <p:nvPicPr>
          <p:cNvPr id="38" name="Picture 37">
            <a:extLst>
              <a:ext uri="{FF2B5EF4-FFF2-40B4-BE49-F238E27FC236}">
                <a16:creationId xmlns:a16="http://schemas.microsoft.com/office/drawing/2014/main" id="{FA15707E-EF42-EE45-B1A3-B8D691E53BFD}"/>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279903" y="4432050"/>
            <a:ext cx="439216" cy="439216"/>
          </a:xfrm>
          <a:prstGeom prst="rect">
            <a:avLst/>
          </a:prstGeom>
        </p:spPr>
      </p:pic>
      <p:pic>
        <p:nvPicPr>
          <p:cNvPr id="39" name="Picture 38">
            <a:extLst>
              <a:ext uri="{FF2B5EF4-FFF2-40B4-BE49-F238E27FC236}">
                <a16:creationId xmlns:a16="http://schemas.microsoft.com/office/drawing/2014/main" id="{C7429608-38A3-1844-9C38-2280DA57CB0D}"/>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213391" y="3732907"/>
            <a:ext cx="549450" cy="459258"/>
          </a:xfrm>
          <a:prstGeom prst="rect">
            <a:avLst/>
          </a:prstGeom>
        </p:spPr>
      </p:pic>
      <p:pic>
        <p:nvPicPr>
          <p:cNvPr id="40" name="Picture 39">
            <a:extLst>
              <a:ext uri="{FF2B5EF4-FFF2-40B4-BE49-F238E27FC236}">
                <a16:creationId xmlns:a16="http://schemas.microsoft.com/office/drawing/2014/main" id="{A3E3D33F-13CE-FE4F-8796-8A322DACE6F8}"/>
              </a:ext>
            </a:extLst>
          </p:cNvPr>
          <p:cNvPicPr>
            <a:picLocks noChangeAspect="1"/>
          </p:cNvPicPr>
          <p:nvPr/>
        </p:nvPicPr>
        <p:blipFill rotWithShape="1">
          <a:blip r:embed="rId5"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45217" y="4979909"/>
            <a:ext cx="685799" cy="519521"/>
          </a:xfrm>
          <a:prstGeom prst="rect">
            <a:avLst/>
          </a:prstGeom>
        </p:spPr>
      </p:pic>
      <p:pic>
        <p:nvPicPr>
          <p:cNvPr id="41" name="Picture 40">
            <a:extLst>
              <a:ext uri="{FF2B5EF4-FFF2-40B4-BE49-F238E27FC236}">
                <a16:creationId xmlns:a16="http://schemas.microsoft.com/office/drawing/2014/main" id="{F9CB6725-F186-374E-B1E1-41343FB36951}"/>
              </a:ext>
            </a:extLst>
          </p:cNvPr>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290870" y="5608073"/>
            <a:ext cx="399345" cy="399345"/>
          </a:xfrm>
          <a:prstGeom prst="rect">
            <a:avLst/>
          </a:prstGeom>
        </p:spPr>
      </p:pic>
      <p:sp>
        <p:nvSpPr>
          <p:cNvPr id="42" name="Left Bracket 41">
            <a:extLst>
              <a:ext uri="{FF2B5EF4-FFF2-40B4-BE49-F238E27FC236}">
                <a16:creationId xmlns:a16="http://schemas.microsoft.com/office/drawing/2014/main" id="{F268D82B-AE3E-5D40-BBB6-EDA9549E70B5}"/>
              </a:ext>
            </a:extLst>
          </p:cNvPr>
          <p:cNvSpPr/>
          <p:nvPr/>
        </p:nvSpPr>
        <p:spPr>
          <a:xfrm>
            <a:off x="1892353" y="3239247"/>
            <a:ext cx="252863" cy="2729653"/>
          </a:xfrm>
          <a:prstGeom prst="leftBracket">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 name="Elbow Connector 42">
            <a:extLst>
              <a:ext uri="{FF2B5EF4-FFF2-40B4-BE49-F238E27FC236}">
                <a16:creationId xmlns:a16="http://schemas.microsoft.com/office/drawing/2014/main" id="{49E11A22-39C2-664B-837B-FCE4946BBEE7}"/>
              </a:ext>
            </a:extLst>
          </p:cNvPr>
          <p:cNvCxnSpPr>
            <a:cxnSpLocks/>
            <a:endCxn id="42" idx="1"/>
          </p:cNvCxnSpPr>
          <p:nvPr/>
        </p:nvCxnSpPr>
        <p:spPr>
          <a:xfrm rot="16200000" flipH="1">
            <a:off x="617057" y="3328777"/>
            <a:ext cx="2167197" cy="383395"/>
          </a:xfrm>
          <a:prstGeom prst="bentConnector2">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464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2" y="63906"/>
            <a:ext cx="6873240" cy="447675"/>
          </a:xfrm>
        </p:spPr>
        <p:txBody>
          <a:bodyPr/>
          <a:lstStyle/>
          <a:p>
            <a:r>
              <a:rPr lang="en-US"/>
              <a:t>Suppliers Must Look Towards New, Expanded Channels To Market</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38</a:t>
            </a:fld>
            <a:endParaRPr lang="en-US"/>
          </a:p>
        </p:txBody>
      </p:sp>
      <p:grpSp>
        <p:nvGrpSpPr>
          <p:cNvPr id="44" name="Group 43">
            <a:extLst>
              <a:ext uri="{FF2B5EF4-FFF2-40B4-BE49-F238E27FC236}">
                <a16:creationId xmlns:a16="http://schemas.microsoft.com/office/drawing/2014/main" id="{BEEA236C-D9D7-B74E-854B-BDACFC3C47F5}"/>
              </a:ext>
            </a:extLst>
          </p:cNvPr>
          <p:cNvGrpSpPr/>
          <p:nvPr/>
        </p:nvGrpSpPr>
        <p:grpSpPr>
          <a:xfrm>
            <a:off x="827442" y="1582770"/>
            <a:ext cx="8089139" cy="3046988"/>
            <a:chOff x="1132599" y="1785417"/>
            <a:chExt cx="8089139" cy="3046988"/>
          </a:xfrm>
        </p:grpSpPr>
        <p:sp>
          <p:nvSpPr>
            <p:cNvPr id="45" name="TextBox 44">
              <a:extLst>
                <a:ext uri="{FF2B5EF4-FFF2-40B4-BE49-F238E27FC236}">
                  <a16:creationId xmlns:a16="http://schemas.microsoft.com/office/drawing/2014/main" id="{C69E9E1F-8599-9147-8CC3-0EBCC210C799}"/>
                </a:ext>
              </a:extLst>
            </p:cNvPr>
            <p:cNvSpPr txBox="1"/>
            <p:nvPr/>
          </p:nvSpPr>
          <p:spPr>
            <a:xfrm>
              <a:off x="1132599" y="1785417"/>
              <a:ext cx="8089139" cy="3046988"/>
            </a:xfrm>
            <a:prstGeom prst="rect">
              <a:avLst/>
            </a:prstGeom>
            <a:noFill/>
          </p:spPr>
          <p:txBody>
            <a:bodyPr wrap="square" rtlCol="0">
              <a:spAutoFit/>
            </a:bodyPr>
            <a:lstStyle/>
            <a:p>
              <a:r>
                <a:rPr lang="en-US" b="1">
                  <a:ea typeface="Helvetica Neue" panose="02000503000000020004" pitchFamily="2" charset="0"/>
                  <a:cs typeface="Helvetica Neue" panose="02000503000000020004" pitchFamily="2" charset="0"/>
                </a:rPr>
                <a:t>Key Considerations for Future Channel Design</a:t>
              </a:r>
            </a:p>
            <a:p>
              <a:endParaRPr lang="en-US" sz="1400" b="1">
                <a:solidFill>
                  <a:schemeClr val="bg2">
                    <a:lumMod val="10000"/>
                  </a:schemeClr>
                </a:solidFill>
                <a:ea typeface="Helvetica Neue" panose="02000503000000020004" pitchFamily="2" charset="0"/>
                <a:cs typeface="Helvetica Neue" panose="02000503000000020004" pitchFamily="2" charset="0"/>
              </a:endParaRPr>
            </a:p>
            <a:p>
              <a:pPr marL="744538">
                <a:spcAft>
                  <a:spcPts val="600"/>
                </a:spcAft>
              </a:pPr>
              <a:r>
                <a:rPr lang="en-US" sz="1400">
                  <a:solidFill>
                    <a:schemeClr val="bg2">
                      <a:lumMod val="10000"/>
                    </a:schemeClr>
                  </a:solidFill>
                  <a:ea typeface="Helvetica Neue" panose="02000503000000020004" pitchFamily="2" charset="0"/>
                  <a:cs typeface="Helvetica Neue" panose="02000503000000020004" pitchFamily="2" charset="0"/>
                </a:rPr>
                <a:t>As systems become more integrated and complex, </a:t>
              </a:r>
              <a:r>
                <a:rPr lang="en-US" sz="1400" b="1">
                  <a:solidFill>
                    <a:schemeClr val="bg2">
                      <a:lumMod val="10000"/>
                    </a:schemeClr>
                  </a:solidFill>
                  <a:ea typeface="Helvetica Neue" panose="02000503000000020004" pitchFamily="2" charset="0"/>
                  <a:cs typeface="Helvetica Neue" panose="02000503000000020004" pitchFamily="2" charset="0"/>
                </a:rPr>
                <a:t>service providers (e.g. Amazon, Sears) will become a larger channel </a:t>
              </a:r>
              <a:r>
                <a:rPr lang="en-US" sz="1400">
                  <a:solidFill>
                    <a:schemeClr val="bg2">
                      <a:lumMod val="10000"/>
                    </a:schemeClr>
                  </a:solidFill>
                  <a:ea typeface="Helvetica Neue" panose="02000503000000020004" pitchFamily="2" charset="0"/>
                  <a:cs typeface="Helvetica Neue" panose="02000503000000020004" pitchFamily="2" charset="0"/>
                </a:rPr>
                <a:t>for new smart home technologies</a:t>
              </a:r>
            </a:p>
            <a:p>
              <a:pPr marL="744538">
                <a:spcAft>
                  <a:spcPts val="600"/>
                </a:spcAft>
              </a:pPr>
              <a:endParaRPr lang="en-US" sz="1400">
                <a:solidFill>
                  <a:schemeClr val="bg2">
                    <a:lumMod val="10000"/>
                  </a:schemeClr>
                </a:solidFill>
                <a:ea typeface="Helvetica Neue" panose="02000503000000020004" pitchFamily="2" charset="0"/>
                <a:cs typeface="Helvetica Neue" panose="02000503000000020004" pitchFamily="2" charset="0"/>
              </a:endParaRPr>
            </a:p>
            <a:p>
              <a:pPr marL="744538">
                <a:spcAft>
                  <a:spcPts val="600"/>
                </a:spcAft>
              </a:pPr>
              <a:r>
                <a:rPr lang="en-US" sz="1400">
                  <a:solidFill>
                    <a:schemeClr val="bg2">
                      <a:lumMod val="10000"/>
                    </a:schemeClr>
                  </a:solidFill>
                  <a:ea typeface="Helvetica Neue" panose="02000503000000020004" pitchFamily="2" charset="0"/>
                  <a:cs typeface="Helvetica Neue" panose="02000503000000020004" pitchFamily="2" charset="0"/>
                </a:rPr>
                <a:t>Whole-unit offerings, focused around hardware hubs or software packages, are being </a:t>
              </a:r>
              <a:r>
                <a:rPr lang="en-US" sz="1400" b="1">
                  <a:solidFill>
                    <a:schemeClr val="bg2">
                      <a:lumMod val="10000"/>
                    </a:schemeClr>
                  </a:solidFill>
                  <a:ea typeface="Helvetica Neue" panose="02000503000000020004" pitchFamily="2" charset="0"/>
                  <a:cs typeface="Helvetica Neue" panose="02000503000000020004" pitchFamily="2" charset="0"/>
                </a:rPr>
                <a:t>delivered by systems integrators and installers </a:t>
              </a:r>
              <a:r>
                <a:rPr lang="en-US" sz="1400">
                  <a:solidFill>
                    <a:schemeClr val="bg2">
                      <a:lumMod val="10000"/>
                    </a:schemeClr>
                  </a:solidFill>
                  <a:ea typeface="Helvetica Neue" panose="02000503000000020004" pitchFamily="2" charset="0"/>
                  <a:cs typeface="Helvetica Neue" panose="02000503000000020004" pitchFamily="2" charset="0"/>
                </a:rPr>
                <a:t>to minimize complexity and deliver on-going support and maintenance</a:t>
              </a:r>
            </a:p>
            <a:p>
              <a:pPr marL="744538">
                <a:spcAft>
                  <a:spcPts val="600"/>
                </a:spcAft>
              </a:pPr>
              <a:endParaRPr lang="en-US" sz="1400">
                <a:solidFill>
                  <a:schemeClr val="bg2">
                    <a:lumMod val="10000"/>
                  </a:schemeClr>
                </a:solidFill>
                <a:ea typeface="Helvetica Neue" panose="02000503000000020004" pitchFamily="2" charset="0"/>
                <a:cs typeface="Helvetica Neue" panose="02000503000000020004" pitchFamily="2" charset="0"/>
              </a:endParaRPr>
            </a:p>
            <a:p>
              <a:pPr marL="744538">
                <a:spcAft>
                  <a:spcPts val="600"/>
                </a:spcAft>
              </a:pPr>
              <a:r>
                <a:rPr lang="en-US" sz="1400">
                  <a:solidFill>
                    <a:schemeClr val="bg2">
                      <a:lumMod val="10000"/>
                    </a:schemeClr>
                  </a:solidFill>
                  <a:ea typeface="Helvetica Neue" panose="02000503000000020004" pitchFamily="2" charset="0"/>
                  <a:cs typeface="Helvetica Neue" panose="02000503000000020004" pitchFamily="2" charset="0"/>
                </a:rPr>
                <a:t>The implementation will be too complex to have a significant do-it-yourself population, so many of these </a:t>
              </a:r>
              <a:r>
                <a:rPr lang="en-US" sz="1400" b="1">
                  <a:solidFill>
                    <a:schemeClr val="bg2">
                      <a:lumMod val="10000"/>
                    </a:schemeClr>
                  </a:solidFill>
                  <a:ea typeface="Helvetica Neue" panose="02000503000000020004" pitchFamily="2" charset="0"/>
                  <a:cs typeface="Helvetica Neue" panose="02000503000000020004" pitchFamily="2" charset="0"/>
                </a:rPr>
                <a:t>technology suppliers will need to develop partnerships with service providers</a:t>
              </a:r>
            </a:p>
          </p:txBody>
        </p:sp>
        <p:pic>
          <p:nvPicPr>
            <p:cNvPr id="46" name="Graphic 45" descr="Box trolley">
              <a:extLst>
                <a:ext uri="{FF2B5EF4-FFF2-40B4-BE49-F238E27FC236}">
                  <a16:creationId xmlns:a16="http://schemas.microsoft.com/office/drawing/2014/main" id="{A7CF234A-0358-D14F-990F-EAC24B2031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0994" y="2332151"/>
              <a:ext cx="424475" cy="424475"/>
            </a:xfrm>
            <a:prstGeom prst="rect">
              <a:avLst/>
            </a:prstGeom>
          </p:spPr>
        </p:pic>
        <p:pic>
          <p:nvPicPr>
            <p:cNvPr id="47" name="Graphic 46" descr="Tools">
              <a:extLst>
                <a:ext uri="{FF2B5EF4-FFF2-40B4-BE49-F238E27FC236}">
                  <a16:creationId xmlns:a16="http://schemas.microsoft.com/office/drawing/2014/main" id="{5BB23FD1-BD07-4D4B-AD7E-84840D0F13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95746" y="3150045"/>
              <a:ext cx="453176" cy="453176"/>
            </a:xfrm>
            <a:prstGeom prst="rect">
              <a:avLst/>
            </a:prstGeom>
          </p:spPr>
        </p:pic>
        <p:grpSp>
          <p:nvGrpSpPr>
            <p:cNvPr id="48" name="Group 47">
              <a:extLst>
                <a:ext uri="{FF2B5EF4-FFF2-40B4-BE49-F238E27FC236}">
                  <a16:creationId xmlns:a16="http://schemas.microsoft.com/office/drawing/2014/main" id="{A4C85032-06CB-1944-9D8A-F605911D1F8A}"/>
                </a:ext>
              </a:extLst>
            </p:cNvPr>
            <p:cNvGrpSpPr/>
            <p:nvPr/>
          </p:nvGrpSpPr>
          <p:grpSpPr>
            <a:xfrm>
              <a:off x="1295746" y="4072245"/>
              <a:ext cx="429724" cy="547732"/>
              <a:chOff x="1354744" y="3965179"/>
              <a:chExt cx="311729" cy="453581"/>
            </a:xfrm>
            <a:solidFill>
              <a:schemeClr val="tx2">
                <a:lumMod val="50000"/>
              </a:schemeClr>
            </a:solidFill>
          </p:grpSpPr>
          <p:pic>
            <p:nvPicPr>
              <p:cNvPr id="49" name="Graphic 48" descr="Hierarchy">
                <a:extLst>
                  <a:ext uri="{FF2B5EF4-FFF2-40B4-BE49-F238E27FC236}">
                    <a16:creationId xmlns:a16="http://schemas.microsoft.com/office/drawing/2014/main" id="{3BEB9C10-A70B-6B41-B93A-E9D05216BB7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32057"/>
              <a:stretch/>
            </p:blipFill>
            <p:spPr>
              <a:xfrm>
                <a:off x="1354744" y="4206962"/>
                <a:ext cx="311729" cy="211798"/>
              </a:xfrm>
              <a:prstGeom prst="rect">
                <a:avLst/>
              </a:prstGeom>
            </p:spPr>
          </p:pic>
          <p:pic>
            <p:nvPicPr>
              <p:cNvPr id="50" name="Graphic 49" descr="Handshake">
                <a:extLst>
                  <a:ext uri="{FF2B5EF4-FFF2-40B4-BE49-F238E27FC236}">
                    <a16:creationId xmlns:a16="http://schemas.microsoft.com/office/drawing/2014/main" id="{A00A4438-303C-5F45-ACB6-A9BE7560A1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4744" y="3965179"/>
                <a:ext cx="311728" cy="311728"/>
              </a:xfrm>
              <a:prstGeom prst="rect">
                <a:avLst/>
              </a:prstGeom>
            </p:spPr>
          </p:pic>
        </p:grpSp>
      </p:grpSp>
    </p:spTree>
    <p:extLst>
      <p:ext uri="{BB962C8B-B14F-4D97-AF65-F5344CB8AC3E}">
        <p14:creationId xmlns:p14="http://schemas.microsoft.com/office/powerpoint/2010/main" val="2341341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181455-4CE7-BB48-A677-E3C13359D1EE}"/>
              </a:ext>
            </a:extLst>
          </p:cNvPr>
          <p:cNvSpPr>
            <a:spLocks noGrp="1"/>
          </p:cNvSpPr>
          <p:nvPr>
            <p:ph type="ctrTitle"/>
          </p:nvPr>
        </p:nvSpPr>
        <p:spPr>
          <a:xfrm>
            <a:off x="838200" y="1469581"/>
            <a:ext cx="5510349" cy="1430024"/>
          </a:xfrm>
        </p:spPr>
        <p:txBody>
          <a:bodyPr>
            <a:noAutofit/>
          </a:bodyPr>
          <a:lstStyle/>
          <a:p>
            <a:r>
              <a:rPr lang="en-US" sz="2400" b="1" dirty="0">
                <a:solidFill>
                  <a:srgbClr val="FFFFFF"/>
                </a:solidFill>
              </a:rPr>
              <a:t>Future potential outcomes for the connected home are illustrated by the three distinct scenarios that entail the varying impact of certain competitive, customer, technology and socioeconomic trends and forces and suppliers’ ability to respond to those impacts</a:t>
            </a:r>
            <a:endParaRPr lang="en-US" sz="4800" dirty="0"/>
          </a:p>
        </p:txBody>
      </p:sp>
      <p:sp>
        <p:nvSpPr>
          <p:cNvPr id="3" name="Footer Placeholder 2">
            <a:extLst>
              <a:ext uri="{FF2B5EF4-FFF2-40B4-BE49-F238E27FC236}">
                <a16:creationId xmlns:a16="http://schemas.microsoft.com/office/drawing/2014/main" id="{630F1293-3EBC-AD42-8292-288F882C1279}"/>
              </a:ext>
            </a:extLst>
          </p:cNvPr>
          <p:cNvSpPr>
            <a:spLocks noGrp="1"/>
          </p:cNvSpPr>
          <p:nvPr>
            <p:ph type="ftr" sz="quarter" idx="10"/>
          </p:nvPr>
        </p:nvSpPr>
        <p:spPr/>
        <p:txBody>
          <a:bodyPr/>
          <a:lstStyle/>
          <a:p>
            <a:r>
              <a:rPr lang="en-US" dirty="0"/>
              <a:t>© 2019, Continental Automated Buildings Association</a:t>
            </a:r>
          </a:p>
        </p:txBody>
      </p:sp>
    </p:spTree>
    <p:extLst>
      <p:ext uri="{BB962C8B-B14F-4D97-AF65-F5344CB8AC3E}">
        <p14:creationId xmlns:p14="http://schemas.microsoft.com/office/powerpoint/2010/main" val="1929193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36145-29A8-494D-B8E8-65A084968396}"/>
              </a:ext>
            </a:extLst>
          </p:cNvPr>
          <p:cNvSpPr>
            <a:spLocks noGrp="1"/>
          </p:cNvSpPr>
          <p:nvPr>
            <p:ph type="title"/>
          </p:nvPr>
        </p:nvSpPr>
        <p:spPr/>
        <p:txBody>
          <a:bodyPr/>
          <a:lstStyle/>
          <a:p>
            <a:r>
              <a:rPr lang="en-US" dirty="0"/>
              <a:t>CABA Board of Directors</a:t>
            </a:r>
          </a:p>
        </p:txBody>
      </p:sp>
      <p:pic>
        <p:nvPicPr>
          <p:cNvPr id="58" name="Picture 2" descr="http://smartprogram.org/images/Team.jpg">
            <a:extLst>
              <a:ext uri="{FF2B5EF4-FFF2-40B4-BE49-F238E27FC236}">
                <a16:creationId xmlns:a16="http://schemas.microsoft.com/office/drawing/2014/main" id="{B257E799-9736-40E8-8802-134AE6FB14F7}"/>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5971"/>
          <a:stretch>
            <a:fillRect/>
          </a:stretch>
        </p:blipFill>
        <p:spPr bwMode="auto">
          <a:xfrm>
            <a:off x="3012248" y="2044435"/>
            <a:ext cx="6036747" cy="460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8">
            <a:extLst>
              <a:ext uri="{FF2B5EF4-FFF2-40B4-BE49-F238E27FC236}">
                <a16:creationId xmlns:a16="http://schemas.microsoft.com/office/drawing/2014/main" id="{CEE209B3-8300-4795-9B6E-219F1D6732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6020" y="4019216"/>
            <a:ext cx="1368470" cy="47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16" descr="Hydro One">
            <a:extLst>
              <a:ext uri="{FF2B5EF4-FFF2-40B4-BE49-F238E27FC236}">
                <a16:creationId xmlns:a16="http://schemas.microsoft.com/office/drawing/2014/main" id="{18BD1741-57CF-430C-B4F3-8C897867849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0434" y="4003574"/>
            <a:ext cx="1493610" cy="78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24" descr="File:Intel-logo.svg">
            <a:extLst>
              <a:ext uri="{FF2B5EF4-FFF2-40B4-BE49-F238E27FC236}">
                <a16:creationId xmlns:a16="http://schemas.microsoft.com/office/drawing/2014/main" id="{A84BD7DC-9B02-4BBF-896E-A2F2656AB7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4387" y="1209671"/>
            <a:ext cx="970449" cy="70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27" descr="Southern California Edison">
            <a:extLst>
              <a:ext uri="{FF2B5EF4-FFF2-40B4-BE49-F238E27FC236}">
                <a16:creationId xmlns:a16="http://schemas.microsoft.com/office/drawing/2014/main" id="{D8F6E32C-997A-4630-BF6B-51B452E9BB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7153" y="5053440"/>
            <a:ext cx="1360797" cy="53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 descr="The Cadillac Fairview Corporation Limited">
            <a:extLst>
              <a:ext uri="{FF2B5EF4-FFF2-40B4-BE49-F238E27FC236}">
                <a16:creationId xmlns:a16="http://schemas.microsoft.com/office/drawing/2014/main" id="{DC66B88D-ECEE-4DC4-9F30-B0F5EEF51F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538" y="2564966"/>
            <a:ext cx="1889124" cy="519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14" descr="honeywell_logo">
            <a:extLst>
              <a:ext uri="{FF2B5EF4-FFF2-40B4-BE49-F238E27FC236}">
                <a16:creationId xmlns:a16="http://schemas.microsoft.com/office/drawing/2014/main" id="{354EE6A3-7DA0-4EF9-A03B-BFA50408EC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976" y="3461031"/>
            <a:ext cx="1731593" cy="39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17">
            <a:extLst>
              <a:ext uri="{FF2B5EF4-FFF2-40B4-BE49-F238E27FC236}">
                <a16:creationId xmlns:a16="http://schemas.microsoft.com/office/drawing/2014/main" id="{7C4CA7A8-FF94-474F-B9E4-230B8375AE3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035997" y="5737704"/>
            <a:ext cx="2347312" cy="68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2">
            <a:extLst>
              <a:ext uri="{FF2B5EF4-FFF2-40B4-BE49-F238E27FC236}">
                <a16:creationId xmlns:a16="http://schemas.microsoft.com/office/drawing/2014/main" id="{B6DFCB3A-303B-41D5-8532-50A0DE9CCA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71428" y="5201453"/>
            <a:ext cx="2000666" cy="64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4" descr="http://www.caba.org/images/logos/100207.jpg">
            <a:extLst>
              <a:ext uri="{FF2B5EF4-FFF2-40B4-BE49-F238E27FC236}">
                <a16:creationId xmlns:a16="http://schemas.microsoft.com/office/drawing/2014/main" id="{5CF0728A-1F1B-49E9-AA73-8556A7AFC2C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b="17809"/>
          <a:stretch>
            <a:fillRect/>
          </a:stretch>
        </p:blipFill>
        <p:spPr bwMode="auto">
          <a:xfrm>
            <a:off x="70079" y="1512146"/>
            <a:ext cx="1410741" cy="623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6" descr="http://www.caba.org/images/logos/100302.jpg">
            <a:extLst>
              <a:ext uri="{FF2B5EF4-FFF2-40B4-BE49-F238E27FC236}">
                <a16:creationId xmlns:a16="http://schemas.microsoft.com/office/drawing/2014/main" id="{1078A139-F730-4EA2-BD15-3166A8F90C2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68160" y="2135589"/>
            <a:ext cx="2229430" cy="64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Image result for kimberly clark logo">
            <a:extLst>
              <a:ext uri="{FF2B5EF4-FFF2-40B4-BE49-F238E27FC236}">
                <a16:creationId xmlns:a16="http://schemas.microsoft.com/office/drawing/2014/main" id="{1D14166A-3220-4A4B-B7C2-2AC17088A6B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08008" y="1632789"/>
            <a:ext cx="2933499" cy="38043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Image result for current powered by GE logo">
            <a:extLst>
              <a:ext uri="{FF2B5EF4-FFF2-40B4-BE49-F238E27FC236}">
                <a16:creationId xmlns:a16="http://schemas.microsoft.com/office/drawing/2014/main" id="{E2DCBD65-943E-4770-A96C-22C69E02626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6740" y="5427471"/>
            <a:ext cx="1360797" cy="60645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Image result for siemens logo">
            <a:extLst>
              <a:ext uri="{FF2B5EF4-FFF2-40B4-BE49-F238E27FC236}">
                <a16:creationId xmlns:a16="http://schemas.microsoft.com/office/drawing/2014/main" id="{3F94B513-F925-42BF-8F7F-D3308223F691}"/>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8401" t="23144" r="5857" b="18837"/>
          <a:stretch/>
        </p:blipFill>
        <p:spPr bwMode="auto">
          <a:xfrm>
            <a:off x="10066852" y="1316124"/>
            <a:ext cx="1624007" cy="67949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http://www.caba.org/images/logos/160149.jpg">
            <a:extLst>
              <a:ext uri="{FF2B5EF4-FFF2-40B4-BE49-F238E27FC236}">
                <a16:creationId xmlns:a16="http://schemas.microsoft.com/office/drawing/2014/main" id="{775DC4B7-2298-4668-9F7B-1526C1883EA1}"/>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b="33841"/>
          <a:stretch/>
        </p:blipFill>
        <p:spPr bwMode="auto">
          <a:xfrm>
            <a:off x="7215764" y="1365337"/>
            <a:ext cx="1892699" cy="42739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http://www.caba.org/images/logos/132160.jpg">
            <a:extLst>
              <a:ext uri="{FF2B5EF4-FFF2-40B4-BE49-F238E27FC236}">
                <a16:creationId xmlns:a16="http://schemas.microsoft.com/office/drawing/2014/main" id="{527D2068-4426-4C75-B7A4-3F12A8938941}"/>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30124"/>
          <a:stretch/>
        </p:blipFill>
        <p:spPr bwMode="auto">
          <a:xfrm>
            <a:off x="8428891" y="2855242"/>
            <a:ext cx="2076696" cy="61147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http://www.caba.org/images/logos/161492.jpg">
            <a:extLst>
              <a:ext uri="{FF2B5EF4-FFF2-40B4-BE49-F238E27FC236}">
                <a16:creationId xmlns:a16="http://schemas.microsoft.com/office/drawing/2014/main" id="{8924D542-3472-47E4-82B1-274B43E876C7}"/>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2709" t="11893" r="20719" b="41312"/>
          <a:stretch/>
        </p:blipFill>
        <p:spPr bwMode="auto">
          <a:xfrm>
            <a:off x="495" y="4412854"/>
            <a:ext cx="2103167" cy="47308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mage result for Kele, Inc.">
            <a:extLst>
              <a:ext uri="{FF2B5EF4-FFF2-40B4-BE49-F238E27FC236}">
                <a16:creationId xmlns:a16="http://schemas.microsoft.com/office/drawing/2014/main" id="{558463B2-AEDF-43B5-8B3E-F9D567672111}"/>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15424" t="24072" r="16149" b="28847"/>
          <a:stretch/>
        </p:blipFill>
        <p:spPr bwMode="auto">
          <a:xfrm>
            <a:off x="10583889" y="2948481"/>
            <a:ext cx="1533393" cy="62061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Image result for rheem">
            <a:extLst>
              <a:ext uri="{FF2B5EF4-FFF2-40B4-BE49-F238E27FC236}">
                <a16:creationId xmlns:a16="http://schemas.microsoft.com/office/drawing/2014/main" id="{BE502FF6-B0AE-492D-A984-D1FFCB540A0A}"/>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656277" y="3691287"/>
            <a:ext cx="782349" cy="782349"/>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7356CF7A-7E47-4FB9-AAA1-58B4E325072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52684" y="5887937"/>
            <a:ext cx="816311" cy="816311"/>
          </a:xfrm>
          <a:prstGeom prst="rect">
            <a:avLst/>
          </a:prstGeom>
        </p:spPr>
      </p:pic>
      <p:pic>
        <p:nvPicPr>
          <p:cNvPr id="80" name="Picture 79">
            <a:extLst>
              <a:ext uri="{FF2B5EF4-FFF2-40B4-BE49-F238E27FC236}">
                <a16:creationId xmlns:a16="http://schemas.microsoft.com/office/drawing/2014/main" id="{EB1C1AFF-709A-4102-9EEA-B2DCBFC1ED77}"/>
              </a:ext>
            </a:extLst>
          </p:cNvPr>
          <p:cNvPicPr>
            <a:picLocks noChangeAspect="1"/>
          </p:cNvPicPr>
          <p:nvPr/>
        </p:nvPicPr>
        <p:blipFill rotWithShape="1">
          <a:blip r:embed="rId23">
            <a:extLst>
              <a:ext uri="{28A0092B-C50C-407E-A947-70E740481C1C}">
                <a14:useLocalDpi xmlns:a14="http://schemas.microsoft.com/office/drawing/2010/main" val="0"/>
              </a:ext>
            </a:extLst>
          </a:blip>
          <a:srcRect t="22718" b="17988"/>
          <a:stretch/>
        </p:blipFill>
        <p:spPr>
          <a:xfrm>
            <a:off x="8589489" y="4977019"/>
            <a:ext cx="1275817" cy="756490"/>
          </a:xfrm>
          <a:prstGeom prst="rect">
            <a:avLst/>
          </a:prstGeom>
        </p:spPr>
      </p:pic>
      <p:pic>
        <p:nvPicPr>
          <p:cNvPr id="82" name="Picture 81">
            <a:extLst>
              <a:ext uri="{FF2B5EF4-FFF2-40B4-BE49-F238E27FC236}">
                <a16:creationId xmlns:a16="http://schemas.microsoft.com/office/drawing/2014/main" id="{06E3CFAE-2619-4ED4-AD52-0D551A328B6F}"/>
              </a:ext>
            </a:extLst>
          </p:cNvPr>
          <p:cNvPicPr>
            <a:picLocks noChangeAspect="1"/>
          </p:cNvPicPr>
          <p:nvPr/>
        </p:nvPicPr>
        <p:blipFill>
          <a:blip r:embed="rId24"/>
          <a:stretch>
            <a:fillRect/>
          </a:stretch>
        </p:blipFill>
        <p:spPr>
          <a:xfrm>
            <a:off x="2612303" y="2548871"/>
            <a:ext cx="2110643" cy="466757"/>
          </a:xfrm>
          <a:prstGeom prst="rect">
            <a:avLst/>
          </a:prstGeom>
        </p:spPr>
      </p:pic>
      <p:pic>
        <p:nvPicPr>
          <p:cNvPr id="30" name="Picture Placeholder 5" descr="Board of Directors">
            <a:extLst>
              <a:ext uri="{FF2B5EF4-FFF2-40B4-BE49-F238E27FC236}">
                <a16:creationId xmlns:a16="http://schemas.microsoft.com/office/drawing/2014/main" id="{03BD7F9E-CBAC-4CC8-9B98-A77FDFEC3418}"/>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a:xfrm>
            <a:off x="7881090" y="2054572"/>
            <a:ext cx="816144" cy="785151"/>
          </a:xfrm>
          <a:prstGeom prst="rect">
            <a:avLst/>
          </a:prstGeom>
        </p:spPr>
      </p:pic>
      <p:pic>
        <p:nvPicPr>
          <p:cNvPr id="31" name="Picture Placeholder 5" descr="Board of Directors">
            <a:extLst>
              <a:ext uri="{FF2B5EF4-FFF2-40B4-BE49-F238E27FC236}">
                <a16:creationId xmlns:a16="http://schemas.microsoft.com/office/drawing/2014/main" id="{B6127557-8441-4A22-987D-D69275E505A9}"/>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a:xfrm>
            <a:off x="4860522" y="6317950"/>
            <a:ext cx="2355242" cy="487292"/>
          </a:xfrm>
          <a:prstGeom prst="rect">
            <a:avLst/>
          </a:prstGeom>
        </p:spPr>
      </p:pic>
      <p:sp>
        <p:nvSpPr>
          <p:cNvPr id="32" name="Slide Number Placeholder 3">
            <a:extLst>
              <a:ext uri="{FF2B5EF4-FFF2-40B4-BE49-F238E27FC236}">
                <a16:creationId xmlns:a16="http://schemas.microsoft.com/office/drawing/2014/main" id="{3408E702-027C-4411-B81B-4B42BC45149A}"/>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4</a:t>
            </a:fld>
            <a:endParaRPr lang="en-US" dirty="0"/>
          </a:p>
        </p:txBody>
      </p:sp>
      <p:sp>
        <p:nvSpPr>
          <p:cNvPr id="29" name="Footer Placeholder 2">
            <a:extLst>
              <a:ext uri="{FF2B5EF4-FFF2-40B4-BE49-F238E27FC236}">
                <a16:creationId xmlns:a16="http://schemas.microsoft.com/office/drawing/2014/main" id="{890487B8-326F-43AD-AB1C-3CCC8EB3633F}"/>
              </a:ext>
            </a:extLst>
          </p:cNvPr>
          <p:cNvSpPr>
            <a:spLocks noGrp="1"/>
          </p:cNvSpPr>
          <p:nvPr>
            <p:ph type="ftr" sz="quarter" idx="10"/>
          </p:nvPr>
        </p:nvSpPr>
        <p:spPr>
          <a:xfrm>
            <a:off x="1645920" y="6356350"/>
            <a:ext cx="4438048" cy="365125"/>
          </a:xfrm>
        </p:spPr>
        <p:txBody>
          <a:bodyPr/>
          <a:lstStyle/>
          <a:p>
            <a:r>
              <a:rPr lang="en-US" dirty="0"/>
              <a:t>© 2019, Continental Automated Buildings Association</a:t>
            </a:r>
          </a:p>
        </p:txBody>
      </p:sp>
    </p:spTree>
    <p:extLst>
      <p:ext uri="{BB962C8B-B14F-4D97-AF65-F5344CB8AC3E}">
        <p14:creationId xmlns:p14="http://schemas.microsoft.com/office/powerpoint/2010/main" val="3927686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1" y="63906"/>
            <a:ext cx="8585500" cy="447675"/>
          </a:xfrm>
        </p:spPr>
        <p:txBody>
          <a:bodyPr/>
          <a:lstStyle/>
          <a:p>
            <a:r>
              <a:rPr lang="en-US"/>
              <a:t>Progress Around AI, Interoperability &amp; Ecosystem Dynamics Impact Future</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40</a:t>
            </a:fld>
            <a:endParaRPr lang="en-US"/>
          </a:p>
        </p:txBody>
      </p:sp>
      <p:pic>
        <p:nvPicPr>
          <p:cNvPr id="3" name="Picture 2">
            <a:extLst>
              <a:ext uri="{FF2B5EF4-FFF2-40B4-BE49-F238E27FC236}">
                <a16:creationId xmlns:a16="http://schemas.microsoft.com/office/drawing/2014/main" id="{FDB0D71E-9F45-C548-AD8E-EAEFEB47AA1A}"/>
              </a:ext>
            </a:extLst>
          </p:cNvPr>
          <p:cNvPicPr>
            <a:picLocks noChangeAspect="1"/>
          </p:cNvPicPr>
          <p:nvPr/>
        </p:nvPicPr>
        <p:blipFill rotWithShape="1">
          <a:blip r:embed="rId2"/>
          <a:srcRect l="10803" t="18272" r="11017" b="29877"/>
          <a:stretch/>
        </p:blipFill>
        <p:spPr>
          <a:xfrm>
            <a:off x="2315605" y="1140402"/>
            <a:ext cx="6487637" cy="5568407"/>
          </a:xfrm>
          <a:prstGeom prst="rect">
            <a:avLst/>
          </a:prstGeom>
        </p:spPr>
      </p:pic>
    </p:spTree>
    <p:extLst>
      <p:ext uri="{BB962C8B-B14F-4D97-AF65-F5344CB8AC3E}">
        <p14:creationId xmlns:p14="http://schemas.microsoft.com/office/powerpoint/2010/main" val="23131282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1" y="63906"/>
            <a:ext cx="8585500" cy="447675"/>
          </a:xfrm>
        </p:spPr>
        <p:txBody>
          <a:bodyPr/>
          <a:lstStyle/>
          <a:p>
            <a:r>
              <a:rPr lang="en-US"/>
              <a:t>Suppliers Can Frame Future Scenarios Around The Four Key Trend Areas</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41</a:t>
            </a:fld>
            <a:endParaRPr lang="en-US"/>
          </a:p>
        </p:txBody>
      </p:sp>
      <p:pic>
        <p:nvPicPr>
          <p:cNvPr id="3" name="Picture 2">
            <a:extLst>
              <a:ext uri="{FF2B5EF4-FFF2-40B4-BE49-F238E27FC236}">
                <a16:creationId xmlns:a16="http://schemas.microsoft.com/office/drawing/2014/main" id="{4BDCFD45-10AF-5D44-8DE4-C91891D24450}"/>
              </a:ext>
            </a:extLst>
          </p:cNvPr>
          <p:cNvPicPr>
            <a:picLocks noChangeAspect="1"/>
          </p:cNvPicPr>
          <p:nvPr/>
        </p:nvPicPr>
        <p:blipFill rotWithShape="1">
          <a:blip r:embed="rId2"/>
          <a:srcRect b="24280"/>
          <a:stretch/>
        </p:blipFill>
        <p:spPr>
          <a:xfrm>
            <a:off x="2516777" y="938107"/>
            <a:ext cx="5646420" cy="5919893"/>
          </a:xfrm>
          <a:prstGeom prst="rect">
            <a:avLst/>
          </a:prstGeom>
        </p:spPr>
      </p:pic>
    </p:spTree>
    <p:extLst>
      <p:ext uri="{BB962C8B-B14F-4D97-AF65-F5344CB8AC3E}">
        <p14:creationId xmlns:p14="http://schemas.microsoft.com/office/powerpoint/2010/main" val="4151660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1" y="63906"/>
            <a:ext cx="8585500" cy="447675"/>
          </a:xfrm>
        </p:spPr>
        <p:txBody>
          <a:bodyPr/>
          <a:lstStyle/>
          <a:p>
            <a:r>
              <a:rPr lang="en-US"/>
              <a:t>Optimal Conditions for Supplier Collaboration, UX and Trust</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42</a:t>
            </a:fld>
            <a:endParaRPr lang="en-US"/>
          </a:p>
        </p:txBody>
      </p:sp>
      <p:grpSp>
        <p:nvGrpSpPr>
          <p:cNvPr id="2" name="Group 1">
            <a:extLst>
              <a:ext uri="{FF2B5EF4-FFF2-40B4-BE49-F238E27FC236}">
                <a16:creationId xmlns:a16="http://schemas.microsoft.com/office/drawing/2014/main" id="{F7E6E801-F867-FF44-8F87-31E8AA915BBE}"/>
              </a:ext>
            </a:extLst>
          </p:cNvPr>
          <p:cNvGrpSpPr/>
          <p:nvPr/>
        </p:nvGrpSpPr>
        <p:grpSpPr>
          <a:xfrm>
            <a:off x="695884" y="1098792"/>
            <a:ext cx="9319775" cy="5356445"/>
            <a:chOff x="1322899" y="1087013"/>
            <a:chExt cx="9319775" cy="5356445"/>
          </a:xfrm>
        </p:grpSpPr>
        <p:cxnSp>
          <p:nvCxnSpPr>
            <p:cNvPr id="42" name="Straight Connector 41">
              <a:extLst>
                <a:ext uri="{FF2B5EF4-FFF2-40B4-BE49-F238E27FC236}">
                  <a16:creationId xmlns:a16="http://schemas.microsoft.com/office/drawing/2014/main" id="{016328F0-E6D5-AC45-958C-01BF8033AF5B}"/>
                </a:ext>
              </a:extLst>
            </p:cNvPr>
            <p:cNvCxnSpPr>
              <a:cxnSpLocks/>
            </p:cNvCxnSpPr>
            <p:nvPr/>
          </p:nvCxnSpPr>
          <p:spPr>
            <a:xfrm>
              <a:off x="6034943" y="4041828"/>
              <a:ext cx="0" cy="240163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Straight Connector 42">
              <a:extLst>
                <a:ext uri="{FF2B5EF4-FFF2-40B4-BE49-F238E27FC236}">
                  <a16:creationId xmlns:a16="http://schemas.microsoft.com/office/drawing/2014/main" id="{C0BE0DDD-896E-1043-963F-65C2063759FD}"/>
                </a:ext>
              </a:extLst>
            </p:cNvPr>
            <p:cNvCxnSpPr>
              <a:cxnSpLocks/>
            </p:cNvCxnSpPr>
            <p:nvPr/>
          </p:nvCxnSpPr>
          <p:spPr>
            <a:xfrm>
              <a:off x="5995813" y="1631674"/>
              <a:ext cx="0" cy="198944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44" name="Group 43">
              <a:extLst>
                <a:ext uri="{FF2B5EF4-FFF2-40B4-BE49-F238E27FC236}">
                  <a16:creationId xmlns:a16="http://schemas.microsoft.com/office/drawing/2014/main" id="{5C47AC85-C9C3-7B46-9E8D-6699FE385C8B}"/>
                </a:ext>
              </a:extLst>
            </p:cNvPr>
            <p:cNvGrpSpPr/>
            <p:nvPr/>
          </p:nvGrpSpPr>
          <p:grpSpPr>
            <a:xfrm>
              <a:off x="5026150" y="3197502"/>
              <a:ext cx="2005226" cy="1124648"/>
              <a:chOff x="719459" y="1558393"/>
              <a:chExt cx="8253610" cy="4629107"/>
            </a:xfrm>
          </p:grpSpPr>
          <p:sp>
            <p:nvSpPr>
              <p:cNvPr id="45" name="Oval 44">
                <a:extLst>
                  <a:ext uri="{FF2B5EF4-FFF2-40B4-BE49-F238E27FC236}">
                    <a16:creationId xmlns:a16="http://schemas.microsoft.com/office/drawing/2014/main" id="{3AB859A8-F090-FA4F-9E54-7C8219CDEE56}"/>
                  </a:ext>
                </a:extLst>
              </p:cNvPr>
              <p:cNvSpPr/>
              <p:nvPr/>
            </p:nvSpPr>
            <p:spPr>
              <a:xfrm>
                <a:off x="719459" y="1558393"/>
                <a:ext cx="4423720" cy="2511215"/>
              </a:xfrm>
              <a:prstGeom prst="ellipse">
                <a:avLst/>
              </a:prstGeom>
              <a:solidFill>
                <a:srgbClr val="E93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6" name="Oval 45">
                <a:extLst>
                  <a:ext uri="{FF2B5EF4-FFF2-40B4-BE49-F238E27FC236}">
                    <a16:creationId xmlns:a16="http://schemas.microsoft.com/office/drawing/2014/main" id="{D5017F0B-DE1D-9B41-82DB-0EACA797B63B}"/>
                  </a:ext>
                </a:extLst>
              </p:cNvPr>
              <p:cNvSpPr/>
              <p:nvPr/>
            </p:nvSpPr>
            <p:spPr>
              <a:xfrm>
                <a:off x="4549349" y="1558393"/>
                <a:ext cx="4423720" cy="2511218"/>
              </a:xfrm>
              <a:prstGeom prst="ellipse">
                <a:avLst/>
              </a:prstGeom>
              <a:solidFill>
                <a:srgbClr val="144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47" name="Oval 46">
                <a:extLst>
                  <a:ext uri="{FF2B5EF4-FFF2-40B4-BE49-F238E27FC236}">
                    <a16:creationId xmlns:a16="http://schemas.microsoft.com/office/drawing/2014/main" id="{7567A5DE-4BB2-654D-B0AD-CD5EB882F85B}"/>
                  </a:ext>
                </a:extLst>
              </p:cNvPr>
              <p:cNvSpPr/>
              <p:nvPr/>
            </p:nvSpPr>
            <p:spPr>
              <a:xfrm>
                <a:off x="4549349" y="3676285"/>
                <a:ext cx="4423720" cy="25112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8" name="Oval 47">
                <a:extLst>
                  <a:ext uri="{FF2B5EF4-FFF2-40B4-BE49-F238E27FC236}">
                    <a16:creationId xmlns:a16="http://schemas.microsoft.com/office/drawing/2014/main" id="{D79C8FCF-8230-4D47-9168-80728E469FF1}"/>
                  </a:ext>
                </a:extLst>
              </p:cNvPr>
              <p:cNvSpPr/>
              <p:nvPr/>
            </p:nvSpPr>
            <p:spPr>
              <a:xfrm>
                <a:off x="719459" y="3676285"/>
                <a:ext cx="4423720" cy="25112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grpSp>
        <p:sp>
          <p:nvSpPr>
            <p:cNvPr id="49" name="Rectangle 48">
              <a:extLst>
                <a:ext uri="{FF2B5EF4-FFF2-40B4-BE49-F238E27FC236}">
                  <a16:creationId xmlns:a16="http://schemas.microsoft.com/office/drawing/2014/main" id="{ABAC4D62-1078-664A-B0E4-5AE88C26B1AD}"/>
                </a:ext>
              </a:extLst>
            </p:cNvPr>
            <p:cNvSpPr/>
            <p:nvPr/>
          </p:nvSpPr>
          <p:spPr>
            <a:xfrm>
              <a:off x="1763378" y="1696612"/>
              <a:ext cx="3550754" cy="1446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en-US" sz="1200" b="1">
                  <a:solidFill>
                    <a:schemeClr val="tx1"/>
                  </a:solidFill>
                </a:rPr>
                <a:t>Competitive</a:t>
              </a:r>
            </a:p>
            <a:p>
              <a:pPr marL="171450" indent="-171450">
                <a:buFont typeface="Arial" panose="020B0604020202020204" pitchFamily="34" charset="0"/>
                <a:buChar char="•"/>
              </a:pPr>
              <a:r>
                <a:rPr lang="en-US" sz="1100">
                  <a:solidFill>
                    <a:schemeClr val="tx2"/>
                  </a:solidFill>
                </a:rPr>
                <a:t>Ecosystem siloes break down for supplier interoperability </a:t>
              </a:r>
            </a:p>
            <a:p>
              <a:pPr marL="171450" indent="-171450">
                <a:buFont typeface="Arial" panose="020B0604020202020204" pitchFamily="34" charset="0"/>
                <a:buChar char="•"/>
              </a:pPr>
              <a:r>
                <a:rPr lang="en-US" sz="1100">
                  <a:solidFill>
                    <a:schemeClr val="tx2"/>
                  </a:solidFill>
                </a:rPr>
                <a:t>New use cases are enabled by more complex interactions between devices, software and services </a:t>
              </a:r>
            </a:p>
            <a:p>
              <a:pPr marL="171450" indent="-171450">
                <a:buFont typeface="Arial" panose="020B0604020202020204" pitchFamily="34" charset="0"/>
                <a:buChar char="•"/>
              </a:pPr>
              <a:r>
                <a:rPr lang="en-US" sz="1100">
                  <a:solidFill>
                    <a:schemeClr val="tx2"/>
                  </a:solidFill>
                </a:rPr>
                <a:t>This encourages additional technology suppliers to push their innovations — creating a cycle of innovation</a:t>
              </a:r>
            </a:p>
          </p:txBody>
        </p:sp>
        <p:sp>
          <p:nvSpPr>
            <p:cNvPr id="50" name="Rectangle 49">
              <a:extLst>
                <a:ext uri="{FF2B5EF4-FFF2-40B4-BE49-F238E27FC236}">
                  <a16:creationId xmlns:a16="http://schemas.microsoft.com/office/drawing/2014/main" id="{0EE62992-9AE9-F748-8D71-D006E4F3A879}"/>
                </a:ext>
              </a:extLst>
            </p:cNvPr>
            <p:cNvSpPr/>
            <p:nvPr/>
          </p:nvSpPr>
          <p:spPr>
            <a:xfrm>
              <a:off x="7031376" y="1696612"/>
              <a:ext cx="3547372" cy="1396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en-US" sz="1200" b="1">
                  <a:solidFill>
                    <a:srgbClr val="144486"/>
                  </a:solidFill>
                </a:rPr>
                <a:t>Technology</a:t>
              </a:r>
            </a:p>
            <a:p>
              <a:pPr marL="171450" indent="-171450">
                <a:buFont typeface="Arial" panose="020B0604020202020204" pitchFamily="34" charset="0"/>
                <a:buChar char="•"/>
              </a:pPr>
              <a:r>
                <a:rPr lang="en-US" sz="1100">
                  <a:solidFill>
                    <a:schemeClr val="tx2"/>
                  </a:solidFill>
                </a:rPr>
                <a:t>Connectivity enables new interactions across rooms or outside of the home, generating new data, transferred via blockchain with voice “wake-up” words </a:t>
              </a:r>
            </a:p>
            <a:p>
              <a:pPr marL="171450" indent="-171450">
                <a:buFont typeface="Arial" panose="020B0604020202020204" pitchFamily="34" charset="0"/>
                <a:buChar char="•"/>
              </a:pPr>
              <a:r>
                <a:rPr lang="en-US" sz="1100">
                  <a:solidFill>
                    <a:schemeClr val="tx2"/>
                  </a:solidFill>
                </a:rPr>
                <a:t>Advances in voice recognition allow non- savvy users to unlock new devices. The rising trust and 100% uptime means that software companies are incentivized to create more value-added applications for end-users</a:t>
              </a:r>
            </a:p>
          </p:txBody>
        </p:sp>
        <p:sp>
          <p:nvSpPr>
            <p:cNvPr id="51" name="Rectangle 50">
              <a:extLst>
                <a:ext uri="{FF2B5EF4-FFF2-40B4-BE49-F238E27FC236}">
                  <a16:creationId xmlns:a16="http://schemas.microsoft.com/office/drawing/2014/main" id="{556A0583-019D-C64F-87D6-BDEC046567DA}"/>
                </a:ext>
              </a:extLst>
            </p:cNvPr>
            <p:cNvSpPr/>
            <p:nvPr/>
          </p:nvSpPr>
          <p:spPr>
            <a:xfrm>
              <a:off x="7031398" y="3974097"/>
              <a:ext cx="3611276" cy="19587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en-CA" sz="1200" b="1">
                  <a:solidFill>
                    <a:schemeClr val="accent1"/>
                  </a:solidFill>
                </a:rPr>
                <a:t>Socioeconomic</a:t>
              </a:r>
            </a:p>
            <a:p>
              <a:pPr marL="171450" indent="-171450">
                <a:buFont typeface="Arial" panose="020B0604020202020204" pitchFamily="34" charset="0"/>
                <a:buChar char="•"/>
              </a:pPr>
              <a:r>
                <a:rPr lang="en-CA" sz="1100">
                  <a:solidFill>
                    <a:schemeClr val="tx2"/>
                  </a:solidFill>
                </a:rPr>
                <a:t>Stable economic times and new payment plans enable a larger consumer base.</a:t>
              </a:r>
            </a:p>
            <a:p>
              <a:pPr marL="171450" indent="-171450">
                <a:buFont typeface="Arial" panose="020B0604020202020204" pitchFamily="34" charset="0"/>
                <a:buChar char="•"/>
              </a:pPr>
              <a:r>
                <a:rPr lang="en-CA" sz="1100">
                  <a:solidFill>
                    <a:schemeClr val="tx2"/>
                  </a:solidFill>
                </a:rPr>
                <a:t>Data privacy laws have been updated and met, developing user trust </a:t>
              </a:r>
            </a:p>
            <a:p>
              <a:pPr marL="171450" indent="-171450">
                <a:buFont typeface="Arial" panose="020B0604020202020204" pitchFamily="34" charset="0"/>
                <a:buChar char="•"/>
              </a:pPr>
              <a:r>
                <a:rPr lang="en-CA" sz="1100">
                  <a:solidFill>
                    <a:schemeClr val="tx2"/>
                  </a:solidFill>
                </a:rPr>
                <a:t>Energy consciousness is on the rise, causing many users to seek energy efficient devices </a:t>
              </a:r>
            </a:p>
            <a:p>
              <a:pPr marL="171450" indent="-171450">
                <a:buFont typeface="Arial" panose="020B0604020202020204" pitchFamily="34" charset="0"/>
                <a:buChar char="•"/>
              </a:pPr>
              <a:r>
                <a:rPr lang="en-CA" sz="1100">
                  <a:solidFill>
                    <a:schemeClr val="tx2"/>
                  </a:solidFill>
                </a:rPr>
                <a:t>Perception of AI to facilitate daily routine has been good, incentivizing innovation and partnership</a:t>
              </a:r>
              <a:endParaRPr lang="en-US" sz="1100">
                <a:solidFill>
                  <a:schemeClr val="tx2"/>
                </a:solidFill>
              </a:endParaRPr>
            </a:p>
          </p:txBody>
        </p:sp>
        <p:sp>
          <p:nvSpPr>
            <p:cNvPr id="52" name="Rectangle 51">
              <a:extLst>
                <a:ext uri="{FF2B5EF4-FFF2-40B4-BE49-F238E27FC236}">
                  <a16:creationId xmlns:a16="http://schemas.microsoft.com/office/drawing/2014/main" id="{B689168C-9E33-DA40-BB3E-9C69AEC8EDA4}"/>
                </a:ext>
              </a:extLst>
            </p:cNvPr>
            <p:cNvSpPr/>
            <p:nvPr/>
          </p:nvSpPr>
          <p:spPr>
            <a:xfrm>
              <a:off x="1763377" y="3974097"/>
              <a:ext cx="3550756" cy="19587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en-US" sz="1200" b="1">
                  <a:solidFill>
                    <a:srgbClr val="FF8000"/>
                  </a:solidFill>
                </a:rPr>
                <a:t>Consumer</a:t>
              </a:r>
            </a:p>
            <a:p>
              <a:pPr marL="171450" indent="-171450">
                <a:buFont typeface="Arial" panose="020B0604020202020204" pitchFamily="34" charset="0"/>
                <a:buChar char="•"/>
              </a:pPr>
              <a:r>
                <a:rPr lang="en-US" sz="1100">
                  <a:solidFill>
                    <a:schemeClr val="tx2"/>
                  </a:solidFill>
                </a:rPr>
                <a:t>Smart home-enabling infrastructure is now necessary for new home buyers due to rising adoption </a:t>
              </a:r>
            </a:p>
            <a:p>
              <a:pPr marL="171450" indent="-171450">
                <a:buFont typeface="Arial" panose="020B0604020202020204" pitchFamily="34" charset="0"/>
                <a:buChar char="•"/>
              </a:pPr>
              <a:r>
                <a:rPr lang="en-US" sz="1100">
                  <a:solidFill>
                    <a:schemeClr val="tx2"/>
                  </a:solidFill>
                </a:rPr>
                <a:t>Early adopters have integrated devices in and outside of the home, sharing data </a:t>
              </a:r>
            </a:p>
            <a:p>
              <a:pPr marL="171450" indent="-171450">
                <a:buFont typeface="Arial" panose="020B0604020202020204" pitchFamily="34" charset="0"/>
                <a:buChar char="•"/>
              </a:pPr>
              <a:r>
                <a:rPr lang="en-US" sz="1100">
                  <a:solidFill>
                    <a:schemeClr val="tx2"/>
                  </a:solidFill>
                </a:rPr>
                <a:t>Advances in voice recognition and AI have narrowed the generational divide</a:t>
              </a:r>
            </a:p>
            <a:p>
              <a:pPr marL="171450" indent="-171450">
                <a:buFont typeface="Arial" panose="020B0604020202020204" pitchFamily="34" charset="0"/>
                <a:buChar char="•"/>
              </a:pPr>
              <a:r>
                <a:rPr lang="en-US" sz="1100">
                  <a:solidFill>
                    <a:schemeClr val="tx2"/>
                  </a:solidFill>
                </a:rPr>
                <a:t>New payment plans allow lower income users to gradually pay off costly devices. </a:t>
              </a:r>
            </a:p>
            <a:p>
              <a:pPr marL="171450" indent="-171450">
                <a:buFont typeface="Arial" panose="020B0604020202020204" pitchFamily="34" charset="0"/>
                <a:buChar char="•"/>
              </a:pPr>
              <a:r>
                <a:rPr lang="en-US" sz="1100">
                  <a:solidFill>
                    <a:schemeClr val="tx2"/>
                  </a:solidFill>
                </a:rPr>
                <a:t>Consumers are increasingly trusting, lowering barriers to innovation</a:t>
              </a:r>
            </a:p>
          </p:txBody>
        </p:sp>
        <p:cxnSp>
          <p:nvCxnSpPr>
            <p:cNvPr id="53" name="Straight Connector 52">
              <a:extLst>
                <a:ext uri="{FF2B5EF4-FFF2-40B4-BE49-F238E27FC236}">
                  <a16:creationId xmlns:a16="http://schemas.microsoft.com/office/drawing/2014/main" id="{AA0E6ACB-F519-AF46-91ED-7120BD657148}"/>
                </a:ext>
              </a:extLst>
            </p:cNvPr>
            <p:cNvCxnSpPr/>
            <p:nvPr/>
          </p:nvCxnSpPr>
          <p:spPr>
            <a:xfrm>
              <a:off x="1322899" y="3758177"/>
              <a:ext cx="3991233"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4" name="Straight Connector 53">
              <a:extLst>
                <a:ext uri="{FF2B5EF4-FFF2-40B4-BE49-F238E27FC236}">
                  <a16:creationId xmlns:a16="http://schemas.microsoft.com/office/drawing/2014/main" id="{ACD86C54-7F76-D84F-A66A-68CA5A33D24E}"/>
                </a:ext>
              </a:extLst>
            </p:cNvPr>
            <p:cNvCxnSpPr/>
            <p:nvPr/>
          </p:nvCxnSpPr>
          <p:spPr>
            <a:xfrm>
              <a:off x="6651441" y="3758177"/>
              <a:ext cx="3991233"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5" name="TextBox 54">
              <a:extLst>
                <a:ext uri="{FF2B5EF4-FFF2-40B4-BE49-F238E27FC236}">
                  <a16:creationId xmlns:a16="http://schemas.microsoft.com/office/drawing/2014/main" id="{8BB41EE6-9370-BD44-88AC-6E780143CE8D}"/>
                </a:ext>
              </a:extLst>
            </p:cNvPr>
            <p:cNvSpPr txBox="1"/>
            <p:nvPr/>
          </p:nvSpPr>
          <p:spPr>
            <a:xfrm>
              <a:off x="4550072" y="1087013"/>
              <a:ext cx="2891481" cy="369332"/>
            </a:xfrm>
            <a:prstGeom prst="rect">
              <a:avLst/>
            </a:prstGeom>
            <a:noFill/>
          </p:spPr>
          <p:txBody>
            <a:bodyPr wrap="square" rtlCol="0">
              <a:spAutoFit/>
            </a:bodyPr>
            <a:lstStyle/>
            <a:p>
              <a:r>
                <a:rPr lang="en-US" b="1">
                  <a:solidFill>
                    <a:schemeClr val="tx2"/>
                  </a:solidFill>
                </a:rPr>
                <a:t>Smart Home Euphoria</a:t>
              </a:r>
            </a:p>
          </p:txBody>
        </p:sp>
      </p:grpSp>
    </p:spTree>
    <p:extLst>
      <p:ext uri="{BB962C8B-B14F-4D97-AF65-F5344CB8AC3E}">
        <p14:creationId xmlns:p14="http://schemas.microsoft.com/office/powerpoint/2010/main" val="1997065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1" y="63906"/>
            <a:ext cx="8585500" cy="447675"/>
          </a:xfrm>
        </p:spPr>
        <p:txBody>
          <a:bodyPr/>
          <a:lstStyle/>
          <a:p>
            <a:r>
              <a:rPr lang="en-US"/>
              <a:t>Limited Ecosystem Development &amp; Skeptical Consumers</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43</a:t>
            </a:fld>
            <a:endParaRPr lang="en-US"/>
          </a:p>
        </p:txBody>
      </p:sp>
      <p:grpSp>
        <p:nvGrpSpPr>
          <p:cNvPr id="8" name="Group 7">
            <a:extLst>
              <a:ext uri="{FF2B5EF4-FFF2-40B4-BE49-F238E27FC236}">
                <a16:creationId xmlns:a16="http://schemas.microsoft.com/office/drawing/2014/main" id="{392C5B82-0163-1B4C-BBC1-9EB676CB7B68}"/>
              </a:ext>
            </a:extLst>
          </p:cNvPr>
          <p:cNvGrpSpPr/>
          <p:nvPr/>
        </p:nvGrpSpPr>
        <p:grpSpPr>
          <a:xfrm>
            <a:off x="661050" y="1222063"/>
            <a:ext cx="9319775" cy="5310517"/>
            <a:chOff x="1202559" y="1099048"/>
            <a:chExt cx="9319775" cy="5310517"/>
          </a:xfrm>
        </p:grpSpPr>
        <p:cxnSp>
          <p:nvCxnSpPr>
            <p:cNvPr id="33" name="Straight Connector 32">
              <a:extLst>
                <a:ext uri="{FF2B5EF4-FFF2-40B4-BE49-F238E27FC236}">
                  <a16:creationId xmlns:a16="http://schemas.microsoft.com/office/drawing/2014/main" id="{A7393B4D-C618-7845-A9E9-CA6D53838071}"/>
                </a:ext>
              </a:extLst>
            </p:cNvPr>
            <p:cNvCxnSpPr>
              <a:cxnSpLocks/>
            </p:cNvCxnSpPr>
            <p:nvPr/>
          </p:nvCxnSpPr>
          <p:spPr>
            <a:xfrm>
              <a:off x="5875473" y="1618996"/>
              <a:ext cx="0" cy="1989442"/>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63442D4B-710E-8949-8316-197CA20A1FFB}"/>
                </a:ext>
              </a:extLst>
            </p:cNvPr>
            <p:cNvCxnSpPr>
              <a:cxnSpLocks/>
            </p:cNvCxnSpPr>
            <p:nvPr/>
          </p:nvCxnSpPr>
          <p:spPr>
            <a:xfrm>
              <a:off x="5914603" y="4029152"/>
              <a:ext cx="0" cy="2027403"/>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35" name="Group 34">
              <a:extLst>
                <a:ext uri="{FF2B5EF4-FFF2-40B4-BE49-F238E27FC236}">
                  <a16:creationId xmlns:a16="http://schemas.microsoft.com/office/drawing/2014/main" id="{9343DE4C-5A79-0249-87B8-A5FED2E596B2}"/>
                </a:ext>
              </a:extLst>
            </p:cNvPr>
            <p:cNvGrpSpPr/>
            <p:nvPr/>
          </p:nvGrpSpPr>
          <p:grpSpPr>
            <a:xfrm>
              <a:off x="4905811" y="3184826"/>
              <a:ext cx="2005226" cy="1124648"/>
              <a:chOff x="719459" y="1558393"/>
              <a:chExt cx="8253610" cy="4629107"/>
            </a:xfrm>
          </p:grpSpPr>
          <p:sp>
            <p:nvSpPr>
              <p:cNvPr id="36" name="Oval 35">
                <a:extLst>
                  <a:ext uri="{FF2B5EF4-FFF2-40B4-BE49-F238E27FC236}">
                    <a16:creationId xmlns:a16="http://schemas.microsoft.com/office/drawing/2014/main" id="{D23C49AD-F8A9-904C-886A-4D1FDCEEED24}"/>
                  </a:ext>
                </a:extLst>
              </p:cNvPr>
              <p:cNvSpPr/>
              <p:nvPr/>
            </p:nvSpPr>
            <p:spPr>
              <a:xfrm>
                <a:off x="719459" y="1558393"/>
                <a:ext cx="4423720" cy="2511215"/>
              </a:xfrm>
              <a:prstGeom prst="ellipse">
                <a:avLst/>
              </a:prstGeom>
              <a:solidFill>
                <a:srgbClr val="E93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Oval 36">
                <a:extLst>
                  <a:ext uri="{FF2B5EF4-FFF2-40B4-BE49-F238E27FC236}">
                    <a16:creationId xmlns:a16="http://schemas.microsoft.com/office/drawing/2014/main" id="{D3E00C12-059A-DC43-A3E2-DFAD9306DD45}"/>
                  </a:ext>
                </a:extLst>
              </p:cNvPr>
              <p:cNvSpPr/>
              <p:nvPr/>
            </p:nvSpPr>
            <p:spPr>
              <a:xfrm>
                <a:off x="4549349" y="1558393"/>
                <a:ext cx="4423720" cy="2511218"/>
              </a:xfrm>
              <a:prstGeom prst="ellipse">
                <a:avLst/>
              </a:prstGeom>
              <a:solidFill>
                <a:srgbClr val="144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38" name="Oval 37">
                <a:extLst>
                  <a:ext uri="{FF2B5EF4-FFF2-40B4-BE49-F238E27FC236}">
                    <a16:creationId xmlns:a16="http://schemas.microsoft.com/office/drawing/2014/main" id="{F60E891E-6B92-3043-B71D-322A732E12B5}"/>
                  </a:ext>
                </a:extLst>
              </p:cNvPr>
              <p:cNvSpPr/>
              <p:nvPr/>
            </p:nvSpPr>
            <p:spPr>
              <a:xfrm>
                <a:off x="4549349" y="3676285"/>
                <a:ext cx="4423720" cy="25112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9" name="Oval 38">
                <a:extLst>
                  <a:ext uri="{FF2B5EF4-FFF2-40B4-BE49-F238E27FC236}">
                    <a16:creationId xmlns:a16="http://schemas.microsoft.com/office/drawing/2014/main" id="{4B2B8B36-5D6B-8C49-98B3-50C6630BD9A6}"/>
                  </a:ext>
                </a:extLst>
              </p:cNvPr>
              <p:cNvSpPr/>
              <p:nvPr/>
            </p:nvSpPr>
            <p:spPr>
              <a:xfrm>
                <a:off x="719459" y="3676285"/>
                <a:ext cx="4423720" cy="25112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grpSp>
        <p:sp>
          <p:nvSpPr>
            <p:cNvPr id="40" name="Rectangle 39">
              <a:extLst>
                <a:ext uri="{FF2B5EF4-FFF2-40B4-BE49-F238E27FC236}">
                  <a16:creationId xmlns:a16="http://schemas.microsoft.com/office/drawing/2014/main" id="{7DDAB436-3A2E-D541-8D31-F2B96CCEDEBD}"/>
                </a:ext>
              </a:extLst>
            </p:cNvPr>
            <p:cNvSpPr/>
            <p:nvPr/>
          </p:nvSpPr>
          <p:spPr>
            <a:xfrm>
              <a:off x="1645920" y="1410121"/>
              <a:ext cx="3547872" cy="18641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en-US" sz="1200" b="1" dirty="0">
                  <a:solidFill>
                    <a:srgbClr val="E93E1D"/>
                  </a:solidFill>
                </a:rPr>
                <a:t>Competitive</a:t>
              </a:r>
            </a:p>
            <a:p>
              <a:pPr marL="171450" indent="-171450">
                <a:buFont typeface="Arial" panose="020B0604020202020204" pitchFamily="34" charset="0"/>
                <a:buChar char="•"/>
              </a:pPr>
              <a:r>
                <a:rPr lang="en-CA" sz="1200" dirty="0">
                  <a:solidFill>
                    <a:schemeClr val="tx2"/>
                  </a:solidFill>
                </a:rPr>
                <a:t>Similar to today, limited partnerships are formed, and families of devices continue to dominate the home </a:t>
              </a:r>
            </a:p>
            <a:p>
              <a:pPr marL="171450" indent="-171450">
                <a:buFont typeface="Arial" panose="020B0604020202020204" pitchFamily="34" charset="0"/>
                <a:buChar char="•"/>
              </a:pPr>
              <a:r>
                <a:rPr lang="en-CA" sz="1200" dirty="0">
                  <a:solidFill>
                    <a:schemeClr val="tx2"/>
                  </a:solidFill>
                </a:rPr>
                <a:t>The Amazon and Google’s of the world continue to develop additional devices and services, selectively adding partners for various use cases, limiting options for the consumer</a:t>
              </a:r>
              <a:endParaRPr lang="en-US" sz="1200" dirty="0">
                <a:solidFill>
                  <a:schemeClr val="tx2"/>
                </a:solidFill>
              </a:endParaRPr>
            </a:p>
            <a:p>
              <a:pPr algn="ctr"/>
              <a:endParaRPr lang="en-US" sz="1200" dirty="0">
                <a:solidFill>
                  <a:srgbClr val="000000"/>
                </a:solidFill>
              </a:endParaRPr>
            </a:p>
          </p:txBody>
        </p:sp>
        <p:sp>
          <p:nvSpPr>
            <p:cNvPr id="41" name="Rectangle 40">
              <a:extLst>
                <a:ext uri="{FF2B5EF4-FFF2-40B4-BE49-F238E27FC236}">
                  <a16:creationId xmlns:a16="http://schemas.microsoft.com/office/drawing/2014/main" id="{DE2F6006-A5FF-4344-9FAA-12F94D314CAD}"/>
                </a:ext>
              </a:extLst>
            </p:cNvPr>
            <p:cNvSpPr/>
            <p:nvPr/>
          </p:nvSpPr>
          <p:spPr>
            <a:xfrm>
              <a:off x="6904713" y="1410121"/>
              <a:ext cx="3617620" cy="2511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en-US" sz="1200" b="1" dirty="0">
                  <a:solidFill>
                    <a:srgbClr val="144486"/>
                  </a:solidFill>
                </a:rPr>
                <a:t>Technology</a:t>
              </a:r>
            </a:p>
            <a:p>
              <a:pPr marL="171450" indent="-171450">
                <a:buFont typeface="Arial" panose="020B0604020202020204" pitchFamily="34" charset="0"/>
                <a:buChar char="•"/>
              </a:pPr>
              <a:r>
                <a:rPr lang="en-CA" sz="1200" dirty="0">
                  <a:solidFill>
                    <a:schemeClr val="tx2"/>
                  </a:solidFill>
                </a:rPr>
                <a:t>Connectivity has somewhat improved, strengthening Wi-Fi and Bluetooth for more interaction, but this doesn’t address all use cases, such as remote access</a:t>
              </a:r>
            </a:p>
            <a:p>
              <a:pPr marL="171450" indent="-171450">
                <a:buFont typeface="Arial" panose="020B0604020202020204" pitchFamily="34" charset="0"/>
                <a:buChar char="•"/>
              </a:pPr>
              <a:r>
                <a:rPr lang="en-CA" sz="1200" dirty="0">
                  <a:solidFill>
                    <a:schemeClr val="tx2"/>
                  </a:solidFill>
                </a:rPr>
                <a:t>Interoperability is inhibited, limiting developers to create for popular devices like hubs. Use cases have expanded slightly, but software providers have not integrated and the magnitude of value-added applications and services is low</a:t>
              </a:r>
              <a:endParaRPr lang="en-US" sz="1200" dirty="0">
                <a:solidFill>
                  <a:schemeClr val="tx2"/>
                </a:solidFill>
              </a:endParaRPr>
            </a:p>
          </p:txBody>
        </p:sp>
        <p:sp>
          <p:nvSpPr>
            <p:cNvPr id="56" name="Rectangle 55">
              <a:extLst>
                <a:ext uri="{FF2B5EF4-FFF2-40B4-BE49-F238E27FC236}">
                  <a16:creationId xmlns:a16="http://schemas.microsoft.com/office/drawing/2014/main" id="{95FEA3DC-4D35-A444-A917-CBD7E59625B9}"/>
                </a:ext>
              </a:extLst>
            </p:cNvPr>
            <p:cNvSpPr/>
            <p:nvPr/>
          </p:nvSpPr>
          <p:spPr>
            <a:xfrm>
              <a:off x="6898605" y="3898350"/>
              <a:ext cx="3547872" cy="1870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en-CA" sz="1400" b="1" dirty="0">
                  <a:solidFill>
                    <a:schemeClr val="accent1"/>
                  </a:solidFill>
                </a:rPr>
                <a:t>Socioeconomic</a:t>
              </a:r>
            </a:p>
            <a:p>
              <a:pPr marL="171450" indent="-171450">
                <a:buFont typeface="Arial" panose="020B0604020202020204" pitchFamily="34" charset="0"/>
                <a:buChar char="•"/>
              </a:pPr>
              <a:r>
                <a:rPr lang="en-CA" sz="1200" dirty="0">
                  <a:solidFill>
                    <a:schemeClr val="tx2"/>
                  </a:solidFill>
                </a:rPr>
                <a:t>The current state of the market persists. There is a large constituency of smart home users, but many of these individuals are weary of smart home devices </a:t>
              </a:r>
            </a:p>
            <a:p>
              <a:pPr marL="171450" indent="-171450">
                <a:buFont typeface="Arial" panose="020B0604020202020204" pitchFamily="34" charset="0"/>
                <a:buChar char="•"/>
              </a:pPr>
              <a:r>
                <a:rPr lang="en-CA" sz="1200" dirty="0">
                  <a:solidFill>
                    <a:schemeClr val="tx2"/>
                  </a:solidFill>
                </a:rPr>
                <a:t>This inhibits many advances in the space, particularly in new use case creation and value-added application development</a:t>
              </a:r>
              <a:endParaRPr lang="en-US" sz="1200" dirty="0">
                <a:solidFill>
                  <a:schemeClr val="tx2"/>
                </a:solidFill>
              </a:endParaRPr>
            </a:p>
          </p:txBody>
        </p:sp>
        <p:cxnSp>
          <p:nvCxnSpPr>
            <p:cNvPr id="57" name="Straight Connector 56">
              <a:extLst>
                <a:ext uri="{FF2B5EF4-FFF2-40B4-BE49-F238E27FC236}">
                  <a16:creationId xmlns:a16="http://schemas.microsoft.com/office/drawing/2014/main" id="{907B2BB1-A476-6246-B0AF-0F0A60B67210}"/>
                </a:ext>
              </a:extLst>
            </p:cNvPr>
            <p:cNvCxnSpPr/>
            <p:nvPr/>
          </p:nvCxnSpPr>
          <p:spPr>
            <a:xfrm>
              <a:off x="1202559" y="3745501"/>
              <a:ext cx="3991233"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8" name="Straight Connector 57">
              <a:extLst>
                <a:ext uri="{FF2B5EF4-FFF2-40B4-BE49-F238E27FC236}">
                  <a16:creationId xmlns:a16="http://schemas.microsoft.com/office/drawing/2014/main" id="{EB04CB74-B339-0346-9567-EB792AAD8FCC}"/>
                </a:ext>
              </a:extLst>
            </p:cNvPr>
            <p:cNvCxnSpPr/>
            <p:nvPr/>
          </p:nvCxnSpPr>
          <p:spPr>
            <a:xfrm>
              <a:off x="6531101" y="3745501"/>
              <a:ext cx="3991233"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9" name="TextBox 58">
              <a:extLst>
                <a:ext uri="{FF2B5EF4-FFF2-40B4-BE49-F238E27FC236}">
                  <a16:creationId xmlns:a16="http://schemas.microsoft.com/office/drawing/2014/main" id="{82F85181-6FFB-B244-B5CB-AC1CDAAAE6F5}"/>
                </a:ext>
              </a:extLst>
            </p:cNvPr>
            <p:cNvSpPr txBox="1"/>
            <p:nvPr/>
          </p:nvSpPr>
          <p:spPr>
            <a:xfrm>
              <a:off x="4634820" y="1099048"/>
              <a:ext cx="2481305" cy="369332"/>
            </a:xfrm>
            <a:prstGeom prst="rect">
              <a:avLst/>
            </a:prstGeom>
            <a:noFill/>
          </p:spPr>
          <p:txBody>
            <a:bodyPr wrap="square" rtlCol="0">
              <a:spAutoFit/>
            </a:bodyPr>
            <a:lstStyle/>
            <a:p>
              <a:r>
                <a:rPr lang="en-US" b="1">
                  <a:solidFill>
                    <a:schemeClr val="tx2"/>
                  </a:solidFill>
                </a:rPr>
                <a:t>Middle of the Road</a:t>
              </a:r>
            </a:p>
          </p:txBody>
        </p:sp>
        <p:sp>
          <p:nvSpPr>
            <p:cNvPr id="60" name="Rectangle 59">
              <a:extLst>
                <a:ext uri="{FF2B5EF4-FFF2-40B4-BE49-F238E27FC236}">
                  <a16:creationId xmlns:a16="http://schemas.microsoft.com/office/drawing/2014/main" id="{C2B76927-E267-4745-BC34-EED21CED51EB}"/>
                </a:ext>
              </a:extLst>
            </p:cNvPr>
            <p:cNvSpPr/>
            <p:nvPr/>
          </p:nvSpPr>
          <p:spPr>
            <a:xfrm>
              <a:off x="1645920" y="3898350"/>
              <a:ext cx="3547872" cy="2511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en-US" sz="1400" b="1">
                  <a:solidFill>
                    <a:srgbClr val="FF8000"/>
                  </a:solidFill>
                </a:rPr>
                <a:t>Consumer</a:t>
              </a:r>
            </a:p>
            <a:p>
              <a:pPr marL="171450" indent="-171450">
                <a:buFont typeface="Arial" panose="020B0604020202020204" pitchFamily="34" charset="0"/>
                <a:buChar char="•"/>
              </a:pPr>
              <a:r>
                <a:rPr lang="en-CA" sz="1200">
                  <a:solidFill>
                    <a:schemeClr val="tx2"/>
                  </a:solidFill>
                </a:rPr>
                <a:t>The user base expands; however, early adopters continue to lead the way when it comes to new devices and use cases. There has not been an explosion in adoption — there is a slight but steady growth</a:t>
              </a:r>
            </a:p>
            <a:p>
              <a:pPr marL="171450" indent="-171450">
                <a:buFont typeface="Arial" panose="020B0604020202020204" pitchFamily="34" charset="0"/>
                <a:buChar char="•"/>
              </a:pPr>
              <a:r>
                <a:rPr lang="en-CA" sz="1200">
                  <a:solidFill>
                    <a:schemeClr val="tx2"/>
                  </a:solidFill>
                </a:rPr>
                <a:t>Consumers are still typically high-income but do not demand smart home infrastructure in newly purchased homes or in newly rented apartment spaces</a:t>
              </a:r>
              <a:endParaRPr lang="en-US" sz="1200">
                <a:solidFill>
                  <a:schemeClr val="tx2"/>
                </a:solidFill>
              </a:endParaRPr>
            </a:p>
          </p:txBody>
        </p:sp>
      </p:grpSp>
    </p:spTree>
    <p:extLst>
      <p:ext uri="{BB962C8B-B14F-4D97-AF65-F5344CB8AC3E}">
        <p14:creationId xmlns:p14="http://schemas.microsoft.com/office/powerpoint/2010/main" val="1285577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69D463-FC54-0746-9C23-08468AC43F2E}"/>
              </a:ext>
            </a:extLst>
          </p:cNvPr>
          <p:cNvSpPr>
            <a:spLocks noGrp="1"/>
          </p:cNvSpPr>
          <p:nvPr>
            <p:ph type="title"/>
          </p:nvPr>
        </p:nvSpPr>
        <p:spPr>
          <a:xfrm>
            <a:off x="827441" y="63906"/>
            <a:ext cx="8585500" cy="447675"/>
          </a:xfrm>
        </p:spPr>
        <p:txBody>
          <a:bodyPr/>
          <a:lstStyle/>
          <a:p>
            <a:r>
              <a:rPr lang="en-US"/>
              <a:t>Continued Siloes, Stalled Innovation and Lack Of Trust</a:t>
            </a:r>
          </a:p>
        </p:txBody>
      </p:sp>
      <p:sp>
        <p:nvSpPr>
          <p:cNvPr id="4" name="Footer Placeholder 3">
            <a:extLst>
              <a:ext uri="{FF2B5EF4-FFF2-40B4-BE49-F238E27FC236}">
                <a16:creationId xmlns:a16="http://schemas.microsoft.com/office/drawing/2014/main" id="{CCED767A-68AB-7548-BD33-A6A37684AD2A}"/>
              </a:ext>
            </a:extLst>
          </p:cNvPr>
          <p:cNvSpPr>
            <a:spLocks noGrp="1"/>
          </p:cNvSpPr>
          <p:nvPr>
            <p:ph type="ftr" sz="quarter" idx="10"/>
          </p:nvPr>
        </p:nvSpPr>
        <p:spPr/>
        <p:txBody>
          <a:bodyPr/>
          <a:lstStyle/>
          <a:p>
            <a:r>
              <a:rPr lang="en-US" dirty="0"/>
              <a:t>© 2019, Continental Automated Buildings Association</a:t>
            </a:r>
          </a:p>
        </p:txBody>
      </p:sp>
      <p:sp>
        <p:nvSpPr>
          <p:cNvPr id="7" name="Slide Number Placeholder 3">
            <a:extLst>
              <a:ext uri="{FF2B5EF4-FFF2-40B4-BE49-F238E27FC236}">
                <a16:creationId xmlns:a16="http://schemas.microsoft.com/office/drawing/2014/main" id="{362C6259-131B-1940-8CE4-D4D38ABA5099}"/>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44</a:t>
            </a:fld>
            <a:endParaRPr lang="en-US"/>
          </a:p>
        </p:txBody>
      </p:sp>
      <p:grpSp>
        <p:nvGrpSpPr>
          <p:cNvPr id="3" name="Group 2">
            <a:extLst>
              <a:ext uri="{FF2B5EF4-FFF2-40B4-BE49-F238E27FC236}">
                <a16:creationId xmlns:a16="http://schemas.microsoft.com/office/drawing/2014/main" id="{BA0B65DA-8473-C448-B82D-4D5A96218D92}"/>
              </a:ext>
            </a:extLst>
          </p:cNvPr>
          <p:cNvGrpSpPr/>
          <p:nvPr/>
        </p:nvGrpSpPr>
        <p:grpSpPr>
          <a:xfrm>
            <a:off x="539130" y="1054227"/>
            <a:ext cx="9319775" cy="5363593"/>
            <a:chOff x="1285572" y="1097770"/>
            <a:chExt cx="9319775" cy="5363593"/>
          </a:xfrm>
        </p:grpSpPr>
        <p:cxnSp>
          <p:nvCxnSpPr>
            <p:cNvPr id="20" name="Straight Connector 19">
              <a:extLst>
                <a:ext uri="{FF2B5EF4-FFF2-40B4-BE49-F238E27FC236}">
                  <a16:creationId xmlns:a16="http://schemas.microsoft.com/office/drawing/2014/main" id="{340206CF-8C14-5A4A-AF1B-C33CB6061712}"/>
                </a:ext>
              </a:extLst>
            </p:cNvPr>
            <p:cNvCxnSpPr>
              <a:cxnSpLocks/>
            </p:cNvCxnSpPr>
            <p:nvPr/>
          </p:nvCxnSpPr>
          <p:spPr>
            <a:xfrm>
              <a:off x="5997616" y="4027873"/>
              <a:ext cx="0" cy="240163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16CC78B3-8768-994E-8062-834A78522648}"/>
                </a:ext>
              </a:extLst>
            </p:cNvPr>
            <p:cNvCxnSpPr>
              <a:cxnSpLocks/>
            </p:cNvCxnSpPr>
            <p:nvPr/>
          </p:nvCxnSpPr>
          <p:spPr>
            <a:xfrm>
              <a:off x="5958486" y="1630074"/>
              <a:ext cx="0" cy="1977085"/>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D3102E44-7A26-8E4A-BEEB-64394E0B4B23}"/>
                </a:ext>
              </a:extLst>
            </p:cNvPr>
            <p:cNvCxnSpPr/>
            <p:nvPr/>
          </p:nvCxnSpPr>
          <p:spPr>
            <a:xfrm>
              <a:off x="1285572" y="3744222"/>
              <a:ext cx="3991233"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DACA024-0C61-E245-86CA-262A92CB80DE}"/>
                </a:ext>
              </a:extLst>
            </p:cNvPr>
            <p:cNvCxnSpPr/>
            <p:nvPr/>
          </p:nvCxnSpPr>
          <p:spPr>
            <a:xfrm>
              <a:off x="6614114" y="3744222"/>
              <a:ext cx="3991233"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4" name="Group 23">
              <a:extLst>
                <a:ext uri="{FF2B5EF4-FFF2-40B4-BE49-F238E27FC236}">
                  <a16:creationId xmlns:a16="http://schemas.microsoft.com/office/drawing/2014/main" id="{DA84B836-9C9B-6647-B996-E96E5C967608}"/>
                </a:ext>
              </a:extLst>
            </p:cNvPr>
            <p:cNvGrpSpPr/>
            <p:nvPr/>
          </p:nvGrpSpPr>
          <p:grpSpPr>
            <a:xfrm>
              <a:off x="4988824" y="3183547"/>
              <a:ext cx="2005226" cy="1124648"/>
              <a:chOff x="719459" y="1558393"/>
              <a:chExt cx="8253610" cy="4629107"/>
            </a:xfrm>
          </p:grpSpPr>
          <p:sp>
            <p:nvSpPr>
              <p:cNvPr id="25" name="Oval 24">
                <a:extLst>
                  <a:ext uri="{FF2B5EF4-FFF2-40B4-BE49-F238E27FC236}">
                    <a16:creationId xmlns:a16="http://schemas.microsoft.com/office/drawing/2014/main" id="{3BB5DF2A-CEE6-C543-9AFD-212D93509B49}"/>
                  </a:ext>
                </a:extLst>
              </p:cNvPr>
              <p:cNvSpPr/>
              <p:nvPr/>
            </p:nvSpPr>
            <p:spPr>
              <a:xfrm>
                <a:off x="719459" y="1558393"/>
                <a:ext cx="4423720" cy="2511215"/>
              </a:xfrm>
              <a:prstGeom prst="ellipse">
                <a:avLst/>
              </a:prstGeom>
              <a:solidFill>
                <a:srgbClr val="E93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Oval 25">
                <a:extLst>
                  <a:ext uri="{FF2B5EF4-FFF2-40B4-BE49-F238E27FC236}">
                    <a16:creationId xmlns:a16="http://schemas.microsoft.com/office/drawing/2014/main" id="{215B6356-4BB2-6E4A-A4F6-797BE8075CC4}"/>
                  </a:ext>
                </a:extLst>
              </p:cNvPr>
              <p:cNvSpPr/>
              <p:nvPr/>
            </p:nvSpPr>
            <p:spPr>
              <a:xfrm>
                <a:off x="4549349" y="1558393"/>
                <a:ext cx="4423720" cy="2511218"/>
              </a:xfrm>
              <a:prstGeom prst="ellipse">
                <a:avLst/>
              </a:prstGeom>
              <a:solidFill>
                <a:srgbClr val="144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sp>
            <p:nvSpPr>
              <p:cNvPr id="27" name="Oval 26">
                <a:extLst>
                  <a:ext uri="{FF2B5EF4-FFF2-40B4-BE49-F238E27FC236}">
                    <a16:creationId xmlns:a16="http://schemas.microsoft.com/office/drawing/2014/main" id="{1C026FB9-5060-A84B-B3A5-686C6CB9B52A}"/>
                  </a:ext>
                </a:extLst>
              </p:cNvPr>
              <p:cNvSpPr/>
              <p:nvPr/>
            </p:nvSpPr>
            <p:spPr>
              <a:xfrm>
                <a:off x="4549349" y="3676285"/>
                <a:ext cx="4423720" cy="25112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8" name="Oval 27">
                <a:extLst>
                  <a:ext uri="{FF2B5EF4-FFF2-40B4-BE49-F238E27FC236}">
                    <a16:creationId xmlns:a16="http://schemas.microsoft.com/office/drawing/2014/main" id="{3FF01631-AADB-6845-A3FE-E0A14FC20CFD}"/>
                  </a:ext>
                </a:extLst>
              </p:cNvPr>
              <p:cNvSpPr/>
              <p:nvPr/>
            </p:nvSpPr>
            <p:spPr>
              <a:xfrm>
                <a:off x="719459" y="3676285"/>
                <a:ext cx="4423720" cy="25112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endParaRPr>
              </a:p>
            </p:txBody>
          </p:sp>
        </p:grpSp>
        <p:sp>
          <p:nvSpPr>
            <p:cNvPr id="29" name="Rectangle 28">
              <a:extLst>
                <a:ext uri="{FF2B5EF4-FFF2-40B4-BE49-F238E27FC236}">
                  <a16:creationId xmlns:a16="http://schemas.microsoft.com/office/drawing/2014/main" id="{21C2F55F-461F-B34F-B494-BC60ABB6B5F9}"/>
                </a:ext>
              </a:extLst>
            </p:cNvPr>
            <p:cNvSpPr/>
            <p:nvPr/>
          </p:nvSpPr>
          <p:spPr>
            <a:xfrm>
              <a:off x="1594630" y="1469015"/>
              <a:ext cx="3682175" cy="2511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en-US" sz="1400" b="1">
                  <a:solidFill>
                    <a:srgbClr val="E93E1D"/>
                  </a:solidFill>
                </a:rPr>
                <a:t>Competitive</a:t>
              </a:r>
            </a:p>
            <a:p>
              <a:pPr marL="171450" indent="-171450">
                <a:buFont typeface="Arial" panose="020B0604020202020204" pitchFamily="34" charset="0"/>
                <a:buChar char="•"/>
              </a:pPr>
              <a:r>
                <a:rPr lang="en-CA" sz="1200">
                  <a:solidFill>
                    <a:schemeClr val="tx2"/>
                  </a:solidFill>
                </a:rPr>
                <a:t>Companies shut other players out, attempting to silo the smart home opportunity</a:t>
              </a:r>
            </a:p>
            <a:p>
              <a:pPr marL="171450" indent="-171450">
                <a:buFont typeface="Arial" panose="020B0604020202020204" pitchFamily="34" charset="0"/>
                <a:buChar char="•"/>
              </a:pPr>
              <a:r>
                <a:rPr lang="en-CA" sz="1200">
                  <a:solidFill>
                    <a:schemeClr val="tx2"/>
                  </a:solidFill>
                </a:rPr>
                <a:t>Device suppliers make their equipment unable to communicate with other brand devices or software providers, enabling only a small amount of use cases per device and disallowing any compound of complex use cases that involve machine-to-machine communication</a:t>
              </a:r>
              <a:endParaRPr lang="en-US" sz="1200">
                <a:solidFill>
                  <a:schemeClr val="tx2"/>
                </a:solidFill>
              </a:endParaRPr>
            </a:p>
            <a:p>
              <a:pPr algn="ctr"/>
              <a:endParaRPr lang="en-US" sz="1400">
                <a:solidFill>
                  <a:srgbClr val="000000"/>
                </a:solidFill>
              </a:endParaRPr>
            </a:p>
          </p:txBody>
        </p:sp>
        <p:sp>
          <p:nvSpPr>
            <p:cNvPr id="30" name="Rectangle 29">
              <a:extLst>
                <a:ext uri="{FF2B5EF4-FFF2-40B4-BE49-F238E27FC236}">
                  <a16:creationId xmlns:a16="http://schemas.microsoft.com/office/drawing/2014/main" id="{FEB5437C-C5D3-484E-AC08-77E803DA194E}"/>
                </a:ext>
              </a:extLst>
            </p:cNvPr>
            <p:cNvSpPr/>
            <p:nvPr/>
          </p:nvSpPr>
          <p:spPr>
            <a:xfrm>
              <a:off x="6863905" y="1469015"/>
              <a:ext cx="3682175" cy="2511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en-US" sz="1400" b="1" dirty="0">
                  <a:solidFill>
                    <a:srgbClr val="144486"/>
                  </a:solidFill>
                </a:rPr>
                <a:t>Technology</a:t>
              </a:r>
            </a:p>
            <a:p>
              <a:pPr marL="171450" indent="-171450">
                <a:buFont typeface="Arial" panose="020B0604020202020204" pitchFamily="34" charset="0"/>
                <a:buChar char="•"/>
              </a:pPr>
              <a:r>
                <a:rPr lang="en-CA" sz="1200" dirty="0">
                  <a:solidFill>
                    <a:schemeClr val="tx2"/>
                  </a:solidFill>
                </a:rPr>
                <a:t>Technology suppliers have a focus on getting new users on existing devices instead of enabling new use cases. As a result, smart home adoption remains simple with only a few users developing complete smart home systems </a:t>
              </a:r>
            </a:p>
            <a:p>
              <a:pPr marL="171450" indent="-171450">
                <a:buFont typeface="Arial" panose="020B0604020202020204" pitchFamily="34" charset="0"/>
                <a:buChar char="•"/>
              </a:pPr>
              <a:r>
                <a:rPr lang="en-CA" sz="1200" dirty="0">
                  <a:solidFill>
                    <a:schemeClr val="tx2"/>
                  </a:solidFill>
                </a:rPr>
                <a:t>Many of the same devices are in place today, but with a slightly larger user base. The scenario unlocks only a fraction of the total value possible in smart home</a:t>
              </a:r>
              <a:endParaRPr lang="en-US" sz="1200" dirty="0">
                <a:solidFill>
                  <a:schemeClr val="tx2"/>
                </a:solidFill>
              </a:endParaRPr>
            </a:p>
          </p:txBody>
        </p:sp>
        <p:sp>
          <p:nvSpPr>
            <p:cNvPr id="31" name="Rectangle 30">
              <a:extLst>
                <a:ext uri="{FF2B5EF4-FFF2-40B4-BE49-F238E27FC236}">
                  <a16:creationId xmlns:a16="http://schemas.microsoft.com/office/drawing/2014/main" id="{B904D8D9-5A4B-2A4B-8429-7D1853C9B1C1}"/>
                </a:ext>
              </a:extLst>
            </p:cNvPr>
            <p:cNvSpPr/>
            <p:nvPr/>
          </p:nvSpPr>
          <p:spPr>
            <a:xfrm>
              <a:off x="6863904" y="3950148"/>
              <a:ext cx="3682175" cy="2511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en-CA" sz="1400" b="1">
                  <a:solidFill>
                    <a:schemeClr val="accent1"/>
                  </a:solidFill>
                </a:rPr>
                <a:t>Socioeconomic</a:t>
              </a:r>
            </a:p>
            <a:p>
              <a:pPr marL="171450" indent="-171450">
                <a:buFont typeface="Arial" panose="020B0604020202020204" pitchFamily="34" charset="0"/>
                <a:buChar char="•"/>
              </a:pPr>
              <a:r>
                <a:rPr lang="en-CA" sz="1200">
                  <a:solidFill>
                    <a:schemeClr val="tx2"/>
                  </a:solidFill>
                </a:rPr>
                <a:t>Users have a lower propensity to spend, as a result of restricted economic opportunity, and several more smart home data privacy scandals have broken out </a:t>
              </a:r>
            </a:p>
            <a:p>
              <a:pPr marL="171450" indent="-171450">
                <a:buFont typeface="Arial" panose="020B0604020202020204" pitchFamily="34" charset="0"/>
                <a:buChar char="•"/>
              </a:pPr>
              <a:r>
                <a:rPr lang="en-CA" sz="1200">
                  <a:solidFill>
                    <a:schemeClr val="tx2"/>
                  </a:solidFill>
                </a:rPr>
                <a:t>Consumers are hesitant to adopt the technology because they believe their personal conversations are being shared with a malicious world, leaving the smart home market opportunity at its lower-bound</a:t>
              </a:r>
              <a:endParaRPr lang="en-US" sz="1200">
                <a:solidFill>
                  <a:schemeClr val="tx2"/>
                </a:solidFill>
              </a:endParaRPr>
            </a:p>
          </p:txBody>
        </p:sp>
        <p:sp>
          <p:nvSpPr>
            <p:cNvPr id="32" name="Rectangle 31">
              <a:extLst>
                <a:ext uri="{FF2B5EF4-FFF2-40B4-BE49-F238E27FC236}">
                  <a16:creationId xmlns:a16="http://schemas.microsoft.com/office/drawing/2014/main" id="{E7B88745-A390-5D44-A55C-324A95B57CD6}"/>
                </a:ext>
              </a:extLst>
            </p:cNvPr>
            <p:cNvSpPr/>
            <p:nvPr/>
          </p:nvSpPr>
          <p:spPr>
            <a:xfrm>
              <a:off x="1594630" y="3950148"/>
              <a:ext cx="3682175" cy="2511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en-US" sz="1400" b="1">
                  <a:solidFill>
                    <a:srgbClr val="FF8000"/>
                  </a:solidFill>
                </a:rPr>
                <a:t>Consumer</a:t>
              </a:r>
              <a:endParaRPr lang="en-US" sz="1000" b="1">
                <a:solidFill>
                  <a:srgbClr val="FF8000"/>
                </a:solidFill>
              </a:endParaRPr>
            </a:p>
            <a:p>
              <a:pPr marL="171450" indent="-171450">
                <a:buFont typeface="Arial" panose="020B0604020202020204" pitchFamily="34" charset="0"/>
                <a:buChar char="•"/>
              </a:pPr>
              <a:r>
                <a:rPr lang="en-CA" sz="1200">
                  <a:solidFill>
                    <a:schemeClr val="tx2"/>
                  </a:solidFill>
                </a:rPr>
                <a:t>Early adopters continue to be the only users, likely due to pain points in price and tech savviness</a:t>
              </a:r>
            </a:p>
            <a:p>
              <a:pPr marL="171450" indent="-171450">
                <a:buFont typeface="Arial" panose="020B0604020202020204" pitchFamily="34" charset="0"/>
                <a:buChar char="•"/>
              </a:pPr>
              <a:r>
                <a:rPr lang="en-CA" sz="1200">
                  <a:solidFill>
                    <a:schemeClr val="tx2"/>
                  </a:solidFill>
                </a:rPr>
                <a:t>Users do not see that smart home technology as a necessity, and there have not been enough technology advances to justify the price for many users. The user base continues to grow very slightly, but there is not much traction for partnerships or innovations due to the lack of interest presented by the consumer</a:t>
              </a:r>
              <a:endParaRPr lang="en-US" sz="1200">
                <a:solidFill>
                  <a:schemeClr val="tx2"/>
                </a:solidFill>
              </a:endParaRPr>
            </a:p>
          </p:txBody>
        </p:sp>
        <p:sp>
          <p:nvSpPr>
            <p:cNvPr id="33" name="TextBox 32">
              <a:extLst>
                <a:ext uri="{FF2B5EF4-FFF2-40B4-BE49-F238E27FC236}">
                  <a16:creationId xmlns:a16="http://schemas.microsoft.com/office/drawing/2014/main" id="{AE0B41E4-2540-F347-83A6-9F597EDE3C89}"/>
                </a:ext>
              </a:extLst>
            </p:cNvPr>
            <p:cNvSpPr txBox="1"/>
            <p:nvPr/>
          </p:nvSpPr>
          <p:spPr>
            <a:xfrm>
              <a:off x="4512745" y="1097770"/>
              <a:ext cx="2891481" cy="369332"/>
            </a:xfrm>
            <a:prstGeom prst="rect">
              <a:avLst/>
            </a:prstGeom>
            <a:noFill/>
          </p:spPr>
          <p:txBody>
            <a:bodyPr wrap="square" rtlCol="0">
              <a:spAutoFit/>
            </a:bodyPr>
            <a:lstStyle/>
            <a:p>
              <a:r>
                <a:rPr lang="en-US" b="1">
                  <a:solidFill>
                    <a:schemeClr val="tx2"/>
                  </a:solidFill>
                </a:rPr>
                <a:t>Stagnant Smart Home</a:t>
              </a:r>
            </a:p>
          </p:txBody>
        </p:sp>
      </p:grpSp>
    </p:spTree>
    <p:extLst>
      <p:ext uri="{BB962C8B-B14F-4D97-AF65-F5344CB8AC3E}">
        <p14:creationId xmlns:p14="http://schemas.microsoft.com/office/powerpoint/2010/main" val="2914580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F292-0B71-9F43-90BD-748D86B6DF8B}"/>
              </a:ext>
            </a:extLst>
          </p:cNvPr>
          <p:cNvSpPr>
            <a:spLocks noGrp="1"/>
          </p:cNvSpPr>
          <p:nvPr>
            <p:ph type="title"/>
          </p:nvPr>
        </p:nvSpPr>
        <p:spPr>
          <a:xfrm>
            <a:off x="838199" y="85423"/>
            <a:ext cx="8946177" cy="447675"/>
          </a:xfrm>
        </p:spPr>
        <p:txBody>
          <a:bodyPr/>
          <a:lstStyle/>
          <a:p>
            <a:r>
              <a:rPr lang="en-US"/>
              <a:t>The North American Region Contains Over 150M Homes In 2018; 250M In 2023</a:t>
            </a:r>
          </a:p>
        </p:txBody>
      </p:sp>
      <p:sp>
        <p:nvSpPr>
          <p:cNvPr id="3" name="Footer Placeholder 2">
            <a:extLst>
              <a:ext uri="{FF2B5EF4-FFF2-40B4-BE49-F238E27FC236}">
                <a16:creationId xmlns:a16="http://schemas.microsoft.com/office/drawing/2014/main" id="{7DD67B07-3C04-C948-A1AB-FA479AC37468}"/>
              </a:ext>
            </a:extLst>
          </p:cNvPr>
          <p:cNvSpPr>
            <a:spLocks noGrp="1"/>
          </p:cNvSpPr>
          <p:nvPr>
            <p:ph type="ftr" sz="quarter" idx="10"/>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0EE7B0A2-3B97-5B4F-812B-4D632EB9788A}"/>
              </a:ext>
            </a:extLst>
          </p:cNvPr>
          <p:cNvSpPr>
            <a:spLocks noGrp="1"/>
          </p:cNvSpPr>
          <p:nvPr>
            <p:ph type="sldNum" sz="quarter" idx="11"/>
          </p:nvPr>
        </p:nvSpPr>
        <p:spPr/>
        <p:txBody>
          <a:bodyPr/>
          <a:lstStyle/>
          <a:p>
            <a:fld id="{4658F449-AC56-C64A-8488-86A10DE691DA}" type="slidenum">
              <a:rPr lang="en-US" smtClean="0"/>
              <a:pPr/>
              <a:t>45</a:t>
            </a:fld>
            <a:endParaRPr lang="en-US"/>
          </a:p>
        </p:txBody>
      </p:sp>
      <p:sp>
        <p:nvSpPr>
          <p:cNvPr id="6" name="Rectangle 5">
            <a:extLst>
              <a:ext uri="{FF2B5EF4-FFF2-40B4-BE49-F238E27FC236}">
                <a16:creationId xmlns:a16="http://schemas.microsoft.com/office/drawing/2014/main" id="{00BE31D4-69AA-4D40-A79A-5AA6CA800E9D}"/>
              </a:ext>
            </a:extLst>
          </p:cNvPr>
          <p:cNvSpPr/>
          <p:nvPr/>
        </p:nvSpPr>
        <p:spPr>
          <a:xfrm>
            <a:off x="833388" y="5437230"/>
            <a:ext cx="1808041" cy="188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latin typeface="Montserrat Medium" pitchFamily="2" charset="77"/>
              </a:rPr>
              <a:t>CHR Report Figure 3-5</a:t>
            </a:r>
          </a:p>
        </p:txBody>
      </p:sp>
      <p:pic>
        <p:nvPicPr>
          <p:cNvPr id="8" name="Picture 7">
            <a:extLst>
              <a:ext uri="{FF2B5EF4-FFF2-40B4-BE49-F238E27FC236}">
                <a16:creationId xmlns:a16="http://schemas.microsoft.com/office/drawing/2014/main" id="{B4E930E4-C9C9-574F-B4C6-81B1DCFA10DF}"/>
              </a:ext>
            </a:extLst>
          </p:cNvPr>
          <p:cNvPicPr>
            <a:picLocks noChangeAspect="1"/>
          </p:cNvPicPr>
          <p:nvPr/>
        </p:nvPicPr>
        <p:blipFill rotWithShape="1">
          <a:blip r:embed="rId3"/>
          <a:srcRect t="6257" b="27790"/>
          <a:stretch/>
        </p:blipFill>
        <p:spPr>
          <a:xfrm>
            <a:off x="833388" y="1761936"/>
            <a:ext cx="5353756" cy="3583764"/>
          </a:xfrm>
          <a:prstGeom prst="rect">
            <a:avLst/>
          </a:prstGeom>
        </p:spPr>
      </p:pic>
      <p:graphicFrame>
        <p:nvGraphicFramePr>
          <p:cNvPr id="10" name="Table 9">
            <a:extLst>
              <a:ext uri="{FF2B5EF4-FFF2-40B4-BE49-F238E27FC236}">
                <a16:creationId xmlns:a16="http://schemas.microsoft.com/office/drawing/2014/main" id="{98D5600C-3490-304E-902E-AD1F75F26FE9}"/>
              </a:ext>
            </a:extLst>
          </p:cNvPr>
          <p:cNvGraphicFramePr>
            <a:graphicFrameLocks noGrp="1"/>
          </p:cNvGraphicFramePr>
          <p:nvPr>
            <p:extLst>
              <p:ext uri="{D42A27DB-BD31-4B8C-83A1-F6EECF244321}">
                <p14:modId xmlns:p14="http://schemas.microsoft.com/office/powerpoint/2010/main" val="586776296"/>
              </p:ext>
            </p:extLst>
          </p:nvPr>
        </p:nvGraphicFramePr>
        <p:xfrm>
          <a:off x="6187144" y="2802153"/>
          <a:ext cx="5462991" cy="1520267"/>
        </p:xfrm>
        <a:graphic>
          <a:graphicData uri="http://schemas.openxmlformats.org/drawingml/2006/table">
            <a:tbl>
              <a:tblPr/>
              <a:tblGrid>
                <a:gridCol w="1392954">
                  <a:extLst>
                    <a:ext uri="{9D8B030D-6E8A-4147-A177-3AD203B41FA5}">
                      <a16:colId xmlns:a16="http://schemas.microsoft.com/office/drawing/2014/main" val="3831807988"/>
                    </a:ext>
                  </a:extLst>
                </a:gridCol>
                <a:gridCol w="568064">
                  <a:extLst>
                    <a:ext uri="{9D8B030D-6E8A-4147-A177-3AD203B41FA5}">
                      <a16:colId xmlns:a16="http://schemas.microsoft.com/office/drawing/2014/main" val="2907811678"/>
                    </a:ext>
                  </a:extLst>
                </a:gridCol>
                <a:gridCol w="568064">
                  <a:extLst>
                    <a:ext uri="{9D8B030D-6E8A-4147-A177-3AD203B41FA5}">
                      <a16:colId xmlns:a16="http://schemas.microsoft.com/office/drawing/2014/main" val="3014641546"/>
                    </a:ext>
                  </a:extLst>
                </a:gridCol>
                <a:gridCol w="568064">
                  <a:extLst>
                    <a:ext uri="{9D8B030D-6E8A-4147-A177-3AD203B41FA5}">
                      <a16:colId xmlns:a16="http://schemas.microsoft.com/office/drawing/2014/main" val="2890958115"/>
                    </a:ext>
                  </a:extLst>
                </a:gridCol>
                <a:gridCol w="568064">
                  <a:extLst>
                    <a:ext uri="{9D8B030D-6E8A-4147-A177-3AD203B41FA5}">
                      <a16:colId xmlns:a16="http://schemas.microsoft.com/office/drawing/2014/main" val="2907027838"/>
                    </a:ext>
                  </a:extLst>
                </a:gridCol>
                <a:gridCol w="568064">
                  <a:extLst>
                    <a:ext uri="{9D8B030D-6E8A-4147-A177-3AD203B41FA5}">
                      <a16:colId xmlns:a16="http://schemas.microsoft.com/office/drawing/2014/main" val="3788394460"/>
                    </a:ext>
                  </a:extLst>
                </a:gridCol>
                <a:gridCol w="661653">
                  <a:extLst>
                    <a:ext uri="{9D8B030D-6E8A-4147-A177-3AD203B41FA5}">
                      <a16:colId xmlns:a16="http://schemas.microsoft.com/office/drawing/2014/main" val="2740786670"/>
                    </a:ext>
                  </a:extLst>
                </a:gridCol>
                <a:gridCol w="568064">
                  <a:extLst>
                    <a:ext uri="{9D8B030D-6E8A-4147-A177-3AD203B41FA5}">
                      <a16:colId xmlns:a16="http://schemas.microsoft.com/office/drawing/2014/main" val="4292467176"/>
                    </a:ext>
                  </a:extLst>
                </a:gridCol>
              </a:tblGrid>
              <a:tr h="211518">
                <a:tc>
                  <a:txBody>
                    <a:bodyPr/>
                    <a:lstStyle/>
                    <a:p>
                      <a:pPr algn="l" fontAlgn="b"/>
                      <a:r>
                        <a:rPr lang="en-US" sz="1100" b="1" i="0" u="none" strike="noStrike" dirty="0">
                          <a:solidFill>
                            <a:schemeClr val="tx2"/>
                          </a:solidFill>
                          <a:effectLst/>
                          <a:latin typeface="+mn-lt"/>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chemeClr val="tx2"/>
                          </a:solidFill>
                          <a:effectLst/>
                          <a:latin typeface="+mn-lt"/>
                        </a:rPr>
                        <a:t>2018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chemeClr val="tx2"/>
                          </a:solidFill>
                          <a:effectLst/>
                          <a:latin typeface="+mn-lt"/>
                        </a:rPr>
                        <a:t>2019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chemeClr val="tx2"/>
                          </a:solidFill>
                          <a:effectLst/>
                          <a:latin typeface="+mn-lt"/>
                        </a:rPr>
                        <a:t>2020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chemeClr val="tx2"/>
                          </a:solidFill>
                          <a:effectLst/>
                          <a:latin typeface="+mn-lt"/>
                        </a:rPr>
                        <a:t>2021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chemeClr val="tx2"/>
                          </a:solidFill>
                          <a:effectLst/>
                          <a:latin typeface="+mn-lt"/>
                        </a:rPr>
                        <a:t>2022</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chemeClr val="tx2"/>
                          </a:solidFill>
                          <a:effectLst/>
                          <a:latin typeface="+mn-lt"/>
                        </a:rPr>
                        <a:t>2023</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chemeClr val="tx2"/>
                          </a:solidFill>
                          <a:effectLst/>
                          <a:latin typeface="+mn-lt"/>
                        </a:rPr>
                        <a:t>CAGR</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9091199"/>
                  </a:ext>
                </a:extLst>
              </a:tr>
              <a:tr h="211518">
                <a:tc>
                  <a:txBody>
                    <a:bodyPr/>
                    <a:lstStyle/>
                    <a:p>
                      <a:pPr algn="l" fontAlgn="b"/>
                      <a:r>
                        <a:rPr lang="en-US" sz="1100" b="0" i="0" u="none" strike="noStrike" dirty="0">
                          <a:solidFill>
                            <a:schemeClr val="tx2"/>
                          </a:solidFill>
                          <a:effectLst/>
                          <a:latin typeface="+mn-lt"/>
                        </a:rPr>
                        <a:t>Single-family, detached</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chemeClr val="tx2"/>
                          </a:solidFill>
                          <a:effectLst/>
                          <a:latin typeface="+mn-lt"/>
                        </a:rPr>
                        <a:t>82.64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chemeClr val="tx2"/>
                          </a:solidFill>
                          <a:effectLst/>
                          <a:latin typeface="+mn-lt"/>
                        </a:rPr>
                        <a:t>83.05</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chemeClr val="tx2"/>
                          </a:solidFill>
                          <a:effectLst/>
                          <a:latin typeface="+mn-lt"/>
                        </a:rPr>
                        <a:t>83.46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chemeClr val="tx2"/>
                          </a:solidFill>
                          <a:effectLst/>
                          <a:latin typeface="+mn-lt"/>
                        </a:rPr>
                        <a:t>83.87</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chemeClr val="tx2"/>
                          </a:solidFill>
                          <a:effectLst/>
                          <a:latin typeface="+mn-lt"/>
                        </a:rPr>
                        <a:t>84.28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chemeClr val="tx2"/>
                          </a:solidFill>
                          <a:effectLst/>
                          <a:latin typeface="+mn-lt"/>
                        </a:rPr>
                        <a:t>84.69</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chemeClr val="tx2"/>
                          </a:solidFill>
                          <a:effectLst/>
                          <a:latin typeface="+mn-lt"/>
                        </a:rPr>
                        <a:t>0.49%</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32025068"/>
                  </a:ext>
                </a:extLst>
              </a:tr>
              <a:tr h="211518">
                <a:tc>
                  <a:txBody>
                    <a:bodyPr/>
                    <a:lstStyle/>
                    <a:p>
                      <a:pPr algn="l" fontAlgn="b"/>
                      <a:r>
                        <a:rPr lang="en-US" sz="1100" b="0" i="0" u="none" strike="noStrike">
                          <a:solidFill>
                            <a:schemeClr val="tx2"/>
                          </a:solidFill>
                          <a:effectLst/>
                          <a:latin typeface="+mn-lt"/>
                        </a:rPr>
                        <a:t>Single family, attached</a:t>
                      </a:r>
                    </a:p>
                  </a:txBody>
                  <a:tcPr marL="9525" marR="9525" marT="9525" marB="0" anchor="b">
                    <a:lnL>
                      <a:noFill/>
                    </a:lnL>
                    <a:lnR>
                      <a:noFill/>
                    </a:lnR>
                    <a:lnT>
                      <a:noFill/>
                    </a:lnT>
                    <a:lnB>
                      <a:noFill/>
                    </a:lnB>
                  </a:tcPr>
                </a:tc>
                <a:tc>
                  <a:txBody>
                    <a:bodyPr/>
                    <a:lstStyle/>
                    <a:p>
                      <a:pPr algn="r" fontAlgn="b"/>
                      <a:r>
                        <a:rPr lang="en-US" sz="1100" b="0" i="0" u="none" strike="noStrike" dirty="0">
                          <a:solidFill>
                            <a:schemeClr val="tx2"/>
                          </a:solidFill>
                          <a:effectLst/>
                          <a:latin typeface="+mn-lt"/>
                        </a:rPr>
                        <a:t>8.15</a:t>
                      </a:r>
                    </a:p>
                  </a:txBody>
                  <a:tcPr marL="9525" marR="9525" marT="9525" marB="0" anchor="b">
                    <a:lnL>
                      <a:noFill/>
                    </a:lnL>
                    <a:lnR>
                      <a:noFill/>
                    </a:lnR>
                    <a:lnT>
                      <a:noFill/>
                    </a:lnT>
                    <a:lnB>
                      <a:noFill/>
                    </a:lnB>
                  </a:tcPr>
                </a:tc>
                <a:tc>
                  <a:txBody>
                    <a:bodyPr/>
                    <a:lstStyle/>
                    <a:p>
                      <a:pPr algn="r" fontAlgn="b"/>
                      <a:r>
                        <a:rPr lang="en-US" sz="1100" b="0" i="0" u="none" strike="noStrike">
                          <a:solidFill>
                            <a:schemeClr val="tx2"/>
                          </a:solidFill>
                          <a:effectLst/>
                          <a:latin typeface="+mn-lt"/>
                        </a:rPr>
                        <a:t>8.23</a:t>
                      </a:r>
                    </a:p>
                  </a:txBody>
                  <a:tcPr marL="9525" marR="9525" marT="9525" marB="0" anchor="b">
                    <a:lnL>
                      <a:noFill/>
                    </a:lnL>
                    <a:lnR>
                      <a:noFill/>
                    </a:lnR>
                    <a:lnT>
                      <a:noFill/>
                    </a:lnT>
                    <a:lnB>
                      <a:noFill/>
                    </a:lnB>
                  </a:tcPr>
                </a:tc>
                <a:tc>
                  <a:txBody>
                    <a:bodyPr/>
                    <a:lstStyle/>
                    <a:p>
                      <a:pPr algn="r" fontAlgn="b"/>
                      <a:r>
                        <a:rPr lang="en-US" sz="1100" b="0" i="0" u="none" strike="noStrike">
                          <a:solidFill>
                            <a:schemeClr val="tx2"/>
                          </a:solidFill>
                          <a:effectLst/>
                          <a:latin typeface="+mn-lt"/>
                        </a:rPr>
                        <a:t>8.30</a:t>
                      </a:r>
                    </a:p>
                  </a:txBody>
                  <a:tcPr marL="9525" marR="9525" marT="9525" marB="0" anchor="b">
                    <a:lnL>
                      <a:noFill/>
                    </a:lnL>
                    <a:lnR>
                      <a:noFill/>
                    </a:lnR>
                    <a:lnT>
                      <a:noFill/>
                    </a:lnT>
                    <a:lnB>
                      <a:noFill/>
                    </a:lnB>
                  </a:tcPr>
                </a:tc>
                <a:tc>
                  <a:txBody>
                    <a:bodyPr/>
                    <a:lstStyle/>
                    <a:p>
                      <a:pPr algn="r" fontAlgn="b"/>
                      <a:r>
                        <a:rPr lang="en-US" sz="1100" b="0" i="0" u="none" strike="noStrike" dirty="0">
                          <a:solidFill>
                            <a:schemeClr val="tx2"/>
                          </a:solidFill>
                          <a:effectLst/>
                          <a:latin typeface="+mn-lt"/>
                        </a:rPr>
                        <a:t>8.38</a:t>
                      </a:r>
                    </a:p>
                  </a:txBody>
                  <a:tcPr marL="9525" marR="9525" marT="9525" marB="0" anchor="b">
                    <a:lnL>
                      <a:noFill/>
                    </a:lnL>
                    <a:lnR>
                      <a:noFill/>
                    </a:lnR>
                    <a:lnT>
                      <a:noFill/>
                    </a:lnT>
                    <a:lnB>
                      <a:noFill/>
                    </a:lnB>
                  </a:tcPr>
                </a:tc>
                <a:tc>
                  <a:txBody>
                    <a:bodyPr/>
                    <a:lstStyle/>
                    <a:p>
                      <a:pPr algn="r" fontAlgn="b"/>
                      <a:r>
                        <a:rPr lang="en-US" sz="1100" b="0" i="0" u="none" strike="noStrike">
                          <a:solidFill>
                            <a:schemeClr val="tx2"/>
                          </a:solidFill>
                          <a:effectLst/>
                          <a:latin typeface="+mn-lt"/>
                        </a:rPr>
                        <a:t>8.46</a:t>
                      </a:r>
                    </a:p>
                  </a:txBody>
                  <a:tcPr marL="9525" marR="9525" marT="9525" marB="0" anchor="b">
                    <a:lnL>
                      <a:noFill/>
                    </a:lnL>
                    <a:lnR>
                      <a:noFill/>
                    </a:lnR>
                    <a:lnT>
                      <a:noFill/>
                    </a:lnT>
                    <a:lnB>
                      <a:noFill/>
                    </a:lnB>
                  </a:tcPr>
                </a:tc>
                <a:tc>
                  <a:txBody>
                    <a:bodyPr/>
                    <a:lstStyle/>
                    <a:p>
                      <a:pPr algn="r" fontAlgn="b"/>
                      <a:r>
                        <a:rPr lang="en-US" sz="1100" b="0" i="0" u="none" strike="noStrike">
                          <a:solidFill>
                            <a:schemeClr val="tx2"/>
                          </a:solidFill>
                          <a:effectLst/>
                          <a:latin typeface="+mn-lt"/>
                        </a:rPr>
                        <a:t>8.54</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chemeClr val="tx2"/>
                          </a:solidFill>
                          <a:effectLst/>
                          <a:latin typeface="+mn-lt"/>
                        </a:rPr>
                        <a:t>0.94%</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498473247"/>
                  </a:ext>
                </a:extLst>
              </a:tr>
              <a:tr h="211518">
                <a:tc>
                  <a:txBody>
                    <a:bodyPr/>
                    <a:lstStyle/>
                    <a:p>
                      <a:pPr algn="l" fontAlgn="b"/>
                      <a:r>
                        <a:rPr lang="en-US" sz="1100" b="0" i="0" u="none" strike="noStrike">
                          <a:solidFill>
                            <a:schemeClr val="tx2"/>
                          </a:solidFill>
                          <a:effectLst/>
                          <a:latin typeface="+mn-lt"/>
                        </a:rPr>
                        <a:t>MDUs</a:t>
                      </a:r>
                    </a:p>
                  </a:txBody>
                  <a:tcPr marL="9525" marR="9525" marT="9525" marB="0" anchor="b">
                    <a:lnL>
                      <a:noFill/>
                    </a:lnL>
                    <a:lnR>
                      <a:noFill/>
                    </a:lnR>
                    <a:lnT>
                      <a:noFill/>
                    </a:lnT>
                    <a:lnB>
                      <a:noFill/>
                    </a:lnB>
                  </a:tcPr>
                </a:tc>
                <a:tc>
                  <a:txBody>
                    <a:bodyPr/>
                    <a:lstStyle/>
                    <a:p>
                      <a:pPr algn="r" fontAlgn="b"/>
                      <a:r>
                        <a:rPr lang="en-US" sz="1100" b="0" i="0" u="none" strike="noStrike" dirty="0">
                          <a:solidFill>
                            <a:schemeClr val="tx2"/>
                          </a:solidFill>
                          <a:effectLst/>
                          <a:latin typeface="+mn-lt"/>
                        </a:rPr>
                        <a:t>61.10</a:t>
                      </a:r>
                    </a:p>
                  </a:txBody>
                  <a:tcPr marL="9525" marR="9525" marT="9525" marB="0" anchor="b">
                    <a:lnL>
                      <a:noFill/>
                    </a:lnL>
                    <a:lnR>
                      <a:noFill/>
                    </a:lnR>
                    <a:lnT>
                      <a:noFill/>
                    </a:lnT>
                    <a:lnB>
                      <a:noFill/>
                    </a:lnB>
                  </a:tcPr>
                </a:tc>
                <a:tc>
                  <a:txBody>
                    <a:bodyPr/>
                    <a:lstStyle/>
                    <a:p>
                      <a:pPr algn="r" fontAlgn="b"/>
                      <a:r>
                        <a:rPr lang="en-US" sz="1100" b="0" i="0" u="none" strike="noStrike">
                          <a:solidFill>
                            <a:schemeClr val="tx2"/>
                          </a:solidFill>
                          <a:effectLst/>
                          <a:latin typeface="+mn-lt"/>
                        </a:rPr>
                        <a:t>73.85</a:t>
                      </a:r>
                    </a:p>
                  </a:txBody>
                  <a:tcPr marL="9525" marR="9525" marT="9525" marB="0" anchor="b">
                    <a:lnL>
                      <a:noFill/>
                    </a:lnL>
                    <a:lnR>
                      <a:noFill/>
                    </a:lnR>
                    <a:lnT>
                      <a:noFill/>
                    </a:lnT>
                    <a:lnB>
                      <a:noFill/>
                    </a:lnB>
                  </a:tcPr>
                </a:tc>
                <a:tc>
                  <a:txBody>
                    <a:bodyPr/>
                    <a:lstStyle/>
                    <a:p>
                      <a:pPr algn="r" fontAlgn="b"/>
                      <a:r>
                        <a:rPr lang="en-US" sz="1100" b="0" i="0" u="none" strike="noStrike">
                          <a:solidFill>
                            <a:schemeClr val="tx2"/>
                          </a:solidFill>
                          <a:effectLst/>
                          <a:latin typeface="+mn-lt"/>
                        </a:rPr>
                        <a:t>89.46</a:t>
                      </a:r>
                    </a:p>
                  </a:txBody>
                  <a:tcPr marL="9525" marR="9525" marT="9525" marB="0" anchor="b">
                    <a:lnL>
                      <a:noFill/>
                    </a:lnL>
                    <a:lnR>
                      <a:noFill/>
                    </a:lnR>
                    <a:lnT>
                      <a:noFill/>
                    </a:lnT>
                    <a:lnB>
                      <a:noFill/>
                    </a:lnB>
                  </a:tcPr>
                </a:tc>
                <a:tc>
                  <a:txBody>
                    <a:bodyPr/>
                    <a:lstStyle/>
                    <a:p>
                      <a:pPr algn="r" fontAlgn="b"/>
                      <a:r>
                        <a:rPr lang="en-US" sz="1100" b="0" i="0" u="none" strike="noStrike">
                          <a:solidFill>
                            <a:schemeClr val="tx2"/>
                          </a:solidFill>
                          <a:effectLst/>
                          <a:latin typeface="+mn-lt"/>
                        </a:rPr>
                        <a:t>108.57</a:t>
                      </a:r>
                    </a:p>
                  </a:txBody>
                  <a:tcPr marL="9525" marR="9525" marT="9525" marB="0" anchor="b">
                    <a:lnL>
                      <a:noFill/>
                    </a:lnL>
                    <a:lnR>
                      <a:noFill/>
                    </a:lnR>
                    <a:lnT>
                      <a:noFill/>
                    </a:lnT>
                    <a:lnB>
                      <a:noFill/>
                    </a:lnB>
                  </a:tcPr>
                </a:tc>
                <a:tc>
                  <a:txBody>
                    <a:bodyPr/>
                    <a:lstStyle/>
                    <a:p>
                      <a:pPr algn="r" fontAlgn="b"/>
                      <a:r>
                        <a:rPr lang="en-US" sz="1100" b="0" i="0" u="none" strike="noStrike">
                          <a:solidFill>
                            <a:schemeClr val="tx2"/>
                          </a:solidFill>
                          <a:effectLst/>
                          <a:latin typeface="+mn-lt"/>
                        </a:rPr>
                        <a:t>131.98</a:t>
                      </a:r>
                    </a:p>
                  </a:txBody>
                  <a:tcPr marL="9525" marR="9525" marT="9525" marB="0" anchor="b">
                    <a:lnL>
                      <a:noFill/>
                    </a:lnL>
                    <a:lnR>
                      <a:noFill/>
                    </a:lnR>
                    <a:lnT>
                      <a:noFill/>
                    </a:lnT>
                    <a:lnB>
                      <a:noFill/>
                    </a:lnB>
                  </a:tcPr>
                </a:tc>
                <a:tc>
                  <a:txBody>
                    <a:bodyPr/>
                    <a:lstStyle/>
                    <a:p>
                      <a:pPr algn="r" fontAlgn="b"/>
                      <a:r>
                        <a:rPr lang="en-US" sz="1100" b="0" i="0" u="none" strike="noStrike">
                          <a:solidFill>
                            <a:schemeClr val="tx2"/>
                          </a:solidFill>
                          <a:effectLst/>
                          <a:latin typeface="+mn-lt"/>
                        </a:rPr>
                        <a:t>160.64</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chemeClr val="tx2"/>
                          </a:solidFill>
                          <a:effectLst/>
                          <a:latin typeface="+mn-lt"/>
                        </a:rPr>
                        <a:t>21.33%</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34668744"/>
                  </a:ext>
                </a:extLst>
              </a:tr>
              <a:tr h="211518">
                <a:tc>
                  <a:txBody>
                    <a:bodyPr/>
                    <a:lstStyle/>
                    <a:p>
                      <a:pPr algn="l" fontAlgn="b"/>
                      <a:r>
                        <a:rPr lang="en-US" sz="1100" b="0" i="0" u="none" strike="noStrike">
                          <a:solidFill>
                            <a:schemeClr val="tx2"/>
                          </a:solidFill>
                          <a:effectLst/>
                          <a:latin typeface="+mn-lt"/>
                        </a:rPr>
                        <a:t>Mobile Homes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2"/>
                          </a:solidFill>
                          <a:effectLst/>
                          <a:latin typeface="+mn-lt"/>
                        </a:rPr>
                        <a:t>4.25</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2"/>
                          </a:solidFill>
                          <a:effectLst/>
                          <a:latin typeface="+mn-lt"/>
                        </a:rPr>
                        <a:t>3.61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2"/>
                          </a:solidFill>
                          <a:effectLst/>
                          <a:latin typeface="+mn-lt"/>
                        </a:rPr>
                        <a:t>3.07</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2"/>
                          </a:solidFill>
                          <a:effectLst/>
                          <a:latin typeface="+mn-lt"/>
                        </a:rPr>
                        <a:t>2.62</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2"/>
                          </a:solidFill>
                          <a:effectLst/>
                          <a:latin typeface="+mn-lt"/>
                        </a:rPr>
                        <a:t>2.24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2"/>
                          </a:solidFill>
                          <a:effectLst/>
                          <a:latin typeface="+mn-lt"/>
                        </a:rPr>
                        <a:t>1.92</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2"/>
                          </a:solidFill>
                          <a:effectLst/>
                          <a:latin typeface="+mn-lt"/>
                        </a:rPr>
                        <a:t>-14.73%</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4977968"/>
                  </a:ext>
                </a:extLst>
              </a:tr>
              <a:tr h="196103">
                <a:tc>
                  <a:txBody>
                    <a:bodyPr/>
                    <a:lstStyle/>
                    <a:p>
                      <a:pPr algn="l" fontAlgn="b"/>
                      <a:r>
                        <a:rPr lang="en-US" sz="1100" b="1" i="0" u="none" strike="noStrike">
                          <a:solidFill>
                            <a:schemeClr val="tx2"/>
                          </a:solidFill>
                          <a:effectLst/>
                          <a:latin typeface="+mn-lt"/>
                        </a:rPr>
                        <a:t>Total</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a:solidFill>
                            <a:schemeClr val="tx2"/>
                          </a:solidFill>
                          <a:effectLst/>
                          <a:latin typeface="+mn-lt"/>
                        </a:rPr>
                        <a:t>156.15</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dirty="0">
                          <a:solidFill>
                            <a:schemeClr val="tx2"/>
                          </a:solidFill>
                          <a:effectLst/>
                          <a:latin typeface="+mn-lt"/>
                        </a:rPr>
                        <a:t>168.74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dirty="0">
                          <a:solidFill>
                            <a:schemeClr val="tx2"/>
                          </a:solidFill>
                          <a:effectLst/>
                          <a:latin typeface="+mn-lt"/>
                        </a:rPr>
                        <a:t>184.29</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dirty="0">
                          <a:solidFill>
                            <a:schemeClr val="tx2"/>
                          </a:solidFill>
                          <a:effectLst/>
                          <a:latin typeface="+mn-lt"/>
                        </a:rPr>
                        <a:t>203.44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dirty="0">
                          <a:solidFill>
                            <a:schemeClr val="tx2"/>
                          </a:solidFill>
                          <a:effectLst/>
                          <a:latin typeface="+mn-lt"/>
                        </a:rPr>
                        <a:t>226.95</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dirty="0">
                          <a:solidFill>
                            <a:schemeClr val="tx2"/>
                          </a:solidFill>
                          <a:effectLst/>
                          <a:latin typeface="+mn-lt"/>
                        </a:rPr>
                        <a:t>255.79</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dirty="0">
                          <a:solidFill>
                            <a:schemeClr val="tx2"/>
                          </a:solidFill>
                          <a:effectLst/>
                          <a:latin typeface="+mn-lt"/>
                        </a:rPr>
                        <a:t>10.37%</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19998265"/>
                  </a:ext>
                </a:extLst>
              </a:tr>
            </a:tbl>
          </a:graphicData>
        </a:graphic>
      </p:graphicFrame>
    </p:spTree>
    <p:extLst>
      <p:ext uri="{BB962C8B-B14F-4D97-AF65-F5344CB8AC3E}">
        <p14:creationId xmlns:p14="http://schemas.microsoft.com/office/powerpoint/2010/main" val="3634592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F292-0B71-9F43-90BD-748D86B6DF8B}"/>
              </a:ext>
            </a:extLst>
          </p:cNvPr>
          <p:cNvSpPr>
            <a:spLocks noGrp="1"/>
          </p:cNvSpPr>
          <p:nvPr>
            <p:ph type="title"/>
          </p:nvPr>
        </p:nvSpPr>
        <p:spPr>
          <a:xfrm>
            <a:off x="838199" y="85423"/>
            <a:ext cx="8946177" cy="447675"/>
          </a:xfrm>
        </p:spPr>
        <p:txBody>
          <a:bodyPr/>
          <a:lstStyle/>
          <a:p>
            <a:r>
              <a:rPr lang="en-US"/>
              <a:t>Installed Devices Will Grow 16.3% Annually Reaching Over 2.8B Units In 2023 </a:t>
            </a:r>
          </a:p>
        </p:txBody>
      </p:sp>
      <p:sp>
        <p:nvSpPr>
          <p:cNvPr id="3" name="Footer Placeholder 2">
            <a:extLst>
              <a:ext uri="{FF2B5EF4-FFF2-40B4-BE49-F238E27FC236}">
                <a16:creationId xmlns:a16="http://schemas.microsoft.com/office/drawing/2014/main" id="{7DD67B07-3C04-C948-A1AB-FA479AC37468}"/>
              </a:ext>
            </a:extLst>
          </p:cNvPr>
          <p:cNvSpPr>
            <a:spLocks noGrp="1"/>
          </p:cNvSpPr>
          <p:nvPr>
            <p:ph type="ftr" sz="quarter" idx="10"/>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0EE7B0A2-3B97-5B4F-812B-4D632EB9788A}"/>
              </a:ext>
            </a:extLst>
          </p:cNvPr>
          <p:cNvSpPr>
            <a:spLocks noGrp="1"/>
          </p:cNvSpPr>
          <p:nvPr>
            <p:ph type="sldNum" sz="quarter" idx="11"/>
          </p:nvPr>
        </p:nvSpPr>
        <p:spPr/>
        <p:txBody>
          <a:bodyPr/>
          <a:lstStyle/>
          <a:p>
            <a:fld id="{4658F449-AC56-C64A-8488-86A10DE691DA}" type="slidenum">
              <a:rPr lang="en-US" smtClean="0"/>
              <a:pPr/>
              <a:t>46</a:t>
            </a:fld>
            <a:endParaRPr lang="en-US"/>
          </a:p>
        </p:txBody>
      </p:sp>
      <p:pic>
        <p:nvPicPr>
          <p:cNvPr id="9" name="Picture 8">
            <a:extLst>
              <a:ext uri="{FF2B5EF4-FFF2-40B4-BE49-F238E27FC236}">
                <a16:creationId xmlns:a16="http://schemas.microsoft.com/office/drawing/2014/main" id="{9004F78D-EA45-D34C-8DCC-9FD15224060C}"/>
              </a:ext>
            </a:extLst>
          </p:cNvPr>
          <p:cNvPicPr>
            <a:picLocks noChangeAspect="1"/>
          </p:cNvPicPr>
          <p:nvPr/>
        </p:nvPicPr>
        <p:blipFill rotWithShape="1">
          <a:blip r:embed="rId2"/>
          <a:srcRect t="2515" b="15707"/>
          <a:stretch/>
        </p:blipFill>
        <p:spPr>
          <a:xfrm>
            <a:off x="3112168" y="1083733"/>
            <a:ext cx="5943600" cy="4933244"/>
          </a:xfrm>
          <a:prstGeom prst="rect">
            <a:avLst/>
          </a:prstGeom>
        </p:spPr>
      </p:pic>
      <p:sp>
        <p:nvSpPr>
          <p:cNvPr id="10" name="Rectangle 9">
            <a:extLst>
              <a:ext uri="{FF2B5EF4-FFF2-40B4-BE49-F238E27FC236}">
                <a16:creationId xmlns:a16="http://schemas.microsoft.com/office/drawing/2014/main" id="{6CF184BB-2AFC-7B42-B0FB-18FCAA85CC37}"/>
              </a:ext>
            </a:extLst>
          </p:cNvPr>
          <p:cNvSpPr/>
          <p:nvPr/>
        </p:nvSpPr>
        <p:spPr>
          <a:xfrm>
            <a:off x="3112168" y="5998330"/>
            <a:ext cx="1808041" cy="188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latin typeface="Montserrat Medium" pitchFamily="2" charset="77"/>
              </a:rPr>
              <a:t>CHR Report Figure 3-6</a:t>
            </a:r>
          </a:p>
        </p:txBody>
      </p:sp>
    </p:spTree>
    <p:extLst>
      <p:ext uri="{BB962C8B-B14F-4D97-AF65-F5344CB8AC3E}">
        <p14:creationId xmlns:p14="http://schemas.microsoft.com/office/powerpoint/2010/main" val="3163025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F292-0B71-9F43-90BD-748D86B6DF8B}"/>
              </a:ext>
            </a:extLst>
          </p:cNvPr>
          <p:cNvSpPr>
            <a:spLocks noGrp="1"/>
          </p:cNvSpPr>
          <p:nvPr>
            <p:ph type="title"/>
          </p:nvPr>
        </p:nvSpPr>
        <p:spPr>
          <a:xfrm>
            <a:off x="838199" y="85423"/>
            <a:ext cx="8946177" cy="447675"/>
          </a:xfrm>
        </p:spPr>
        <p:txBody>
          <a:bodyPr/>
          <a:lstStyle/>
          <a:p>
            <a:r>
              <a:rPr lang="en-US"/>
              <a:t>Smart Systems Revenue For Connected Home Will Reach $66.5B In 2023</a:t>
            </a:r>
          </a:p>
        </p:txBody>
      </p:sp>
      <p:sp>
        <p:nvSpPr>
          <p:cNvPr id="3" name="Footer Placeholder 2">
            <a:extLst>
              <a:ext uri="{FF2B5EF4-FFF2-40B4-BE49-F238E27FC236}">
                <a16:creationId xmlns:a16="http://schemas.microsoft.com/office/drawing/2014/main" id="{7DD67B07-3C04-C948-A1AB-FA479AC37468}"/>
              </a:ext>
            </a:extLst>
          </p:cNvPr>
          <p:cNvSpPr>
            <a:spLocks noGrp="1"/>
          </p:cNvSpPr>
          <p:nvPr>
            <p:ph type="ftr" sz="quarter" idx="10"/>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0EE7B0A2-3B97-5B4F-812B-4D632EB9788A}"/>
              </a:ext>
            </a:extLst>
          </p:cNvPr>
          <p:cNvSpPr>
            <a:spLocks noGrp="1"/>
          </p:cNvSpPr>
          <p:nvPr>
            <p:ph type="sldNum" sz="quarter" idx="11"/>
          </p:nvPr>
        </p:nvSpPr>
        <p:spPr/>
        <p:txBody>
          <a:bodyPr/>
          <a:lstStyle/>
          <a:p>
            <a:fld id="{4658F449-AC56-C64A-8488-86A10DE691DA}" type="slidenum">
              <a:rPr lang="en-US" smtClean="0"/>
              <a:pPr/>
              <a:t>47</a:t>
            </a:fld>
            <a:endParaRPr lang="en-US"/>
          </a:p>
        </p:txBody>
      </p:sp>
      <p:pic>
        <p:nvPicPr>
          <p:cNvPr id="9" name="Picture 8">
            <a:extLst>
              <a:ext uri="{FF2B5EF4-FFF2-40B4-BE49-F238E27FC236}">
                <a16:creationId xmlns:a16="http://schemas.microsoft.com/office/drawing/2014/main" id="{38A32283-ECE6-FD40-8E76-5465FC03D4FF}"/>
              </a:ext>
            </a:extLst>
          </p:cNvPr>
          <p:cNvPicPr>
            <a:picLocks noChangeAspect="1"/>
          </p:cNvPicPr>
          <p:nvPr/>
        </p:nvPicPr>
        <p:blipFill rotWithShape="1">
          <a:blip r:embed="rId2"/>
          <a:srcRect b="22070"/>
          <a:stretch/>
        </p:blipFill>
        <p:spPr>
          <a:xfrm>
            <a:off x="833388" y="1078441"/>
            <a:ext cx="5943600" cy="4701117"/>
          </a:xfrm>
          <a:prstGeom prst="rect">
            <a:avLst/>
          </a:prstGeom>
        </p:spPr>
      </p:pic>
      <p:sp>
        <p:nvSpPr>
          <p:cNvPr id="10" name="Rectangle 9">
            <a:extLst>
              <a:ext uri="{FF2B5EF4-FFF2-40B4-BE49-F238E27FC236}">
                <a16:creationId xmlns:a16="http://schemas.microsoft.com/office/drawing/2014/main" id="{318CB3A1-D27A-8B49-B930-3C7E9D25A34A}"/>
              </a:ext>
            </a:extLst>
          </p:cNvPr>
          <p:cNvSpPr/>
          <p:nvPr/>
        </p:nvSpPr>
        <p:spPr>
          <a:xfrm>
            <a:off x="833388" y="5685391"/>
            <a:ext cx="1808041" cy="188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latin typeface="Montserrat Medium" pitchFamily="2" charset="77"/>
              </a:rPr>
              <a:t>CHR Report Figure 3-7</a:t>
            </a:r>
          </a:p>
        </p:txBody>
      </p:sp>
      <p:graphicFrame>
        <p:nvGraphicFramePr>
          <p:cNvPr id="12" name="Table 11">
            <a:extLst>
              <a:ext uri="{FF2B5EF4-FFF2-40B4-BE49-F238E27FC236}">
                <a16:creationId xmlns:a16="http://schemas.microsoft.com/office/drawing/2014/main" id="{AF05B899-B7CB-CB46-BC2A-69FD352E38E0}"/>
              </a:ext>
            </a:extLst>
          </p:cNvPr>
          <p:cNvGraphicFramePr>
            <a:graphicFrameLocks noGrp="1"/>
          </p:cNvGraphicFramePr>
          <p:nvPr>
            <p:extLst>
              <p:ext uri="{D42A27DB-BD31-4B8C-83A1-F6EECF244321}">
                <p14:modId xmlns:p14="http://schemas.microsoft.com/office/powerpoint/2010/main" val="2820348248"/>
              </p:ext>
            </p:extLst>
          </p:nvPr>
        </p:nvGraphicFramePr>
        <p:xfrm>
          <a:off x="7439378" y="2912534"/>
          <a:ext cx="3919232" cy="1715913"/>
        </p:xfrm>
        <a:graphic>
          <a:graphicData uri="http://schemas.openxmlformats.org/drawingml/2006/table">
            <a:tbl>
              <a:tblPr/>
              <a:tblGrid>
                <a:gridCol w="1335182">
                  <a:extLst>
                    <a:ext uri="{9D8B030D-6E8A-4147-A177-3AD203B41FA5}">
                      <a16:colId xmlns:a16="http://schemas.microsoft.com/office/drawing/2014/main" val="1507301896"/>
                    </a:ext>
                  </a:extLst>
                </a:gridCol>
                <a:gridCol w="993009">
                  <a:extLst>
                    <a:ext uri="{9D8B030D-6E8A-4147-A177-3AD203B41FA5}">
                      <a16:colId xmlns:a16="http://schemas.microsoft.com/office/drawing/2014/main" val="714494744"/>
                    </a:ext>
                  </a:extLst>
                </a:gridCol>
                <a:gridCol w="993009">
                  <a:extLst>
                    <a:ext uri="{9D8B030D-6E8A-4147-A177-3AD203B41FA5}">
                      <a16:colId xmlns:a16="http://schemas.microsoft.com/office/drawing/2014/main" val="471576662"/>
                    </a:ext>
                  </a:extLst>
                </a:gridCol>
                <a:gridCol w="598032">
                  <a:extLst>
                    <a:ext uri="{9D8B030D-6E8A-4147-A177-3AD203B41FA5}">
                      <a16:colId xmlns:a16="http://schemas.microsoft.com/office/drawing/2014/main" val="1042492954"/>
                    </a:ext>
                  </a:extLst>
                </a:gridCol>
              </a:tblGrid>
              <a:tr h="261653">
                <a:tc>
                  <a:txBody>
                    <a:bodyPr/>
                    <a:lstStyle/>
                    <a:p>
                      <a:pPr algn="l" fontAlgn="b"/>
                      <a:r>
                        <a:rPr lang="en-US" sz="1000" b="0" i="0" u="none" strike="noStrike" dirty="0">
                          <a:solidFill>
                            <a:srgbClr val="000000"/>
                          </a:solidFill>
                          <a:effectLst/>
                          <a:latin typeface="+mn-lt"/>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dirty="0">
                          <a:solidFill>
                            <a:srgbClr val="000000"/>
                          </a:solidFill>
                          <a:effectLst/>
                          <a:latin typeface="+mn-lt"/>
                        </a:rPr>
                        <a:t>2018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mn-lt"/>
                        </a:rPr>
                        <a:t>2023</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mn-lt"/>
                        </a:rPr>
                        <a:t>CAGR</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36057"/>
                  </a:ext>
                </a:extLst>
              </a:tr>
              <a:tr h="261653">
                <a:tc>
                  <a:txBody>
                    <a:bodyPr/>
                    <a:lstStyle/>
                    <a:p>
                      <a:pPr algn="l" fontAlgn="b"/>
                      <a:r>
                        <a:rPr lang="en-US" sz="1000" b="0" i="0" u="none" strike="noStrike" dirty="0">
                          <a:solidFill>
                            <a:srgbClr val="000000"/>
                          </a:solidFill>
                          <a:effectLst/>
                          <a:latin typeface="+mn-lt"/>
                        </a:rPr>
                        <a:t>Enablement</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dirty="0">
                          <a:solidFill>
                            <a:srgbClr val="000000"/>
                          </a:solidFill>
                          <a:effectLst/>
                          <a:latin typeface="+mn-lt"/>
                        </a:rPr>
                        <a:t> $946.8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dirty="0">
                          <a:solidFill>
                            <a:srgbClr val="000000"/>
                          </a:solidFill>
                          <a:effectLst/>
                          <a:latin typeface="+mn-lt"/>
                        </a:rPr>
                        <a:t> $2,236.6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mn-lt"/>
                        </a:rPr>
                        <a:t>18.8%</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93968464"/>
                  </a:ext>
                </a:extLst>
              </a:tr>
              <a:tr h="261653">
                <a:tc>
                  <a:txBody>
                    <a:bodyPr/>
                    <a:lstStyle/>
                    <a:p>
                      <a:pPr algn="l" fontAlgn="b"/>
                      <a:r>
                        <a:rPr lang="en-US" sz="1000" b="0" i="0" u="none" strike="noStrike" dirty="0">
                          <a:solidFill>
                            <a:srgbClr val="000000"/>
                          </a:solidFill>
                          <a:effectLst/>
                          <a:latin typeface="+mn-lt"/>
                        </a:rPr>
                        <a:t>Network Services</a:t>
                      </a:r>
                    </a:p>
                  </a:txBody>
                  <a:tcPr marL="0" marR="0" marT="0" marB="0" anchor="ctr">
                    <a:lnL>
                      <a:noFill/>
                    </a:lnL>
                    <a:lnR>
                      <a:noFill/>
                    </a:lnR>
                    <a:lnT>
                      <a:noFill/>
                    </a:lnT>
                    <a:lnB>
                      <a:noFill/>
                    </a:lnB>
                  </a:tcPr>
                </a:tc>
                <a:tc>
                  <a:txBody>
                    <a:bodyPr/>
                    <a:lstStyle/>
                    <a:p>
                      <a:pPr algn="r" fontAlgn="b"/>
                      <a:r>
                        <a:rPr lang="en-US" sz="1000" b="0" i="0" u="none" strike="noStrike" dirty="0">
                          <a:solidFill>
                            <a:srgbClr val="000000"/>
                          </a:solidFill>
                          <a:effectLst/>
                          <a:latin typeface="+mn-lt"/>
                        </a:rPr>
                        <a:t> $4,977.9 </a:t>
                      </a:r>
                    </a:p>
                  </a:txBody>
                  <a:tcPr marL="0" marR="0" marT="0" marB="0" anchor="ctr">
                    <a:lnL>
                      <a:noFill/>
                    </a:lnL>
                    <a:lnR>
                      <a:noFill/>
                    </a:lnR>
                    <a:lnT>
                      <a:noFill/>
                    </a:lnT>
                    <a:lnB>
                      <a:noFill/>
                    </a:lnB>
                  </a:tcPr>
                </a:tc>
                <a:tc>
                  <a:txBody>
                    <a:bodyPr/>
                    <a:lstStyle/>
                    <a:p>
                      <a:pPr algn="r" fontAlgn="b"/>
                      <a:r>
                        <a:rPr lang="en-US" sz="1000" b="0" i="0" u="none" strike="noStrike" dirty="0">
                          <a:solidFill>
                            <a:srgbClr val="000000"/>
                          </a:solidFill>
                          <a:effectLst/>
                          <a:latin typeface="+mn-lt"/>
                        </a:rPr>
                        <a:t> $10,427.1 </a:t>
                      </a:r>
                    </a:p>
                  </a:txBody>
                  <a:tcPr marL="0" marR="0" marT="0" marB="0" anchor="ctr">
                    <a:lnL>
                      <a:noFill/>
                    </a:lnL>
                    <a:lnR>
                      <a:noFill/>
                    </a:lnR>
                    <a:lnT>
                      <a:noFill/>
                    </a:lnT>
                    <a:lnB>
                      <a:noFill/>
                    </a:lnB>
                  </a:tcPr>
                </a:tc>
                <a:tc>
                  <a:txBody>
                    <a:bodyPr/>
                    <a:lstStyle/>
                    <a:p>
                      <a:pPr algn="r" fontAlgn="b"/>
                      <a:r>
                        <a:rPr lang="en-US" sz="1000" b="0" i="0" u="none" strike="noStrike">
                          <a:solidFill>
                            <a:srgbClr val="000000"/>
                          </a:solidFill>
                          <a:effectLst/>
                          <a:latin typeface="+mn-lt"/>
                        </a:rPr>
                        <a:t>15.9%</a:t>
                      </a:r>
                    </a:p>
                  </a:txBody>
                  <a:tcPr marL="0" marR="0" marT="0" marB="0" anchor="ctr">
                    <a:lnL>
                      <a:noFill/>
                    </a:lnL>
                    <a:lnR>
                      <a:noFill/>
                    </a:lnR>
                    <a:lnT>
                      <a:noFill/>
                    </a:lnT>
                    <a:lnB>
                      <a:noFill/>
                    </a:lnB>
                  </a:tcPr>
                </a:tc>
                <a:extLst>
                  <a:ext uri="{0D108BD9-81ED-4DB2-BD59-A6C34878D82A}">
                    <a16:rowId xmlns:a16="http://schemas.microsoft.com/office/drawing/2014/main" val="1458810383"/>
                  </a:ext>
                </a:extLst>
              </a:tr>
              <a:tr h="261653">
                <a:tc>
                  <a:txBody>
                    <a:bodyPr/>
                    <a:lstStyle/>
                    <a:p>
                      <a:pPr algn="l" fontAlgn="b"/>
                      <a:r>
                        <a:rPr lang="en-US" sz="1000" b="0" i="0" u="none" strike="noStrike">
                          <a:solidFill>
                            <a:srgbClr val="000000"/>
                          </a:solidFill>
                          <a:effectLst/>
                          <a:latin typeface="+mn-lt"/>
                        </a:rPr>
                        <a:t>System Applications</a:t>
                      </a:r>
                    </a:p>
                  </a:txBody>
                  <a:tcPr marL="0" marR="0" marT="0" marB="0" anchor="ctr">
                    <a:lnL>
                      <a:noFill/>
                    </a:lnL>
                    <a:lnR>
                      <a:noFill/>
                    </a:lnR>
                    <a:lnT>
                      <a:noFill/>
                    </a:lnT>
                    <a:lnB>
                      <a:noFill/>
                    </a:lnB>
                  </a:tcPr>
                </a:tc>
                <a:tc>
                  <a:txBody>
                    <a:bodyPr/>
                    <a:lstStyle/>
                    <a:p>
                      <a:pPr algn="r" fontAlgn="b"/>
                      <a:r>
                        <a:rPr lang="en-US" sz="1000" b="0" i="0" u="none" strike="noStrike" dirty="0">
                          <a:solidFill>
                            <a:srgbClr val="000000"/>
                          </a:solidFill>
                          <a:effectLst/>
                          <a:latin typeface="+mn-lt"/>
                        </a:rPr>
                        <a:t> $4,052.6 </a:t>
                      </a:r>
                    </a:p>
                  </a:txBody>
                  <a:tcPr marL="0" marR="0" marT="0" marB="0" anchor="ctr">
                    <a:lnL>
                      <a:noFill/>
                    </a:lnL>
                    <a:lnR>
                      <a:noFill/>
                    </a:lnR>
                    <a:lnT>
                      <a:noFill/>
                    </a:lnT>
                    <a:lnB>
                      <a:noFill/>
                    </a:lnB>
                  </a:tcPr>
                </a:tc>
                <a:tc>
                  <a:txBody>
                    <a:bodyPr/>
                    <a:lstStyle/>
                    <a:p>
                      <a:pPr algn="r" fontAlgn="b"/>
                      <a:r>
                        <a:rPr lang="en-US" sz="1000" b="0" i="0" u="none" strike="noStrike" dirty="0">
                          <a:solidFill>
                            <a:srgbClr val="000000"/>
                          </a:solidFill>
                          <a:effectLst/>
                          <a:latin typeface="+mn-lt"/>
                        </a:rPr>
                        <a:t> $10,189.5 </a:t>
                      </a:r>
                    </a:p>
                  </a:txBody>
                  <a:tcPr marL="0" marR="0" marT="0" marB="0" anchor="ctr">
                    <a:lnL>
                      <a:noFill/>
                    </a:lnL>
                    <a:lnR>
                      <a:noFill/>
                    </a:lnR>
                    <a:lnT>
                      <a:noFill/>
                    </a:lnT>
                    <a:lnB>
                      <a:noFill/>
                    </a:lnB>
                  </a:tcPr>
                </a:tc>
                <a:tc>
                  <a:txBody>
                    <a:bodyPr/>
                    <a:lstStyle/>
                    <a:p>
                      <a:pPr algn="r" fontAlgn="b"/>
                      <a:r>
                        <a:rPr lang="en-US" sz="1000" b="0" i="0" u="none" strike="noStrike" dirty="0">
                          <a:solidFill>
                            <a:srgbClr val="000000"/>
                          </a:solidFill>
                          <a:effectLst/>
                          <a:latin typeface="+mn-lt"/>
                        </a:rPr>
                        <a:t>20.2%</a:t>
                      </a:r>
                    </a:p>
                  </a:txBody>
                  <a:tcPr marL="0" marR="0" marT="0" marB="0" anchor="ctr">
                    <a:lnL>
                      <a:noFill/>
                    </a:lnL>
                    <a:lnR>
                      <a:noFill/>
                    </a:lnR>
                    <a:lnT>
                      <a:noFill/>
                    </a:lnT>
                    <a:lnB>
                      <a:noFill/>
                    </a:lnB>
                  </a:tcPr>
                </a:tc>
                <a:extLst>
                  <a:ext uri="{0D108BD9-81ED-4DB2-BD59-A6C34878D82A}">
                    <a16:rowId xmlns:a16="http://schemas.microsoft.com/office/drawing/2014/main" val="3818691151"/>
                  </a:ext>
                </a:extLst>
              </a:tr>
              <a:tr h="407648">
                <a:tc>
                  <a:txBody>
                    <a:bodyPr/>
                    <a:lstStyle/>
                    <a:p>
                      <a:pPr algn="l" fontAlgn="b"/>
                      <a:r>
                        <a:rPr lang="en-US" sz="1000" b="0" i="0" u="none" strike="noStrike">
                          <a:solidFill>
                            <a:srgbClr val="000000"/>
                          </a:solidFill>
                          <a:effectLst/>
                          <a:latin typeface="+mn-lt"/>
                        </a:rPr>
                        <a:t>Value Added Applications</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mn-lt"/>
                        </a:rPr>
                        <a:t> $15,772.3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mn-lt"/>
                        </a:rPr>
                        <a:t> $43,624.5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mn-lt"/>
                        </a:rPr>
                        <a:t>22.6%</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2912681"/>
                  </a:ext>
                </a:extLst>
              </a:tr>
              <a:tr h="261653">
                <a:tc>
                  <a:txBody>
                    <a:bodyPr/>
                    <a:lstStyle/>
                    <a:p>
                      <a:pPr algn="l" fontAlgn="b"/>
                      <a:r>
                        <a:rPr lang="en-US" sz="1000" b="1" i="0" u="none" strike="noStrike">
                          <a:solidFill>
                            <a:srgbClr val="000000"/>
                          </a:solidFill>
                          <a:effectLst/>
                          <a:latin typeface="+mn-lt"/>
                        </a:rPr>
                        <a:t>Total</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dirty="0">
                          <a:solidFill>
                            <a:srgbClr val="000000"/>
                          </a:solidFill>
                          <a:effectLst/>
                          <a:latin typeface="+mn-lt"/>
                        </a:rPr>
                        <a:t> $25,749.6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dirty="0">
                          <a:solidFill>
                            <a:srgbClr val="000000"/>
                          </a:solidFill>
                          <a:effectLst/>
                          <a:latin typeface="+mn-lt"/>
                        </a:rPr>
                        <a:t> $ 66,477.7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dirty="0">
                          <a:solidFill>
                            <a:srgbClr val="000000"/>
                          </a:solidFill>
                          <a:effectLst/>
                          <a:latin typeface="+mn-lt"/>
                        </a:rPr>
                        <a:t>20.9%</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66787639"/>
                  </a:ext>
                </a:extLst>
              </a:tr>
            </a:tbl>
          </a:graphicData>
        </a:graphic>
      </p:graphicFrame>
    </p:spTree>
    <p:extLst>
      <p:ext uri="{BB962C8B-B14F-4D97-AF65-F5344CB8AC3E}">
        <p14:creationId xmlns:p14="http://schemas.microsoft.com/office/powerpoint/2010/main" val="3843837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F292-0B71-9F43-90BD-748D86B6DF8B}"/>
              </a:ext>
            </a:extLst>
          </p:cNvPr>
          <p:cNvSpPr>
            <a:spLocks noGrp="1"/>
          </p:cNvSpPr>
          <p:nvPr>
            <p:ph type="title"/>
          </p:nvPr>
        </p:nvSpPr>
        <p:spPr>
          <a:xfrm>
            <a:off x="838199" y="85423"/>
            <a:ext cx="8946177" cy="447675"/>
          </a:xfrm>
        </p:spPr>
        <p:txBody>
          <a:bodyPr/>
          <a:lstStyle/>
          <a:p>
            <a:r>
              <a:rPr lang="en-US"/>
              <a:t>Home Entertainment Will Be The Largest Opportunity In 2023 Reaching $12.2B</a:t>
            </a:r>
          </a:p>
        </p:txBody>
      </p:sp>
      <p:sp>
        <p:nvSpPr>
          <p:cNvPr id="3" name="Footer Placeholder 2">
            <a:extLst>
              <a:ext uri="{FF2B5EF4-FFF2-40B4-BE49-F238E27FC236}">
                <a16:creationId xmlns:a16="http://schemas.microsoft.com/office/drawing/2014/main" id="{7DD67B07-3C04-C948-A1AB-FA479AC37468}"/>
              </a:ext>
            </a:extLst>
          </p:cNvPr>
          <p:cNvSpPr>
            <a:spLocks noGrp="1"/>
          </p:cNvSpPr>
          <p:nvPr>
            <p:ph type="ftr" sz="quarter" idx="10"/>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0EE7B0A2-3B97-5B4F-812B-4D632EB9788A}"/>
              </a:ext>
            </a:extLst>
          </p:cNvPr>
          <p:cNvSpPr>
            <a:spLocks noGrp="1"/>
          </p:cNvSpPr>
          <p:nvPr>
            <p:ph type="sldNum" sz="quarter" idx="11"/>
          </p:nvPr>
        </p:nvSpPr>
        <p:spPr/>
        <p:txBody>
          <a:bodyPr/>
          <a:lstStyle/>
          <a:p>
            <a:fld id="{4658F449-AC56-C64A-8488-86A10DE691DA}" type="slidenum">
              <a:rPr lang="en-US" smtClean="0"/>
              <a:pPr/>
              <a:t>48</a:t>
            </a:fld>
            <a:endParaRPr lang="en-US"/>
          </a:p>
        </p:txBody>
      </p:sp>
      <p:pic>
        <p:nvPicPr>
          <p:cNvPr id="8" name="Picture 7">
            <a:extLst>
              <a:ext uri="{FF2B5EF4-FFF2-40B4-BE49-F238E27FC236}">
                <a16:creationId xmlns:a16="http://schemas.microsoft.com/office/drawing/2014/main" id="{93020C19-ED74-4946-B995-255C00F468FD}"/>
              </a:ext>
            </a:extLst>
          </p:cNvPr>
          <p:cNvPicPr>
            <a:picLocks noChangeAspect="1"/>
          </p:cNvPicPr>
          <p:nvPr/>
        </p:nvPicPr>
        <p:blipFill rotWithShape="1">
          <a:blip r:embed="rId2"/>
          <a:srcRect t="2515" b="15707"/>
          <a:stretch/>
        </p:blipFill>
        <p:spPr>
          <a:xfrm>
            <a:off x="3124200" y="1117600"/>
            <a:ext cx="5943600" cy="4933244"/>
          </a:xfrm>
          <a:prstGeom prst="rect">
            <a:avLst/>
          </a:prstGeom>
        </p:spPr>
      </p:pic>
      <p:sp>
        <p:nvSpPr>
          <p:cNvPr id="18" name="Rectangle 17">
            <a:extLst>
              <a:ext uri="{FF2B5EF4-FFF2-40B4-BE49-F238E27FC236}">
                <a16:creationId xmlns:a16="http://schemas.microsoft.com/office/drawing/2014/main" id="{35C5477B-6109-894C-9FCC-B193058DBCB4}"/>
              </a:ext>
            </a:extLst>
          </p:cNvPr>
          <p:cNvSpPr/>
          <p:nvPr/>
        </p:nvSpPr>
        <p:spPr>
          <a:xfrm>
            <a:off x="3124200" y="5990544"/>
            <a:ext cx="1808041" cy="188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latin typeface="Montserrat Medium" pitchFamily="2" charset="77"/>
              </a:rPr>
              <a:t>CHR Report Figure 3-8</a:t>
            </a:r>
          </a:p>
        </p:txBody>
      </p:sp>
    </p:spTree>
    <p:extLst>
      <p:ext uri="{BB962C8B-B14F-4D97-AF65-F5344CB8AC3E}">
        <p14:creationId xmlns:p14="http://schemas.microsoft.com/office/powerpoint/2010/main" val="63411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181455-4CE7-BB48-A677-E3C13359D1EE}"/>
              </a:ext>
            </a:extLst>
          </p:cNvPr>
          <p:cNvSpPr>
            <a:spLocks noGrp="1"/>
          </p:cNvSpPr>
          <p:nvPr>
            <p:ph type="ctrTitle"/>
          </p:nvPr>
        </p:nvSpPr>
        <p:spPr>
          <a:xfrm>
            <a:off x="838200" y="1469581"/>
            <a:ext cx="7199811" cy="1430024"/>
          </a:xfrm>
        </p:spPr>
        <p:txBody>
          <a:bodyPr>
            <a:noAutofit/>
          </a:bodyPr>
          <a:lstStyle/>
          <a:p>
            <a:r>
              <a:rPr lang="en-US" sz="2800" b="1" dirty="0">
                <a:solidFill>
                  <a:srgbClr val="FFFFFF"/>
                </a:solidFill>
              </a:rPr>
              <a:t>To effectively tap into the $66.5 billion future connected home opportunity, players will need to develop distinct short-, medium- and long-term strategies around ecosystems, technology, customers, use cases / applications and devices</a:t>
            </a:r>
            <a:endParaRPr lang="en-US" sz="5400" dirty="0"/>
          </a:p>
        </p:txBody>
      </p:sp>
      <p:sp>
        <p:nvSpPr>
          <p:cNvPr id="3" name="Footer Placeholder 2">
            <a:extLst>
              <a:ext uri="{FF2B5EF4-FFF2-40B4-BE49-F238E27FC236}">
                <a16:creationId xmlns:a16="http://schemas.microsoft.com/office/drawing/2014/main" id="{630F1293-3EBC-AD42-8292-288F882C1279}"/>
              </a:ext>
            </a:extLst>
          </p:cNvPr>
          <p:cNvSpPr>
            <a:spLocks noGrp="1"/>
          </p:cNvSpPr>
          <p:nvPr>
            <p:ph type="ftr" sz="quarter" idx="10"/>
          </p:nvPr>
        </p:nvSpPr>
        <p:spPr/>
        <p:txBody>
          <a:bodyPr/>
          <a:lstStyle/>
          <a:p>
            <a:r>
              <a:rPr lang="en-US" dirty="0"/>
              <a:t>© 2019, Continental Automated Buildings Association</a:t>
            </a:r>
          </a:p>
        </p:txBody>
      </p:sp>
    </p:spTree>
    <p:extLst>
      <p:ext uri="{BB962C8B-B14F-4D97-AF65-F5344CB8AC3E}">
        <p14:creationId xmlns:p14="http://schemas.microsoft.com/office/powerpoint/2010/main" val="3130369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B385B-C2E9-E047-94F6-E693B3969AE8}"/>
              </a:ext>
            </a:extLst>
          </p:cNvPr>
          <p:cNvSpPr>
            <a:spLocks noGrp="1"/>
          </p:cNvSpPr>
          <p:nvPr>
            <p:ph type="title"/>
          </p:nvPr>
        </p:nvSpPr>
        <p:spPr>
          <a:xfrm>
            <a:off x="838199" y="365125"/>
            <a:ext cx="8208981" cy="447675"/>
          </a:xfrm>
        </p:spPr>
        <p:txBody>
          <a:bodyPr/>
          <a:lstStyle/>
          <a:p>
            <a:r>
              <a:rPr lang="en-US"/>
              <a:t>CABA Steering Committee</a:t>
            </a:r>
          </a:p>
        </p:txBody>
      </p:sp>
      <p:sp>
        <p:nvSpPr>
          <p:cNvPr id="3" name="Footer Placeholder 2">
            <a:extLst>
              <a:ext uri="{FF2B5EF4-FFF2-40B4-BE49-F238E27FC236}">
                <a16:creationId xmlns:a16="http://schemas.microsoft.com/office/drawing/2014/main" id="{A001592E-4EF1-2449-AF5A-EDDB262FD86A}"/>
              </a:ext>
            </a:extLst>
          </p:cNvPr>
          <p:cNvSpPr>
            <a:spLocks noGrp="1"/>
          </p:cNvSpPr>
          <p:nvPr>
            <p:ph type="ftr" sz="quarter" idx="10"/>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A72BA553-73D6-F54A-B0B9-B0F716F8A795}"/>
              </a:ext>
            </a:extLst>
          </p:cNvPr>
          <p:cNvSpPr>
            <a:spLocks noGrp="1"/>
          </p:cNvSpPr>
          <p:nvPr>
            <p:ph type="sldNum" sz="quarter" idx="11"/>
          </p:nvPr>
        </p:nvSpPr>
        <p:spPr/>
        <p:txBody>
          <a:bodyPr/>
          <a:lstStyle/>
          <a:p>
            <a:fld id="{4658F449-AC56-C64A-8488-86A10DE691DA}" type="slidenum">
              <a:rPr lang="en-US" smtClean="0"/>
              <a:pPr/>
              <a:t>5</a:t>
            </a:fld>
            <a:endParaRPr lang="en-US"/>
          </a:p>
        </p:txBody>
      </p:sp>
      <p:pic>
        <p:nvPicPr>
          <p:cNvPr id="14" name="Picture Placeholder 5" descr="CABA CHR report 2019 FINAL DRAFT.pdf - Adobe Acrobat Reader DC">
            <a:extLst>
              <a:ext uri="{FF2B5EF4-FFF2-40B4-BE49-F238E27FC236}">
                <a16:creationId xmlns:a16="http://schemas.microsoft.com/office/drawing/2014/main" id="{2DDBEDD3-C7DF-446A-8D5F-9E78AD621325}"/>
              </a:ext>
            </a:extLst>
          </p:cNvPr>
          <p:cNvPicPr>
            <a:picLocks noChangeAspect="1"/>
          </p:cNvPicPr>
          <p:nvPr/>
        </p:nvPicPr>
        <p:blipFill rotWithShape="1">
          <a:blip r:embed="rId2">
            <a:extLst>
              <a:ext uri="{28A0092B-C50C-407E-A947-70E740481C1C}">
                <a14:useLocalDpi xmlns:a14="http://schemas.microsoft.com/office/drawing/2010/main" val="0"/>
              </a:ext>
            </a:extLst>
          </a:blip>
          <a:srcRect b="35933"/>
          <a:stretch/>
        </p:blipFill>
        <p:spPr>
          <a:xfrm>
            <a:off x="1181574" y="2414832"/>
            <a:ext cx="9828851" cy="2491276"/>
          </a:xfrm>
          <a:prstGeom prst="rect">
            <a:avLst/>
          </a:prstGeom>
        </p:spPr>
      </p:pic>
    </p:spTree>
    <p:extLst>
      <p:ext uri="{BB962C8B-B14F-4D97-AF65-F5344CB8AC3E}">
        <p14:creationId xmlns:p14="http://schemas.microsoft.com/office/powerpoint/2010/main" val="7230250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F292-0B71-9F43-90BD-748D86B6DF8B}"/>
              </a:ext>
            </a:extLst>
          </p:cNvPr>
          <p:cNvSpPr>
            <a:spLocks noGrp="1"/>
          </p:cNvSpPr>
          <p:nvPr>
            <p:ph type="title"/>
          </p:nvPr>
        </p:nvSpPr>
        <p:spPr>
          <a:xfrm>
            <a:off x="838199" y="85423"/>
            <a:ext cx="8946177" cy="447675"/>
          </a:xfrm>
        </p:spPr>
        <p:txBody>
          <a:bodyPr/>
          <a:lstStyle/>
          <a:p>
            <a:r>
              <a:rPr lang="en-US"/>
              <a:t>How to Rescue Crumbling UX: Integrated HW, SW &amp; Eco Strategy</a:t>
            </a:r>
          </a:p>
        </p:txBody>
      </p:sp>
      <p:sp>
        <p:nvSpPr>
          <p:cNvPr id="3" name="Footer Placeholder 2">
            <a:extLst>
              <a:ext uri="{FF2B5EF4-FFF2-40B4-BE49-F238E27FC236}">
                <a16:creationId xmlns:a16="http://schemas.microsoft.com/office/drawing/2014/main" id="{7DD67B07-3C04-C948-A1AB-FA479AC37468}"/>
              </a:ext>
            </a:extLst>
          </p:cNvPr>
          <p:cNvSpPr>
            <a:spLocks noGrp="1"/>
          </p:cNvSpPr>
          <p:nvPr>
            <p:ph type="ftr" sz="quarter" idx="10"/>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0EE7B0A2-3B97-5B4F-812B-4D632EB9788A}"/>
              </a:ext>
            </a:extLst>
          </p:cNvPr>
          <p:cNvSpPr>
            <a:spLocks noGrp="1"/>
          </p:cNvSpPr>
          <p:nvPr>
            <p:ph type="sldNum" sz="quarter" idx="11"/>
          </p:nvPr>
        </p:nvSpPr>
        <p:spPr/>
        <p:txBody>
          <a:bodyPr/>
          <a:lstStyle/>
          <a:p>
            <a:fld id="{4658F449-AC56-C64A-8488-86A10DE691DA}" type="slidenum">
              <a:rPr lang="en-US" smtClean="0"/>
              <a:pPr/>
              <a:t>50</a:t>
            </a:fld>
            <a:endParaRPr lang="en-US"/>
          </a:p>
        </p:txBody>
      </p:sp>
      <p:grpSp>
        <p:nvGrpSpPr>
          <p:cNvPr id="5" name="Group 4">
            <a:extLst>
              <a:ext uri="{FF2B5EF4-FFF2-40B4-BE49-F238E27FC236}">
                <a16:creationId xmlns:a16="http://schemas.microsoft.com/office/drawing/2014/main" id="{842FCB18-5F56-4042-A71E-48683BB1B126}"/>
              </a:ext>
            </a:extLst>
          </p:cNvPr>
          <p:cNvGrpSpPr/>
          <p:nvPr/>
        </p:nvGrpSpPr>
        <p:grpSpPr>
          <a:xfrm>
            <a:off x="850065" y="1301183"/>
            <a:ext cx="9348182" cy="4578471"/>
            <a:chOff x="848922" y="973802"/>
            <a:chExt cx="8706518" cy="4578471"/>
          </a:xfrm>
        </p:grpSpPr>
        <p:sp>
          <p:nvSpPr>
            <p:cNvPr id="15" name="TextBox 14">
              <a:extLst>
                <a:ext uri="{FF2B5EF4-FFF2-40B4-BE49-F238E27FC236}">
                  <a16:creationId xmlns:a16="http://schemas.microsoft.com/office/drawing/2014/main" id="{7C8B111D-76FB-0A4A-9DC0-04C7A34A3048}"/>
                </a:ext>
              </a:extLst>
            </p:cNvPr>
            <p:cNvSpPr txBox="1"/>
            <p:nvPr/>
          </p:nvSpPr>
          <p:spPr>
            <a:xfrm>
              <a:off x="7186594" y="2105178"/>
              <a:ext cx="2368846" cy="3139321"/>
            </a:xfrm>
            <a:prstGeom prst="rect">
              <a:avLst/>
            </a:prstGeom>
            <a:noFill/>
          </p:spPr>
          <p:txBody>
            <a:bodyPr wrap="square" rtlCol="0">
              <a:spAutoFit/>
            </a:bodyPr>
            <a:lstStyle/>
            <a:p>
              <a:pPr marL="193481" indent="-193481">
                <a:buFont typeface="Arial" panose="020B0604020202020204" pitchFamily="34" charset="0"/>
                <a:buChar char="•"/>
              </a:pPr>
              <a:r>
                <a:rPr lang="en-CA" sz="1100">
                  <a:solidFill>
                    <a:schemeClr val="tx2"/>
                  </a:solidFill>
                  <a:ea typeface="Helvetica Neue" panose="02000503000000020004" pitchFamily="2" charset="0"/>
                  <a:cs typeface="Helvetica Neue" panose="02000503000000020004" pitchFamily="2" charset="0"/>
                </a:rPr>
                <a:t>Suppliers must future proof products as much as possible by removing contingencies on hardware, where over-the-air updates to software can be the core foundation for maintaining relevance of a product’s capabilities. </a:t>
              </a:r>
            </a:p>
            <a:p>
              <a:pPr marL="193481" indent="-193481">
                <a:buFont typeface="Arial" panose="020B0604020202020204" pitchFamily="34" charset="0"/>
                <a:buChar char="•"/>
              </a:pPr>
              <a:endParaRPr lang="en-CA" sz="1100">
                <a:solidFill>
                  <a:schemeClr val="tx2"/>
                </a:solidFill>
                <a:ea typeface="Helvetica Neue" panose="02000503000000020004" pitchFamily="2" charset="0"/>
                <a:cs typeface="Helvetica Neue" panose="02000503000000020004" pitchFamily="2" charset="0"/>
              </a:endParaRPr>
            </a:p>
            <a:p>
              <a:pPr marL="193481" indent="-193481">
                <a:buFont typeface="Arial" panose="020B0604020202020204" pitchFamily="34" charset="0"/>
                <a:buChar char="•"/>
              </a:pPr>
              <a:r>
                <a:rPr lang="en-CA" sz="1100">
                  <a:solidFill>
                    <a:schemeClr val="tx2"/>
                  </a:solidFill>
                  <a:ea typeface="Helvetica Neue" panose="02000503000000020004" pitchFamily="2" charset="0"/>
                  <a:cs typeface="Helvetica Neue" panose="02000503000000020004" pitchFamily="2" charset="0"/>
                </a:rPr>
                <a:t>Given advancement of user maturity, suppliers must refine consumer data insights and solution R&amp;D to best respond and predict behavior. </a:t>
              </a:r>
            </a:p>
            <a:p>
              <a:endParaRPr lang="en-US" sz="1100">
                <a:solidFill>
                  <a:schemeClr val="tx2"/>
                </a:solidFill>
                <a:ea typeface="Helvetica Neue" panose="02000503000000020004" pitchFamily="2" charset="0"/>
                <a:cs typeface="Helvetica Neue" panose="02000503000000020004" pitchFamily="2" charset="0"/>
              </a:endParaRPr>
            </a:p>
            <a:p>
              <a:pPr marL="193481" indent="-193481">
                <a:buFont typeface="Arial" panose="020B0604020202020204" pitchFamily="34" charset="0"/>
                <a:buChar char="•"/>
              </a:pPr>
              <a:r>
                <a:rPr lang="en-US" sz="1100">
                  <a:solidFill>
                    <a:schemeClr val="tx2"/>
                  </a:solidFill>
                  <a:ea typeface="Helvetica Neue" panose="02000503000000020004" pitchFamily="2" charset="0"/>
                  <a:cs typeface="Helvetica Neue" panose="02000503000000020004" pitchFamily="2" charset="0"/>
                </a:rPr>
                <a:t>Players must invest in blockchain and security to instill confidence in consumers.</a:t>
              </a:r>
            </a:p>
          </p:txBody>
        </p:sp>
        <p:sp>
          <p:nvSpPr>
            <p:cNvPr id="16" name="TextBox 15">
              <a:extLst>
                <a:ext uri="{FF2B5EF4-FFF2-40B4-BE49-F238E27FC236}">
                  <a16:creationId xmlns:a16="http://schemas.microsoft.com/office/drawing/2014/main" id="{EB305389-8944-8B40-971E-AC0AACAC00A0}"/>
                </a:ext>
              </a:extLst>
            </p:cNvPr>
            <p:cNvSpPr txBox="1"/>
            <p:nvPr/>
          </p:nvSpPr>
          <p:spPr>
            <a:xfrm>
              <a:off x="4123713" y="1735844"/>
              <a:ext cx="2401103" cy="3816429"/>
            </a:xfrm>
            <a:prstGeom prst="rect">
              <a:avLst/>
            </a:prstGeom>
            <a:noFill/>
          </p:spPr>
          <p:txBody>
            <a:bodyPr wrap="square" rtlCol="0">
              <a:spAutoFit/>
            </a:bodyPr>
            <a:lstStyle/>
            <a:p>
              <a:pPr marL="193481" indent="-193481" fontAlgn="t">
                <a:buFont typeface="Arial" panose="020B0604020202020204" pitchFamily="34" charset="0"/>
                <a:buChar char="•"/>
              </a:pPr>
              <a:r>
                <a:rPr lang="en-US" sz="1100">
                  <a:solidFill>
                    <a:schemeClr val="tx2"/>
                  </a:solidFill>
                  <a:ea typeface="Helvetica Neue" panose="02000503000000020004" pitchFamily="2" charset="0"/>
                  <a:cs typeface="Helvetica Neue" panose="02000503000000020004" pitchFamily="2" charset="0"/>
                </a:rPr>
                <a:t>OEMs and tech suppliers should partner with software and service providers to drive indirect device sales and interoperability. This will allow suppliers to leverage devices as Smart Home control points.</a:t>
              </a:r>
            </a:p>
            <a:p>
              <a:pPr eaLnBrk="1" fontAlgn="t" hangingPunct="1"/>
              <a:endParaRPr lang="en-US" sz="1100">
                <a:solidFill>
                  <a:schemeClr val="tx2"/>
                </a:solidFill>
                <a:ea typeface="Helvetica Neue" panose="02000503000000020004" pitchFamily="2" charset="0"/>
                <a:cs typeface="Helvetica Neue" panose="02000503000000020004" pitchFamily="2" charset="0"/>
              </a:endParaRPr>
            </a:p>
            <a:p>
              <a:pPr marL="193481" indent="-193481" fontAlgn="t">
                <a:buFont typeface="Arial" panose="020B0604020202020204" pitchFamily="34" charset="0"/>
                <a:buChar char="•"/>
              </a:pPr>
              <a:r>
                <a:rPr lang="en-US" sz="1100">
                  <a:solidFill>
                    <a:schemeClr val="tx2"/>
                  </a:solidFill>
                  <a:ea typeface="Helvetica Neue" panose="02000503000000020004" pitchFamily="2" charset="0"/>
                  <a:cs typeface="Helvetica Neue" panose="02000503000000020004" pitchFamily="2" charset="0"/>
                </a:rPr>
                <a:t>Service providers should foster complex systems of local mesh networks. </a:t>
              </a:r>
            </a:p>
            <a:p>
              <a:pPr marL="193481" indent="-193481" fontAlgn="t">
                <a:buFont typeface="Arial" panose="020B0604020202020204" pitchFamily="34" charset="0"/>
                <a:buChar char="•"/>
              </a:pPr>
              <a:r>
                <a:rPr lang="en-US" sz="1100">
                  <a:solidFill>
                    <a:schemeClr val="tx2"/>
                  </a:solidFill>
                  <a:ea typeface="Helvetica Neue" panose="02000503000000020004" pitchFamily="2" charset="0"/>
                  <a:cs typeface="Helvetica Neue" panose="02000503000000020004" pitchFamily="2" charset="0"/>
                </a:rPr>
                <a:t>Service providers should partner with real estate developers for long standing contracts and to install devices in new homes. </a:t>
              </a:r>
            </a:p>
            <a:p>
              <a:pPr marL="193481" indent="-193481" fontAlgn="t">
                <a:buFont typeface="Arial" panose="020B0604020202020204" pitchFamily="34" charset="0"/>
                <a:buChar char="•"/>
              </a:pPr>
              <a:r>
                <a:rPr lang="en-US" sz="1100">
                  <a:solidFill>
                    <a:schemeClr val="tx2"/>
                  </a:solidFill>
                  <a:ea typeface="Helvetica Neue" panose="02000503000000020004" pitchFamily="2" charset="0"/>
                  <a:cs typeface="Helvetica Neue" panose="02000503000000020004" pitchFamily="2" charset="0"/>
                </a:rPr>
                <a:t>Software providers should build a platform of platforms to simplify user experience and improve security. OEMs should strive to create localized ecosystems.</a:t>
              </a:r>
            </a:p>
          </p:txBody>
        </p:sp>
        <p:sp>
          <p:nvSpPr>
            <p:cNvPr id="17" name="Right Arrow 16">
              <a:extLst>
                <a:ext uri="{FF2B5EF4-FFF2-40B4-BE49-F238E27FC236}">
                  <a16:creationId xmlns:a16="http://schemas.microsoft.com/office/drawing/2014/main" id="{D5865B8D-A9FA-FF42-A3F8-D1BF1012BBC5}"/>
                </a:ext>
              </a:extLst>
            </p:cNvPr>
            <p:cNvSpPr/>
            <p:nvPr/>
          </p:nvSpPr>
          <p:spPr bwMode="auto">
            <a:xfrm>
              <a:off x="6769377" y="1551207"/>
              <a:ext cx="2786063" cy="59074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1913" tIns="30956" rIns="61913" bIns="30956" numCol="1" rtlCol="0" anchor="ctr" anchorCtr="0" compatLnSpc="1">
              <a:prstTxWarp prst="textNoShape">
                <a:avLst/>
              </a:prstTxWarp>
            </a:bodyPr>
            <a:lstStyle/>
            <a:p>
              <a:pPr defTabSz="619140" eaLnBrk="0" fontAlgn="base" hangingPunct="0">
                <a:spcBef>
                  <a:spcPct val="0"/>
                </a:spcBef>
                <a:spcAft>
                  <a:spcPct val="0"/>
                </a:spcAft>
              </a:pPr>
              <a:r>
                <a:rPr lang="en-US">
                  <a:solidFill>
                    <a:schemeClr val="bg1"/>
                  </a:solidFill>
                  <a:ea typeface="Helvetica Neue" panose="02000503000000020004" pitchFamily="2" charset="0"/>
                  <a:cs typeface="Helvetica Neue" panose="02000503000000020004" pitchFamily="2" charset="0"/>
                </a:rPr>
                <a:t>Software</a:t>
              </a:r>
            </a:p>
          </p:txBody>
        </p:sp>
        <p:sp>
          <p:nvSpPr>
            <p:cNvPr id="18" name="Right Arrow 17">
              <a:extLst>
                <a:ext uri="{FF2B5EF4-FFF2-40B4-BE49-F238E27FC236}">
                  <a16:creationId xmlns:a16="http://schemas.microsoft.com/office/drawing/2014/main" id="{E072EA58-EF38-E94F-B866-280E63862C37}"/>
                </a:ext>
              </a:extLst>
            </p:cNvPr>
            <p:cNvSpPr/>
            <p:nvPr/>
          </p:nvSpPr>
          <p:spPr bwMode="auto">
            <a:xfrm>
              <a:off x="3831508" y="1225290"/>
              <a:ext cx="2786063" cy="590748"/>
            </a:xfrm>
            <a:prstGeom prst="rightArrow">
              <a:avLst/>
            </a:prstGeom>
            <a:solidFill>
              <a:schemeClr val="accent3"/>
            </a:solidFill>
            <a:ln w="9525" cap="flat" cmpd="sng" algn="ctr">
              <a:noFill/>
              <a:prstDash val="solid"/>
              <a:round/>
              <a:headEnd type="none" w="med" len="med"/>
              <a:tailEnd type="none" w="med" len="med"/>
            </a:ln>
            <a:effectLst/>
          </p:spPr>
          <p:txBody>
            <a:bodyPr vert="horz" wrap="square" lIns="61913" tIns="30956" rIns="61913" bIns="30956" numCol="1" rtlCol="0" anchor="ctr" anchorCtr="0" compatLnSpc="1">
              <a:prstTxWarp prst="textNoShape">
                <a:avLst/>
              </a:prstTxWarp>
            </a:bodyPr>
            <a:lstStyle/>
            <a:p>
              <a:pPr defTabSz="619140" eaLnBrk="0" fontAlgn="base" hangingPunct="0">
                <a:spcBef>
                  <a:spcPct val="0"/>
                </a:spcBef>
                <a:spcAft>
                  <a:spcPct val="0"/>
                </a:spcAft>
              </a:pPr>
              <a:r>
                <a:rPr lang="en-US">
                  <a:solidFill>
                    <a:schemeClr val="bg1"/>
                  </a:solidFill>
                  <a:ea typeface="Helvetica Neue" panose="02000503000000020004" pitchFamily="2" charset="0"/>
                  <a:cs typeface="Helvetica Neue" panose="02000503000000020004" pitchFamily="2" charset="0"/>
                </a:rPr>
                <a:t>Ecosystem</a:t>
              </a:r>
            </a:p>
          </p:txBody>
        </p:sp>
        <p:sp>
          <p:nvSpPr>
            <p:cNvPr id="19" name="Right Arrow 18">
              <a:extLst>
                <a:ext uri="{FF2B5EF4-FFF2-40B4-BE49-F238E27FC236}">
                  <a16:creationId xmlns:a16="http://schemas.microsoft.com/office/drawing/2014/main" id="{FEA3AA11-C896-E54E-8AF7-3E023E013E0C}"/>
                </a:ext>
              </a:extLst>
            </p:cNvPr>
            <p:cNvSpPr/>
            <p:nvPr/>
          </p:nvSpPr>
          <p:spPr bwMode="auto">
            <a:xfrm>
              <a:off x="930487" y="973802"/>
              <a:ext cx="2786063" cy="590748"/>
            </a:xfrm>
            <a:prstGeom prst="rightArrow">
              <a:avLst/>
            </a:prstGeom>
            <a:solidFill>
              <a:schemeClr val="tx1"/>
            </a:solidFill>
            <a:ln w="9525" cap="flat" cmpd="sng" algn="ctr">
              <a:noFill/>
              <a:prstDash val="solid"/>
              <a:round/>
              <a:headEnd type="none" w="med" len="med"/>
              <a:tailEnd type="none" w="med" len="med"/>
            </a:ln>
            <a:effectLst/>
          </p:spPr>
          <p:txBody>
            <a:bodyPr vert="horz" wrap="square" lIns="61913" tIns="30956" rIns="61913" bIns="30956" numCol="1" rtlCol="0" anchor="ctr" anchorCtr="0" compatLnSpc="1">
              <a:prstTxWarp prst="textNoShape">
                <a:avLst/>
              </a:prstTxWarp>
            </a:bodyPr>
            <a:lstStyle/>
            <a:p>
              <a:pPr defTabSz="619140" eaLnBrk="0" fontAlgn="base" hangingPunct="0">
                <a:spcBef>
                  <a:spcPct val="0"/>
                </a:spcBef>
                <a:spcAft>
                  <a:spcPct val="0"/>
                </a:spcAft>
              </a:pPr>
              <a:r>
                <a:rPr lang="en-US">
                  <a:solidFill>
                    <a:schemeClr val="bg1"/>
                  </a:solidFill>
                  <a:ea typeface="Helvetica Neue" panose="02000503000000020004" pitchFamily="2" charset="0"/>
                  <a:cs typeface="Helvetica Neue" panose="02000503000000020004" pitchFamily="2" charset="0"/>
                </a:rPr>
                <a:t>Hardware</a:t>
              </a:r>
            </a:p>
          </p:txBody>
        </p:sp>
        <p:sp>
          <p:nvSpPr>
            <p:cNvPr id="20" name="TextBox 19">
              <a:extLst>
                <a:ext uri="{FF2B5EF4-FFF2-40B4-BE49-F238E27FC236}">
                  <a16:creationId xmlns:a16="http://schemas.microsoft.com/office/drawing/2014/main" id="{DF75EB71-36B2-644B-9644-D42030FB58B9}"/>
                </a:ext>
              </a:extLst>
            </p:cNvPr>
            <p:cNvSpPr txBox="1"/>
            <p:nvPr/>
          </p:nvSpPr>
          <p:spPr>
            <a:xfrm>
              <a:off x="1231364" y="1503910"/>
              <a:ext cx="2230573" cy="2462213"/>
            </a:xfrm>
            <a:prstGeom prst="rect">
              <a:avLst/>
            </a:prstGeom>
            <a:noFill/>
          </p:spPr>
          <p:txBody>
            <a:bodyPr wrap="square" rtlCol="0">
              <a:spAutoFit/>
            </a:bodyPr>
            <a:lstStyle/>
            <a:p>
              <a:pPr marL="193481" indent="-193481">
                <a:buFont typeface="Arial" panose="020B0604020202020204" pitchFamily="34" charset="0"/>
                <a:buChar char="•"/>
              </a:pPr>
              <a:r>
                <a:rPr lang="en-US" sz="1100">
                  <a:solidFill>
                    <a:schemeClr val="tx2"/>
                  </a:solidFill>
                  <a:ea typeface="Helvetica Neue" panose="02000503000000020004" pitchFamily="2" charset="0"/>
                  <a:cs typeface="Helvetica Neue" panose="02000503000000020004" pitchFamily="2" charset="0"/>
                </a:rPr>
                <a:t>Network providers (Zigbee, Z-Wave, Wi-Fi) should align on standardized protocols to ease challenges for tech suppliers and improve user experience.</a:t>
              </a:r>
            </a:p>
            <a:p>
              <a:endParaRPr lang="en-US" sz="1100">
                <a:solidFill>
                  <a:schemeClr val="tx2"/>
                </a:solidFill>
                <a:ea typeface="Helvetica Neue" panose="02000503000000020004" pitchFamily="2" charset="0"/>
                <a:cs typeface="Helvetica Neue" panose="02000503000000020004" pitchFamily="2" charset="0"/>
              </a:endParaRPr>
            </a:p>
            <a:p>
              <a:pPr marL="193481" indent="-193481">
                <a:buFont typeface="Arial" panose="020B0604020202020204" pitchFamily="34" charset="0"/>
                <a:buChar char="•"/>
              </a:pPr>
              <a:r>
                <a:rPr lang="en-US" sz="1100">
                  <a:solidFill>
                    <a:schemeClr val="tx2"/>
                  </a:solidFill>
                  <a:ea typeface="Helvetica Neue" panose="02000503000000020004" pitchFamily="2" charset="0"/>
                  <a:cs typeface="Helvetica Neue" panose="02000503000000020004" pitchFamily="2" charset="0"/>
                </a:rPr>
                <a:t>Tech suppliers should strive for multiprotocol strategies to build devices compatible with several network types.</a:t>
              </a:r>
            </a:p>
            <a:p>
              <a:endParaRPr lang="en-US" sz="1100" b="1">
                <a:solidFill>
                  <a:schemeClr val="tx2"/>
                </a:solidFill>
                <a:ea typeface="Helvetica Neue" panose="02000503000000020004" pitchFamily="2" charset="0"/>
                <a:cs typeface="Helvetica Neue" panose="02000503000000020004" pitchFamily="2" charset="0"/>
              </a:endParaRPr>
            </a:p>
            <a:p>
              <a:pPr marL="193481" indent="-193481">
                <a:buFont typeface="Arial" panose="020B0604020202020204" pitchFamily="34" charset="0"/>
                <a:buChar char="•"/>
              </a:pPr>
              <a:r>
                <a:rPr lang="en-US" sz="1100">
                  <a:solidFill>
                    <a:schemeClr val="tx2"/>
                  </a:solidFill>
                  <a:ea typeface="Helvetica Neue" panose="02000503000000020004" pitchFamily="2" charset="0"/>
                  <a:cs typeface="Helvetica Neue" panose="02000503000000020004" pitchFamily="2" charset="0"/>
                </a:rPr>
                <a:t>Suppliers must develop edge computing machines.</a:t>
              </a:r>
              <a:endParaRPr lang="en-US" sz="1100" b="1">
                <a:solidFill>
                  <a:schemeClr val="tx2"/>
                </a:solidFill>
                <a:ea typeface="Helvetica Neue" panose="02000503000000020004" pitchFamily="2" charset="0"/>
                <a:cs typeface="Helvetica Neue" panose="02000503000000020004" pitchFamily="2" charset="0"/>
              </a:endParaRPr>
            </a:p>
          </p:txBody>
        </p:sp>
        <p:pic>
          <p:nvPicPr>
            <p:cNvPr id="21" name="Graphic 20" descr="Cloud Computing">
              <a:extLst>
                <a:ext uri="{FF2B5EF4-FFF2-40B4-BE49-F238E27FC236}">
                  <a16:creationId xmlns:a16="http://schemas.microsoft.com/office/drawing/2014/main" id="{34433873-7187-344A-A774-FB9A7D75DBA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1727" y="3544018"/>
              <a:ext cx="380830" cy="416431"/>
            </a:xfrm>
            <a:prstGeom prst="rect">
              <a:avLst/>
            </a:prstGeom>
          </p:spPr>
        </p:pic>
        <p:pic>
          <p:nvPicPr>
            <p:cNvPr id="22" name="Graphic 21" descr="Cell Tower">
              <a:extLst>
                <a:ext uri="{FF2B5EF4-FFF2-40B4-BE49-F238E27FC236}">
                  <a16:creationId xmlns:a16="http://schemas.microsoft.com/office/drawing/2014/main" id="{9AFDE12C-FEE2-2948-87FD-E69462989DF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1727" y="1503910"/>
              <a:ext cx="366649" cy="400925"/>
            </a:xfrm>
            <a:prstGeom prst="rect">
              <a:avLst/>
            </a:prstGeom>
          </p:spPr>
        </p:pic>
        <p:pic>
          <p:nvPicPr>
            <p:cNvPr id="23" name="Graphic 22" descr="Wireless router">
              <a:extLst>
                <a:ext uri="{FF2B5EF4-FFF2-40B4-BE49-F238E27FC236}">
                  <a16:creationId xmlns:a16="http://schemas.microsoft.com/office/drawing/2014/main" id="{A613A947-3EC3-7F4E-B041-5880A84A51C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48922" y="2653198"/>
              <a:ext cx="406861" cy="444897"/>
            </a:xfrm>
            <a:prstGeom prst="rect">
              <a:avLst/>
            </a:prstGeom>
          </p:spPr>
        </p:pic>
        <p:pic>
          <p:nvPicPr>
            <p:cNvPr id="24" name="Graphic 23" descr="Smart Phone">
              <a:extLst>
                <a:ext uri="{FF2B5EF4-FFF2-40B4-BE49-F238E27FC236}">
                  <a16:creationId xmlns:a16="http://schemas.microsoft.com/office/drawing/2014/main" id="{F2CA69A5-82E1-B949-A10B-B7AD7098AF4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857526" y="2104662"/>
              <a:ext cx="277271" cy="277271"/>
            </a:xfrm>
            <a:prstGeom prst="rect">
              <a:avLst/>
            </a:prstGeom>
          </p:spPr>
        </p:pic>
        <p:pic>
          <p:nvPicPr>
            <p:cNvPr id="25" name="Graphic 24" descr="Atom">
              <a:extLst>
                <a:ext uri="{FF2B5EF4-FFF2-40B4-BE49-F238E27FC236}">
                  <a16:creationId xmlns:a16="http://schemas.microsoft.com/office/drawing/2014/main" id="{BC6F1B7D-3D7C-644B-BC8D-5CCE65987EA1}"/>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744581" y="1742345"/>
              <a:ext cx="379183" cy="379183"/>
            </a:xfrm>
            <a:prstGeom prst="rect">
              <a:avLst/>
            </a:prstGeom>
          </p:spPr>
        </p:pic>
        <p:pic>
          <p:nvPicPr>
            <p:cNvPr id="26" name="Graphic 25" descr="Teacher">
              <a:extLst>
                <a:ext uri="{FF2B5EF4-FFF2-40B4-BE49-F238E27FC236}">
                  <a16:creationId xmlns:a16="http://schemas.microsoft.com/office/drawing/2014/main" id="{CC781810-207D-3B4B-884D-3564F97408A4}"/>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749200" y="3102595"/>
              <a:ext cx="379183" cy="379183"/>
            </a:xfrm>
            <a:prstGeom prst="rect">
              <a:avLst/>
            </a:prstGeom>
          </p:spPr>
        </p:pic>
        <p:pic>
          <p:nvPicPr>
            <p:cNvPr id="27" name="Graphic 26" descr="World">
              <a:extLst>
                <a:ext uri="{FF2B5EF4-FFF2-40B4-BE49-F238E27FC236}">
                  <a16:creationId xmlns:a16="http://schemas.microsoft.com/office/drawing/2014/main" id="{ADFB6288-33DD-3B4B-9E9C-DA8DA299B81A}"/>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851132" y="3650886"/>
              <a:ext cx="309563" cy="309563"/>
            </a:xfrm>
            <a:prstGeom prst="rect">
              <a:avLst/>
            </a:prstGeom>
          </p:spPr>
        </p:pic>
        <p:pic>
          <p:nvPicPr>
            <p:cNvPr id="28" name="Graphic 27" descr="Lock">
              <a:extLst>
                <a:ext uri="{FF2B5EF4-FFF2-40B4-BE49-F238E27FC236}">
                  <a16:creationId xmlns:a16="http://schemas.microsoft.com/office/drawing/2014/main" id="{D3883499-3C63-3047-BFFD-615DB311CE2D}"/>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821391" y="4624419"/>
              <a:ext cx="380865" cy="380865"/>
            </a:xfrm>
            <a:prstGeom prst="rect">
              <a:avLst/>
            </a:prstGeom>
          </p:spPr>
        </p:pic>
      </p:grpSp>
    </p:spTree>
    <p:extLst>
      <p:ext uri="{BB962C8B-B14F-4D97-AF65-F5344CB8AC3E}">
        <p14:creationId xmlns:p14="http://schemas.microsoft.com/office/powerpoint/2010/main" val="6045569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F292-0B71-9F43-90BD-748D86B6DF8B}"/>
              </a:ext>
            </a:extLst>
          </p:cNvPr>
          <p:cNvSpPr>
            <a:spLocks noGrp="1"/>
          </p:cNvSpPr>
          <p:nvPr>
            <p:ph type="title"/>
          </p:nvPr>
        </p:nvSpPr>
        <p:spPr>
          <a:xfrm>
            <a:off x="838199" y="85423"/>
            <a:ext cx="8946177" cy="447675"/>
          </a:xfrm>
        </p:spPr>
        <p:txBody>
          <a:bodyPr/>
          <a:lstStyle/>
          <a:p>
            <a:r>
              <a:rPr lang="en-US"/>
              <a:t>Connected Home Roadmap: Improve UX, Open Ecosystems &amp; Build Trust</a:t>
            </a:r>
          </a:p>
        </p:txBody>
      </p:sp>
      <p:sp>
        <p:nvSpPr>
          <p:cNvPr id="3" name="Footer Placeholder 2">
            <a:extLst>
              <a:ext uri="{FF2B5EF4-FFF2-40B4-BE49-F238E27FC236}">
                <a16:creationId xmlns:a16="http://schemas.microsoft.com/office/drawing/2014/main" id="{7DD67B07-3C04-C948-A1AB-FA479AC37468}"/>
              </a:ext>
            </a:extLst>
          </p:cNvPr>
          <p:cNvSpPr>
            <a:spLocks noGrp="1"/>
          </p:cNvSpPr>
          <p:nvPr>
            <p:ph type="ftr" sz="quarter" idx="10"/>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0EE7B0A2-3B97-5B4F-812B-4D632EB9788A}"/>
              </a:ext>
            </a:extLst>
          </p:cNvPr>
          <p:cNvSpPr>
            <a:spLocks noGrp="1"/>
          </p:cNvSpPr>
          <p:nvPr>
            <p:ph type="sldNum" sz="quarter" idx="11"/>
          </p:nvPr>
        </p:nvSpPr>
        <p:spPr/>
        <p:txBody>
          <a:bodyPr/>
          <a:lstStyle/>
          <a:p>
            <a:fld id="{4658F449-AC56-C64A-8488-86A10DE691DA}" type="slidenum">
              <a:rPr lang="en-US" smtClean="0"/>
              <a:pPr/>
              <a:t>51</a:t>
            </a:fld>
            <a:endParaRPr lang="en-US"/>
          </a:p>
        </p:txBody>
      </p:sp>
      <p:pic>
        <p:nvPicPr>
          <p:cNvPr id="6" name="Picture 5">
            <a:extLst>
              <a:ext uri="{FF2B5EF4-FFF2-40B4-BE49-F238E27FC236}">
                <a16:creationId xmlns:a16="http://schemas.microsoft.com/office/drawing/2014/main" id="{77DDBCA1-A8DD-4343-BD48-DFDEE0DE3AF6}"/>
              </a:ext>
            </a:extLst>
          </p:cNvPr>
          <p:cNvPicPr>
            <a:picLocks noChangeAspect="1"/>
          </p:cNvPicPr>
          <p:nvPr/>
        </p:nvPicPr>
        <p:blipFill rotWithShape="1">
          <a:blip r:embed="rId2">
            <a:clrChange>
              <a:clrFrom>
                <a:srgbClr val="000000">
                  <a:alpha val="0"/>
                </a:srgbClr>
              </a:clrFrom>
              <a:clrTo>
                <a:srgbClr val="000000">
                  <a:alpha val="0"/>
                </a:srgbClr>
              </a:clrTo>
            </a:clrChange>
          </a:blip>
          <a:srcRect t="1466"/>
          <a:stretch/>
        </p:blipFill>
        <p:spPr>
          <a:xfrm>
            <a:off x="1263913" y="1128138"/>
            <a:ext cx="7905044" cy="4793312"/>
          </a:xfrm>
          <a:prstGeom prst="rect">
            <a:avLst/>
          </a:prstGeom>
        </p:spPr>
      </p:pic>
      <p:sp>
        <p:nvSpPr>
          <p:cNvPr id="14" name="Rectangle 13">
            <a:extLst>
              <a:ext uri="{FF2B5EF4-FFF2-40B4-BE49-F238E27FC236}">
                <a16:creationId xmlns:a16="http://schemas.microsoft.com/office/drawing/2014/main" id="{2351E3D1-7A58-2D4B-8B48-0A38BFAD008A}"/>
              </a:ext>
            </a:extLst>
          </p:cNvPr>
          <p:cNvSpPr/>
          <p:nvPr/>
        </p:nvSpPr>
        <p:spPr>
          <a:xfrm>
            <a:off x="1263913" y="5904297"/>
            <a:ext cx="1808041" cy="188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latin typeface="Montserrat Medium" pitchFamily="2" charset="77"/>
              </a:rPr>
              <a:t>CHR Report Figure 4-1</a:t>
            </a:r>
          </a:p>
        </p:txBody>
      </p:sp>
    </p:spTree>
    <p:extLst>
      <p:ext uri="{BB962C8B-B14F-4D97-AF65-F5344CB8AC3E}">
        <p14:creationId xmlns:p14="http://schemas.microsoft.com/office/powerpoint/2010/main" val="2195930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95F31-7787-DF4C-8411-7DF81B1891BC}"/>
              </a:ext>
            </a:extLst>
          </p:cNvPr>
          <p:cNvSpPr>
            <a:spLocks noGrp="1"/>
          </p:cNvSpPr>
          <p:nvPr>
            <p:ph type="title"/>
          </p:nvPr>
        </p:nvSpPr>
        <p:spPr>
          <a:xfrm>
            <a:off x="838200" y="63908"/>
            <a:ext cx="8607014" cy="447675"/>
          </a:xfrm>
        </p:spPr>
        <p:txBody>
          <a:bodyPr/>
          <a:lstStyle/>
          <a:p>
            <a:r>
              <a:rPr lang="en-US"/>
              <a:t>While Stakeholder Priorities Vary, Collaboration Is Required Throughout</a:t>
            </a:r>
          </a:p>
        </p:txBody>
      </p:sp>
      <p:sp>
        <p:nvSpPr>
          <p:cNvPr id="4" name="Slide Number Placeholder 3">
            <a:extLst>
              <a:ext uri="{FF2B5EF4-FFF2-40B4-BE49-F238E27FC236}">
                <a16:creationId xmlns:a16="http://schemas.microsoft.com/office/drawing/2014/main" id="{77805EFE-2374-834C-8203-19DA480000D9}"/>
              </a:ext>
            </a:extLst>
          </p:cNvPr>
          <p:cNvSpPr>
            <a:spLocks noGrp="1"/>
          </p:cNvSpPr>
          <p:nvPr>
            <p:ph type="sldNum" sz="quarter" idx="11"/>
          </p:nvPr>
        </p:nvSpPr>
        <p:spPr/>
        <p:txBody>
          <a:bodyPr/>
          <a:lstStyle/>
          <a:p>
            <a:fld id="{4658F449-AC56-C64A-8488-86A10DE691DA}" type="slidenum">
              <a:rPr lang="en-US" smtClean="0"/>
              <a:pPr/>
              <a:t>52</a:t>
            </a:fld>
            <a:endParaRPr lang="en-US"/>
          </a:p>
        </p:txBody>
      </p:sp>
      <p:pic>
        <p:nvPicPr>
          <p:cNvPr id="7" name="Picture 6">
            <a:extLst>
              <a:ext uri="{FF2B5EF4-FFF2-40B4-BE49-F238E27FC236}">
                <a16:creationId xmlns:a16="http://schemas.microsoft.com/office/drawing/2014/main" id="{68364F6D-2450-074C-B7BF-468BE9F4457D}"/>
              </a:ext>
            </a:extLst>
          </p:cNvPr>
          <p:cNvPicPr>
            <a:picLocks noChangeAspect="1"/>
          </p:cNvPicPr>
          <p:nvPr/>
        </p:nvPicPr>
        <p:blipFill rotWithShape="1">
          <a:blip r:embed="rId2"/>
          <a:srcRect l="10804" t="7459" r="10164" b="13580"/>
          <a:stretch/>
        </p:blipFill>
        <p:spPr>
          <a:xfrm>
            <a:off x="1959429" y="979441"/>
            <a:ext cx="5897880" cy="5729368"/>
          </a:xfrm>
          <a:prstGeom prst="rect">
            <a:avLst/>
          </a:prstGeom>
        </p:spPr>
      </p:pic>
    </p:spTree>
    <p:extLst>
      <p:ext uri="{BB962C8B-B14F-4D97-AF65-F5344CB8AC3E}">
        <p14:creationId xmlns:p14="http://schemas.microsoft.com/office/powerpoint/2010/main" val="10718752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7795A-1739-4562-B802-9BF9FB296ED5}"/>
              </a:ext>
            </a:extLst>
          </p:cNvPr>
          <p:cNvSpPr>
            <a:spLocks noGrp="1"/>
          </p:cNvSpPr>
          <p:nvPr>
            <p:ph type="title"/>
          </p:nvPr>
        </p:nvSpPr>
        <p:spPr/>
        <p:txBody>
          <a:bodyPr/>
          <a:lstStyle/>
          <a:p>
            <a:r>
              <a:rPr lang="en-CA" dirty="0"/>
              <a:t>Next CABA Residential Research</a:t>
            </a:r>
          </a:p>
        </p:txBody>
      </p:sp>
      <p:sp>
        <p:nvSpPr>
          <p:cNvPr id="7" name="Text Placeholder 6">
            <a:extLst>
              <a:ext uri="{FF2B5EF4-FFF2-40B4-BE49-F238E27FC236}">
                <a16:creationId xmlns:a16="http://schemas.microsoft.com/office/drawing/2014/main" id="{910D36D4-52C9-4255-A1F8-FE2C0577AB9A}"/>
              </a:ext>
            </a:extLst>
          </p:cNvPr>
          <p:cNvSpPr>
            <a:spLocks noGrp="1"/>
          </p:cNvSpPr>
          <p:nvPr>
            <p:ph type="body" sz="quarter" idx="13"/>
          </p:nvPr>
        </p:nvSpPr>
        <p:spPr/>
        <p:txBody>
          <a:bodyPr/>
          <a:lstStyle/>
          <a:p>
            <a:pPr marL="0" indent="0">
              <a:buNone/>
            </a:pPr>
            <a:r>
              <a:rPr lang="en-CA" dirty="0"/>
              <a:t>“Smart Home as a Service” (</a:t>
            </a:r>
            <a:r>
              <a:rPr lang="en-CA" dirty="0" err="1"/>
              <a:t>SHaaS</a:t>
            </a:r>
            <a:r>
              <a:rPr lang="en-CA" dirty="0"/>
              <a:t>)</a:t>
            </a:r>
          </a:p>
        </p:txBody>
      </p:sp>
      <p:sp>
        <p:nvSpPr>
          <p:cNvPr id="3" name="Footer Placeholder 2">
            <a:extLst>
              <a:ext uri="{FF2B5EF4-FFF2-40B4-BE49-F238E27FC236}">
                <a16:creationId xmlns:a16="http://schemas.microsoft.com/office/drawing/2014/main" id="{CE4BE731-850C-45C4-93C3-20037D7AE73E}"/>
              </a:ext>
            </a:extLst>
          </p:cNvPr>
          <p:cNvSpPr>
            <a:spLocks noGrp="1"/>
          </p:cNvSpPr>
          <p:nvPr>
            <p:ph type="ftr" sz="quarter" idx="14"/>
          </p:nvPr>
        </p:nvSpPr>
        <p:spPr/>
        <p:txBody>
          <a:bodyPr/>
          <a:lstStyle/>
          <a:p>
            <a:r>
              <a:rPr lang="en-US"/>
              <a:t>© 2019, Continental Automated Buildings Association</a:t>
            </a:r>
            <a:endParaRPr lang="en-US" dirty="0"/>
          </a:p>
        </p:txBody>
      </p:sp>
      <p:sp>
        <p:nvSpPr>
          <p:cNvPr id="4" name="Slide Number Placeholder 3">
            <a:extLst>
              <a:ext uri="{FF2B5EF4-FFF2-40B4-BE49-F238E27FC236}">
                <a16:creationId xmlns:a16="http://schemas.microsoft.com/office/drawing/2014/main" id="{AD1BC68E-7524-45D8-8370-D94D30750354}"/>
              </a:ext>
            </a:extLst>
          </p:cNvPr>
          <p:cNvSpPr>
            <a:spLocks noGrp="1"/>
          </p:cNvSpPr>
          <p:nvPr>
            <p:ph type="sldNum" sz="quarter" idx="15"/>
          </p:nvPr>
        </p:nvSpPr>
        <p:spPr/>
        <p:txBody>
          <a:bodyPr/>
          <a:lstStyle/>
          <a:p>
            <a:fld id="{4658F449-AC56-C64A-8488-86A10DE691DA}" type="slidenum">
              <a:rPr lang="en-US" smtClean="0"/>
              <a:pPr/>
              <a:t>53</a:t>
            </a:fld>
            <a:endParaRPr lang="en-US"/>
          </a:p>
        </p:txBody>
      </p:sp>
      <p:pic>
        <p:nvPicPr>
          <p:cNvPr id="5" name="Picture 4">
            <a:extLst>
              <a:ext uri="{FF2B5EF4-FFF2-40B4-BE49-F238E27FC236}">
                <a16:creationId xmlns:a16="http://schemas.microsoft.com/office/drawing/2014/main" id="{D6638EE6-EF78-4872-BE87-08E8A7D91479}"/>
              </a:ext>
            </a:extLst>
          </p:cNvPr>
          <p:cNvPicPr>
            <a:picLocks noChangeAspect="1"/>
          </p:cNvPicPr>
          <p:nvPr/>
        </p:nvPicPr>
        <p:blipFill>
          <a:blip r:embed="rId2"/>
          <a:stretch>
            <a:fillRect/>
          </a:stretch>
        </p:blipFill>
        <p:spPr>
          <a:xfrm>
            <a:off x="3247292" y="1984664"/>
            <a:ext cx="5697415" cy="4216087"/>
          </a:xfrm>
          <a:prstGeom prst="rect">
            <a:avLst/>
          </a:prstGeom>
        </p:spPr>
      </p:pic>
    </p:spTree>
    <p:extLst>
      <p:ext uri="{BB962C8B-B14F-4D97-AF65-F5344CB8AC3E}">
        <p14:creationId xmlns:p14="http://schemas.microsoft.com/office/powerpoint/2010/main" val="27389235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137AD-38E5-2B43-A0C0-E80473D938AB}"/>
              </a:ext>
            </a:extLst>
          </p:cNvPr>
          <p:cNvSpPr>
            <a:spLocks noGrp="1"/>
          </p:cNvSpPr>
          <p:nvPr>
            <p:ph type="title"/>
          </p:nvPr>
        </p:nvSpPr>
        <p:spPr/>
        <p:txBody>
          <a:bodyPr/>
          <a:lstStyle/>
          <a:p>
            <a:r>
              <a:rPr lang="en-US">
                <a:latin typeface="Myriad Pro" charset="0"/>
                <a:ea typeface="Myriad Pro" charset="0"/>
                <a:cs typeface="Myriad Pro" charset="0"/>
              </a:rPr>
              <a:t>Contact Harbor Research</a:t>
            </a:r>
            <a:endParaRPr lang="en-US"/>
          </a:p>
        </p:txBody>
      </p:sp>
      <p:sp>
        <p:nvSpPr>
          <p:cNvPr id="3" name="Footer Placeholder 2">
            <a:extLst>
              <a:ext uri="{FF2B5EF4-FFF2-40B4-BE49-F238E27FC236}">
                <a16:creationId xmlns:a16="http://schemas.microsoft.com/office/drawing/2014/main" id="{5FB94401-2C56-6B4D-8E65-B8692CCA414F}"/>
              </a:ext>
            </a:extLst>
          </p:cNvPr>
          <p:cNvSpPr>
            <a:spLocks noGrp="1"/>
          </p:cNvSpPr>
          <p:nvPr>
            <p:ph type="ftr" sz="quarter" idx="10"/>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3D69A447-8085-464C-914B-87C82A8BB4D0}"/>
              </a:ext>
            </a:extLst>
          </p:cNvPr>
          <p:cNvSpPr>
            <a:spLocks noGrp="1"/>
          </p:cNvSpPr>
          <p:nvPr>
            <p:ph type="sldNum" sz="quarter" idx="11"/>
          </p:nvPr>
        </p:nvSpPr>
        <p:spPr/>
        <p:txBody>
          <a:bodyPr/>
          <a:lstStyle/>
          <a:p>
            <a:fld id="{4658F449-AC56-C64A-8488-86A10DE691DA}" type="slidenum">
              <a:rPr lang="en-US" smtClean="0"/>
              <a:pPr/>
              <a:t>54</a:t>
            </a:fld>
            <a:endParaRPr lang="en-US"/>
          </a:p>
        </p:txBody>
      </p:sp>
      <p:sp>
        <p:nvSpPr>
          <p:cNvPr id="5" name="Rectangle 4">
            <a:extLst>
              <a:ext uri="{FF2B5EF4-FFF2-40B4-BE49-F238E27FC236}">
                <a16:creationId xmlns:a16="http://schemas.microsoft.com/office/drawing/2014/main" id="{2A26F0E1-4ABF-B44E-812C-76CD1A30C2EA}"/>
              </a:ext>
            </a:extLst>
          </p:cNvPr>
          <p:cNvSpPr/>
          <p:nvPr/>
        </p:nvSpPr>
        <p:spPr>
          <a:xfrm>
            <a:off x="1349755" y="2978165"/>
            <a:ext cx="4537363" cy="1077218"/>
          </a:xfrm>
          <a:prstGeom prst="rect">
            <a:avLst/>
          </a:prstGeom>
        </p:spPr>
        <p:txBody>
          <a:bodyPr wrap="square">
            <a:spAutoFit/>
          </a:bodyPr>
          <a:lstStyle/>
          <a:p>
            <a:r>
              <a:rPr lang="en-US" altLang="en-US" sz="2800" b="1" dirty="0">
                <a:solidFill>
                  <a:schemeClr val="tx2"/>
                </a:solidFill>
                <a:latin typeface="Myriad Pro" charset="0"/>
                <a:ea typeface="Myriad Pro" charset="0"/>
                <a:cs typeface="Myriad Pro" charset="0"/>
              </a:rPr>
              <a:t>Harbor Research </a:t>
            </a:r>
            <a:br>
              <a:rPr lang="en-US" altLang="en-US" sz="3200" dirty="0">
                <a:solidFill>
                  <a:schemeClr val="tx2"/>
                </a:solidFill>
                <a:latin typeface="Myriad Pro" charset="0"/>
                <a:ea typeface="Myriad Pro" charset="0"/>
                <a:cs typeface="Myriad Pro" charset="0"/>
              </a:rPr>
            </a:br>
            <a:r>
              <a:rPr lang="en-US" altLang="en-US" dirty="0">
                <a:solidFill>
                  <a:schemeClr val="tx2"/>
                </a:solidFill>
                <a:latin typeface="Myriad Pro" charset="0"/>
                <a:ea typeface="Myriad Pro" charset="0"/>
                <a:cs typeface="Myriad Pro" charset="0"/>
              </a:rPr>
              <a:t>2601 Blake Street, Suite 100</a:t>
            </a:r>
            <a:br>
              <a:rPr lang="en-US" altLang="en-US" dirty="0">
                <a:solidFill>
                  <a:schemeClr val="tx2"/>
                </a:solidFill>
                <a:latin typeface="Myriad Pro" charset="0"/>
                <a:ea typeface="Myriad Pro" charset="0"/>
                <a:cs typeface="Myriad Pro" charset="0"/>
              </a:rPr>
            </a:br>
            <a:r>
              <a:rPr lang="en-US" altLang="en-US" dirty="0">
                <a:solidFill>
                  <a:schemeClr val="tx2"/>
                </a:solidFill>
                <a:latin typeface="Myriad Pro" charset="0"/>
                <a:ea typeface="Myriad Pro" charset="0"/>
                <a:cs typeface="Myriad Pro" charset="0"/>
              </a:rPr>
              <a:t>Denver, Colorado 80205</a:t>
            </a:r>
            <a:endParaRPr lang="en-CA" altLang="en-US" sz="2400" u="sng" dirty="0">
              <a:solidFill>
                <a:schemeClr val="tx2"/>
              </a:solidFill>
              <a:latin typeface="Myriad Pro" charset="0"/>
              <a:ea typeface="Myriad Pro" charset="0"/>
              <a:cs typeface="Myriad Pro" charset="0"/>
            </a:endParaRPr>
          </a:p>
        </p:txBody>
      </p:sp>
      <p:sp>
        <p:nvSpPr>
          <p:cNvPr id="6" name="TextBox 5">
            <a:extLst>
              <a:ext uri="{FF2B5EF4-FFF2-40B4-BE49-F238E27FC236}">
                <a16:creationId xmlns:a16="http://schemas.microsoft.com/office/drawing/2014/main" id="{C417AC58-BD0F-184D-9399-138DD7E5E52D}"/>
              </a:ext>
            </a:extLst>
          </p:cNvPr>
          <p:cNvSpPr txBox="1"/>
          <p:nvPr/>
        </p:nvSpPr>
        <p:spPr>
          <a:xfrm>
            <a:off x="4759140" y="3070498"/>
            <a:ext cx="3316934" cy="892552"/>
          </a:xfrm>
          <a:prstGeom prst="rect">
            <a:avLst/>
          </a:prstGeom>
          <a:noFill/>
        </p:spPr>
        <p:txBody>
          <a:bodyPr wrap="none" rtlCol="0">
            <a:spAutoFit/>
          </a:bodyPr>
          <a:lstStyle/>
          <a:p>
            <a:r>
              <a:rPr lang="en-US" b="1" dirty="0">
                <a:solidFill>
                  <a:srgbClr val="000000"/>
                </a:solidFill>
                <a:latin typeface="Myriad Pro" charset="0"/>
                <a:ea typeface="Myriad Pro" charset="0"/>
                <a:cs typeface="Myriad Pro" charset="0"/>
              </a:rPr>
              <a:t>Glen Allmendinger</a:t>
            </a:r>
          </a:p>
          <a:p>
            <a:r>
              <a:rPr lang="en-US" dirty="0">
                <a:solidFill>
                  <a:srgbClr val="000000"/>
                </a:solidFill>
                <a:latin typeface="Myriad Pro" charset="0"/>
                <a:ea typeface="Myriad Pro" charset="0"/>
                <a:cs typeface="Myriad Pro" charset="0"/>
              </a:rPr>
              <a:t>President</a:t>
            </a:r>
          </a:p>
          <a:p>
            <a:r>
              <a:rPr lang="en-US" sz="1600" dirty="0">
                <a:solidFill>
                  <a:srgbClr val="000000"/>
                </a:solidFill>
                <a:latin typeface="Myriad Pro" charset="0"/>
                <a:ea typeface="Myriad Pro" charset="0"/>
                <a:cs typeface="Myriad Pro" charset="0"/>
                <a:hlinkClick r:id="rId2">
                  <a:extLst>
                    <a:ext uri="{A12FA001-AC4F-418D-AE19-62706E023703}">
                      <ahyp:hlinkClr xmlns:ahyp="http://schemas.microsoft.com/office/drawing/2018/hyperlinkcolor" val="tx"/>
                    </a:ext>
                  </a:extLst>
                </a:hlinkClick>
              </a:rPr>
              <a:t>gallmendinger@harborresearch.com</a:t>
            </a:r>
            <a:endParaRPr lang="en-US" sz="1600" dirty="0">
              <a:solidFill>
                <a:srgbClr val="000000"/>
              </a:solidFill>
              <a:latin typeface="Myriad Pro" charset="0"/>
              <a:ea typeface="Myriad Pro" charset="0"/>
              <a:cs typeface="Myriad Pro" charset="0"/>
            </a:endParaRPr>
          </a:p>
        </p:txBody>
      </p:sp>
      <p:cxnSp>
        <p:nvCxnSpPr>
          <p:cNvPr id="7" name="Straight Connector 6">
            <a:extLst>
              <a:ext uri="{FF2B5EF4-FFF2-40B4-BE49-F238E27FC236}">
                <a16:creationId xmlns:a16="http://schemas.microsoft.com/office/drawing/2014/main" id="{A1D69CF9-D230-4543-A836-9821D286BAFE}"/>
              </a:ext>
            </a:extLst>
          </p:cNvPr>
          <p:cNvCxnSpPr>
            <a:cxnSpLocks/>
          </p:cNvCxnSpPr>
          <p:nvPr/>
        </p:nvCxnSpPr>
        <p:spPr>
          <a:xfrm>
            <a:off x="4376764" y="2812238"/>
            <a:ext cx="0" cy="1424712"/>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2869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86490-8AE1-4646-A269-F9CCD479CE32}"/>
              </a:ext>
            </a:extLst>
          </p:cNvPr>
          <p:cNvSpPr>
            <a:spLocks noGrp="1"/>
          </p:cNvSpPr>
          <p:nvPr>
            <p:ph type="title"/>
          </p:nvPr>
        </p:nvSpPr>
        <p:spPr/>
        <p:txBody>
          <a:bodyPr/>
          <a:lstStyle/>
          <a:p>
            <a:r>
              <a:rPr lang="en-US"/>
              <a:t>CONTACT CABA</a:t>
            </a:r>
          </a:p>
        </p:txBody>
      </p:sp>
      <p:sp>
        <p:nvSpPr>
          <p:cNvPr id="3" name="Footer Placeholder 2">
            <a:extLst>
              <a:ext uri="{FF2B5EF4-FFF2-40B4-BE49-F238E27FC236}">
                <a16:creationId xmlns:a16="http://schemas.microsoft.com/office/drawing/2014/main" id="{A9E1C7E5-87EA-914F-B833-EB075901F136}"/>
              </a:ext>
            </a:extLst>
          </p:cNvPr>
          <p:cNvSpPr>
            <a:spLocks noGrp="1"/>
          </p:cNvSpPr>
          <p:nvPr>
            <p:ph type="ftr" sz="quarter" idx="10"/>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3B03C83A-3F00-1443-BDB3-9699236FEF39}"/>
              </a:ext>
            </a:extLst>
          </p:cNvPr>
          <p:cNvSpPr>
            <a:spLocks noGrp="1"/>
          </p:cNvSpPr>
          <p:nvPr>
            <p:ph type="sldNum" sz="quarter" idx="11"/>
          </p:nvPr>
        </p:nvSpPr>
        <p:spPr/>
        <p:txBody>
          <a:bodyPr/>
          <a:lstStyle/>
          <a:p>
            <a:fld id="{4658F449-AC56-C64A-8488-86A10DE691DA}" type="slidenum">
              <a:rPr lang="en-US" smtClean="0"/>
              <a:pPr/>
              <a:t>55</a:t>
            </a:fld>
            <a:endParaRPr lang="en-US"/>
          </a:p>
        </p:txBody>
      </p:sp>
      <p:sp>
        <p:nvSpPr>
          <p:cNvPr id="5" name="Rectangle 4">
            <a:extLst>
              <a:ext uri="{FF2B5EF4-FFF2-40B4-BE49-F238E27FC236}">
                <a16:creationId xmlns:a16="http://schemas.microsoft.com/office/drawing/2014/main" id="{9B51255E-F095-8D4F-9BF3-2D5742C7A90B}"/>
              </a:ext>
            </a:extLst>
          </p:cNvPr>
          <p:cNvSpPr/>
          <p:nvPr/>
        </p:nvSpPr>
        <p:spPr>
          <a:xfrm>
            <a:off x="2470529" y="1486160"/>
            <a:ext cx="7226877" cy="3885679"/>
          </a:xfrm>
          <a:prstGeom prst="rect">
            <a:avLst/>
          </a:prstGeom>
        </p:spPr>
        <p:txBody>
          <a:bodyPr wrap="square">
            <a:spAutoFit/>
          </a:bodyPr>
          <a:lstStyle/>
          <a:p>
            <a:pPr algn="ctr"/>
            <a:r>
              <a:rPr lang="en-US" altLang="en-US" sz="2600" b="1">
                <a:latin typeface="Calibri" pitchFamily="34" charset="0"/>
              </a:rPr>
              <a:t>Continental Automated Buildings Association (CABA)</a:t>
            </a:r>
            <a:br>
              <a:rPr lang="en-US" altLang="en-US" sz="2600" b="1">
                <a:latin typeface="Calibri" pitchFamily="34" charset="0"/>
              </a:rPr>
            </a:br>
            <a:br>
              <a:rPr lang="en-US" altLang="en-US" sz="1950" b="1">
                <a:latin typeface="Calibri" pitchFamily="34" charset="0"/>
              </a:rPr>
            </a:br>
            <a:r>
              <a:rPr lang="en-US" altLang="en-US" sz="1950" b="1">
                <a:latin typeface="Calibri" pitchFamily="34" charset="0"/>
              </a:rPr>
              <a:t>613.686.1814</a:t>
            </a:r>
            <a:br>
              <a:rPr lang="en-US" altLang="en-US" sz="1950" b="1">
                <a:latin typeface="Calibri" pitchFamily="34" charset="0"/>
              </a:rPr>
            </a:br>
            <a:r>
              <a:rPr lang="en-US" altLang="en-US" sz="1950" b="1">
                <a:latin typeface="Calibri" pitchFamily="34" charset="0"/>
              </a:rPr>
              <a:t>Toll free: 888.798.CABA (2222) </a:t>
            </a:r>
            <a:br>
              <a:rPr lang="en-US" altLang="en-US" sz="1950" b="1">
                <a:latin typeface="Calibri" pitchFamily="34" charset="0"/>
              </a:rPr>
            </a:br>
            <a:endParaRPr lang="en-US" altLang="en-US" sz="1950" b="1">
              <a:latin typeface="Calibri" pitchFamily="34" charset="0"/>
            </a:endParaRPr>
          </a:p>
          <a:p>
            <a:pPr algn="ctr"/>
            <a:r>
              <a:rPr lang="en-US" altLang="en-US" sz="1950" b="1" u="sng">
                <a:solidFill>
                  <a:srgbClr val="0000FF"/>
                </a:solidFill>
                <a:latin typeface="Calibri" pitchFamily="34" charset="0"/>
              </a:rPr>
              <a:t>caba@caba.org</a:t>
            </a:r>
            <a:br>
              <a:rPr lang="en-US" altLang="en-US" sz="1950" b="1" u="sng">
                <a:solidFill>
                  <a:srgbClr val="0000FF"/>
                </a:solidFill>
                <a:latin typeface="Calibri" pitchFamily="34" charset="0"/>
              </a:rPr>
            </a:br>
            <a:r>
              <a:rPr lang="en-US" altLang="en-US" sz="1950" b="1" u="sng">
                <a:solidFill>
                  <a:srgbClr val="0000FF"/>
                </a:solidFill>
                <a:latin typeface="Calibri" pitchFamily="34" charset="0"/>
              </a:rPr>
              <a:t>www.CABA.org </a:t>
            </a:r>
            <a:br>
              <a:rPr lang="en-US" altLang="en-US" sz="1950" b="1" u="sng">
                <a:solidFill>
                  <a:srgbClr val="0000FF"/>
                </a:solidFill>
                <a:latin typeface="Calibri" pitchFamily="34" charset="0"/>
              </a:rPr>
            </a:br>
            <a:r>
              <a:rPr lang="en-CA" altLang="en-US" sz="1950" b="1" u="sng">
                <a:solidFill>
                  <a:srgbClr val="0000FF"/>
                </a:solidFill>
                <a:latin typeface="Calibri" pitchFamily="34" charset="0"/>
              </a:rPr>
              <a:t>www.twitter.com/caba_news </a:t>
            </a:r>
            <a:br>
              <a:rPr lang="en-CA" altLang="en-US" sz="1950" b="1" u="sng">
                <a:solidFill>
                  <a:srgbClr val="0000FF"/>
                </a:solidFill>
                <a:latin typeface="Calibri" pitchFamily="34" charset="0"/>
              </a:rPr>
            </a:br>
            <a:r>
              <a:rPr lang="en-CA" altLang="en-US" sz="1950" b="1" u="sng">
                <a:solidFill>
                  <a:srgbClr val="0000FF"/>
                </a:solidFill>
                <a:latin typeface="Calibri" pitchFamily="34" charset="0"/>
              </a:rPr>
              <a:t>www.linkedin.com/groups?gid=2121884 </a:t>
            </a:r>
          </a:p>
          <a:p>
            <a:pPr algn="ctr">
              <a:spcBef>
                <a:spcPts val="1463"/>
              </a:spcBef>
            </a:pPr>
            <a:r>
              <a:rPr lang="en-CA" altLang="en-US" sz="2600" b="1">
                <a:solidFill>
                  <a:srgbClr val="E83E1D"/>
                </a:solidFill>
                <a:latin typeface="Calibri" pitchFamily="34" charset="0"/>
              </a:rPr>
              <a:t>Connect to what’s next™</a:t>
            </a:r>
            <a:endParaRPr lang="en-CA" altLang="en-US" sz="2600" b="1">
              <a:solidFill>
                <a:srgbClr val="E83E1D"/>
              </a:solidFill>
              <a:latin typeface="Calibri" pitchFamily="34" charset="0"/>
              <a:hlinkClick r:id="" action="ppaction://noaction"/>
            </a:endParaRPr>
          </a:p>
        </p:txBody>
      </p:sp>
    </p:spTree>
    <p:extLst>
      <p:ext uri="{BB962C8B-B14F-4D97-AF65-F5344CB8AC3E}">
        <p14:creationId xmlns:p14="http://schemas.microsoft.com/office/powerpoint/2010/main" val="822274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18498-D9E0-F04A-B07A-5975F8366429}"/>
              </a:ext>
            </a:extLst>
          </p:cNvPr>
          <p:cNvSpPr>
            <a:spLocks noGrp="1"/>
          </p:cNvSpPr>
          <p:nvPr>
            <p:ph type="title"/>
          </p:nvPr>
        </p:nvSpPr>
        <p:spPr/>
        <p:txBody>
          <a:bodyPr/>
          <a:lstStyle/>
          <a:p>
            <a:r>
              <a:rPr lang="en-US"/>
              <a:t>CABA All Funders</a:t>
            </a:r>
          </a:p>
        </p:txBody>
      </p:sp>
      <p:sp>
        <p:nvSpPr>
          <p:cNvPr id="3" name="Footer Placeholder 2">
            <a:extLst>
              <a:ext uri="{FF2B5EF4-FFF2-40B4-BE49-F238E27FC236}">
                <a16:creationId xmlns:a16="http://schemas.microsoft.com/office/drawing/2014/main" id="{6DCE48DC-411B-DE41-BD3D-D5117F4EE8FD}"/>
              </a:ext>
            </a:extLst>
          </p:cNvPr>
          <p:cNvSpPr>
            <a:spLocks noGrp="1"/>
          </p:cNvSpPr>
          <p:nvPr>
            <p:ph type="ftr" sz="quarter" idx="10"/>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D9FA6140-C107-904F-AF77-95B3919F86D3}"/>
              </a:ext>
            </a:extLst>
          </p:cNvPr>
          <p:cNvSpPr>
            <a:spLocks noGrp="1"/>
          </p:cNvSpPr>
          <p:nvPr>
            <p:ph type="sldNum" sz="quarter" idx="11"/>
          </p:nvPr>
        </p:nvSpPr>
        <p:spPr/>
        <p:txBody>
          <a:bodyPr/>
          <a:lstStyle/>
          <a:p>
            <a:fld id="{4658F449-AC56-C64A-8488-86A10DE691DA}" type="slidenum">
              <a:rPr lang="en-US" smtClean="0"/>
              <a:pPr/>
              <a:t>6</a:t>
            </a:fld>
            <a:endParaRPr lang="en-US"/>
          </a:p>
        </p:txBody>
      </p:sp>
      <p:pic>
        <p:nvPicPr>
          <p:cNvPr id="21" name="Picture Placeholder 5" descr="CABA CHR report 2019 FINAL DRAFT.pdf - Adobe Acrobat Reader DC">
            <a:extLst>
              <a:ext uri="{FF2B5EF4-FFF2-40B4-BE49-F238E27FC236}">
                <a16:creationId xmlns:a16="http://schemas.microsoft.com/office/drawing/2014/main" id="{2552E358-0D62-42FD-B629-173F388E9F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181574" y="1772993"/>
            <a:ext cx="9828851" cy="3888519"/>
          </a:xfrm>
          <a:prstGeom prst="rect">
            <a:avLst/>
          </a:prstGeom>
        </p:spPr>
      </p:pic>
    </p:spTree>
    <p:extLst>
      <p:ext uri="{BB962C8B-B14F-4D97-AF65-F5344CB8AC3E}">
        <p14:creationId xmlns:p14="http://schemas.microsoft.com/office/powerpoint/2010/main" val="3854038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B80EC-B707-EC48-A384-36BDBA8C4AC4}"/>
              </a:ext>
            </a:extLst>
          </p:cNvPr>
          <p:cNvSpPr>
            <a:spLocks noGrp="1"/>
          </p:cNvSpPr>
          <p:nvPr>
            <p:ph type="title"/>
          </p:nvPr>
        </p:nvSpPr>
        <p:spPr/>
        <p:txBody>
          <a:bodyPr/>
          <a:lstStyle/>
          <a:p>
            <a:r>
              <a:rPr lang="en-US"/>
              <a:t>About Harbor Research</a:t>
            </a:r>
          </a:p>
        </p:txBody>
      </p:sp>
      <p:sp>
        <p:nvSpPr>
          <p:cNvPr id="3" name="Footer Placeholder 2">
            <a:extLst>
              <a:ext uri="{FF2B5EF4-FFF2-40B4-BE49-F238E27FC236}">
                <a16:creationId xmlns:a16="http://schemas.microsoft.com/office/drawing/2014/main" id="{C4749373-B70B-1B44-9B4F-640EE496ACAC}"/>
              </a:ext>
            </a:extLst>
          </p:cNvPr>
          <p:cNvSpPr>
            <a:spLocks noGrp="1"/>
          </p:cNvSpPr>
          <p:nvPr>
            <p:ph type="ftr" sz="quarter" idx="10"/>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3D03CBF6-69A7-1841-A867-E4CF9A3B22E9}"/>
              </a:ext>
            </a:extLst>
          </p:cNvPr>
          <p:cNvSpPr>
            <a:spLocks noGrp="1"/>
          </p:cNvSpPr>
          <p:nvPr>
            <p:ph type="sldNum" sz="quarter" idx="11"/>
          </p:nvPr>
        </p:nvSpPr>
        <p:spPr/>
        <p:txBody>
          <a:bodyPr/>
          <a:lstStyle/>
          <a:p>
            <a:fld id="{4658F449-AC56-C64A-8488-86A10DE691DA}" type="slidenum">
              <a:rPr lang="en-US" smtClean="0"/>
              <a:pPr/>
              <a:t>7</a:t>
            </a:fld>
            <a:endParaRPr lang="en-US"/>
          </a:p>
        </p:txBody>
      </p:sp>
      <p:grpSp>
        <p:nvGrpSpPr>
          <p:cNvPr id="10" name="Group 9">
            <a:extLst>
              <a:ext uri="{FF2B5EF4-FFF2-40B4-BE49-F238E27FC236}">
                <a16:creationId xmlns:a16="http://schemas.microsoft.com/office/drawing/2014/main" id="{7621581A-D61C-BB4F-80FD-228C71CC4A22}"/>
              </a:ext>
            </a:extLst>
          </p:cNvPr>
          <p:cNvGrpSpPr/>
          <p:nvPr/>
        </p:nvGrpSpPr>
        <p:grpSpPr>
          <a:xfrm>
            <a:off x="514056" y="1576617"/>
            <a:ext cx="11412156" cy="4576023"/>
            <a:chOff x="-754736" y="2166987"/>
            <a:chExt cx="11412156" cy="4576023"/>
          </a:xfrm>
        </p:grpSpPr>
        <p:pic>
          <p:nvPicPr>
            <p:cNvPr id="5" name="Picture 4">
              <a:extLst>
                <a:ext uri="{FF2B5EF4-FFF2-40B4-BE49-F238E27FC236}">
                  <a16:creationId xmlns:a16="http://schemas.microsoft.com/office/drawing/2014/main" id="{78838ED2-CE74-1E45-BA00-57717C667AC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0708" y="3455609"/>
              <a:ext cx="7568171" cy="3287401"/>
            </a:xfrm>
            <a:prstGeom prst="rect">
              <a:avLst/>
            </a:prstGeom>
          </p:spPr>
        </p:pic>
        <p:sp>
          <p:nvSpPr>
            <p:cNvPr id="6" name="Rectangle 5">
              <a:extLst>
                <a:ext uri="{FF2B5EF4-FFF2-40B4-BE49-F238E27FC236}">
                  <a16:creationId xmlns:a16="http://schemas.microsoft.com/office/drawing/2014/main" id="{4744F78A-065E-E645-9A82-4DEBC40A8577}"/>
                </a:ext>
              </a:extLst>
            </p:cNvPr>
            <p:cNvSpPr/>
            <p:nvPr/>
          </p:nvSpPr>
          <p:spPr>
            <a:xfrm>
              <a:off x="-754736" y="3251899"/>
              <a:ext cx="2263728" cy="1246495"/>
            </a:xfrm>
            <a:prstGeom prst="rect">
              <a:avLst/>
            </a:prstGeom>
          </p:spPr>
          <p:txBody>
            <a:bodyPr wrap="square">
              <a:spAutoFit/>
            </a:bodyPr>
            <a:lstStyle/>
            <a:p>
              <a:pPr algn="ctr"/>
              <a:r>
                <a:rPr lang="en-US" sz="1200" b="1" dirty="0">
                  <a:solidFill>
                    <a:srgbClr val="1B4685"/>
                  </a:solidFill>
                  <a:latin typeface="Myriad Pro" charset="0"/>
                  <a:ea typeface="Myriad Pro" charset="0"/>
                  <a:cs typeface="Myriad Pro" charset="0"/>
                </a:rPr>
                <a:t>Research and Content</a:t>
              </a:r>
            </a:p>
            <a:p>
              <a:pPr algn="ctr"/>
              <a:r>
                <a:rPr lang="en-US" sz="1050" dirty="0">
                  <a:solidFill>
                    <a:srgbClr val="616365"/>
                  </a:solidFill>
                  <a:latin typeface="Myriad Pro" charset="0"/>
                  <a:ea typeface="Myriad Pro" charset="0"/>
                  <a:cs typeface="Myriad Pro" charset="0"/>
                </a:rPr>
                <a:t>Our research, tracking, and market intelligence services provide an accessible learning environment for those who are trying to wrap their arms and minds around emerging disruptive opportunities.</a:t>
              </a:r>
              <a:endParaRPr lang="en-US" sz="1050" dirty="0">
                <a:latin typeface="Myriad Pro" charset="0"/>
                <a:ea typeface="Myriad Pro" charset="0"/>
                <a:cs typeface="Myriad Pro" charset="0"/>
              </a:endParaRPr>
            </a:p>
          </p:txBody>
        </p:sp>
        <p:sp>
          <p:nvSpPr>
            <p:cNvPr id="7" name="Rectangle 6">
              <a:extLst>
                <a:ext uri="{FF2B5EF4-FFF2-40B4-BE49-F238E27FC236}">
                  <a16:creationId xmlns:a16="http://schemas.microsoft.com/office/drawing/2014/main" id="{5B75652F-7847-6649-BE1C-769E2832D729}"/>
                </a:ext>
              </a:extLst>
            </p:cNvPr>
            <p:cNvSpPr/>
            <p:nvPr/>
          </p:nvSpPr>
          <p:spPr>
            <a:xfrm>
              <a:off x="3479565" y="2166987"/>
              <a:ext cx="2349560" cy="1084912"/>
            </a:xfrm>
            <a:prstGeom prst="rect">
              <a:avLst/>
            </a:prstGeom>
          </p:spPr>
          <p:txBody>
            <a:bodyPr wrap="square">
              <a:spAutoFit/>
            </a:bodyPr>
            <a:lstStyle/>
            <a:p>
              <a:pPr algn="ctr"/>
              <a:r>
                <a:rPr lang="en-US" sz="1200" b="1" dirty="0">
                  <a:solidFill>
                    <a:srgbClr val="1B4685"/>
                  </a:solidFill>
                  <a:latin typeface="Myriad Pro" charset="0"/>
                  <a:ea typeface="Myriad Pro" charset="0"/>
                  <a:cs typeface="Myriad Pro" charset="0"/>
                </a:rPr>
                <a:t>Strategy Consulting</a:t>
              </a:r>
            </a:p>
            <a:p>
              <a:pPr algn="ctr"/>
              <a:r>
                <a:rPr lang="en-US" sz="1050" dirty="0">
                  <a:solidFill>
                    <a:srgbClr val="616365"/>
                  </a:solidFill>
                  <a:latin typeface="Myriad Pro" charset="0"/>
                  <a:ea typeface="Myriad Pro" charset="0"/>
                  <a:cs typeface="Myriad Pro" charset="0"/>
                </a:rPr>
                <a:t>Our strategy and business development consulting services deliver creative innovation tools, practical methods and applied problem solving.</a:t>
              </a:r>
              <a:endParaRPr lang="en-US" sz="1050" dirty="0">
                <a:latin typeface="Myriad Pro" charset="0"/>
                <a:ea typeface="Myriad Pro" charset="0"/>
                <a:cs typeface="Myriad Pro" charset="0"/>
              </a:endParaRPr>
            </a:p>
          </p:txBody>
        </p:sp>
        <p:sp>
          <p:nvSpPr>
            <p:cNvPr id="8" name="Rectangle 7">
              <a:extLst>
                <a:ext uri="{FF2B5EF4-FFF2-40B4-BE49-F238E27FC236}">
                  <a16:creationId xmlns:a16="http://schemas.microsoft.com/office/drawing/2014/main" id="{D46D7011-4409-1E43-BA7F-F3DC84A0B9D7}"/>
                </a:ext>
              </a:extLst>
            </p:cNvPr>
            <p:cNvSpPr/>
            <p:nvPr/>
          </p:nvSpPr>
          <p:spPr>
            <a:xfrm>
              <a:off x="7799698" y="3191109"/>
              <a:ext cx="2857722" cy="1246495"/>
            </a:xfrm>
            <a:prstGeom prst="rect">
              <a:avLst/>
            </a:prstGeom>
          </p:spPr>
          <p:txBody>
            <a:bodyPr wrap="square">
              <a:spAutoFit/>
            </a:bodyPr>
            <a:lstStyle/>
            <a:p>
              <a:pPr algn="ctr"/>
              <a:r>
                <a:rPr lang="en-US" sz="1200" b="1" dirty="0">
                  <a:solidFill>
                    <a:srgbClr val="1B4685"/>
                  </a:solidFill>
                  <a:latin typeface="Myriad Pro" charset="0"/>
                  <a:ea typeface="Myriad Pro" charset="0"/>
                  <a:cs typeface="Myriad Pro" charset="0"/>
                </a:rPr>
                <a:t>Smart Systems Lab</a:t>
              </a:r>
            </a:p>
            <a:p>
              <a:pPr algn="ctr"/>
              <a:r>
                <a:rPr lang="en-US" sz="1050" dirty="0">
                  <a:solidFill>
                    <a:srgbClr val="616365"/>
                  </a:solidFill>
                  <a:latin typeface="Myriad Pro" charset="0"/>
                  <a:ea typeface="Myriad Pro" charset="0"/>
                  <a:cs typeface="Myriad Pro" charset="0"/>
                </a:rPr>
                <a:t>We are creating a real-world laboratory where organizations design, prototype, and test new models for delivering value and differentiation. The Lab’s mission is to enable business model, technology, and system-level innovation enabled by the Internet of Things.</a:t>
              </a:r>
              <a:endParaRPr lang="en-US" sz="1050" dirty="0">
                <a:latin typeface="Myriad Pro" charset="0"/>
                <a:ea typeface="Myriad Pro" charset="0"/>
                <a:cs typeface="Myriad Pro" charset="0"/>
              </a:endParaRPr>
            </a:p>
          </p:txBody>
        </p:sp>
      </p:grpSp>
    </p:spTree>
    <p:extLst>
      <p:ext uri="{BB962C8B-B14F-4D97-AF65-F5344CB8AC3E}">
        <p14:creationId xmlns:p14="http://schemas.microsoft.com/office/powerpoint/2010/main" val="595822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B4B56-5558-604D-BA2B-DAB1976E8B75}"/>
              </a:ext>
            </a:extLst>
          </p:cNvPr>
          <p:cNvSpPr>
            <a:spLocks noGrp="1"/>
          </p:cNvSpPr>
          <p:nvPr>
            <p:ph type="title"/>
          </p:nvPr>
        </p:nvSpPr>
        <p:spPr>
          <a:xfrm>
            <a:off x="838200" y="365125"/>
            <a:ext cx="9338534" cy="447675"/>
          </a:xfrm>
        </p:spPr>
        <p:txBody>
          <a:bodyPr/>
          <a:lstStyle/>
          <a:p>
            <a:r>
              <a:rPr lang="en-US" sz="3200"/>
              <a:t>Research Goals</a:t>
            </a:r>
            <a:endParaRPr lang="en-US"/>
          </a:p>
        </p:txBody>
      </p:sp>
      <p:sp>
        <p:nvSpPr>
          <p:cNvPr id="3" name="Footer Placeholder 2">
            <a:extLst>
              <a:ext uri="{FF2B5EF4-FFF2-40B4-BE49-F238E27FC236}">
                <a16:creationId xmlns:a16="http://schemas.microsoft.com/office/drawing/2014/main" id="{B50EAC4B-0740-0D4C-B310-621B4ECAA6DC}"/>
              </a:ext>
            </a:extLst>
          </p:cNvPr>
          <p:cNvSpPr>
            <a:spLocks noGrp="1"/>
          </p:cNvSpPr>
          <p:nvPr>
            <p:ph type="ftr" sz="quarter" idx="10"/>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22BC5DED-49DB-194C-8FB7-0FC85C3A6CA0}"/>
              </a:ext>
            </a:extLst>
          </p:cNvPr>
          <p:cNvSpPr>
            <a:spLocks noGrp="1"/>
          </p:cNvSpPr>
          <p:nvPr>
            <p:ph type="sldNum" sz="quarter" idx="11"/>
          </p:nvPr>
        </p:nvSpPr>
        <p:spPr/>
        <p:txBody>
          <a:bodyPr/>
          <a:lstStyle/>
          <a:p>
            <a:fld id="{4658F449-AC56-C64A-8488-86A10DE691DA}" type="slidenum">
              <a:rPr lang="en-US" smtClean="0"/>
              <a:pPr/>
              <a:t>8</a:t>
            </a:fld>
            <a:endParaRPr lang="en-US"/>
          </a:p>
        </p:txBody>
      </p:sp>
      <p:sp>
        <p:nvSpPr>
          <p:cNvPr id="5" name="Text Placeholder 2">
            <a:extLst>
              <a:ext uri="{FF2B5EF4-FFF2-40B4-BE49-F238E27FC236}">
                <a16:creationId xmlns:a16="http://schemas.microsoft.com/office/drawing/2014/main" id="{863DD9EC-A1D0-A54D-B67C-990599D29DC7}"/>
              </a:ext>
            </a:extLst>
          </p:cNvPr>
          <p:cNvSpPr txBox="1">
            <a:spLocks/>
          </p:cNvSpPr>
          <p:nvPr/>
        </p:nvSpPr>
        <p:spPr>
          <a:xfrm>
            <a:off x="1311528" y="1595599"/>
            <a:ext cx="9338529" cy="3977952"/>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None/>
            </a:pPr>
            <a:r>
              <a:rPr lang="en-US" sz="1600" dirty="0">
                <a:latin typeface="Montserrat" pitchFamily="2" charset="77"/>
              </a:rPr>
              <a:t>Examine in depth the </a:t>
            </a:r>
            <a:r>
              <a:rPr lang="en-US" sz="1600" b="1" dirty="0">
                <a:solidFill>
                  <a:srgbClr val="0067B3"/>
                </a:solidFill>
                <a:latin typeface="Montserrat" pitchFamily="2" charset="77"/>
              </a:rPr>
              <a:t>current and future development considerations that the “Internet of Things” (IoT)</a:t>
            </a:r>
            <a:r>
              <a:rPr lang="en-US" sz="1600" dirty="0">
                <a:latin typeface="Montserrat" pitchFamily="2" charset="77"/>
              </a:rPr>
              <a:t> technologies and the services that these technologies enable will have in the connected home market. </a:t>
            </a:r>
          </a:p>
          <a:p>
            <a:pPr lvl="1">
              <a:spcAft>
                <a:spcPts val="600"/>
              </a:spcAft>
            </a:pPr>
            <a:r>
              <a:rPr lang="en-CA" sz="1400" dirty="0">
                <a:latin typeface="Montserrat" pitchFamily="2" charset="77"/>
              </a:rPr>
              <a:t>Conduct a detailed analysis about the </a:t>
            </a:r>
            <a:r>
              <a:rPr lang="en-CA" sz="1400" b="1" dirty="0">
                <a:solidFill>
                  <a:srgbClr val="0067B3"/>
                </a:solidFill>
                <a:latin typeface="Montserrat" pitchFamily="2" charset="77"/>
              </a:rPr>
              <a:t>current and </a:t>
            </a:r>
            <a:r>
              <a:rPr lang="en-CA" sz="1400" b="1" dirty="0">
                <a:solidFill>
                  <a:srgbClr val="0067B2"/>
                </a:solidFill>
                <a:latin typeface="Montserrat" pitchFamily="2" charset="77"/>
              </a:rPr>
              <a:t>future state of the connected home marketplace</a:t>
            </a:r>
            <a:r>
              <a:rPr lang="en-CA" sz="1400" dirty="0">
                <a:latin typeface="Montserrat" pitchFamily="2" charset="77"/>
              </a:rPr>
              <a:t>, including key trends, buying behaviors, technology challenges and opportunities. </a:t>
            </a:r>
            <a:endParaRPr lang="en-CA" sz="1000" dirty="0">
              <a:latin typeface="Montserrat" pitchFamily="2" charset="77"/>
            </a:endParaRPr>
          </a:p>
          <a:p>
            <a:pPr lvl="1"/>
            <a:r>
              <a:rPr lang="en-CA" sz="1400" dirty="0">
                <a:latin typeface="Montserrat" pitchFamily="2" charset="77"/>
              </a:rPr>
              <a:t>Identify and expand on the </a:t>
            </a:r>
            <a:r>
              <a:rPr lang="en-CA" sz="1400" b="1" dirty="0">
                <a:solidFill>
                  <a:srgbClr val="0067B2"/>
                </a:solidFill>
                <a:latin typeface="Montserrat" pitchFamily="2" charset="77"/>
              </a:rPr>
              <a:t>top current and future applications </a:t>
            </a:r>
            <a:r>
              <a:rPr lang="en-CA" sz="1400" dirty="0">
                <a:latin typeface="Montserrat" pitchFamily="2" charset="77"/>
              </a:rPr>
              <a:t>of IoT technologies in the context of plausible future connected home outcomes, outlining </a:t>
            </a:r>
            <a:r>
              <a:rPr lang="en-US" sz="1400" dirty="0">
                <a:latin typeface="Montserrat" pitchFamily="2" charset="77"/>
              </a:rPr>
              <a:t>the </a:t>
            </a:r>
            <a:r>
              <a:rPr lang="en-US" sz="1400" b="1" dirty="0">
                <a:solidFill>
                  <a:srgbClr val="0067B3"/>
                </a:solidFill>
                <a:latin typeface="Montserrat" pitchFamily="2" charset="77"/>
              </a:rPr>
              <a:t>technical makeup of solutions and value propositions</a:t>
            </a:r>
            <a:r>
              <a:rPr lang="en-US" sz="1400" dirty="0">
                <a:latin typeface="Montserrat" pitchFamily="2" charset="77"/>
              </a:rPr>
              <a:t> for various market participants. </a:t>
            </a:r>
            <a:endParaRPr lang="en-CA" sz="1400" dirty="0">
              <a:latin typeface="Montserrat" pitchFamily="2" charset="77"/>
            </a:endParaRPr>
          </a:p>
          <a:p>
            <a:endParaRPr lang="en-CA" sz="1600" dirty="0">
              <a:latin typeface="Montserrat" pitchFamily="2" charset="77"/>
            </a:endParaRPr>
          </a:p>
          <a:p>
            <a:pPr marL="0" indent="0">
              <a:spcAft>
                <a:spcPts val="600"/>
              </a:spcAft>
              <a:buNone/>
            </a:pPr>
            <a:r>
              <a:rPr lang="en-CA" sz="1600" dirty="0">
                <a:latin typeface="Montserrat" pitchFamily="2" charset="77"/>
              </a:rPr>
              <a:t>Provide </a:t>
            </a:r>
            <a:r>
              <a:rPr lang="en-CA" sz="1600" b="1" dirty="0">
                <a:solidFill>
                  <a:srgbClr val="0067B2"/>
                </a:solidFill>
                <a:latin typeface="Montserrat" pitchFamily="2" charset="77"/>
              </a:rPr>
              <a:t>actionable insights </a:t>
            </a:r>
            <a:r>
              <a:rPr lang="en-CA" sz="1600" dirty="0">
                <a:latin typeface="Montserrat" pitchFamily="2" charset="77"/>
              </a:rPr>
              <a:t>as it relates for </a:t>
            </a:r>
            <a:r>
              <a:rPr lang="en-US" sz="1600" dirty="0">
                <a:latin typeface="Montserrat" pitchFamily="2" charset="77"/>
              </a:rPr>
              <a:t>current and future market opportunities and development considerations that influence the trajectory of the connected home</a:t>
            </a:r>
            <a:r>
              <a:rPr lang="en-CA" sz="1600" dirty="0">
                <a:latin typeface="Montserrat" pitchFamily="2" charset="77"/>
              </a:rPr>
              <a:t>. </a:t>
            </a:r>
          </a:p>
          <a:p>
            <a:pPr lvl="1">
              <a:spcAft>
                <a:spcPts val="600"/>
              </a:spcAft>
            </a:pPr>
            <a:r>
              <a:rPr lang="en-CA" sz="1400" b="1" dirty="0">
                <a:solidFill>
                  <a:srgbClr val="0067B2"/>
                </a:solidFill>
                <a:latin typeface="Montserrat" pitchFamily="2" charset="77"/>
              </a:rPr>
              <a:t>Develop product / technology, ecosystem, customer and application roadmaps </a:t>
            </a:r>
            <a:r>
              <a:rPr lang="en-CA" sz="1400" dirty="0">
                <a:latin typeface="Montserrat" pitchFamily="2" charset="77"/>
              </a:rPr>
              <a:t>context of each stakeholder to outline strategic priorities.</a:t>
            </a:r>
          </a:p>
          <a:p>
            <a:pPr lvl="1"/>
            <a:r>
              <a:rPr lang="en-CA" sz="1400" b="1" dirty="0">
                <a:solidFill>
                  <a:srgbClr val="0067B2"/>
                </a:solidFill>
                <a:latin typeface="Montserrat" pitchFamily="2" charset="77"/>
              </a:rPr>
              <a:t>Make recommendations for how firms should structure their organization and offerings</a:t>
            </a:r>
            <a:r>
              <a:rPr lang="en-CA" sz="1400" dirty="0">
                <a:solidFill>
                  <a:srgbClr val="0067B2"/>
                </a:solidFill>
                <a:latin typeface="Montserrat" pitchFamily="2" charset="77"/>
              </a:rPr>
              <a:t> </a:t>
            </a:r>
            <a:r>
              <a:rPr lang="en-CA" sz="1400" dirty="0">
                <a:latin typeface="Montserrat" pitchFamily="2" charset="77"/>
              </a:rPr>
              <a:t>to capture new value from smart, connected offerings.  </a:t>
            </a:r>
            <a:endParaRPr lang="en-US" sz="1400" dirty="0">
              <a:latin typeface="Montserrat" pitchFamily="2" charset="77"/>
            </a:endParaRPr>
          </a:p>
        </p:txBody>
      </p:sp>
      <p:cxnSp>
        <p:nvCxnSpPr>
          <p:cNvPr id="6" name="Straight Connector 5">
            <a:extLst>
              <a:ext uri="{FF2B5EF4-FFF2-40B4-BE49-F238E27FC236}">
                <a16:creationId xmlns:a16="http://schemas.microsoft.com/office/drawing/2014/main" id="{A58E8AA5-3FB0-A047-9033-D083E089E7F8}"/>
              </a:ext>
            </a:extLst>
          </p:cNvPr>
          <p:cNvCxnSpPr>
            <a:cxnSpLocks/>
          </p:cNvCxnSpPr>
          <p:nvPr/>
        </p:nvCxnSpPr>
        <p:spPr>
          <a:xfrm>
            <a:off x="1227308" y="1595599"/>
            <a:ext cx="0" cy="524889"/>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FE39A9-8157-7843-A001-9929ADD197FC}"/>
              </a:ext>
            </a:extLst>
          </p:cNvPr>
          <p:cNvSpPr txBox="1"/>
          <p:nvPr/>
        </p:nvSpPr>
        <p:spPr>
          <a:xfrm>
            <a:off x="833388" y="1627210"/>
            <a:ext cx="309700" cy="461665"/>
          </a:xfrm>
          <a:prstGeom prst="rect">
            <a:avLst/>
          </a:prstGeom>
          <a:noFill/>
        </p:spPr>
        <p:txBody>
          <a:bodyPr wrap="none" rtlCol="0">
            <a:spAutoFit/>
          </a:bodyPr>
          <a:lstStyle/>
          <a:p>
            <a:r>
              <a:rPr lang="en-US" sz="2400" b="1">
                <a:solidFill>
                  <a:srgbClr val="0067B2"/>
                </a:solidFill>
              </a:rPr>
              <a:t>1</a:t>
            </a:r>
          </a:p>
        </p:txBody>
      </p:sp>
      <p:cxnSp>
        <p:nvCxnSpPr>
          <p:cNvPr id="8" name="Straight Connector 7">
            <a:extLst>
              <a:ext uri="{FF2B5EF4-FFF2-40B4-BE49-F238E27FC236}">
                <a16:creationId xmlns:a16="http://schemas.microsoft.com/office/drawing/2014/main" id="{E4A85639-C013-A841-9A27-9C5A782DC840}"/>
              </a:ext>
            </a:extLst>
          </p:cNvPr>
          <p:cNvCxnSpPr>
            <a:cxnSpLocks/>
          </p:cNvCxnSpPr>
          <p:nvPr/>
        </p:nvCxnSpPr>
        <p:spPr>
          <a:xfrm>
            <a:off x="1227308" y="3949501"/>
            <a:ext cx="0" cy="524889"/>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2A1F281-5E3E-EB4B-B88D-FAD7DB4A829F}"/>
              </a:ext>
            </a:extLst>
          </p:cNvPr>
          <p:cNvSpPr txBox="1"/>
          <p:nvPr/>
        </p:nvSpPr>
        <p:spPr>
          <a:xfrm>
            <a:off x="833388" y="3981112"/>
            <a:ext cx="370614" cy="461665"/>
          </a:xfrm>
          <a:prstGeom prst="rect">
            <a:avLst/>
          </a:prstGeom>
          <a:noFill/>
        </p:spPr>
        <p:txBody>
          <a:bodyPr wrap="none" rtlCol="0">
            <a:spAutoFit/>
          </a:bodyPr>
          <a:lstStyle/>
          <a:p>
            <a:r>
              <a:rPr lang="en-US" sz="2400" b="1">
                <a:solidFill>
                  <a:srgbClr val="0067B2"/>
                </a:solidFill>
              </a:rPr>
              <a:t>2</a:t>
            </a:r>
          </a:p>
        </p:txBody>
      </p:sp>
    </p:spTree>
    <p:extLst>
      <p:ext uri="{BB962C8B-B14F-4D97-AF65-F5344CB8AC3E}">
        <p14:creationId xmlns:p14="http://schemas.microsoft.com/office/powerpoint/2010/main" val="2078455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76B6CA2-6AF6-F446-AA28-302DDEC49799}"/>
              </a:ext>
            </a:extLst>
          </p:cNvPr>
          <p:cNvSpPr>
            <a:spLocks noGrp="1"/>
          </p:cNvSpPr>
          <p:nvPr>
            <p:ph type="title"/>
          </p:nvPr>
        </p:nvSpPr>
        <p:spPr/>
        <p:txBody>
          <a:bodyPr/>
          <a:lstStyle/>
          <a:p>
            <a:r>
              <a:rPr lang="en-US"/>
              <a:t>Key Takeaways (1/2)</a:t>
            </a:r>
          </a:p>
        </p:txBody>
      </p:sp>
      <p:sp>
        <p:nvSpPr>
          <p:cNvPr id="5" name="Footer Placeholder 4">
            <a:extLst>
              <a:ext uri="{FF2B5EF4-FFF2-40B4-BE49-F238E27FC236}">
                <a16:creationId xmlns:a16="http://schemas.microsoft.com/office/drawing/2014/main" id="{871F7C09-2167-D04E-8247-3065860DDFD9}"/>
              </a:ext>
            </a:extLst>
          </p:cNvPr>
          <p:cNvSpPr>
            <a:spLocks noGrp="1"/>
          </p:cNvSpPr>
          <p:nvPr>
            <p:ph type="ftr" sz="quarter" idx="10"/>
          </p:nvPr>
        </p:nvSpPr>
        <p:spPr/>
        <p:txBody>
          <a:bodyPr/>
          <a:lstStyle/>
          <a:p>
            <a:r>
              <a:rPr lang="en-US" dirty="0"/>
              <a:t>© 2019, Continental Automated Buildings Association</a:t>
            </a:r>
          </a:p>
        </p:txBody>
      </p:sp>
      <p:sp>
        <p:nvSpPr>
          <p:cNvPr id="6" name="Slide Number Placeholder 5">
            <a:extLst>
              <a:ext uri="{FF2B5EF4-FFF2-40B4-BE49-F238E27FC236}">
                <a16:creationId xmlns:a16="http://schemas.microsoft.com/office/drawing/2014/main" id="{876C1362-B4FE-C54B-8CCB-53A603B6DC01}"/>
              </a:ext>
            </a:extLst>
          </p:cNvPr>
          <p:cNvSpPr>
            <a:spLocks noGrp="1"/>
          </p:cNvSpPr>
          <p:nvPr>
            <p:ph type="sldNum" sz="quarter" idx="11"/>
          </p:nvPr>
        </p:nvSpPr>
        <p:spPr/>
        <p:txBody>
          <a:bodyPr/>
          <a:lstStyle/>
          <a:p>
            <a:fld id="{4658F449-AC56-C64A-8488-86A10DE691DA}" type="slidenum">
              <a:rPr lang="en-US" smtClean="0"/>
              <a:pPr/>
              <a:t>9</a:t>
            </a:fld>
            <a:endParaRPr lang="en-US"/>
          </a:p>
        </p:txBody>
      </p:sp>
      <p:grpSp>
        <p:nvGrpSpPr>
          <p:cNvPr id="30" name="Group 29">
            <a:extLst>
              <a:ext uri="{FF2B5EF4-FFF2-40B4-BE49-F238E27FC236}">
                <a16:creationId xmlns:a16="http://schemas.microsoft.com/office/drawing/2014/main" id="{282CED75-96B4-9B41-A268-202996C1119D}"/>
              </a:ext>
            </a:extLst>
          </p:cNvPr>
          <p:cNvGrpSpPr/>
          <p:nvPr/>
        </p:nvGrpSpPr>
        <p:grpSpPr>
          <a:xfrm>
            <a:off x="833388" y="1267836"/>
            <a:ext cx="9795167" cy="4873744"/>
            <a:chOff x="262868" y="1407685"/>
            <a:chExt cx="8747561" cy="4873744"/>
          </a:xfrm>
        </p:grpSpPr>
        <p:sp>
          <p:nvSpPr>
            <p:cNvPr id="8" name="TextBox 7">
              <a:extLst>
                <a:ext uri="{FF2B5EF4-FFF2-40B4-BE49-F238E27FC236}">
                  <a16:creationId xmlns:a16="http://schemas.microsoft.com/office/drawing/2014/main" id="{6CB67751-6642-9549-8048-CD630B219ECB}"/>
                </a:ext>
              </a:extLst>
            </p:cNvPr>
            <p:cNvSpPr txBox="1"/>
            <p:nvPr/>
          </p:nvSpPr>
          <p:spPr>
            <a:xfrm>
              <a:off x="829322" y="2324293"/>
              <a:ext cx="8181095" cy="683172"/>
            </a:xfrm>
            <a:prstGeom prst="rect">
              <a:avLst/>
            </a:prstGeom>
            <a:noFill/>
          </p:spPr>
          <p:txBody>
            <a:bodyPr vert="horz" wrap="square" lIns="0" tIns="0" rIns="0" bIns="0" rtlCol="0" anchor="ctr">
              <a:noAutofit/>
            </a:bodyPr>
            <a:lstStyle/>
            <a:p>
              <a:r>
                <a:rPr lang="en-US" sz="1600">
                  <a:solidFill>
                    <a:schemeClr val="tx2"/>
                  </a:solidFill>
                </a:rPr>
                <a:t>Poor user experience, a lack of privacy and security standards and the high costs of products and services are leaving smart home consumers frustrated—exacerbating the disconnect between suppliers and user preferences</a:t>
              </a:r>
            </a:p>
          </p:txBody>
        </p:sp>
        <p:sp>
          <p:nvSpPr>
            <p:cNvPr id="9" name="TextBox 8">
              <a:extLst>
                <a:ext uri="{FF2B5EF4-FFF2-40B4-BE49-F238E27FC236}">
                  <a16:creationId xmlns:a16="http://schemas.microsoft.com/office/drawing/2014/main" id="{03A67F8F-943D-4840-A7AB-77F04025269C}"/>
                </a:ext>
              </a:extLst>
            </p:cNvPr>
            <p:cNvSpPr txBox="1"/>
            <p:nvPr/>
          </p:nvSpPr>
          <p:spPr>
            <a:xfrm>
              <a:off x="829322" y="3274158"/>
              <a:ext cx="8181107" cy="606062"/>
            </a:xfrm>
            <a:prstGeom prst="rect">
              <a:avLst/>
            </a:prstGeom>
            <a:noFill/>
          </p:spPr>
          <p:txBody>
            <a:bodyPr vert="horz" wrap="square" lIns="0" tIns="0" rIns="0" bIns="0" rtlCol="0" anchor="ctr">
              <a:noAutofit/>
            </a:bodyPr>
            <a:lstStyle/>
            <a:p>
              <a:pPr>
                <a:lnSpc>
                  <a:spcPts val="1680"/>
                </a:lnSpc>
              </a:pPr>
              <a:r>
                <a:rPr lang="en-US" sz="1600">
                  <a:solidFill>
                    <a:schemeClr val="tx2"/>
                  </a:solidFill>
                </a:rPr>
                <a:t>The future market trajectory of the smart home is dependent on the following:</a:t>
              </a:r>
            </a:p>
          </p:txBody>
        </p:sp>
        <p:sp>
          <p:nvSpPr>
            <p:cNvPr id="10" name="TextBox 9">
              <a:extLst>
                <a:ext uri="{FF2B5EF4-FFF2-40B4-BE49-F238E27FC236}">
                  <a16:creationId xmlns:a16="http://schemas.microsoft.com/office/drawing/2014/main" id="{7BAA0014-F3B8-2747-B4C4-0795F9622E01}"/>
                </a:ext>
              </a:extLst>
            </p:cNvPr>
            <p:cNvSpPr txBox="1"/>
            <p:nvPr/>
          </p:nvSpPr>
          <p:spPr>
            <a:xfrm>
              <a:off x="829322" y="1414635"/>
              <a:ext cx="8181106" cy="668974"/>
            </a:xfrm>
            <a:prstGeom prst="rect">
              <a:avLst/>
            </a:prstGeom>
            <a:noFill/>
          </p:spPr>
          <p:txBody>
            <a:bodyPr vert="horz" wrap="square" lIns="0" tIns="0" rIns="0" bIns="0" rtlCol="0" anchor="ctr">
              <a:noAutofit/>
            </a:bodyPr>
            <a:lstStyle/>
            <a:p>
              <a:pPr>
                <a:lnSpc>
                  <a:spcPts val="1680"/>
                </a:lnSpc>
              </a:pPr>
              <a:r>
                <a:rPr lang="en-US" sz="1600">
                  <a:solidFill>
                    <a:schemeClr val="tx2"/>
                  </a:solidFill>
                  <a:latin typeface="Montserrat" pitchFamily="2" charset="77"/>
                </a:rPr>
                <a:t>The growth of the Smart Home market is being stifled by a messy aggregation of network protocols, software incompatibility, and winner-take-all strategies across the supplier landscape</a:t>
              </a:r>
            </a:p>
          </p:txBody>
        </p:sp>
        <p:cxnSp>
          <p:nvCxnSpPr>
            <p:cNvPr id="11" name="Straight Connector 10">
              <a:extLst>
                <a:ext uri="{FF2B5EF4-FFF2-40B4-BE49-F238E27FC236}">
                  <a16:creationId xmlns:a16="http://schemas.microsoft.com/office/drawing/2014/main" id="{923FFFBD-A6ED-2346-8D2C-2C93F7C9FC71}"/>
                </a:ext>
              </a:extLst>
            </p:cNvPr>
            <p:cNvCxnSpPr>
              <a:cxnSpLocks/>
            </p:cNvCxnSpPr>
            <p:nvPr/>
          </p:nvCxnSpPr>
          <p:spPr>
            <a:xfrm>
              <a:off x="656788" y="1407685"/>
              <a:ext cx="0" cy="682875"/>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0086077-0B65-8746-8706-DCC5F205F784}"/>
                </a:ext>
              </a:extLst>
            </p:cNvPr>
            <p:cNvSpPr txBox="1"/>
            <p:nvPr/>
          </p:nvSpPr>
          <p:spPr>
            <a:xfrm>
              <a:off x="293325" y="1487512"/>
              <a:ext cx="328936" cy="523221"/>
            </a:xfrm>
            <a:prstGeom prst="rect">
              <a:avLst/>
            </a:prstGeom>
            <a:noFill/>
          </p:spPr>
          <p:txBody>
            <a:bodyPr wrap="none" rtlCol="0">
              <a:spAutoFit/>
            </a:bodyPr>
            <a:lstStyle/>
            <a:p>
              <a:r>
                <a:rPr lang="en-US" sz="2800" b="1">
                  <a:solidFill>
                    <a:srgbClr val="0067B2"/>
                  </a:solidFill>
                </a:rPr>
                <a:t>1</a:t>
              </a:r>
            </a:p>
          </p:txBody>
        </p:sp>
        <p:cxnSp>
          <p:nvCxnSpPr>
            <p:cNvPr id="13" name="Straight Connector 12">
              <a:extLst>
                <a:ext uri="{FF2B5EF4-FFF2-40B4-BE49-F238E27FC236}">
                  <a16:creationId xmlns:a16="http://schemas.microsoft.com/office/drawing/2014/main" id="{98C850B2-3194-254B-857B-05A70C3BF5C0}"/>
                </a:ext>
              </a:extLst>
            </p:cNvPr>
            <p:cNvCxnSpPr>
              <a:cxnSpLocks/>
            </p:cNvCxnSpPr>
            <p:nvPr/>
          </p:nvCxnSpPr>
          <p:spPr>
            <a:xfrm>
              <a:off x="656788" y="2324292"/>
              <a:ext cx="0" cy="683174"/>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D8B6257-0542-8941-93D4-3405F649F54E}"/>
                </a:ext>
              </a:extLst>
            </p:cNvPr>
            <p:cNvSpPr txBox="1"/>
            <p:nvPr/>
          </p:nvSpPr>
          <p:spPr>
            <a:xfrm>
              <a:off x="262868" y="2404269"/>
              <a:ext cx="402674" cy="523221"/>
            </a:xfrm>
            <a:prstGeom prst="rect">
              <a:avLst/>
            </a:prstGeom>
            <a:noFill/>
          </p:spPr>
          <p:txBody>
            <a:bodyPr wrap="none" rtlCol="0">
              <a:spAutoFit/>
            </a:bodyPr>
            <a:lstStyle/>
            <a:p>
              <a:r>
                <a:rPr lang="en-US" sz="2800" b="1">
                  <a:solidFill>
                    <a:srgbClr val="0067B2"/>
                  </a:solidFill>
                </a:rPr>
                <a:t>2</a:t>
              </a:r>
            </a:p>
          </p:txBody>
        </p:sp>
        <p:cxnSp>
          <p:nvCxnSpPr>
            <p:cNvPr id="15" name="Straight Connector 14">
              <a:extLst>
                <a:ext uri="{FF2B5EF4-FFF2-40B4-BE49-F238E27FC236}">
                  <a16:creationId xmlns:a16="http://schemas.microsoft.com/office/drawing/2014/main" id="{BCEF93B1-FCBB-DC46-904E-A32235DAA95B}"/>
                </a:ext>
              </a:extLst>
            </p:cNvPr>
            <p:cNvCxnSpPr>
              <a:cxnSpLocks/>
            </p:cNvCxnSpPr>
            <p:nvPr/>
          </p:nvCxnSpPr>
          <p:spPr>
            <a:xfrm>
              <a:off x="656788" y="3328991"/>
              <a:ext cx="0" cy="496396"/>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308315A-FC19-E84F-9C43-D1379147D39D}"/>
                </a:ext>
              </a:extLst>
            </p:cNvPr>
            <p:cNvSpPr txBox="1"/>
            <p:nvPr/>
          </p:nvSpPr>
          <p:spPr>
            <a:xfrm>
              <a:off x="262868" y="3315579"/>
              <a:ext cx="401072" cy="523221"/>
            </a:xfrm>
            <a:prstGeom prst="rect">
              <a:avLst/>
            </a:prstGeom>
            <a:noFill/>
          </p:spPr>
          <p:txBody>
            <a:bodyPr wrap="none" rtlCol="0">
              <a:spAutoFit/>
            </a:bodyPr>
            <a:lstStyle/>
            <a:p>
              <a:r>
                <a:rPr lang="en-US" sz="2800" b="1">
                  <a:solidFill>
                    <a:srgbClr val="0067B2"/>
                  </a:solidFill>
                </a:rPr>
                <a:t>3</a:t>
              </a:r>
            </a:p>
          </p:txBody>
        </p:sp>
        <p:sp>
          <p:nvSpPr>
            <p:cNvPr id="17" name="TextBox 16">
              <a:extLst>
                <a:ext uri="{FF2B5EF4-FFF2-40B4-BE49-F238E27FC236}">
                  <a16:creationId xmlns:a16="http://schemas.microsoft.com/office/drawing/2014/main" id="{FF0C72AF-40D1-3A4C-9D6E-7068496EA669}"/>
                </a:ext>
              </a:extLst>
            </p:cNvPr>
            <p:cNvSpPr txBox="1"/>
            <p:nvPr/>
          </p:nvSpPr>
          <p:spPr>
            <a:xfrm>
              <a:off x="1348363" y="3891551"/>
              <a:ext cx="7566356" cy="606062"/>
            </a:xfrm>
            <a:prstGeom prst="rect">
              <a:avLst/>
            </a:prstGeom>
            <a:noFill/>
          </p:spPr>
          <p:txBody>
            <a:bodyPr vert="horz" wrap="square" lIns="0" tIns="0" rIns="0" bIns="0" rtlCol="0" anchor="ctr">
              <a:noAutofit/>
            </a:bodyPr>
            <a:lstStyle/>
            <a:p>
              <a:pPr>
                <a:lnSpc>
                  <a:spcPts val="1680"/>
                </a:lnSpc>
              </a:pPr>
              <a:r>
                <a:rPr lang="en-US" sz="1200">
                  <a:solidFill>
                    <a:schemeClr val="tx2"/>
                  </a:solidFill>
                </a:rPr>
                <a:t>Progress around networking, security and computing protocol standardization</a:t>
              </a:r>
            </a:p>
          </p:txBody>
        </p:sp>
        <p:cxnSp>
          <p:nvCxnSpPr>
            <p:cNvPr id="18" name="Straight Connector 17">
              <a:extLst>
                <a:ext uri="{FF2B5EF4-FFF2-40B4-BE49-F238E27FC236}">
                  <a16:creationId xmlns:a16="http://schemas.microsoft.com/office/drawing/2014/main" id="{08750EB0-4523-D743-928D-0A1D1D589BE1}"/>
                </a:ext>
              </a:extLst>
            </p:cNvPr>
            <p:cNvCxnSpPr>
              <a:cxnSpLocks/>
            </p:cNvCxnSpPr>
            <p:nvPr/>
          </p:nvCxnSpPr>
          <p:spPr>
            <a:xfrm>
              <a:off x="1216923" y="3995586"/>
              <a:ext cx="0" cy="397993"/>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009D56F-38E2-A34E-BB76-C9329E6847A3}"/>
                </a:ext>
              </a:extLst>
            </p:cNvPr>
            <p:cNvSpPr txBox="1"/>
            <p:nvPr/>
          </p:nvSpPr>
          <p:spPr>
            <a:xfrm>
              <a:off x="853825" y="4009916"/>
              <a:ext cx="362600" cy="369332"/>
            </a:xfrm>
            <a:prstGeom prst="rect">
              <a:avLst/>
            </a:prstGeom>
            <a:noFill/>
          </p:spPr>
          <p:txBody>
            <a:bodyPr wrap="none" rtlCol="0">
              <a:spAutoFit/>
            </a:bodyPr>
            <a:lstStyle/>
            <a:p>
              <a:r>
                <a:rPr lang="en-US" b="1">
                  <a:solidFill>
                    <a:srgbClr val="0067B2"/>
                  </a:solidFill>
                </a:rPr>
                <a:t>A</a:t>
              </a:r>
            </a:p>
          </p:txBody>
        </p:sp>
        <p:sp>
          <p:nvSpPr>
            <p:cNvPr id="20" name="TextBox 19">
              <a:extLst>
                <a:ext uri="{FF2B5EF4-FFF2-40B4-BE49-F238E27FC236}">
                  <a16:creationId xmlns:a16="http://schemas.microsoft.com/office/drawing/2014/main" id="{19CB53F7-17E1-1648-8B5B-7CE5B0FEC624}"/>
                </a:ext>
              </a:extLst>
            </p:cNvPr>
            <p:cNvSpPr txBox="1"/>
            <p:nvPr/>
          </p:nvSpPr>
          <p:spPr>
            <a:xfrm>
              <a:off x="1348363" y="4421939"/>
              <a:ext cx="7566356" cy="606062"/>
            </a:xfrm>
            <a:prstGeom prst="rect">
              <a:avLst/>
            </a:prstGeom>
            <a:noFill/>
          </p:spPr>
          <p:txBody>
            <a:bodyPr vert="horz" wrap="square" lIns="0" tIns="0" rIns="0" bIns="0" rtlCol="0" anchor="ctr">
              <a:noAutofit/>
            </a:bodyPr>
            <a:lstStyle/>
            <a:p>
              <a:pPr>
                <a:lnSpc>
                  <a:spcPts val="1680"/>
                </a:lnSpc>
              </a:pPr>
              <a:r>
                <a:rPr lang="en-US" sz="1200">
                  <a:solidFill>
                    <a:schemeClr val="tx2"/>
                  </a:solidFill>
                </a:rPr>
                <a:t>Collaborative engagement across supplier landscape to improve user experience</a:t>
              </a:r>
            </a:p>
          </p:txBody>
        </p:sp>
        <p:cxnSp>
          <p:nvCxnSpPr>
            <p:cNvPr id="21" name="Straight Connector 20">
              <a:extLst>
                <a:ext uri="{FF2B5EF4-FFF2-40B4-BE49-F238E27FC236}">
                  <a16:creationId xmlns:a16="http://schemas.microsoft.com/office/drawing/2014/main" id="{5B0654B6-B3C0-6D4B-90D0-E4FB16C1FF31}"/>
                </a:ext>
              </a:extLst>
            </p:cNvPr>
            <p:cNvCxnSpPr>
              <a:cxnSpLocks/>
            </p:cNvCxnSpPr>
            <p:nvPr/>
          </p:nvCxnSpPr>
          <p:spPr>
            <a:xfrm>
              <a:off x="1216923" y="4525974"/>
              <a:ext cx="0" cy="397993"/>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39D1AEC-DD12-F34C-9FE3-53C0F4D345EF}"/>
                </a:ext>
              </a:extLst>
            </p:cNvPr>
            <p:cNvSpPr txBox="1"/>
            <p:nvPr/>
          </p:nvSpPr>
          <p:spPr>
            <a:xfrm>
              <a:off x="860237" y="4540304"/>
              <a:ext cx="349776" cy="369332"/>
            </a:xfrm>
            <a:prstGeom prst="rect">
              <a:avLst/>
            </a:prstGeom>
            <a:noFill/>
          </p:spPr>
          <p:txBody>
            <a:bodyPr wrap="none" rtlCol="0">
              <a:spAutoFit/>
            </a:bodyPr>
            <a:lstStyle/>
            <a:p>
              <a:r>
                <a:rPr lang="en-US" b="1">
                  <a:solidFill>
                    <a:srgbClr val="0067B2"/>
                  </a:solidFill>
                </a:rPr>
                <a:t>B</a:t>
              </a:r>
            </a:p>
          </p:txBody>
        </p:sp>
        <p:sp>
          <p:nvSpPr>
            <p:cNvPr id="23" name="TextBox 22">
              <a:extLst>
                <a:ext uri="{FF2B5EF4-FFF2-40B4-BE49-F238E27FC236}">
                  <a16:creationId xmlns:a16="http://schemas.microsoft.com/office/drawing/2014/main" id="{4F8A1BA2-3799-4442-8262-75237D295008}"/>
                </a:ext>
              </a:extLst>
            </p:cNvPr>
            <p:cNvSpPr txBox="1"/>
            <p:nvPr/>
          </p:nvSpPr>
          <p:spPr>
            <a:xfrm>
              <a:off x="1348362" y="5094000"/>
              <a:ext cx="7566356" cy="606062"/>
            </a:xfrm>
            <a:prstGeom prst="rect">
              <a:avLst/>
            </a:prstGeom>
            <a:noFill/>
          </p:spPr>
          <p:txBody>
            <a:bodyPr vert="horz" wrap="square" lIns="0" tIns="0" rIns="0" bIns="0" rtlCol="0" anchor="ctr">
              <a:noAutofit/>
            </a:bodyPr>
            <a:lstStyle/>
            <a:p>
              <a:pPr>
                <a:lnSpc>
                  <a:spcPts val="1680"/>
                </a:lnSpc>
              </a:pPr>
              <a:endParaRPr lang="en-US" sz="1400">
                <a:solidFill>
                  <a:schemeClr val="tx2"/>
                </a:solidFill>
              </a:endParaRPr>
            </a:p>
          </p:txBody>
        </p:sp>
        <p:cxnSp>
          <p:nvCxnSpPr>
            <p:cNvPr id="24" name="Straight Connector 23">
              <a:extLst>
                <a:ext uri="{FF2B5EF4-FFF2-40B4-BE49-F238E27FC236}">
                  <a16:creationId xmlns:a16="http://schemas.microsoft.com/office/drawing/2014/main" id="{2C789E2A-5FD8-7346-A535-0C417DE147DB}"/>
                </a:ext>
              </a:extLst>
            </p:cNvPr>
            <p:cNvCxnSpPr>
              <a:cxnSpLocks/>
            </p:cNvCxnSpPr>
            <p:nvPr/>
          </p:nvCxnSpPr>
          <p:spPr>
            <a:xfrm>
              <a:off x="1216923" y="5071529"/>
              <a:ext cx="0" cy="510168"/>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EA3BC74-8439-6142-9C84-608EB7B7B081}"/>
                </a:ext>
              </a:extLst>
            </p:cNvPr>
            <p:cNvSpPr txBox="1"/>
            <p:nvPr/>
          </p:nvSpPr>
          <p:spPr>
            <a:xfrm>
              <a:off x="862642" y="5212365"/>
              <a:ext cx="344966" cy="369332"/>
            </a:xfrm>
            <a:prstGeom prst="rect">
              <a:avLst/>
            </a:prstGeom>
            <a:noFill/>
          </p:spPr>
          <p:txBody>
            <a:bodyPr wrap="none" rtlCol="0">
              <a:spAutoFit/>
            </a:bodyPr>
            <a:lstStyle/>
            <a:p>
              <a:r>
                <a:rPr lang="en-US" b="1">
                  <a:solidFill>
                    <a:srgbClr val="0067B2"/>
                  </a:solidFill>
                </a:rPr>
                <a:t>C</a:t>
              </a:r>
            </a:p>
          </p:txBody>
        </p:sp>
        <p:sp>
          <p:nvSpPr>
            <p:cNvPr id="26" name="TextBox 25">
              <a:extLst>
                <a:ext uri="{FF2B5EF4-FFF2-40B4-BE49-F238E27FC236}">
                  <a16:creationId xmlns:a16="http://schemas.microsoft.com/office/drawing/2014/main" id="{816A1085-12D6-3F48-9056-B6B8309B6B37}"/>
                </a:ext>
              </a:extLst>
            </p:cNvPr>
            <p:cNvSpPr txBox="1"/>
            <p:nvPr/>
          </p:nvSpPr>
          <p:spPr>
            <a:xfrm>
              <a:off x="1348363" y="5094000"/>
              <a:ext cx="7566355" cy="487697"/>
            </a:xfrm>
            <a:prstGeom prst="rect">
              <a:avLst/>
            </a:prstGeom>
            <a:noFill/>
          </p:spPr>
          <p:txBody>
            <a:bodyPr vert="horz" wrap="square" lIns="0" tIns="0" rIns="0" bIns="0" rtlCol="0" anchor="ctr">
              <a:noAutofit/>
            </a:bodyPr>
            <a:lstStyle/>
            <a:p>
              <a:pPr>
                <a:lnSpc>
                  <a:spcPts val="1680"/>
                </a:lnSpc>
              </a:pPr>
              <a:r>
                <a:rPr lang="en-US" sz="1200">
                  <a:solidFill>
                    <a:schemeClr val="tx2"/>
                  </a:solidFill>
                </a:rPr>
                <a:t>Technology advancements around AI, voice recognition, edge computing, cybersecurity, blockchain and networks that enable more advanced, complex smart home use cases / applications</a:t>
              </a:r>
            </a:p>
          </p:txBody>
        </p:sp>
        <p:cxnSp>
          <p:nvCxnSpPr>
            <p:cNvPr id="27" name="Straight Connector 26">
              <a:extLst>
                <a:ext uri="{FF2B5EF4-FFF2-40B4-BE49-F238E27FC236}">
                  <a16:creationId xmlns:a16="http://schemas.microsoft.com/office/drawing/2014/main" id="{B89DCF73-D60B-AE4F-B64A-18AF042850F1}"/>
                </a:ext>
              </a:extLst>
            </p:cNvPr>
            <p:cNvCxnSpPr>
              <a:cxnSpLocks/>
            </p:cNvCxnSpPr>
            <p:nvPr/>
          </p:nvCxnSpPr>
          <p:spPr>
            <a:xfrm>
              <a:off x="1216923" y="5777230"/>
              <a:ext cx="0" cy="402336"/>
            </a:xfrm>
            <a:prstGeom prst="line">
              <a:avLst/>
            </a:prstGeom>
            <a:ln>
              <a:solidFill>
                <a:srgbClr val="0067B2"/>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AEB7573-A33A-AC43-AF26-CA74DEC45950}"/>
                </a:ext>
              </a:extLst>
            </p:cNvPr>
            <p:cNvSpPr txBox="1"/>
            <p:nvPr/>
          </p:nvSpPr>
          <p:spPr>
            <a:xfrm>
              <a:off x="854627" y="5793732"/>
              <a:ext cx="360996" cy="369332"/>
            </a:xfrm>
            <a:prstGeom prst="rect">
              <a:avLst/>
            </a:prstGeom>
            <a:noFill/>
          </p:spPr>
          <p:txBody>
            <a:bodyPr wrap="none" rtlCol="0">
              <a:spAutoFit/>
            </a:bodyPr>
            <a:lstStyle/>
            <a:p>
              <a:r>
                <a:rPr lang="en-US" b="1">
                  <a:solidFill>
                    <a:srgbClr val="0067B2"/>
                  </a:solidFill>
                </a:rPr>
                <a:t>D</a:t>
              </a:r>
            </a:p>
          </p:txBody>
        </p:sp>
        <p:sp>
          <p:nvSpPr>
            <p:cNvPr id="29" name="TextBox 28">
              <a:extLst>
                <a:ext uri="{FF2B5EF4-FFF2-40B4-BE49-F238E27FC236}">
                  <a16:creationId xmlns:a16="http://schemas.microsoft.com/office/drawing/2014/main" id="{47D0A54E-213D-B34F-AC76-7AB1F7536A42}"/>
                </a:ext>
              </a:extLst>
            </p:cNvPr>
            <p:cNvSpPr txBox="1"/>
            <p:nvPr/>
          </p:nvSpPr>
          <p:spPr>
            <a:xfrm>
              <a:off x="1348362" y="5675367"/>
              <a:ext cx="7566356" cy="606062"/>
            </a:xfrm>
            <a:prstGeom prst="rect">
              <a:avLst/>
            </a:prstGeom>
            <a:noFill/>
          </p:spPr>
          <p:txBody>
            <a:bodyPr vert="horz" wrap="square" lIns="0" tIns="0" rIns="0" bIns="0" rtlCol="0" anchor="ctr">
              <a:noAutofit/>
            </a:bodyPr>
            <a:lstStyle/>
            <a:p>
              <a:pPr>
                <a:lnSpc>
                  <a:spcPts val="1680"/>
                </a:lnSpc>
              </a:pPr>
              <a:r>
                <a:rPr lang="en-US" sz="1200">
                  <a:solidFill>
                    <a:schemeClr val="tx2"/>
                  </a:solidFill>
                </a:rPr>
                <a:t>The evolution of the player landscape towards mesh ecosystem architectures</a:t>
              </a:r>
            </a:p>
          </p:txBody>
        </p:sp>
      </p:grpSp>
    </p:spTree>
    <p:extLst>
      <p:ext uri="{BB962C8B-B14F-4D97-AF65-F5344CB8AC3E}">
        <p14:creationId xmlns:p14="http://schemas.microsoft.com/office/powerpoint/2010/main" val="203185428"/>
      </p:ext>
    </p:extLst>
  </p:cSld>
  <p:clrMapOvr>
    <a:masterClrMapping/>
  </p:clrMapOvr>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30th Presentation" id="{B57983D7-CCF0-E942-82F0-5A45D50D7225}" vid="{5503205F-2FE0-9C40-9B9B-8E0997F1C7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ABA Research Report">
    <a:dk1>
      <a:sysClr val="windowText" lastClr="000000"/>
    </a:dk1>
    <a:lt1>
      <a:srgbClr val="FFFFFF"/>
    </a:lt1>
    <a:dk2>
      <a:srgbClr val="E83E1D"/>
    </a:dk2>
    <a:lt2>
      <a:srgbClr val="D7D7D7"/>
    </a:lt2>
    <a:accent1>
      <a:srgbClr val="E83E1D"/>
    </a:accent1>
    <a:accent2>
      <a:srgbClr val="009DF7"/>
    </a:accent2>
    <a:accent3>
      <a:srgbClr val="80C41C"/>
    </a:accent3>
    <a:accent4>
      <a:srgbClr val="82027E"/>
    </a:accent4>
    <a:accent5>
      <a:srgbClr val="FF8000"/>
    </a:accent5>
    <a:accent6>
      <a:srgbClr val="0A51A1"/>
    </a:accent6>
    <a:hlink>
      <a:srgbClr val="0563C1"/>
    </a:hlink>
    <a:folHlink>
      <a:srgbClr val="464646"/>
    </a:folHlink>
  </a:clrScheme>
  <a:fontScheme name="CABA Research Report">
    <a:majorFont>
      <a:latin typeface="Montserrat"/>
      <a:ea typeface=""/>
      <a:cs typeface=""/>
    </a:majorFont>
    <a:minorFont>
      <a:latin typeface="Merriweather"/>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ABA Research Report">
    <a:dk1>
      <a:sysClr val="windowText" lastClr="000000"/>
    </a:dk1>
    <a:lt1>
      <a:srgbClr val="FFFFFF"/>
    </a:lt1>
    <a:dk2>
      <a:srgbClr val="E83E1D"/>
    </a:dk2>
    <a:lt2>
      <a:srgbClr val="D7D7D7"/>
    </a:lt2>
    <a:accent1>
      <a:srgbClr val="E83E1D"/>
    </a:accent1>
    <a:accent2>
      <a:srgbClr val="009DF7"/>
    </a:accent2>
    <a:accent3>
      <a:srgbClr val="80C41C"/>
    </a:accent3>
    <a:accent4>
      <a:srgbClr val="82027E"/>
    </a:accent4>
    <a:accent5>
      <a:srgbClr val="FF8000"/>
    </a:accent5>
    <a:accent6>
      <a:srgbClr val="0A51A1"/>
    </a:accent6>
    <a:hlink>
      <a:srgbClr val="0563C1"/>
    </a:hlink>
    <a:folHlink>
      <a:srgbClr val="464646"/>
    </a:folHlink>
  </a:clrScheme>
  <a:fontScheme name="CABA Research Report">
    <a:majorFont>
      <a:latin typeface="Montserrat"/>
      <a:ea typeface=""/>
      <a:cs typeface=""/>
    </a:majorFont>
    <a:minorFont>
      <a:latin typeface="Merriweather"/>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ABA Research Report">
    <a:dk1>
      <a:sysClr val="windowText" lastClr="000000"/>
    </a:dk1>
    <a:lt1>
      <a:srgbClr val="FFFFFF"/>
    </a:lt1>
    <a:dk2>
      <a:srgbClr val="E83E1D"/>
    </a:dk2>
    <a:lt2>
      <a:srgbClr val="D7D7D7"/>
    </a:lt2>
    <a:accent1>
      <a:srgbClr val="E83E1D"/>
    </a:accent1>
    <a:accent2>
      <a:srgbClr val="009DF7"/>
    </a:accent2>
    <a:accent3>
      <a:srgbClr val="80C41C"/>
    </a:accent3>
    <a:accent4>
      <a:srgbClr val="82027E"/>
    </a:accent4>
    <a:accent5>
      <a:srgbClr val="FF8000"/>
    </a:accent5>
    <a:accent6>
      <a:srgbClr val="0A51A1"/>
    </a:accent6>
    <a:hlink>
      <a:srgbClr val="0563C1"/>
    </a:hlink>
    <a:folHlink>
      <a:srgbClr val="464646"/>
    </a:folHlink>
  </a:clrScheme>
  <a:fontScheme name="CABA Research Report">
    <a:majorFont>
      <a:latin typeface="Montserrat"/>
      <a:ea typeface=""/>
      <a:cs typeface=""/>
    </a:majorFont>
    <a:minorFont>
      <a:latin typeface="Merriweather"/>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ABA Research Report">
    <a:dk1>
      <a:sysClr val="windowText" lastClr="000000"/>
    </a:dk1>
    <a:lt1>
      <a:srgbClr val="FFFFFF"/>
    </a:lt1>
    <a:dk2>
      <a:srgbClr val="E83E1D"/>
    </a:dk2>
    <a:lt2>
      <a:srgbClr val="D7D7D7"/>
    </a:lt2>
    <a:accent1>
      <a:srgbClr val="E83E1D"/>
    </a:accent1>
    <a:accent2>
      <a:srgbClr val="009DF7"/>
    </a:accent2>
    <a:accent3>
      <a:srgbClr val="80C41C"/>
    </a:accent3>
    <a:accent4>
      <a:srgbClr val="82027E"/>
    </a:accent4>
    <a:accent5>
      <a:srgbClr val="FF8000"/>
    </a:accent5>
    <a:accent6>
      <a:srgbClr val="0A51A1"/>
    </a:accent6>
    <a:hlink>
      <a:srgbClr val="0563C1"/>
    </a:hlink>
    <a:folHlink>
      <a:srgbClr val="464646"/>
    </a:folHlink>
  </a:clrScheme>
  <a:fontScheme name="CABA Research Report">
    <a:majorFont>
      <a:latin typeface="Montserrat"/>
      <a:ea typeface=""/>
      <a:cs typeface=""/>
    </a:majorFont>
    <a:minorFont>
      <a:latin typeface="Merriweather"/>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ABA Research Report">
    <a:dk1>
      <a:sysClr val="windowText" lastClr="000000"/>
    </a:dk1>
    <a:lt1>
      <a:srgbClr val="FFFFFF"/>
    </a:lt1>
    <a:dk2>
      <a:srgbClr val="E83E1D"/>
    </a:dk2>
    <a:lt2>
      <a:srgbClr val="D7D7D7"/>
    </a:lt2>
    <a:accent1>
      <a:srgbClr val="E83E1D"/>
    </a:accent1>
    <a:accent2>
      <a:srgbClr val="009DF7"/>
    </a:accent2>
    <a:accent3>
      <a:srgbClr val="80C41C"/>
    </a:accent3>
    <a:accent4>
      <a:srgbClr val="82027E"/>
    </a:accent4>
    <a:accent5>
      <a:srgbClr val="FF8000"/>
    </a:accent5>
    <a:accent6>
      <a:srgbClr val="0A51A1"/>
    </a:accent6>
    <a:hlink>
      <a:srgbClr val="0563C1"/>
    </a:hlink>
    <a:folHlink>
      <a:srgbClr val="464646"/>
    </a:folHlink>
  </a:clrScheme>
  <a:fontScheme name="CABA Research Report">
    <a:majorFont>
      <a:latin typeface="Montserrat"/>
      <a:ea typeface=""/>
      <a:cs typeface=""/>
    </a:majorFont>
    <a:minorFont>
      <a:latin typeface="Merriweather"/>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CABA Research Report">
    <a:dk1>
      <a:sysClr val="windowText" lastClr="000000"/>
    </a:dk1>
    <a:lt1>
      <a:srgbClr val="FFFFFF"/>
    </a:lt1>
    <a:dk2>
      <a:srgbClr val="E83E1D"/>
    </a:dk2>
    <a:lt2>
      <a:srgbClr val="D7D7D7"/>
    </a:lt2>
    <a:accent1>
      <a:srgbClr val="E83E1D"/>
    </a:accent1>
    <a:accent2>
      <a:srgbClr val="009DF7"/>
    </a:accent2>
    <a:accent3>
      <a:srgbClr val="80C41C"/>
    </a:accent3>
    <a:accent4>
      <a:srgbClr val="82027E"/>
    </a:accent4>
    <a:accent5>
      <a:srgbClr val="FF8000"/>
    </a:accent5>
    <a:accent6>
      <a:srgbClr val="0A51A1"/>
    </a:accent6>
    <a:hlink>
      <a:srgbClr val="0563C1"/>
    </a:hlink>
    <a:folHlink>
      <a:srgbClr val="464646"/>
    </a:folHlink>
  </a:clrScheme>
  <a:fontScheme name="CABA Research Report">
    <a:majorFont>
      <a:latin typeface="Montserrat"/>
      <a:ea typeface=""/>
      <a:cs typeface=""/>
    </a:majorFont>
    <a:minorFont>
      <a:latin typeface="Merriweather"/>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C827C2D24DC641BF3335721A0BFAD0" ma:contentTypeVersion="12" ma:contentTypeDescription="Create a new document." ma:contentTypeScope="" ma:versionID="0cc3287f1c372df7e125544d0ff6278f">
  <xsd:schema xmlns:xsd="http://www.w3.org/2001/XMLSchema" xmlns:xs="http://www.w3.org/2001/XMLSchema" xmlns:p="http://schemas.microsoft.com/office/2006/metadata/properties" xmlns:ns2="94aa7f9c-35f7-4afe-8da5-56a177c74bd1" xmlns:ns3="d0c6ae89-1a0c-40bd-bfa0-b278409e1f38" targetNamespace="http://schemas.microsoft.com/office/2006/metadata/properties" ma:root="true" ma:fieldsID="f79f373fcb90de526e9887bc67f6a73c" ns2:_="" ns3:_="">
    <xsd:import namespace="94aa7f9c-35f7-4afe-8da5-56a177c74bd1"/>
    <xsd:import namespace="d0c6ae89-1a0c-40bd-bfa0-b278409e1f3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aa7f9c-35f7-4afe-8da5-56a177c74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c6ae89-1a0c-40bd-bfa0-b278409e1f3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0F7DB68-CC40-406E-9A1E-F99F08E1EB0D}">
  <ds:schemaRefs>
    <ds:schemaRef ds:uri="http://schemas.microsoft.com/sharepoint/v3/contenttype/forms"/>
  </ds:schemaRefs>
</ds:datastoreItem>
</file>

<file path=customXml/itemProps2.xml><?xml version="1.0" encoding="utf-8"?>
<ds:datastoreItem xmlns:ds="http://schemas.openxmlformats.org/officeDocument/2006/customXml" ds:itemID="{B00FD05A-FA8C-484B-B051-ECBCCF4CB31C}"/>
</file>

<file path=customXml/itemProps3.xml><?xml version="1.0" encoding="utf-8"?>
<ds:datastoreItem xmlns:ds="http://schemas.openxmlformats.org/officeDocument/2006/customXml" ds:itemID="{2073DCAD-01DE-4C40-8A31-E53D32A0CDF7}">
  <ds:schemaRefs>
    <ds:schemaRef ds:uri="http://schemas.microsoft.com/office/2006/documentManagement/types"/>
    <ds:schemaRef ds:uri="http://schemas.microsoft.com/office/2006/metadata/properties"/>
    <ds:schemaRef ds:uri="f96c954a-66fd-46ee-b1b9-efad2c9ad975"/>
    <ds:schemaRef ds:uri="http://purl.org/dc/terms/"/>
    <ds:schemaRef ds:uri="http://purl.org/dc/dcmitype/"/>
    <ds:schemaRef ds:uri="4272a235-a3ab-41a2-bd99-642fabe371f3"/>
    <ds:schemaRef ds:uri="http://purl.org/dc/elements/1.1/"/>
    <ds:schemaRef ds:uri="http://www.w3.org/XML/1998/namespac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CABA Presentation 1</Template>
  <TotalTime>1527</TotalTime>
  <Words>4485</Words>
  <Application>Microsoft Macintosh PowerPoint</Application>
  <PresentationFormat>Widescreen</PresentationFormat>
  <Paragraphs>606</Paragraphs>
  <Slides>55</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Arial</vt:lpstr>
      <vt:lpstr>Calibri</vt:lpstr>
      <vt:lpstr>Helvetica Neue</vt:lpstr>
      <vt:lpstr>Merriweather</vt:lpstr>
      <vt:lpstr>Montserrat</vt:lpstr>
      <vt:lpstr>Montserrat Light</vt:lpstr>
      <vt:lpstr>Montserrat Medium</vt:lpstr>
      <vt:lpstr>Montserrat SemiBold</vt:lpstr>
      <vt:lpstr>Myriad Pro</vt:lpstr>
      <vt:lpstr>CABA Presentation 1</vt:lpstr>
      <vt:lpstr>Connected Home Roadmap  Final Webinar</vt:lpstr>
      <vt:lpstr>About CABA </vt:lpstr>
      <vt:lpstr>CABA 30th Anniversary</vt:lpstr>
      <vt:lpstr>CABA Board of Directors</vt:lpstr>
      <vt:lpstr>CABA Steering Committee</vt:lpstr>
      <vt:lpstr>CABA All Funders</vt:lpstr>
      <vt:lpstr>About Harbor Research</vt:lpstr>
      <vt:lpstr>Research Goals</vt:lpstr>
      <vt:lpstr>Key Takeaways (1/2)</vt:lpstr>
      <vt:lpstr>Key Takeaways (2/2)</vt:lpstr>
      <vt:lpstr>The growth of the Smart Home market is being stifled by the messy aggregation of network protocols, software incompatibility, and winner-take-all attitudes by the main players</vt:lpstr>
      <vt:lpstr>Diverse Device Networks Poses Significant Challenges</vt:lpstr>
      <vt:lpstr>Connected Home Trends &amp; Forces Impacting Market Development</vt:lpstr>
      <vt:lpstr>Connected Home Value Chain</vt:lpstr>
      <vt:lpstr>Market Development Constrained By Hub-centric Collaboration</vt:lpstr>
      <vt:lpstr>Lack of Interoperability, UX Endangers Future Smart Home</vt:lpstr>
      <vt:lpstr>Poor user experience, a lack of privacy and security standards and high costs of products and services are leaving smart home consumers  frustrated—exacerbating a disconnect between suppliers and user preferences</vt:lpstr>
      <vt:lpstr>Cost &amp; Complexity Key Inhibitors; Energy &amp; Security Mgmt. Top Apps</vt:lpstr>
      <vt:lpstr>Consumer Survey Ensured Coverage Across Respondent Types</vt:lpstr>
      <vt:lpstr>Cost &amp; Data Privacy Are Top Reported Pain Points</vt:lpstr>
      <vt:lpstr>Consumers See Cost As The Primary Barrier To Purchase</vt:lpstr>
      <vt:lpstr>Key Traits, Determinants &amp; Implications of User Profiles</vt:lpstr>
      <vt:lpstr>Smart Home User Profile Demographic &amp; Behavioral Traits </vt:lpstr>
      <vt:lpstr>Millennial Renter Motivated By Time Savings &amp; Entertainment</vt:lpstr>
      <vt:lpstr>New Home Owner Care About Safety &amp; Security</vt:lpstr>
      <vt:lpstr>Experienced Home Owners Value Safety, Security &amp; Energy Efficiency</vt:lpstr>
      <vt:lpstr>Experienced Home Owners Value Safety, Security &amp; Energy Efficiency</vt:lpstr>
      <vt:lpstr>Collaborative, User-centric Strategies Are Required to Succeed</vt:lpstr>
      <vt:lpstr>Suppliers need to develop user-centric strategies to inform hardware, software and ecosystem roadmaps that address current market inefficiencies</vt:lpstr>
      <vt:lpstr>Levers Impacting the Future Connected Home Market</vt:lpstr>
      <vt:lpstr>Current State: Dictator Architecture Dampens Market Growth</vt:lpstr>
      <vt:lpstr>Next Step: Siloed Coexistence</vt:lpstr>
      <vt:lpstr>Final State: Mesh Ecosystems That Promote UX &amp; Supplier Innovation</vt:lpstr>
      <vt:lpstr>Demographic Shifts, Gov’t Regulations &amp; Economic Conditions Dictate Future Growth</vt:lpstr>
      <vt:lpstr>Trust In Technologies By All Users Is A Requisite For Success</vt:lpstr>
      <vt:lpstr>New Technologies Will Enable Complex, Interrelated Applications</vt:lpstr>
      <vt:lpstr>Tech Such As AI &amp; Blockchain Enable Complex Smart Home Apps</vt:lpstr>
      <vt:lpstr>Suppliers Must Look Towards New, Expanded Channels To Market</vt:lpstr>
      <vt:lpstr>Future potential outcomes for the connected home are illustrated by the three distinct scenarios that entail the varying impact of certain competitive, customer, technology and socioeconomic trends and forces and suppliers’ ability to respond to those impacts</vt:lpstr>
      <vt:lpstr>Progress Around AI, Interoperability &amp; Ecosystem Dynamics Impact Future</vt:lpstr>
      <vt:lpstr>Suppliers Can Frame Future Scenarios Around The Four Key Trend Areas</vt:lpstr>
      <vt:lpstr>Optimal Conditions for Supplier Collaboration, UX and Trust</vt:lpstr>
      <vt:lpstr>Limited Ecosystem Development &amp; Skeptical Consumers</vt:lpstr>
      <vt:lpstr>Continued Siloes, Stalled Innovation and Lack Of Trust</vt:lpstr>
      <vt:lpstr>The North American Region Contains Over 150M Homes In 2018; 250M In 2023</vt:lpstr>
      <vt:lpstr>Installed Devices Will Grow 16.3% Annually Reaching Over 2.8B Units In 2023 </vt:lpstr>
      <vt:lpstr>Smart Systems Revenue For Connected Home Will Reach $66.5B In 2023</vt:lpstr>
      <vt:lpstr>Home Entertainment Will Be The Largest Opportunity In 2023 Reaching $12.2B</vt:lpstr>
      <vt:lpstr>To effectively tap into the $66.5 billion future connected home opportunity, players will need to develop distinct short-, medium- and long-term strategies around ecosystems, technology, customers, use cases / applications and devices</vt:lpstr>
      <vt:lpstr>How to Rescue Crumbling UX: Integrated HW, SW &amp; Eco Strategy</vt:lpstr>
      <vt:lpstr>Connected Home Roadmap: Improve UX, Open Ecosystems &amp; Build Trust</vt:lpstr>
      <vt:lpstr>While Stakeholder Priorities Vary, Collaboration Is Required Throughout</vt:lpstr>
      <vt:lpstr>Next CABA Residential Research</vt:lpstr>
      <vt:lpstr>Contact Harbor Research</vt:lpstr>
      <vt:lpstr>CONTACT CABA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Intolubbe-Chmil</dc:creator>
  <cp:lastModifiedBy>Glen Allmendinger</cp:lastModifiedBy>
  <cp:revision>7</cp:revision>
  <cp:lastPrinted>2019-03-06T23:18:47Z</cp:lastPrinted>
  <dcterms:created xsi:type="dcterms:W3CDTF">2019-03-05T19:22:33Z</dcterms:created>
  <dcterms:modified xsi:type="dcterms:W3CDTF">2020-02-04T14:11:49Z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Ids_UIVersion_4608">
    <vt:lpwstr>23</vt:lpwstr>
  </property>
  <property fmtid="{D5CDD505-2E9C-101B-9397-08002B2CF9AE}" pid="3" name="ContentTypeId">
    <vt:lpwstr>0x010100E6C827C2D24DC641BF3335721A0BFAD0</vt:lpwstr>
  </property>
  <property fmtid="{D5CDD505-2E9C-101B-9397-08002B2CF9AE}" pid="4" name="AuthorIds_UIVersion_7680">
    <vt:lpwstr>23,15</vt:lpwstr>
  </property>
  <property fmtid="{D5CDD505-2E9C-101B-9397-08002B2CF9AE}" pid="5" name="AuthorIds_UIVersion_10240">
    <vt:lpwstr>23</vt:lpwstr>
  </property>
  <property fmtid="{D5CDD505-2E9C-101B-9397-08002B2CF9AE}" pid="6" name="AuthorIds_UIVersion_10752">
    <vt:lpwstr>23</vt:lpwstr>
  </property>
  <property fmtid="{D5CDD505-2E9C-101B-9397-08002B2CF9AE}" pid="7" name="AuthorIds_UIVersion_11264">
    <vt:lpwstr>23</vt:lpwstr>
  </property>
  <property fmtid="{D5CDD505-2E9C-101B-9397-08002B2CF9AE}" pid="8" name="AuthorIds_UIVersion_11776">
    <vt:lpwstr>23</vt:lpwstr>
  </property>
  <property fmtid="{D5CDD505-2E9C-101B-9397-08002B2CF9AE}" pid="9" name="AuthorIds_UIVersion_12288">
    <vt:lpwstr>23,21</vt:lpwstr>
  </property>
  <property fmtid="{D5CDD505-2E9C-101B-9397-08002B2CF9AE}" pid="10" name="AuthorIds_UIVersion_13312">
    <vt:lpwstr>23,21</vt:lpwstr>
  </property>
  <property fmtid="{D5CDD505-2E9C-101B-9397-08002B2CF9AE}" pid="11" name="AuthorIds_UIVersion_14336">
    <vt:lpwstr>23,80</vt:lpwstr>
  </property>
  <property fmtid="{D5CDD505-2E9C-101B-9397-08002B2CF9AE}" pid="12" name="AuthorIds_UIVersion_15360">
    <vt:lpwstr>23</vt:lpwstr>
  </property>
  <property fmtid="{D5CDD505-2E9C-101B-9397-08002B2CF9AE}" pid="13" name="AuthorIds_UIVersion_15872">
    <vt:lpwstr>23</vt:lpwstr>
  </property>
  <property fmtid="{D5CDD505-2E9C-101B-9397-08002B2CF9AE}" pid="14" name="AuthorIds_UIVersion_16384">
    <vt:lpwstr>23</vt:lpwstr>
  </property>
  <property fmtid="{D5CDD505-2E9C-101B-9397-08002B2CF9AE}" pid="15" name="AuthorIds_UIVersion_21504">
    <vt:lpwstr>23</vt:lpwstr>
  </property>
  <property fmtid="{D5CDD505-2E9C-101B-9397-08002B2CF9AE}" pid="16" name="AuthorIds_UIVersion_2048">
    <vt:lpwstr>23</vt:lpwstr>
  </property>
</Properties>
</file>