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63" r:id="rId4"/>
    <p:sldMasterId id="2147483890" r:id="rId5"/>
    <p:sldMasterId id="2147483896" r:id="rId6"/>
  </p:sldMasterIdLst>
  <p:notesMasterIdLst>
    <p:notesMasterId r:id="rId35"/>
  </p:notesMasterIdLst>
  <p:sldIdLst>
    <p:sldId id="256" r:id="rId7"/>
    <p:sldId id="257" r:id="rId8"/>
    <p:sldId id="258" r:id="rId9"/>
    <p:sldId id="759" r:id="rId10"/>
    <p:sldId id="881" r:id="rId11"/>
    <p:sldId id="750" r:id="rId12"/>
    <p:sldId id="763" r:id="rId13"/>
    <p:sldId id="770" r:id="rId14"/>
    <p:sldId id="769" r:id="rId15"/>
    <p:sldId id="443" r:id="rId16"/>
    <p:sldId id="461" r:id="rId17"/>
    <p:sldId id="864" r:id="rId18"/>
    <p:sldId id="901" r:id="rId19"/>
    <p:sldId id="902" r:id="rId20"/>
    <p:sldId id="911" r:id="rId21"/>
    <p:sldId id="910" r:id="rId22"/>
    <p:sldId id="908" r:id="rId23"/>
    <p:sldId id="903" r:id="rId24"/>
    <p:sldId id="904" r:id="rId25"/>
    <p:sldId id="905" r:id="rId26"/>
    <p:sldId id="909" r:id="rId27"/>
    <p:sldId id="758" r:id="rId28"/>
    <p:sldId id="762" r:id="rId29"/>
    <p:sldId id="879" r:id="rId30"/>
    <p:sldId id="753" r:id="rId31"/>
    <p:sldId id="880" r:id="rId32"/>
    <p:sldId id="476" r:id="rId33"/>
    <p:sldId id="756"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D51688-E6E2-410E-8EAB-F323542034EC}" v="68" dt="2020-02-25T21:27:57.789"/>
    <p1510:client id="{BE340E97-7F5D-452A-B400-1DDB8552CD60}" v="30" dt="2020-02-26T14:47:55.4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4731"/>
  </p:normalViewPr>
  <p:slideViewPr>
    <p:cSldViewPr snapToGrid="0" snapToObjects="1">
      <p:cViewPr varScale="1">
        <p:scale>
          <a:sx n="114" d="100"/>
          <a:sy n="114" d="100"/>
        </p:scale>
        <p:origin x="438" y="12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nrad McCallum" userId="33024524-9e4b-4056-a238-386a22bc4724" providerId="ADAL" clId="{F80586A6-7FC1-4627-89DE-D5062ECDB2E7}"/>
    <pc:docChg chg="modSld">
      <pc:chgData name="Conrad McCallum" userId="33024524-9e4b-4056-a238-386a22bc4724" providerId="ADAL" clId="{F80586A6-7FC1-4627-89DE-D5062ECDB2E7}" dt="2020-02-26T16:41:44.520" v="0" actId="6549"/>
      <pc:docMkLst>
        <pc:docMk/>
      </pc:docMkLst>
      <pc:sldChg chg="modSp">
        <pc:chgData name="Conrad McCallum" userId="33024524-9e4b-4056-a238-386a22bc4724" providerId="ADAL" clId="{F80586A6-7FC1-4627-89DE-D5062ECDB2E7}" dt="2020-02-26T16:41:44.520" v="0" actId="6549"/>
        <pc:sldMkLst>
          <pc:docMk/>
          <pc:sldMk cId="3179197208" sldId="476"/>
        </pc:sldMkLst>
        <pc:spChg chg="mod">
          <ac:chgData name="Conrad McCallum" userId="33024524-9e4b-4056-a238-386a22bc4724" providerId="ADAL" clId="{F80586A6-7FC1-4627-89DE-D5062ECDB2E7}" dt="2020-02-26T16:41:44.520" v="0" actId="6549"/>
          <ac:spMkLst>
            <pc:docMk/>
            <pc:sldMk cId="3179197208" sldId="476"/>
            <ac:spMk id="11" creationId="{93FB00DC-B9B0-43CA-9DC5-7BDB284A68A0}"/>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image" Target="../media/image25.png"/><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diagrams/_rels/drawing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image" Target="../media/image25.png"/><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DE53D2-5006-4148-A66C-814CF6297043}"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B2870C6D-A46B-40B7-B40F-653E1698B224}">
      <dgm:prSet phldrT="[Text]" custT="1"/>
      <dgm:spPr/>
      <dgm:t>
        <a:bodyPr/>
        <a:lstStyle/>
        <a:p>
          <a:r>
            <a:rPr lang="en-US" sz="1400" dirty="0"/>
            <a:t>Smart home markets have been growing 6-10 percent annually for many years, which is expected to continue this decade</a:t>
          </a:r>
        </a:p>
      </dgm:t>
    </dgm:pt>
    <dgm:pt modelId="{150C9EA7-4717-4491-AA0F-002ED7A2316F}" type="parTrans" cxnId="{043C7BE4-C5B6-40A5-AEF6-803587C0630D}">
      <dgm:prSet/>
      <dgm:spPr/>
      <dgm:t>
        <a:bodyPr/>
        <a:lstStyle/>
        <a:p>
          <a:endParaRPr lang="en-US" sz="2000"/>
        </a:p>
      </dgm:t>
    </dgm:pt>
    <dgm:pt modelId="{A0ABF905-8BFA-4172-A006-B2EAE6F7F02E}" type="sibTrans" cxnId="{043C7BE4-C5B6-40A5-AEF6-803587C0630D}">
      <dgm:prSet/>
      <dgm:spPr/>
      <dgm:t>
        <a:bodyPr/>
        <a:lstStyle/>
        <a:p>
          <a:endParaRPr lang="en-US" sz="2000"/>
        </a:p>
      </dgm:t>
    </dgm:pt>
    <dgm:pt modelId="{797A966B-34ED-4178-9641-B2FFF26272E2}">
      <dgm:prSet phldrT="[Text]" custT="1"/>
      <dgm:spPr/>
      <dgm:t>
        <a:bodyPr/>
        <a:lstStyle/>
        <a:p>
          <a:r>
            <a:rPr lang="en-US" sz="1400" dirty="0"/>
            <a:t>Entertainment is the largest segment (over 80%) of the smart home market, valued at about $160 Billion.  </a:t>
          </a:r>
        </a:p>
      </dgm:t>
    </dgm:pt>
    <dgm:pt modelId="{87CF24F3-5DD4-47C0-A5E0-607C7AFEB7CE}" type="parTrans" cxnId="{C5E7D123-4187-4773-8F75-6AB0AE906397}">
      <dgm:prSet/>
      <dgm:spPr/>
      <dgm:t>
        <a:bodyPr/>
        <a:lstStyle/>
        <a:p>
          <a:endParaRPr lang="en-US" sz="2000"/>
        </a:p>
      </dgm:t>
    </dgm:pt>
    <dgm:pt modelId="{D27EF15E-D8CF-4DF6-9DC3-6D772365ABAC}" type="sibTrans" cxnId="{C5E7D123-4187-4773-8F75-6AB0AE906397}">
      <dgm:prSet/>
      <dgm:spPr/>
      <dgm:t>
        <a:bodyPr/>
        <a:lstStyle/>
        <a:p>
          <a:endParaRPr lang="en-US" sz="2000"/>
        </a:p>
      </dgm:t>
    </dgm:pt>
    <dgm:pt modelId="{A7AEBE51-35AF-4D37-87AB-DF539A4B9735}">
      <dgm:prSet phldrT="[Text]" custT="1"/>
      <dgm:spPr/>
      <dgm:t>
        <a:bodyPr/>
        <a:lstStyle/>
        <a:p>
          <a:r>
            <a:rPr lang="en-US" sz="1400" dirty="0"/>
            <a:t>With the growth of IoT and roll out of 5G, Frost &amp; Sullivan predicts at least 43 Billion devices will be connected by 2025</a:t>
          </a:r>
        </a:p>
      </dgm:t>
    </dgm:pt>
    <dgm:pt modelId="{9346913F-B34A-45B6-87FE-1633E87E9A21}" type="parTrans" cxnId="{F890328F-0D53-4B0D-A751-7A253ECD711C}">
      <dgm:prSet/>
      <dgm:spPr/>
      <dgm:t>
        <a:bodyPr/>
        <a:lstStyle/>
        <a:p>
          <a:endParaRPr lang="en-US" sz="2000"/>
        </a:p>
      </dgm:t>
    </dgm:pt>
    <dgm:pt modelId="{3DC23BAB-2C5A-48F4-8588-5BDA5A5560F3}" type="sibTrans" cxnId="{F890328F-0D53-4B0D-A751-7A253ECD711C}">
      <dgm:prSet/>
      <dgm:spPr/>
      <dgm:t>
        <a:bodyPr/>
        <a:lstStyle/>
        <a:p>
          <a:endParaRPr lang="en-US" sz="2000"/>
        </a:p>
      </dgm:t>
    </dgm:pt>
    <dgm:pt modelId="{FAFAA5AB-AC76-4F6E-B39F-F5F81E293732}">
      <dgm:prSet custT="1"/>
      <dgm:spPr/>
      <dgm:t>
        <a:bodyPr/>
        <a:lstStyle/>
        <a:p>
          <a:r>
            <a:rPr lang="en-US" sz="1400"/>
            <a:t>F&amp;S data shows nearly 1 in 4 American homes have two or more integrated smart devices</a:t>
          </a:r>
          <a:endParaRPr lang="en-US" sz="1400" dirty="0"/>
        </a:p>
      </dgm:t>
    </dgm:pt>
    <dgm:pt modelId="{1813D3B4-2CC1-48EA-A40E-BD2BA1E412A5}" type="parTrans" cxnId="{E0E41623-2362-48BC-BEAE-C9B2CA82E276}">
      <dgm:prSet/>
      <dgm:spPr/>
      <dgm:t>
        <a:bodyPr/>
        <a:lstStyle/>
        <a:p>
          <a:endParaRPr lang="en-US" sz="2000"/>
        </a:p>
      </dgm:t>
    </dgm:pt>
    <dgm:pt modelId="{5DDD70C9-86A0-44B4-BB4B-A6CF7BB859F5}" type="sibTrans" cxnId="{E0E41623-2362-48BC-BEAE-C9B2CA82E276}">
      <dgm:prSet/>
      <dgm:spPr/>
      <dgm:t>
        <a:bodyPr/>
        <a:lstStyle/>
        <a:p>
          <a:endParaRPr lang="en-US" sz="2000"/>
        </a:p>
      </dgm:t>
    </dgm:pt>
    <dgm:pt modelId="{E4678E75-C593-4D4E-B268-993ED48536FD}">
      <dgm:prSe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1400" dirty="0"/>
            <a:t>Over 57% of the entertainment market for smart homes is currently owned by smart TVs, but mobile devices are increasingly competing</a:t>
          </a:r>
        </a:p>
      </dgm:t>
    </dgm:pt>
    <dgm:pt modelId="{CC51DED3-C98A-476D-A054-8FCC7386BF03}" type="parTrans" cxnId="{48BD6A83-358B-48D6-B7BE-991C9C99E742}">
      <dgm:prSet/>
      <dgm:spPr/>
      <dgm:t>
        <a:bodyPr/>
        <a:lstStyle/>
        <a:p>
          <a:endParaRPr lang="en-US" sz="2000"/>
        </a:p>
      </dgm:t>
    </dgm:pt>
    <dgm:pt modelId="{D301714A-CEC3-49DD-ABC6-D4A89BD2F797}" type="sibTrans" cxnId="{48BD6A83-358B-48D6-B7BE-991C9C99E742}">
      <dgm:prSet/>
      <dgm:spPr/>
      <dgm:t>
        <a:bodyPr/>
        <a:lstStyle/>
        <a:p>
          <a:endParaRPr lang="en-US" sz="2000"/>
        </a:p>
      </dgm:t>
    </dgm:pt>
    <dgm:pt modelId="{D4D6C7C2-8FD4-4DD0-BF80-CC0F056D2371}">
      <dgm:prSe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1400" dirty="0"/>
            <a:t>Digital assistants are one of the fastest growing devices, with over 200% growth rate from 2016 to 2019.  </a:t>
          </a:r>
        </a:p>
        <a:p>
          <a:pPr defTabSz="355600">
            <a:lnSpc>
              <a:spcPct val="90000"/>
            </a:lnSpc>
            <a:spcBef>
              <a:spcPct val="0"/>
            </a:spcBef>
            <a:spcAft>
              <a:spcPct val="35000"/>
            </a:spcAft>
          </a:pPr>
          <a:endParaRPr lang="en-US" sz="1400" dirty="0"/>
        </a:p>
      </dgm:t>
    </dgm:pt>
    <dgm:pt modelId="{3C6B871F-E717-4824-8E1C-4E71DE5EDE8B}" type="parTrans" cxnId="{590A3DBC-E5B3-412A-A680-940F44F271BF}">
      <dgm:prSet/>
      <dgm:spPr/>
      <dgm:t>
        <a:bodyPr/>
        <a:lstStyle/>
        <a:p>
          <a:endParaRPr lang="en-US" sz="2000"/>
        </a:p>
      </dgm:t>
    </dgm:pt>
    <dgm:pt modelId="{EDE89CEB-F8AD-450C-8AF2-C2C1CBBB06E1}" type="sibTrans" cxnId="{590A3DBC-E5B3-412A-A680-940F44F271BF}">
      <dgm:prSet/>
      <dgm:spPr/>
      <dgm:t>
        <a:bodyPr/>
        <a:lstStyle/>
        <a:p>
          <a:endParaRPr lang="en-US" sz="2000"/>
        </a:p>
      </dgm:t>
    </dgm:pt>
    <dgm:pt modelId="{45B6294D-DF3D-4B40-905F-B10E75529CDA}">
      <dgm:prSet custT="1"/>
      <dgm:spPr/>
      <dgm:t>
        <a:bodyPr/>
        <a:lstStyle/>
        <a:p>
          <a:r>
            <a:rPr lang="en-US" sz="1400"/>
            <a:t>Smart thermostats and related controls continue to grow as well.  Aside from entertainment, energy conservation is a top home owner priority</a:t>
          </a:r>
          <a:endParaRPr lang="en-US" sz="1400" dirty="0"/>
        </a:p>
      </dgm:t>
    </dgm:pt>
    <dgm:pt modelId="{2F8C81B9-D541-436E-961B-05EDC1B3D954}" type="parTrans" cxnId="{5F792600-A7A1-4AB6-944D-632D7F575668}">
      <dgm:prSet/>
      <dgm:spPr/>
      <dgm:t>
        <a:bodyPr/>
        <a:lstStyle/>
        <a:p>
          <a:endParaRPr lang="en-US" sz="2000"/>
        </a:p>
      </dgm:t>
    </dgm:pt>
    <dgm:pt modelId="{F1C2C484-B4AF-40B1-BDEA-63C76F0BDA89}" type="sibTrans" cxnId="{5F792600-A7A1-4AB6-944D-632D7F575668}">
      <dgm:prSet/>
      <dgm:spPr/>
      <dgm:t>
        <a:bodyPr/>
        <a:lstStyle/>
        <a:p>
          <a:endParaRPr lang="en-US" sz="2000"/>
        </a:p>
      </dgm:t>
    </dgm:pt>
    <dgm:pt modelId="{C9CB5513-4B14-406E-BE6A-C775DDCA3481}">
      <dgm:prSet custT="1"/>
      <dgm:spPr/>
      <dgm:t>
        <a:bodyPr/>
        <a:lstStyle/>
        <a:p>
          <a:r>
            <a:rPr lang="en-US" sz="1400"/>
            <a:t>Over half of all web surfing is now done on mobile devices</a:t>
          </a:r>
          <a:endParaRPr lang="en-US" sz="1400" dirty="0"/>
        </a:p>
      </dgm:t>
    </dgm:pt>
    <dgm:pt modelId="{F4BD99B3-D490-44B8-9E41-39030BC90CF7}" type="parTrans" cxnId="{5A9FA0D9-49B1-4B38-B24B-5219F04A1896}">
      <dgm:prSet/>
      <dgm:spPr/>
      <dgm:t>
        <a:bodyPr/>
        <a:lstStyle/>
        <a:p>
          <a:endParaRPr lang="en-US" sz="2000"/>
        </a:p>
      </dgm:t>
    </dgm:pt>
    <dgm:pt modelId="{287D5A2D-6693-4F36-9E43-9CDB39748037}" type="sibTrans" cxnId="{5A9FA0D9-49B1-4B38-B24B-5219F04A1896}">
      <dgm:prSet/>
      <dgm:spPr/>
      <dgm:t>
        <a:bodyPr/>
        <a:lstStyle/>
        <a:p>
          <a:endParaRPr lang="en-US" sz="2000"/>
        </a:p>
      </dgm:t>
    </dgm:pt>
    <dgm:pt modelId="{60809AEE-B725-4B60-A433-C01585465EA3}" type="pres">
      <dgm:prSet presAssocID="{7DDE53D2-5006-4148-A66C-814CF6297043}" presName="Name0" presStyleCnt="0">
        <dgm:presLayoutVars>
          <dgm:dir/>
          <dgm:resizeHandles val="exact"/>
        </dgm:presLayoutVars>
      </dgm:prSet>
      <dgm:spPr/>
    </dgm:pt>
    <dgm:pt modelId="{2E2F3D5D-3EFE-400D-9DA9-99FF8222ADA4}" type="pres">
      <dgm:prSet presAssocID="{B2870C6D-A46B-40B7-B40F-653E1698B224}" presName="composite" presStyleCnt="0"/>
      <dgm:spPr/>
    </dgm:pt>
    <dgm:pt modelId="{CE08FE8C-D1E3-4C66-8762-0F6349BE4769}" type="pres">
      <dgm:prSet presAssocID="{B2870C6D-A46B-40B7-B40F-653E1698B224}" presName="rect1" presStyleLbl="trAlignAcc1" presStyleIdx="0" presStyleCnt="8">
        <dgm:presLayoutVars>
          <dgm:bulletEnabled val="1"/>
        </dgm:presLayoutVars>
      </dgm:prSet>
      <dgm:spPr/>
    </dgm:pt>
    <dgm:pt modelId="{4CF7A32C-F66B-49DB-A5FC-1803CAECC763}" type="pres">
      <dgm:prSet presAssocID="{B2870C6D-A46B-40B7-B40F-653E1698B224}" presName="rect2" presStyleLbl="fgImgPlace1" presStyleIdx="0" presStyleCnt="8" custScaleY="59033"/>
      <dgm:spPr>
        <a:blipFill rotWithShape="1">
          <a:blip xmlns:r="http://schemas.openxmlformats.org/officeDocument/2006/relationships" r:embed="rId1"/>
          <a:stretch>
            <a:fillRect/>
          </a:stretch>
        </a:blipFill>
      </dgm:spPr>
    </dgm:pt>
    <dgm:pt modelId="{52D04F3C-56CF-4BC9-8121-8102723EA7BA}" type="pres">
      <dgm:prSet presAssocID="{A0ABF905-8BFA-4172-A006-B2EAE6F7F02E}" presName="sibTrans" presStyleCnt="0"/>
      <dgm:spPr/>
    </dgm:pt>
    <dgm:pt modelId="{2C4E26E3-BB5A-42C8-8C3C-46C08A4A4DCF}" type="pres">
      <dgm:prSet presAssocID="{797A966B-34ED-4178-9641-B2FFF26272E2}" presName="composite" presStyleCnt="0"/>
      <dgm:spPr/>
    </dgm:pt>
    <dgm:pt modelId="{84AA0098-6F14-4538-93DA-C17DBD8B911B}" type="pres">
      <dgm:prSet presAssocID="{797A966B-34ED-4178-9641-B2FFF26272E2}" presName="rect1" presStyleLbl="trAlignAcc1" presStyleIdx="1" presStyleCnt="8">
        <dgm:presLayoutVars>
          <dgm:bulletEnabled val="1"/>
        </dgm:presLayoutVars>
      </dgm:prSet>
      <dgm:spPr/>
    </dgm:pt>
    <dgm:pt modelId="{0690370D-388E-4362-B4CE-6141FE690EEA}" type="pres">
      <dgm:prSet presAssocID="{797A966B-34ED-4178-9641-B2FFF26272E2}" presName="rect2" presStyleLbl="fgImgPlace1" presStyleIdx="1" presStyleCnt="8" custScaleY="59033"/>
      <dgm:spPr>
        <a:blipFill rotWithShape="1">
          <a:blip xmlns:r="http://schemas.openxmlformats.org/officeDocument/2006/relationships" r:embed="rId2"/>
          <a:stretch>
            <a:fillRect/>
          </a:stretch>
        </a:blipFill>
      </dgm:spPr>
    </dgm:pt>
    <dgm:pt modelId="{96924F35-6C21-42CF-AFB4-C3169AFE743E}" type="pres">
      <dgm:prSet presAssocID="{D27EF15E-D8CF-4DF6-9DC3-6D772365ABAC}" presName="sibTrans" presStyleCnt="0"/>
      <dgm:spPr/>
    </dgm:pt>
    <dgm:pt modelId="{AB9F429B-C72D-455F-BB25-A712B00BA850}" type="pres">
      <dgm:prSet presAssocID="{FAFAA5AB-AC76-4F6E-B39F-F5F81E293732}" presName="composite" presStyleCnt="0"/>
      <dgm:spPr/>
    </dgm:pt>
    <dgm:pt modelId="{16E3E389-A78D-4C62-A2E5-45388596C607}" type="pres">
      <dgm:prSet presAssocID="{FAFAA5AB-AC76-4F6E-B39F-F5F81E293732}" presName="rect1" presStyleLbl="trAlignAcc1" presStyleIdx="2" presStyleCnt="8">
        <dgm:presLayoutVars>
          <dgm:bulletEnabled val="1"/>
        </dgm:presLayoutVars>
      </dgm:prSet>
      <dgm:spPr/>
    </dgm:pt>
    <dgm:pt modelId="{062A4C39-A69B-4C81-9AEB-4954EA8A56C5}" type="pres">
      <dgm:prSet presAssocID="{FAFAA5AB-AC76-4F6E-B39F-F5F81E293732}" presName="rect2" presStyleLbl="fgImgPlace1" presStyleIdx="2" presStyleCnt="8" custScaleY="59033"/>
      <dgm:spPr>
        <a:blipFill rotWithShape="1">
          <a:blip xmlns:r="http://schemas.openxmlformats.org/officeDocument/2006/relationships" r:embed="rId3"/>
          <a:stretch>
            <a:fillRect/>
          </a:stretch>
        </a:blipFill>
      </dgm:spPr>
    </dgm:pt>
    <dgm:pt modelId="{319413AA-2D3E-44EB-A5EC-E2FE49D6194E}" type="pres">
      <dgm:prSet presAssocID="{5DDD70C9-86A0-44B4-BB4B-A6CF7BB859F5}" presName="sibTrans" presStyleCnt="0"/>
      <dgm:spPr/>
    </dgm:pt>
    <dgm:pt modelId="{B35476C6-CD2B-4D5D-AFFF-0A9069A67614}" type="pres">
      <dgm:prSet presAssocID="{E4678E75-C593-4D4E-B268-993ED48536FD}" presName="composite" presStyleCnt="0"/>
      <dgm:spPr/>
    </dgm:pt>
    <dgm:pt modelId="{601BE7DE-CCC9-48B2-86F9-7F6B23198291}" type="pres">
      <dgm:prSet presAssocID="{E4678E75-C593-4D4E-B268-993ED48536FD}" presName="rect1" presStyleLbl="trAlignAcc1" presStyleIdx="3" presStyleCnt="8">
        <dgm:presLayoutVars>
          <dgm:bulletEnabled val="1"/>
        </dgm:presLayoutVars>
      </dgm:prSet>
      <dgm:spPr/>
    </dgm:pt>
    <dgm:pt modelId="{C5918E69-A388-4BF4-8089-CCC099680CC2}" type="pres">
      <dgm:prSet presAssocID="{E4678E75-C593-4D4E-B268-993ED48536FD}" presName="rect2" presStyleLbl="fgImgPlace1" presStyleIdx="3" presStyleCnt="8" custScaleY="59033"/>
      <dgm:spPr>
        <a:blipFill rotWithShape="1">
          <a:blip xmlns:r="http://schemas.openxmlformats.org/officeDocument/2006/relationships" r:embed="rId4"/>
          <a:stretch>
            <a:fillRect/>
          </a:stretch>
        </a:blipFill>
      </dgm:spPr>
    </dgm:pt>
    <dgm:pt modelId="{FA355E32-9158-474D-BD5B-31D518EBD339}" type="pres">
      <dgm:prSet presAssocID="{D301714A-CEC3-49DD-ABC6-D4A89BD2F797}" presName="sibTrans" presStyleCnt="0"/>
      <dgm:spPr/>
    </dgm:pt>
    <dgm:pt modelId="{F0520F68-44C8-4B68-AE85-B6E1B800A5D9}" type="pres">
      <dgm:prSet presAssocID="{D4D6C7C2-8FD4-4DD0-BF80-CC0F056D2371}" presName="composite" presStyleCnt="0"/>
      <dgm:spPr/>
    </dgm:pt>
    <dgm:pt modelId="{FFC7D031-75E2-40A3-9678-06215F852C72}" type="pres">
      <dgm:prSet presAssocID="{D4D6C7C2-8FD4-4DD0-BF80-CC0F056D2371}" presName="rect1" presStyleLbl="trAlignAcc1" presStyleIdx="4" presStyleCnt="8">
        <dgm:presLayoutVars>
          <dgm:bulletEnabled val="1"/>
        </dgm:presLayoutVars>
      </dgm:prSet>
      <dgm:spPr/>
    </dgm:pt>
    <dgm:pt modelId="{D8B54E94-2AA2-4917-94C2-4EA47034D1E9}" type="pres">
      <dgm:prSet presAssocID="{D4D6C7C2-8FD4-4DD0-BF80-CC0F056D2371}" presName="rect2" presStyleLbl="fgImgPlace1" presStyleIdx="4" presStyleCnt="8" custScaleY="59033"/>
      <dgm:spPr>
        <a:blipFill rotWithShape="1">
          <a:blip xmlns:r="http://schemas.openxmlformats.org/officeDocument/2006/relationships" r:embed="rId5"/>
          <a:stretch>
            <a:fillRect/>
          </a:stretch>
        </a:blipFill>
      </dgm:spPr>
    </dgm:pt>
    <dgm:pt modelId="{A38A8C64-333F-45B1-8BA3-90E220BAFFE6}" type="pres">
      <dgm:prSet presAssocID="{EDE89CEB-F8AD-450C-8AF2-C2C1CBBB06E1}" presName="sibTrans" presStyleCnt="0"/>
      <dgm:spPr/>
    </dgm:pt>
    <dgm:pt modelId="{F83CC46D-DF1A-42A4-8422-5B465F769205}" type="pres">
      <dgm:prSet presAssocID="{C9CB5513-4B14-406E-BE6A-C775DDCA3481}" presName="composite" presStyleCnt="0"/>
      <dgm:spPr/>
    </dgm:pt>
    <dgm:pt modelId="{DDD3BF5D-A1AF-408E-9185-9634BF263C2C}" type="pres">
      <dgm:prSet presAssocID="{C9CB5513-4B14-406E-BE6A-C775DDCA3481}" presName="rect1" presStyleLbl="trAlignAcc1" presStyleIdx="5" presStyleCnt="8">
        <dgm:presLayoutVars>
          <dgm:bulletEnabled val="1"/>
        </dgm:presLayoutVars>
      </dgm:prSet>
      <dgm:spPr/>
    </dgm:pt>
    <dgm:pt modelId="{D12B96EE-EEB0-4DD3-A563-624C538E3913}" type="pres">
      <dgm:prSet presAssocID="{C9CB5513-4B14-406E-BE6A-C775DDCA3481}" presName="rect2" presStyleLbl="fgImgPlace1" presStyleIdx="5" presStyleCnt="8" custScaleY="59033"/>
      <dgm:spPr>
        <a:blipFill rotWithShape="1">
          <a:blip xmlns:r="http://schemas.openxmlformats.org/officeDocument/2006/relationships" r:embed="rId6"/>
          <a:stretch>
            <a:fillRect/>
          </a:stretch>
        </a:blipFill>
      </dgm:spPr>
    </dgm:pt>
    <dgm:pt modelId="{0A779863-2E68-4C4E-A75A-3D857D3447AA}" type="pres">
      <dgm:prSet presAssocID="{287D5A2D-6693-4F36-9E43-9CDB39748037}" presName="sibTrans" presStyleCnt="0"/>
      <dgm:spPr/>
    </dgm:pt>
    <dgm:pt modelId="{53355523-C70D-4D05-8B2E-911CE763016B}" type="pres">
      <dgm:prSet presAssocID="{45B6294D-DF3D-4B40-905F-B10E75529CDA}" presName="composite" presStyleCnt="0"/>
      <dgm:spPr/>
    </dgm:pt>
    <dgm:pt modelId="{E2E66E08-7C3C-4E02-BDF8-A2B10B14D0F8}" type="pres">
      <dgm:prSet presAssocID="{45B6294D-DF3D-4B40-905F-B10E75529CDA}" presName="rect1" presStyleLbl="trAlignAcc1" presStyleIdx="6" presStyleCnt="8">
        <dgm:presLayoutVars>
          <dgm:bulletEnabled val="1"/>
        </dgm:presLayoutVars>
      </dgm:prSet>
      <dgm:spPr/>
    </dgm:pt>
    <dgm:pt modelId="{80621836-C6B8-4B24-B291-7DE04727BA4F}" type="pres">
      <dgm:prSet presAssocID="{45B6294D-DF3D-4B40-905F-B10E75529CDA}" presName="rect2" presStyleLbl="fgImgPlace1" presStyleIdx="6" presStyleCnt="8" custScaleY="59033"/>
      <dgm:spPr>
        <a:blipFill rotWithShape="1">
          <a:blip xmlns:r="http://schemas.openxmlformats.org/officeDocument/2006/relationships" r:embed="rId7"/>
          <a:stretch>
            <a:fillRect/>
          </a:stretch>
        </a:blipFill>
      </dgm:spPr>
    </dgm:pt>
    <dgm:pt modelId="{ED8A2DED-C5F6-457B-8036-4485562E2D60}" type="pres">
      <dgm:prSet presAssocID="{F1C2C484-B4AF-40B1-BDEA-63C76F0BDA89}" presName="sibTrans" presStyleCnt="0"/>
      <dgm:spPr/>
    </dgm:pt>
    <dgm:pt modelId="{3E49E81C-A61F-4349-8109-97C1E4DD021C}" type="pres">
      <dgm:prSet presAssocID="{A7AEBE51-35AF-4D37-87AB-DF539A4B9735}" presName="composite" presStyleCnt="0"/>
      <dgm:spPr/>
    </dgm:pt>
    <dgm:pt modelId="{CE3B8D84-50F6-4D5B-B2F0-FF91EB5F2C6A}" type="pres">
      <dgm:prSet presAssocID="{A7AEBE51-35AF-4D37-87AB-DF539A4B9735}" presName="rect1" presStyleLbl="trAlignAcc1" presStyleIdx="7" presStyleCnt="8">
        <dgm:presLayoutVars>
          <dgm:bulletEnabled val="1"/>
        </dgm:presLayoutVars>
      </dgm:prSet>
      <dgm:spPr/>
    </dgm:pt>
    <dgm:pt modelId="{E581BA7B-3B54-43FB-BDD8-0ED29EA1CC5F}" type="pres">
      <dgm:prSet presAssocID="{A7AEBE51-35AF-4D37-87AB-DF539A4B9735}" presName="rect2" presStyleLbl="fgImgPlace1" presStyleIdx="7" presStyleCnt="8" custScaleY="59033"/>
      <dgm:spPr>
        <a:blipFill rotWithShape="1">
          <a:blip xmlns:r="http://schemas.openxmlformats.org/officeDocument/2006/relationships" r:embed="rId8"/>
          <a:stretch>
            <a:fillRect/>
          </a:stretch>
        </a:blipFill>
      </dgm:spPr>
    </dgm:pt>
  </dgm:ptLst>
  <dgm:cxnLst>
    <dgm:cxn modelId="{5F792600-A7A1-4AB6-944D-632D7F575668}" srcId="{7DDE53D2-5006-4148-A66C-814CF6297043}" destId="{45B6294D-DF3D-4B40-905F-B10E75529CDA}" srcOrd="6" destOrd="0" parTransId="{2F8C81B9-D541-436E-961B-05EDC1B3D954}" sibTransId="{F1C2C484-B4AF-40B1-BDEA-63C76F0BDA89}"/>
    <dgm:cxn modelId="{52846102-A02B-41C6-9E76-263BB75A7EAF}" type="presOf" srcId="{45B6294D-DF3D-4B40-905F-B10E75529CDA}" destId="{E2E66E08-7C3C-4E02-BDF8-A2B10B14D0F8}" srcOrd="0" destOrd="0" presId="urn:microsoft.com/office/officeart/2008/layout/PictureStrips"/>
    <dgm:cxn modelId="{058D020C-3BB9-419B-A8B9-CBC2D445EEAC}" type="presOf" srcId="{A7AEBE51-35AF-4D37-87AB-DF539A4B9735}" destId="{CE3B8D84-50F6-4D5B-B2F0-FF91EB5F2C6A}" srcOrd="0" destOrd="0" presId="urn:microsoft.com/office/officeart/2008/layout/PictureStrips"/>
    <dgm:cxn modelId="{E0E41623-2362-48BC-BEAE-C9B2CA82E276}" srcId="{7DDE53D2-5006-4148-A66C-814CF6297043}" destId="{FAFAA5AB-AC76-4F6E-B39F-F5F81E293732}" srcOrd="2" destOrd="0" parTransId="{1813D3B4-2CC1-48EA-A40E-BD2BA1E412A5}" sibTransId="{5DDD70C9-86A0-44B4-BB4B-A6CF7BB859F5}"/>
    <dgm:cxn modelId="{C5E7D123-4187-4773-8F75-6AB0AE906397}" srcId="{7DDE53D2-5006-4148-A66C-814CF6297043}" destId="{797A966B-34ED-4178-9641-B2FFF26272E2}" srcOrd="1" destOrd="0" parTransId="{87CF24F3-5DD4-47C0-A5E0-607C7AFEB7CE}" sibTransId="{D27EF15E-D8CF-4DF6-9DC3-6D772365ABAC}"/>
    <dgm:cxn modelId="{6605BE3A-889D-4AA5-B296-FDBE3AFEC8A2}" type="presOf" srcId="{7DDE53D2-5006-4148-A66C-814CF6297043}" destId="{60809AEE-B725-4B60-A433-C01585465EA3}" srcOrd="0" destOrd="0" presId="urn:microsoft.com/office/officeart/2008/layout/PictureStrips"/>
    <dgm:cxn modelId="{51B03168-D69A-45D7-84D9-8CCB94CC300F}" type="presOf" srcId="{B2870C6D-A46B-40B7-B40F-653E1698B224}" destId="{CE08FE8C-D1E3-4C66-8762-0F6349BE4769}" srcOrd="0" destOrd="0" presId="urn:microsoft.com/office/officeart/2008/layout/PictureStrips"/>
    <dgm:cxn modelId="{43BA0D56-3E73-4C16-800E-6348B73B95C5}" type="presOf" srcId="{E4678E75-C593-4D4E-B268-993ED48536FD}" destId="{601BE7DE-CCC9-48B2-86F9-7F6B23198291}" srcOrd="0" destOrd="0" presId="urn:microsoft.com/office/officeart/2008/layout/PictureStrips"/>
    <dgm:cxn modelId="{BAFE1981-E6E0-4B05-B131-E9FD3753C3E0}" type="presOf" srcId="{FAFAA5AB-AC76-4F6E-B39F-F5F81E293732}" destId="{16E3E389-A78D-4C62-A2E5-45388596C607}" srcOrd="0" destOrd="0" presId="urn:microsoft.com/office/officeart/2008/layout/PictureStrips"/>
    <dgm:cxn modelId="{48BD6A83-358B-48D6-B7BE-991C9C99E742}" srcId="{7DDE53D2-5006-4148-A66C-814CF6297043}" destId="{E4678E75-C593-4D4E-B268-993ED48536FD}" srcOrd="3" destOrd="0" parTransId="{CC51DED3-C98A-476D-A054-8FCC7386BF03}" sibTransId="{D301714A-CEC3-49DD-ABC6-D4A89BD2F797}"/>
    <dgm:cxn modelId="{F890328F-0D53-4B0D-A751-7A253ECD711C}" srcId="{7DDE53D2-5006-4148-A66C-814CF6297043}" destId="{A7AEBE51-35AF-4D37-87AB-DF539A4B9735}" srcOrd="7" destOrd="0" parTransId="{9346913F-B34A-45B6-87FE-1633E87E9A21}" sibTransId="{3DC23BAB-2C5A-48F4-8588-5BDA5A5560F3}"/>
    <dgm:cxn modelId="{590A3DBC-E5B3-412A-A680-940F44F271BF}" srcId="{7DDE53D2-5006-4148-A66C-814CF6297043}" destId="{D4D6C7C2-8FD4-4DD0-BF80-CC0F056D2371}" srcOrd="4" destOrd="0" parTransId="{3C6B871F-E717-4824-8E1C-4E71DE5EDE8B}" sibTransId="{EDE89CEB-F8AD-450C-8AF2-C2C1CBBB06E1}"/>
    <dgm:cxn modelId="{2163D4CA-3A25-4662-BD38-7247FA32DE73}" type="presOf" srcId="{D4D6C7C2-8FD4-4DD0-BF80-CC0F056D2371}" destId="{FFC7D031-75E2-40A3-9678-06215F852C72}" srcOrd="0" destOrd="0" presId="urn:microsoft.com/office/officeart/2008/layout/PictureStrips"/>
    <dgm:cxn modelId="{5A9FA0D9-49B1-4B38-B24B-5219F04A1896}" srcId="{7DDE53D2-5006-4148-A66C-814CF6297043}" destId="{C9CB5513-4B14-406E-BE6A-C775DDCA3481}" srcOrd="5" destOrd="0" parTransId="{F4BD99B3-D490-44B8-9E41-39030BC90CF7}" sibTransId="{287D5A2D-6693-4F36-9E43-9CDB39748037}"/>
    <dgm:cxn modelId="{3AC9A0E2-3C11-4DD5-A4FF-23C67D1001AB}" type="presOf" srcId="{C9CB5513-4B14-406E-BE6A-C775DDCA3481}" destId="{DDD3BF5D-A1AF-408E-9185-9634BF263C2C}" srcOrd="0" destOrd="0" presId="urn:microsoft.com/office/officeart/2008/layout/PictureStrips"/>
    <dgm:cxn modelId="{043C7BE4-C5B6-40A5-AEF6-803587C0630D}" srcId="{7DDE53D2-5006-4148-A66C-814CF6297043}" destId="{B2870C6D-A46B-40B7-B40F-653E1698B224}" srcOrd="0" destOrd="0" parTransId="{150C9EA7-4717-4491-AA0F-002ED7A2316F}" sibTransId="{A0ABF905-8BFA-4172-A006-B2EAE6F7F02E}"/>
    <dgm:cxn modelId="{811486F4-E7B5-451C-9980-C7771676D7A9}" type="presOf" srcId="{797A966B-34ED-4178-9641-B2FFF26272E2}" destId="{84AA0098-6F14-4538-93DA-C17DBD8B911B}" srcOrd="0" destOrd="0" presId="urn:microsoft.com/office/officeart/2008/layout/PictureStrips"/>
    <dgm:cxn modelId="{148D70E1-BBD1-4929-ADBD-8F369685E773}" type="presParOf" srcId="{60809AEE-B725-4B60-A433-C01585465EA3}" destId="{2E2F3D5D-3EFE-400D-9DA9-99FF8222ADA4}" srcOrd="0" destOrd="0" presId="urn:microsoft.com/office/officeart/2008/layout/PictureStrips"/>
    <dgm:cxn modelId="{324AF29C-4F19-4BD6-ABFF-A01371EC0D12}" type="presParOf" srcId="{2E2F3D5D-3EFE-400D-9DA9-99FF8222ADA4}" destId="{CE08FE8C-D1E3-4C66-8762-0F6349BE4769}" srcOrd="0" destOrd="0" presId="urn:microsoft.com/office/officeart/2008/layout/PictureStrips"/>
    <dgm:cxn modelId="{8711C66D-B997-49EA-8EAA-BE5D736F8733}" type="presParOf" srcId="{2E2F3D5D-3EFE-400D-9DA9-99FF8222ADA4}" destId="{4CF7A32C-F66B-49DB-A5FC-1803CAECC763}" srcOrd="1" destOrd="0" presId="urn:microsoft.com/office/officeart/2008/layout/PictureStrips"/>
    <dgm:cxn modelId="{984C9C2B-EBF3-4F68-B0D8-C1D893F37278}" type="presParOf" srcId="{60809AEE-B725-4B60-A433-C01585465EA3}" destId="{52D04F3C-56CF-4BC9-8121-8102723EA7BA}" srcOrd="1" destOrd="0" presId="urn:microsoft.com/office/officeart/2008/layout/PictureStrips"/>
    <dgm:cxn modelId="{9C730F27-307E-48B1-8E89-601AB3B0E2DA}" type="presParOf" srcId="{60809AEE-B725-4B60-A433-C01585465EA3}" destId="{2C4E26E3-BB5A-42C8-8C3C-46C08A4A4DCF}" srcOrd="2" destOrd="0" presId="urn:microsoft.com/office/officeart/2008/layout/PictureStrips"/>
    <dgm:cxn modelId="{AA8AD6CA-DFC4-40B2-A4A1-5FF658E92A2B}" type="presParOf" srcId="{2C4E26E3-BB5A-42C8-8C3C-46C08A4A4DCF}" destId="{84AA0098-6F14-4538-93DA-C17DBD8B911B}" srcOrd="0" destOrd="0" presId="urn:microsoft.com/office/officeart/2008/layout/PictureStrips"/>
    <dgm:cxn modelId="{3A456923-C91E-4932-8B9A-F8457293961D}" type="presParOf" srcId="{2C4E26E3-BB5A-42C8-8C3C-46C08A4A4DCF}" destId="{0690370D-388E-4362-B4CE-6141FE690EEA}" srcOrd="1" destOrd="0" presId="urn:microsoft.com/office/officeart/2008/layout/PictureStrips"/>
    <dgm:cxn modelId="{2571FA2F-77AF-48EF-8195-42B900C92BF6}" type="presParOf" srcId="{60809AEE-B725-4B60-A433-C01585465EA3}" destId="{96924F35-6C21-42CF-AFB4-C3169AFE743E}" srcOrd="3" destOrd="0" presId="urn:microsoft.com/office/officeart/2008/layout/PictureStrips"/>
    <dgm:cxn modelId="{F8225AD2-AC53-44B7-A5A5-A9D30DC8CCE1}" type="presParOf" srcId="{60809AEE-B725-4B60-A433-C01585465EA3}" destId="{AB9F429B-C72D-455F-BB25-A712B00BA850}" srcOrd="4" destOrd="0" presId="urn:microsoft.com/office/officeart/2008/layout/PictureStrips"/>
    <dgm:cxn modelId="{520949BB-B160-4DD7-869E-CEF30F3354A0}" type="presParOf" srcId="{AB9F429B-C72D-455F-BB25-A712B00BA850}" destId="{16E3E389-A78D-4C62-A2E5-45388596C607}" srcOrd="0" destOrd="0" presId="urn:microsoft.com/office/officeart/2008/layout/PictureStrips"/>
    <dgm:cxn modelId="{AFF73DEE-1A7C-4570-900B-519D863FE33C}" type="presParOf" srcId="{AB9F429B-C72D-455F-BB25-A712B00BA850}" destId="{062A4C39-A69B-4C81-9AEB-4954EA8A56C5}" srcOrd="1" destOrd="0" presId="urn:microsoft.com/office/officeart/2008/layout/PictureStrips"/>
    <dgm:cxn modelId="{0C105C00-4428-4853-9A77-484C4EB43651}" type="presParOf" srcId="{60809AEE-B725-4B60-A433-C01585465EA3}" destId="{319413AA-2D3E-44EB-A5EC-E2FE49D6194E}" srcOrd="5" destOrd="0" presId="urn:microsoft.com/office/officeart/2008/layout/PictureStrips"/>
    <dgm:cxn modelId="{B8DE458F-8187-4AD7-9FA6-80E7C209BBF4}" type="presParOf" srcId="{60809AEE-B725-4B60-A433-C01585465EA3}" destId="{B35476C6-CD2B-4D5D-AFFF-0A9069A67614}" srcOrd="6" destOrd="0" presId="urn:microsoft.com/office/officeart/2008/layout/PictureStrips"/>
    <dgm:cxn modelId="{234B729F-A01C-4B5E-AA68-F637C74B290A}" type="presParOf" srcId="{B35476C6-CD2B-4D5D-AFFF-0A9069A67614}" destId="{601BE7DE-CCC9-48B2-86F9-7F6B23198291}" srcOrd="0" destOrd="0" presId="urn:microsoft.com/office/officeart/2008/layout/PictureStrips"/>
    <dgm:cxn modelId="{B987ED8D-A034-49D0-AB44-777E307AB533}" type="presParOf" srcId="{B35476C6-CD2B-4D5D-AFFF-0A9069A67614}" destId="{C5918E69-A388-4BF4-8089-CCC099680CC2}" srcOrd="1" destOrd="0" presId="urn:microsoft.com/office/officeart/2008/layout/PictureStrips"/>
    <dgm:cxn modelId="{2796F635-36B6-48BF-950A-98ABC2CC6D75}" type="presParOf" srcId="{60809AEE-B725-4B60-A433-C01585465EA3}" destId="{FA355E32-9158-474D-BD5B-31D518EBD339}" srcOrd="7" destOrd="0" presId="urn:microsoft.com/office/officeart/2008/layout/PictureStrips"/>
    <dgm:cxn modelId="{E6CE66BD-D3D3-402B-BBB9-DECBE2AD9FBB}" type="presParOf" srcId="{60809AEE-B725-4B60-A433-C01585465EA3}" destId="{F0520F68-44C8-4B68-AE85-B6E1B800A5D9}" srcOrd="8" destOrd="0" presId="urn:microsoft.com/office/officeart/2008/layout/PictureStrips"/>
    <dgm:cxn modelId="{0C36A931-FD1B-4475-958A-3985FA5184D4}" type="presParOf" srcId="{F0520F68-44C8-4B68-AE85-B6E1B800A5D9}" destId="{FFC7D031-75E2-40A3-9678-06215F852C72}" srcOrd="0" destOrd="0" presId="urn:microsoft.com/office/officeart/2008/layout/PictureStrips"/>
    <dgm:cxn modelId="{FAAA4ABD-C2D8-44E0-A069-E84E6210D41D}" type="presParOf" srcId="{F0520F68-44C8-4B68-AE85-B6E1B800A5D9}" destId="{D8B54E94-2AA2-4917-94C2-4EA47034D1E9}" srcOrd="1" destOrd="0" presId="urn:microsoft.com/office/officeart/2008/layout/PictureStrips"/>
    <dgm:cxn modelId="{EDC868E4-7BEA-43A4-A534-650C9B1BEE97}" type="presParOf" srcId="{60809AEE-B725-4B60-A433-C01585465EA3}" destId="{A38A8C64-333F-45B1-8BA3-90E220BAFFE6}" srcOrd="9" destOrd="0" presId="urn:microsoft.com/office/officeart/2008/layout/PictureStrips"/>
    <dgm:cxn modelId="{87DABA72-54F3-4041-A12F-F83504A32B8F}" type="presParOf" srcId="{60809AEE-B725-4B60-A433-C01585465EA3}" destId="{F83CC46D-DF1A-42A4-8422-5B465F769205}" srcOrd="10" destOrd="0" presId="urn:microsoft.com/office/officeart/2008/layout/PictureStrips"/>
    <dgm:cxn modelId="{EAE49DD8-8154-4071-800D-ABE7E0934209}" type="presParOf" srcId="{F83CC46D-DF1A-42A4-8422-5B465F769205}" destId="{DDD3BF5D-A1AF-408E-9185-9634BF263C2C}" srcOrd="0" destOrd="0" presId="urn:microsoft.com/office/officeart/2008/layout/PictureStrips"/>
    <dgm:cxn modelId="{1408C9AE-01FB-43C8-A5EB-074E034F9E2E}" type="presParOf" srcId="{F83CC46D-DF1A-42A4-8422-5B465F769205}" destId="{D12B96EE-EEB0-4DD3-A563-624C538E3913}" srcOrd="1" destOrd="0" presId="urn:microsoft.com/office/officeart/2008/layout/PictureStrips"/>
    <dgm:cxn modelId="{2CEBD043-5248-4A08-8FE8-B2525D9C0609}" type="presParOf" srcId="{60809AEE-B725-4B60-A433-C01585465EA3}" destId="{0A779863-2E68-4C4E-A75A-3D857D3447AA}" srcOrd="11" destOrd="0" presId="urn:microsoft.com/office/officeart/2008/layout/PictureStrips"/>
    <dgm:cxn modelId="{9037F52B-9F0D-424D-9EF9-182BD43F88C5}" type="presParOf" srcId="{60809AEE-B725-4B60-A433-C01585465EA3}" destId="{53355523-C70D-4D05-8B2E-911CE763016B}" srcOrd="12" destOrd="0" presId="urn:microsoft.com/office/officeart/2008/layout/PictureStrips"/>
    <dgm:cxn modelId="{8E8A0CDC-541D-4FDB-AAB3-63F74443920A}" type="presParOf" srcId="{53355523-C70D-4D05-8B2E-911CE763016B}" destId="{E2E66E08-7C3C-4E02-BDF8-A2B10B14D0F8}" srcOrd="0" destOrd="0" presId="urn:microsoft.com/office/officeart/2008/layout/PictureStrips"/>
    <dgm:cxn modelId="{4F47C93A-2CA2-482B-97E0-424FD4ED80BB}" type="presParOf" srcId="{53355523-C70D-4D05-8B2E-911CE763016B}" destId="{80621836-C6B8-4B24-B291-7DE04727BA4F}" srcOrd="1" destOrd="0" presId="urn:microsoft.com/office/officeart/2008/layout/PictureStrips"/>
    <dgm:cxn modelId="{46F70C87-E4B1-4833-B5EA-39573F4B40CC}" type="presParOf" srcId="{60809AEE-B725-4B60-A433-C01585465EA3}" destId="{ED8A2DED-C5F6-457B-8036-4485562E2D60}" srcOrd="13" destOrd="0" presId="urn:microsoft.com/office/officeart/2008/layout/PictureStrips"/>
    <dgm:cxn modelId="{54F5D5D2-CC98-470C-96CC-581726F9B4F9}" type="presParOf" srcId="{60809AEE-B725-4B60-A433-C01585465EA3}" destId="{3E49E81C-A61F-4349-8109-97C1E4DD021C}" srcOrd="14" destOrd="0" presId="urn:microsoft.com/office/officeart/2008/layout/PictureStrips"/>
    <dgm:cxn modelId="{68F14D07-D570-4EF7-A74F-F49B11467BAE}" type="presParOf" srcId="{3E49E81C-A61F-4349-8109-97C1E4DD021C}" destId="{CE3B8D84-50F6-4D5B-B2F0-FF91EB5F2C6A}" srcOrd="0" destOrd="0" presId="urn:microsoft.com/office/officeart/2008/layout/PictureStrips"/>
    <dgm:cxn modelId="{9AF55AAC-0BC3-4BF6-B444-07B87B24BFD3}" type="presParOf" srcId="{3E49E81C-A61F-4349-8109-97C1E4DD021C}" destId="{E581BA7B-3B54-43FB-BDD8-0ED29EA1CC5F}"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08FE8C-D1E3-4C66-8762-0F6349BE4769}">
      <dsp:nvSpPr>
        <dsp:cNvPr id="0" name=""/>
        <dsp:cNvSpPr/>
      </dsp:nvSpPr>
      <dsp:spPr>
        <a:xfrm>
          <a:off x="680059" y="141618"/>
          <a:ext cx="3665065" cy="1145332"/>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75772"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Smart home markets have been growing 6-10 percent annually for many years, which is expected to continue this decade</a:t>
          </a:r>
        </a:p>
      </dsp:txBody>
      <dsp:txXfrm>
        <a:off x="680059" y="141618"/>
        <a:ext cx="3665065" cy="1145332"/>
      </dsp:txXfrm>
    </dsp:sp>
    <dsp:sp modelId="{4CF7A32C-F66B-49DB-A5FC-1803CAECC763}">
      <dsp:nvSpPr>
        <dsp:cNvPr id="0" name=""/>
        <dsp:cNvSpPr/>
      </dsp:nvSpPr>
      <dsp:spPr>
        <a:xfrm>
          <a:off x="527348" y="222516"/>
          <a:ext cx="801733" cy="709930"/>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AA0098-6F14-4538-93DA-C17DBD8B911B}">
      <dsp:nvSpPr>
        <dsp:cNvPr id="0" name=""/>
        <dsp:cNvSpPr/>
      </dsp:nvSpPr>
      <dsp:spPr>
        <a:xfrm>
          <a:off x="4722986" y="141618"/>
          <a:ext cx="3665065" cy="1145332"/>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75772"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Entertainment is the largest segment (over 80%) of the smart home market, valued at about $160 Billion.  </a:t>
          </a:r>
        </a:p>
      </dsp:txBody>
      <dsp:txXfrm>
        <a:off x="4722986" y="141618"/>
        <a:ext cx="3665065" cy="1145332"/>
      </dsp:txXfrm>
    </dsp:sp>
    <dsp:sp modelId="{0690370D-388E-4362-B4CE-6141FE690EEA}">
      <dsp:nvSpPr>
        <dsp:cNvPr id="0" name=""/>
        <dsp:cNvSpPr/>
      </dsp:nvSpPr>
      <dsp:spPr>
        <a:xfrm>
          <a:off x="4570275" y="222516"/>
          <a:ext cx="801733" cy="709930"/>
        </a:xfrm>
        <a:prstGeom prst="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6E3E389-A78D-4C62-A2E5-45388596C607}">
      <dsp:nvSpPr>
        <dsp:cNvPr id="0" name=""/>
        <dsp:cNvSpPr/>
      </dsp:nvSpPr>
      <dsp:spPr>
        <a:xfrm>
          <a:off x="680059" y="1418028"/>
          <a:ext cx="3665065" cy="1145332"/>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75772"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F&amp;S data shows nearly 1 in 4 American homes have two or more integrated smart devices</a:t>
          </a:r>
          <a:endParaRPr lang="en-US" sz="1400" kern="1200" dirty="0"/>
        </a:p>
      </dsp:txBody>
      <dsp:txXfrm>
        <a:off x="680059" y="1418028"/>
        <a:ext cx="3665065" cy="1145332"/>
      </dsp:txXfrm>
    </dsp:sp>
    <dsp:sp modelId="{062A4C39-A69B-4C81-9AEB-4954EA8A56C5}">
      <dsp:nvSpPr>
        <dsp:cNvPr id="0" name=""/>
        <dsp:cNvSpPr/>
      </dsp:nvSpPr>
      <dsp:spPr>
        <a:xfrm>
          <a:off x="527348" y="1498926"/>
          <a:ext cx="801733" cy="709930"/>
        </a:xfrm>
        <a:prstGeom prst="rect">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01BE7DE-CCC9-48B2-86F9-7F6B23198291}">
      <dsp:nvSpPr>
        <dsp:cNvPr id="0" name=""/>
        <dsp:cNvSpPr/>
      </dsp:nvSpPr>
      <dsp:spPr>
        <a:xfrm>
          <a:off x="4722986" y="1418028"/>
          <a:ext cx="3665065" cy="1145332"/>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75772" tIns="53340" rIns="53340" bIns="5334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1400" kern="1200" dirty="0"/>
            <a:t>Over 57% of the entertainment market for smart homes is currently owned by smart TVs, but mobile devices are increasingly competing</a:t>
          </a:r>
        </a:p>
      </dsp:txBody>
      <dsp:txXfrm>
        <a:off x="4722986" y="1418028"/>
        <a:ext cx="3665065" cy="1145332"/>
      </dsp:txXfrm>
    </dsp:sp>
    <dsp:sp modelId="{C5918E69-A388-4BF4-8089-CCC099680CC2}">
      <dsp:nvSpPr>
        <dsp:cNvPr id="0" name=""/>
        <dsp:cNvSpPr/>
      </dsp:nvSpPr>
      <dsp:spPr>
        <a:xfrm>
          <a:off x="4570275" y="1498926"/>
          <a:ext cx="801733" cy="709930"/>
        </a:xfrm>
        <a:prstGeom prst="rect">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FC7D031-75E2-40A3-9678-06215F852C72}">
      <dsp:nvSpPr>
        <dsp:cNvPr id="0" name=""/>
        <dsp:cNvSpPr/>
      </dsp:nvSpPr>
      <dsp:spPr>
        <a:xfrm>
          <a:off x="680059" y="2694438"/>
          <a:ext cx="3665065" cy="1145332"/>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75772" tIns="53340" rIns="53340" bIns="5334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1400" kern="1200" dirty="0"/>
            <a:t>Digital assistants are one of the fastest growing devices, with over 200% growth rate from 2016 to 2019.  </a:t>
          </a:r>
        </a:p>
        <a:p>
          <a:pPr lvl="0" algn="l" defTabSz="355600">
            <a:lnSpc>
              <a:spcPct val="90000"/>
            </a:lnSpc>
            <a:spcBef>
              <a:spcPct val="0"/>
            </a:spcBef>
            <a:spcAft>
              <a:spcPct val="35000"/>
            </a:spcAft>
            <a:buNone/>
          </a:pPr>
          <a:endParaRPr lang="en-US" sz="1400" kern="1200" dirty="0"/>
        </a:p>
      </dsp:txBody>
      <dsp:txXfrm>
        <a:off x="680059" y="2694438"/>
        <a:ext cx="3665065" cy="1145332"/>
      </dsp:txXfrm>
    </dsp:sp>
    <dsp:sp modelId="{D8B54E94-2AA2-4917-94C2-4EA47034D1E9}">
      <dsp:nvSpPr>
        <dsp:cNvPr id="0" name=""/>
        <dsp:cNvSpPr/>
      </dsp:nvSpPr>
      <dsp:spPr>
        <a:xfrm>
          <a:off x="527348" y="2775335"/>
          <a:ext cx="801733" cy="709930"/>
        </a:xfrm>
        <a:prstGeom prst="rect">
          <a:avLst/>
        </a:prstGeom>
        <a:blipFill rotWithShape="1">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D3BF5D-A1AF-408E-9185-9634BF263C2C}">
      <dsp:nvSpPr>
        <dsp:cNvPr id="0" name=""/>
        <dsp:cNvSpPr/>
      </dsp:nvSpPr>
      <dsp:spPr>
        <a:xfrm>
          <a:off x="4722986" y="2694438"/>
          <a:ext cx="3665065" cy="1145332"/>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75772"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Over half of all web surfing is now done on mobile devices</a:t>
          </a:r>
          <a:endParaRPr lang="en-US" sz="1400" kern="1200" dirty="0"/>
        </a:p>
      </dsp:txBody>
      <dsp:txXfrm>
        <a:off x="4722986" y="2694438"/>
        <a:ext cx="3665065" cy="1145332"/>
      </dsp:txXfrm>
    </dsp:sp>
    <dsp:sp modelId="{D12B96EE-EEB0-4DD3-A563-624C538E3913}">
      <dsp:nvSpPr>
        <dsp:cNvPr id="0" name=""/>
        <dsp:cNvSpPr/>
      </dsp:nvSpPr>
      <dsp:spPr>
        <a:xfrm>
          <a:off x="4570275" y="2775335"/>
          <a:ext cx="801733" cy="709930"/>
        </a:xfrm>
        <a:prstGeom prst="rect">
          <a:avLst/>
        </a:prstGeom>
        <a:blipFill rotWithShape="1">
          <a:blip xmlns:r="http://schemas.openxmlformats.org/officeDocument/2006/relationships" r:embed="rId6"/>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2E66E08-7C3C-4E02-BDF8-A2B10B14D0F8}">
      <dsp:nvSpPr>
        <dsp:cNvPr id="0" name=""/>
        <dsp:cNvSpPr/>
      </dsp:nvSpPr>
      <dsp:spPr>
        <a:xfrm>
          <a:off x="680059" y="3970848"/>
          <a:ext cx="3665065" cy="1145332"/>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75772"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Smart thermostats and related controls continue to grow as well.  Aside from entertainment, energy conservation is a top home owner priority</a:t>
          </a:r>
          <a:endParaRPr lang="en-US" sz="1400" kern="1200" dirty="0"/>
        </a:p>
      </dsp:txBody>
      <dsp:txXfrm>
        <a:off x="680059" y="3970848"/>
        <a:ext cx="3665065" cy="1145332"/>
      </dsp:txXfrm>
    </dsp:sp>
    <dsp:sp modelId="{80621836-C6B8-4B24-B291-7DE04727BA4F}">
      <dsp:nvSpPr>
        <dsp:cNvPr id="0" name=""/>
        <dsp:cNvSpPr/>
      </dsp:nvSpPr>
      <dsp:spPr>
        <a:xfrm>
          <a:off x="527348" y="4051745"/>
          <a:ext cx="801733" cy="709930"/>
        </a:xfrm>
        <a:prstGeom prst="rect">
          <a:avLst/>
        </a:prstGeom>
        <a:blipFill rotWithShape="1">
          <a:blip xmlns:r="http://schemas.openxmlformats.org/officeDocument/2006/relationships" r:embed="rId7"/>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3B8D84-50F6-4D5B-B2F0-FF91EB5F2C6A}">
      <dsp:nvSpPr>
        <dsp:cNvPr id="0" name=""/>
        <dsp:cNvSpPr/>
      </dsp:nvSpPr>
      <dsp:spPr>
        <a:xfrm>
          <a:off x="4722986" y="3970848"/>
          <a:ext cx="3665065" cy="1145332"/>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75772"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With the growth of IoT and roll out of 5G, Frost &amp; Sullivan predicts at least 43 Billion devices will be connected by 2025</a:t>
          </a:r>
        </a:p>
      </dsp:txBody>
      <dsp:txXfrm>
        <a:off x="4722986" y="3970848"/>
        <a:ext cx="3665065" cy="1145332"/>
      </dsp:txXfrm>
    </dsp:sp>
    <dsp:sp modelId="{E581BA7B-3B54-43FB-BDD8-0ED29EA1CC5F}">
      <dsp:nvSpPr>
        <dsp:cNvPr id="0" name=""/>
        <dsp:cNvSpPr/>
      </dsp:nvSpPr>
      <dsp:spPr>
        <a:xfrm>
          <a:off x="4570275" y="4051745"/>
          <a:ext cx="801733" cy="709930"/>
        </a:xfrm>
        <a:prstGeom prst="rect">
          <a:avLst/>
        </a:prstGeom>
        <a:blipFill rotWithShape="1">
          <a:blip xmlns:r="http://schemas.openxmlformats.org/officeDocument/2006/relationships" r:embed="rId8"/>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B321ED-B2C9-0D48-956F-A92D3C19091A}" type="datetimeFigureOut">
              <a:rPr lang="en-US" smtClean="0"/>
              <a:t>2/26/2020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05A919-F8AD-A64A-BEA2-B66A6D0F2D45}" type="slidenum">
              <a:rPr lang="en-US" smtClean="0"/>
              <a:t>‹#›</a:t>
            </a:fld>
            <a:endParaRPr lang="en-US"/>
          </a:p>
        </p:txBody>
      </p:sp>
    </p:spTree>
    <p:extLst>
      <p:ext uri="{BB962C8B-B14F-4D97-AF65-F5344CB8AC3E}">
        <p14:creationId xmlns:p14="http://schemas.microsoft.com/office/powerpoint/2010/main" val="1533714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sp>
        <p:nvSpPr>
          <p:cNvPr id="2" name="Title 1"/>
          <p:cNvSpPr>
            <a:spLocks noGrp="1"/>
          </p:cNvSpPr>
          <p:nvPr>
            <p:ph type="ctrTitle"/>
          </p:nvPr>
        </p:nvSpPr>
        <p:spPr>
          <a:xfrm>
            <a:off x="838200" y="2134599"/>
            <a:ext cx="9490656" cy="1430024"/>
          </a:xfrm>
        </p:spPr>
        <p:txBody>
          <a:bodyPr anchor="t" anchorCtr="0">
            <a:normAutofit/>
          </a:bodyPr>
          <a:lstStyle>
            <a:lvl1pPr algn="l">
              <a:defRPr sz="5000" baseline="0">
                <a:latin typeface="Montserrat Light" charset="0"/>
              </a:defRPr>
            </a:lvl1pPr>
          </a:lstStyle>
          <a:p>
            <a:r>
              <a:rPr lang="en-US"/>
              <a:t>Click to edit Master title style</a:t>
            </a:r>
            <a:endParaRPr lang="en-US" dirty="0"/>
          </a:p>
        </p:txBody>
      </p:sp>
      <p:sp>
        <p:nvSpPr>
          <p:cNvPr id="3" name="Subtitle 2"/>
          <p:cNvSpPr>
            <a:spLocks noGrp="1"/>
          </p:cNvSpPr>
          <p:nvPr>
            <p:ph type="subTitle" idx="1"/>
          </p:nvPr>
        </p:nvSpPr>
        <p:spPr>
          <a:xfrm>
            <a:off x="838200" y="3656699"/>
            <a:ext cx="8331558" cy="1233982"/>
          </a:xfrm>
        </p:spPr>
        <p:txBody>
          <a:bodyPr/>
          <a:lstStyle>
            <a:lvl1pPr marL="0" indent="0" algn="l">
              <a:buNone/>
              <a:defRPr sz="2400" baseline="0">
                <a:solidFill>
                  <a:schemeClr val="tx1"/>
                </a:solidFill>
                <a:latin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621" y="5171450"/>
            <a:ext cx="3669227" cy="1023327"/>
          </a:xfrm>
          <a:prstGeom prst="rect">
            <a:avLst/>
          </a:prstGeom>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621" y="5171450"/>
            <a:ext cx="3669227" cy="1023327"/>
          </a:xfrm>
          <a:prstGeom prst="rect">
            <a:avLst/>
          </a:prstGeom>
        </p:spPr>
      </p:pic>
      <p:pic>
        <p:nvPicPr>
          <p:cNvPr id="15" name="Picture 14">
            <a:extLst>
              <a:ext uri="{FF2B5EF4-FFF2-40B4-BE49-F238E27FC236}">
                <a16:creationId xmlns:a16="http://schemas.microsoft.com/office/drawing/2014/main" id="{7B275C16-FC74-442C-8007-1C833F80D831}"/>
              </a:ext>
            </a:extLst>
          </p:cNvPr>
          <p:cNvPicPr>
            <a:picLocks noChangeAspect="1"/>
          </p:cNvPicPr>
          <p:nvPr userDrawn="1"/>
        </p:nvPicPr>
        <p:blipFill>
          <a:blip r:embed="rId4"/>
          <a:stretch>
            <a:fillRect/>
          </a:stretch>
        </p:blipFill>
        <p:spPr>
          <a:xfrm>
            <a:off x="872839" y="498889"/>
            <a:ext cx="8091055" cy="1357499"/>
          </a:xfrm>
          <a:prstGeom prst="rect">
            <a:avLst/>
          </a:prstGeom>
        </p:spPr>
      </p:pic>
      <p:sp>
        <p:nvSpPr>
          <p:cNvPr id="17" name="Footer Placeholder 3">
            <a:extLst>
              <a:ext uri="{FF2B5EF4-FFF2-40B4-BE49-F238E27FC236}">
                <a16:creationId xmlns:a16="http://schemas.microsoft.com/office/drawing/2014/main" id="{09403CD3-73B7-4C73-B45B-3E3F6B817136}"/>
              </a:ext>
            </a:extLst>
          </p:cNvPr>
          <p:cNvSpPr>
            <a:spLocks noGrp="1"/>
          </p:cNvSpPr>
          <p:nvPr>
            <p:ph type="ftr" sz="quarter" idx="10"/>
          </p:nvPr>
        </p:nvSpPr>
        <p:spPr>
          <a:xfrm>
            <a:off x="827773" y="6356350"/>
            <a:ext cx="6422772" cy="365125"/>
          </a:xfrm>
          <a:prstGeom prst="rect">
            <a:avLst/>
          </a:prstGeom>
        </p:spPr>
        <p:txBody>
          <a:bodyPr/>
          <a:lstStyle>
            <a:lvl1pPr>
              <a:defRPr sz="1000" baseline="0">
                <a:solidFill>
                  <a:schemeClr val="tx1"/>
                </a:solidFill>
              </a:defRPr>
            </a:lvl1pPr>
          </a:lstStyle>
          <a:p>
            <a:r>
              <a:rPr lang="en-US" dirty="0"/>
              <a:t>© 2020, Continental Automated Buildings Association</a:t>
            </a:r>
          </a:p>
        </p:txBody>
      </p:sp>
    </p:spTree>
    <p:extLst>
      <p:ext uri="{BB962C8B-B14F-4D97-AF65-F5344CB8AC3E}">
        <p14:creationId xmlns:p14="http://schemas.microsoft.com/office/powerpoint/2010/main" val="85658379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ase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6" name="Slide Number Placeholder 5">
            <a:extLst>
              <a:ext uri="{FF2B5EF4-FFF2-40B4-BE49-F238E27FC236}">
                <a16:creationId xmlns:a16="http://schemas.microsoft.com/office/drawing/2014/main" id="{CA9A14CD-ACE9-C44D-9E3B-2FE0023DEFB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041540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ase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3"/>
          <p:cNvSpPr>
            <a:spLocks noGrp="1"/>
          </p:cNvSpPr>
          <p:nvPr>
            <p:ph sz="half" idx="2"/>
          </p:nvPr>
        </p:nvSpPr>
        <p:spPr>
          <a:xfrm>
            <a:off x="7408718" y="1233488"/>
            <a:ext cx="3945082" cy="4943475"/>
          </a:xfrm>
        </p:spPr>
        <p:txBody>
          <a:bodyPr>
            <a:normAutofit/>
          </a:bodyPr>
          <a:lstStyle>
            <a:lvl1pPr>
              <a:defRPr sz="2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p:txBody>
      </p:sp>
      <p:sp>
        <p:nvSpPr>
          <p:cNvPr id="13" name="Text Placeholder 11"/>
          <p:cNvSpPr>
            <a:spLocks noGrp="1"/>
          </p:cNvSpPr>
          <p:nvPr>
            <p:ph type="body" sz="quarter" idx="12" hasCustomPrompt="1"/>
          </p:nvPr>
        </p:nvSpPr>
        <p:spPr>
          <a:xfrm>
            <a:off x="839788" y="1233488"/>
            <a:ext cx="6103272"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Text Placeholder 3"/>
          <p:cNvSpPr>
            <a:spLocks noGrp="1"/>
          </p:cNvSpPr>
          <p:nvPr>
            <p:ph type="body" sz="quarter" idx="13" hasCustomPrompt="1"/>
          </p:nvPr>
        </p:nvSpPr>
        <p:spPr>
          <a:xfrm>
            <a:off x="839788" y="2159000"/>
            <a:ext cx="6081712" cy="4006850"/>
          </a:xfrm>
        </p:spPr>
        <p:txBody>
          <a:bodyPr>
            <a:normAutofit/>
          </a:bodyPr>
          <a:lstStyle>
            <a:lvl1pPr>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Text</a:t>
            </a:r>
          </a:p>
        </p:txBody>
      </p:sp>
      <p:sp>
        <p:nvSpPr>
          <p:cNvPr id="5" name="Slide Number Placeholder 4">
            <a:extLst>
              <a:ext uri="{FF2B5EF4-FFF2-40B4-BE49-F238E27FC236}">
                <a16:creationId xmlns:a16="http://schemas.microsoft.com/office/drawing/2014/main" id="{77294375-B587-3F4C-9E44-5ADC407C4FF3}"/>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276121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2"/>
          </p:nvPr>
        </p:nvSpPr>
        <p:spPr>
          <a:xfrm>
            <a:off x="839788" y="1984664"/>
            <a:ext cx="10512425" cy="4181186"/>
          </a:xfrm>
        </p:spPr>
        <p:txBody>
          <a:bodyPr/>
          <a:lstStyle/>
          <a:p>
            <a:r>
              <a:rPr lang="en-US"/>
              <a:t>Click icon to add table</a:t>
            </a:r>
          </a:p>
        </p:txBody>
      </p:sp>
      <p:sp>
        <p:nvSpPr>
          <p:cNvPr id="7" name="Text Placeholder 11"/>
          <p:cNvSpPr>
            <a:spLocks noGrp="1"/>
          </p:cNvSpPr>
          <p:nvPr>
            <p:ph type="body" sz="quarter" idx="13"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Slide Number Placeholder 3">
            <a:extLst>
              <a:ext uri="{FF2B5EF4-FFF2-40B4-BE49-F238E27FC236}">
                <a16:creationId xmlns:a16="http://schemas.microsoft.com/office/drawing/2014/main" id="{AEE31B91-61A9-EE4C-89C3-7E166596E1BF}"/>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4949329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Base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199" y="1984664"/>
            <a:ext cx="10514013"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5" name="Slide Number Placeholder 4">
            <a:extLst>
              <a:ext uri="{FF2B5EF4-FFF2-40B4-BE49-F238E27FC236}">
                <a16:creationId xmlns:a16="http://schemas.microsoft.com/office/drawing/2014/main" id="{1956DDB8-7B64-EF42-9250-BD09A0898B0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40213424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Base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6" name="Slide Number Placeholder 5">
            <a:extLst>
              <a:ext uri="{FF2B5EF4-FFF2-40B4-BE49-F238E27FC236}">
                <a16:creationId xmlns:a16="http://schemas.microsoft.com/office/drawing/2014/main" id="{CA9A14CD-ACE9-C44D-9E3B-2FE0023DEFB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3011742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Base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3"/>
          <p:cNvSpPr>
            <a:spLocks noGrp="1"/>
          </p:cNvSpPr>
          <p:nvPr>
            <p:ph sz="half" idx="2"/>
          </p:nvPr>
        </p:nvSpPr>
        <p:spPr>
          <a:xfrm>
            <a:off x="7408718" y="1233488"/>
            <a:ext cx="3945082" cy="4943475"/>
          </a:xfrm>
        </p:spPr>
        <p:txBody>
          <a:bodyPr>
            <a:normAutofit/>
          </a:bodyPr>
          <a:lstStyle>
            <a:lvl1pPr>
              <a:defRPr sz="2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p:txBody>
      </p:sp>
      <p:sp>
        <p:nvSpPr>
          <p:cNvPr id="13" name="Text Placeholder 11"/>
          <p:cNvSpPr>
            <a:spLocks noGrp="1"/>
          </p:cNvSpPr>
          <p:nvPr>
            <p:ph type="body" sz="quarter" idx="12" hasCustomPrompt="1"/>
          </p:nvPr>
        </p:nvSpPr>
        <p:spPr>
          <a:xfrm>
            <a:off x="839788" y="1233488"/>
            <a:ext cx="6103272"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Text Placeholder 3"/>
          <p:cNvSpPr>
            <a:spLocks noGrp="1"/>
          </p:cNvSpPr>
          <p:nvPr>
            <p:ph type="body" sz="quarter" idx="13" hasCustomPrompt="1"/>
          </p:nvPr>
        </p:nvSpPr>
        <p:spPr>
          <a:xfrm>
            <a:off x="839788" y="2159000"/>
            <a:ext cx="6081712" cy="4006850"/>
          </a:xfrm>
        </p:spPr>
        <p:txBody>
          <a:bodyPr>
            <a:normAutofit/>
          </a:bodyPr>
          <a:lstStyle>
            <a:lvl1pPr>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Text</a:t>
            </a:r>
          </a:p>
        </p:txBody>
      </p:sp>
      <p:sp>
        <p:nvSpPr>
          <p:cNvPr id="5" name="Slide Number Placeholder 4">
            <a:extLst>
              <a:ext uri="{FF2B5EF4-FFF2-40B4-BE49-F238E27FC236}">
                <a16:creationId xmlns:a16="http://schemas.microsoft.com/office/drawing/2014/main" id="{77294375-B587-3F4C-9E44-5ADC407C4FF3}"/>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4384093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2"/>
          </p:nvPr>
        </p:nvSpPr>
        <p:spPr>
          <a:xfrm>
            <a:off x="839788" y="1984664"/>
            <a:ext cx="10512425" cy="4181186"/>
          </a:xfrm>
        </p:spPr>
        <p:txBody>
          <a:bodyPr/>
          <a:lstStyle/>
          <a:p>
            <a:r>
              <a:rPr lang="en-US"/>
              <a:t>Click icon to add table</a:t>
            </a:r>
          </a:p>
        </p:txBody>
      </p:sp>
      <p:sp>
        <p:nvSpPr>
          <p:cNvPr id="7" name="Text Placeholder 11"/>
          <p:cNvSpPr>
            <a:spLocks noGrp="1"/>
          </p:cNvSpPr>
          <p:nvPr>
            <p:ph type="body" sz="quarter" idx="13"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Slide Number Placeholder 3">
            <a:extLst>
              <a:ext uri="{FF2B5EF4-FFF2-40B4-BE49-F238E27FC236}">
                <a16:creationId xmlns:a16="http://schemas.microsoft.com/office/drawing/2014/main" id="{AEE31B91-61A9-EE4C-89C3-7E166596E1BF}"/>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821476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Base 1">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873240" cy="44767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199" y="1984664"/>
            <a:ext cx="10514013" cy="419229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a:prstGeom prst="rect">
            <a:avLst/>
          </a:prstGeo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7" name="Slide Number Placeholder 5">
            <a:extLst>
              <a:ext uri="{FF2B5EF4-FFF2-40B4-BE49-F238E27FC236}">
                <a16:creationId xmlns:a16="http://schemas.microsoft.com/office/drawing/2014/main" id="{98D6F8ED-E774-4B23-8842-A836F41B6F88}"/>
              </a:ext>
            </a:extLst>
          </p:cNvPr>
          <p:cNvSpPr>
            <a:spLocks noGrp="1"/>
          </p:cNvSpPr>
          <p:nvPr>
            <p:ph type="sldNum" sz="quarter" idx="13"/>
          </p:nvPr>
        </p:nvSpPr>
        <p:spPr>
          <a:xfrm>
            <a:off x="833388" y="6356351"/>
            <a:ext cx="620027" cy="352458"/>
          </a:xfrm>
        </p:spPr>
        <p:txBody>
          <a:bodyPr/>
          <a:lstStyle/>
          <a:p>
            <a:fld id="{77EA6F80-FA2B-4F6A-8A74-04B54F29B37F}" type="slidenum">
              <a:rPr lang="en-US" smtClean="0"/>
              <a:t>‹#›</a:t>
            </a:fld>
            <a:endParaRPr lang="en-US"/>
          </a:p>
        </p:txBody>
      </p:sp>
    </p:spTree>
    <p:extLst>
      <p:ext uri="{BB962C8B-B14F-4D97-AF65-F5344CB8AC3E}">
        <p14:creationId xmlns:p14="http://schemas.microsoft.com/office/powerpoint/2010/main" val="28842125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Base 2">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873240" cy="44767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984664"/>
            <a:ext cx="5181600" cy="419229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984664"/>
            <a:ext cx="5181600" cy="419229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a:prstGeom prst="rect">
            <a:avLst/>
          </a:prstGeo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6" name="Slide Number Placeholder 5">
            <a:extLst>
              <a:ext uri="{FF2B5EF4-FFF2-40B4-BE49-F238E27FC236}">
                <a16:creationId xmlns:a16="http://schemas.microsoft.com/office/drawing/2014/main" id="{CA9A14CD-ACE9-C44D-9E3B-2FE0023DEFB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3839459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Base 3">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873240" cy="447675"/>
          </a:xfrm>
          <a:prstGeom prst="rect">
            <a:avLst/>
          </a:prstGeom>
        </p:spPr>
        <p:txBody>
          <a:bodyPr/>
          <a:lstStyle/>
          <a:p>
            <a:r>
              <a:rPr lang="en-US"/>
              <a:t>Click to edit Master title style</a:t>
            </a:r>
          </a:p>
        </p:txBody>
      </p:sp>
      <p:sp>
        <p:nvSpPr>
          <p:cNvPr id="11" name="Content Placeholder 3"/>
          <p:cNvSpPr>
            <a:spLocks noGrp="1"/>
          </p:cNvSpPr>
          <p:nvPr>
            <p:ph sz="half" idx="2"/>
          </p:nvPr>
        </p:nvSpPr>
        <p:spPr>
          <a:xfrm>
            <a:off x="7408718" y="1233488"/>
            <a:ext cx="3945082" cy="4943475"/>
          </a:xfrm>
          <a:prstGeom prst="rect">
            <a:avLst/>
          </a:prstGeom>
        </p:spPr>
        <p:txBody>
          <a:bodyPr>
            <a:normAutofit/>
          </a:bodyPr>
          <a:lstStyle>
            <a:lvl1pPr>
              <a:defRPr sz="2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p:txBody>
      </p:sp>
      <p:sp>
        <p:nvSpPr>
          <p:cNvPr id="13" name="Text Placeholder 11"/>
          <p:cNvSpPr>
            <a:spLocks noGrp="1"/>
          </p:cNvSpPr>
          <p:nvPr>
            <p:ph type="body" sz="quarter" idx="12" hasCustomPrompt="1"/>
          </p:nvPr>
        </p:nvSpPr>
        <p:spPr>
          <a:xfrm>
            <a:off x="839788" y="1233488"/>
            <a:ext cx="6103272" cy="512762"/>
          </a:xfrm>
          <a:prstGeom prst="rect">
            <a:avLst/>
          </a:prstGeo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Text Placeholder 3"/>
          <p:cNvSpPr>
            <a:spLocks noGrp="1"/>
          </p:cNvSpPr>
          <p:nvPr>
            <p:ph type="body" sz="quarter" idx="13" hasCustomPrompt="1"/>
          </p:nvPr>
        </p:nvSpPr>
        <p:spPr>
          <a:xfrm>
            <a:off x="839788" y="2159000"/>
            <a:ext cx="6081712" cy="4006850"/>
          </a:xfrm>
          <a:prstGeom prst="rect">
            <a:avLst/>
          </a:prstGeom>
        </p:spPr>
        <p:txBody>
          <a:bodyPr>
            <a:normAutofit/>
          </a:bodyPr>
          <a:lstStyle>
            <a:lvl1pPr>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Text</a:t>
            </a:r>
          </a:p>
        </p:txBody>
      </p:sp>
      <p:sp>
        <p:nvSpPr>
          <p:cNvPr id="5" name="Slide Number Placeholder 4">
            <a:extLst>
              <a:ext uri="{FF2B5EF4-FFF2-40B4-BE49-F238E27FC236}">
                <a16:creationId xmlns:a16="http://schemas.microsoft.com/office/drawing/2014/main" id="{77294375-B587-3F4C-9E44-5ADC407C4FF3}"/>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965845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Section Title">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sp>
        <p:nvSpPr>
          <p:cNvPr id="2" name="Title 1"/>
          <p:cNvSpPr>
            <a:spLocks noGrp="1"/>
          </p:cNvSpPr>
          <p:nvPr>
            <p:ph type="ctrTitle"/>
          </p:nvPr>
        </p:nvSpPr>
        <p:spPr>
          <a:xfrm>
            <a:off x="838200" y="1469581"/>
            <a:ext cx="9490656" cy="1430024"/>
          </a:xfrm>
        </p:spPr>
        <p:txBody>
          <a:bodyPr anchor="t" anchorCtr="0">
            <a:normAutofit/>
          </a:bodyPr>
          <a:lstStyle>
            <a:lvl1pPr algn="l">
              <a:defRPr sz="5000" baseline="0">
                <a:latin typeface="Montserrat Light" charset="0"/>
              </a:defRPr>
            </a:lvl1pPr>
          </a:lstStyle>
          <a:p>
            <a:r>
              <a:rPr lang="en-US"/>
              <a:t>Click to edit Master title style</a:t>
            </a:r>
            <a:endParaRPr lang="en-US" dirty="0"/>
          </a:p>
        </p:txBody>
      </p:sp>
      <p:sp>
        <p:nvSpPr>
          <p:cNvPr id="3" name="Subtitle 2"/>
          <p:cNvSpPr>
            <a:spLocks noGrp="1"/>
          </p:cNvSpPr>
          <p:nvPr>
            <p:ph type="subTitle" idx="1"/>
          </p:nvPr>
        </p:nvSpPr>
        <p:spPr>
          <a:xfrm>
            <a:off x="838200" y="2991681"/>
            <a:ext cx="8331558" cy="1233982"/>
          </a:xfrm>
        </p:spPr>
        <p:txBody>
          <a:bodyPr/>
          <a:lstStyle>
            <a:lvl1pPr marL="0" indent="0" algn="l">
              <a:buNone/>
              <a:defRPr sz="2400" baseline="0">
                <a:solidFill>
                  <a:schemeClr val="tx1"/>
                </a:solidFill>
                <a:latin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pic>
        <p:nvPicPr>
          <p:cNvPr id="8" name="Picture 7">
            <a:extLst>
              <a:ext uri="{FF2B5EF4-FFF2-40B4-BE49-F238E27FC236}">
                <a16:creationId xmlns:a16="http://schemas.microsoft.com/office/drawing/2014/main" id="{C2B606E0-CE49-4863-81C4-545894416E9C}"/>
              </a:ext>
            </a:extLst>
          </p:cNvPr>
          <p:cNvPicPr>
            <a:picLocks noChangeAspect="1"/>
          </p:cNvPicPr>
          <p:nvPr userDrawn="1"/>
        </p:nvPicPr>
        <p:blipFill>
          <a:blip r:embed="rId3"/>
          <a:stretch>
            <a:fillRect/>
          </a:stretch>
        </p:blipFill>
        <p:spPr>
          <a:xfrm>
            <a:off x="858983" y="495302"/>
            <a:ext cx="2743200" cy="685800"/>
          </a:xfrm>
          <a:prstGeom prst="rect">
            <a:avLst/>
          </a:prstGeom>
        </p:spPr>
      </p:pic>
      <p:sp>
        <p:nvSpPr>
          <p:cNvPr id="10" name="Footer Placeholder 3">
            <a:extLst>
              <a:ext uri="{FF2B5EF4-FFF2-40B4-BE49-F238E27FC236}">
                <a16:creationId xmlns:a16="http://schemas.microsoft.com/office/drawing/2014/main" id="{915A414C-E130-42D6-BDED-5BBE832C0C8C}"/>
              </a:ext>
            </a:extLst>
          </p:cNvPr>
          <p:cNvSpPr>
            <a:spLocks noGrp="1"/>
          </p:cNvSpPr>
          <p:nvPr>
            <p:ph type="ftr" sz="quarter" idx="10"/>
          </p:nvPr>
        </p:nvSpPr>
        <p:spPr>
          <a:xfrm>
            <a:off x="827773" y="6356350"/>
            <a:ext cx="6422772" cy="365125"/>
          </a:xfrm>
          <a:prstGeom prst="rect">
            <a:avLst/>
          </a:prstGeom>
        </p:spPr>
        <p:txBody>
          <a:bodyPr/>
          <a:lstStyle>
            <a:lvl1pPr>
              <a:defRPr sz="1000" baseline="0">
                <a:solidFill>
                  <a:schemeClr val="tx1"/>
                </a:solidFill>
              </a:defRPr>
            </a:lvl1pPr>
          </a:lstStyle>
          <a:p>
            <a:r>
              <a:rPr lang="en-US" dirty="0"/>
              <a:t>© 2020, Continental Automated Buildings Association</a:t>
            </a:r>
          </a:p>
        </p:txBody>
      </p:sp>
    </p:spTree>
    <p:extLst>
      <p:ext uri="{BB962C8B-B14F-4D97-AF65-F5344CB8AC3E}">
        <p14:creationId xmlns:p14="http://schemas.microsoft.com/office/powerpoint/2010/main" val="2021023952"/>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able">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873240" cy="447675"/>
          </a:xfrm>
          <a:prstGeom prst="rect">
            <a:avLst/>
          </a:prstGeom>
        </p:spPr>
        <p:txBody>
          <a:bodyPr/>
          <a:lstStyle/>
          <a:p>
            <a:r>
              <a:rPr lang="en-US"/>
              <a:t>Click to edit Master title style</a:t>
            </a:r>
          </a:p>
        </p:txBody>
      </p:sp>
      <p:sp>
        <p:nvSpPr>
          <p:cNvPr id="5" name="Table Placeholder 4"/>
          <p:cNvSpPr>
            <a:spLocks noGrp="1"/>
          </p:cNvSpPr>
          <p:nvPr>
            <p:ph type="tbl" sz="quarter" idx="12"/>
          </p:nvPr>
        </p:nvSpPr>
        <p:spPr>
          <a:xfrm>
            <a:off x="839788" y="1984664"/>
            <a:ext cx="10512425" cy="4181186"/>
          </a:xfrm>
          <a:prstGeom prst="rect">
            <a:avLst/>
          </a:prstGeom>
        </p:spPr>
        <p:txBody>
          <a:bodyPr/>
          <a:lstStyle/>
          <a:p>
            <a:r>
              <a:rPr lang="en-US"/>
              <a:t>Click icon to add table</a:t>
            </a:r>
          </a:p>
        </p:txBody>
      </p:sp>
      <p:sp>
        <p:nvSpPr>
          <p:cNvPr id="7" name="Text Placeholder 11"/>
          <p:cNvSpPr>
            <a:spLocks noGrp="1"/>
          </p:cNvSpPr>
          <p:nvPr>
            <p:ph type="body" sz="quarter" idx="13" hasCustomPrompt="1"/>
          </p:nvPr>
        </p:nvSpPr>
        <p:spPr>
          <a:xfrm>
            <a:off x="839788" y="1233488"/>
            <a:ext cx="10512425" cy="512762"/>
          </a:xfrm>
          <a:prstGeom prst="rect">
            <a:avLst/>
          </a:prstGeo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Slide Number Placeholder 3">
            <a:extLst>
              <a:ext uri="{FF2B5EF4-FFF2-40B4-BE49-F238E27FC236}">
                <a16:creationId xmlns:a16="http://schemas.microsoft.com/office/drawing/2014/main" id="{AEE31B91-61A9-EE4C-89C3-7E166596E1BF}"/>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7232999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 Column Header">
    <p:spTree>
      <p:nvGrpSpPr>
        <p:cNvPr id="1" name=""/>
        <p:cNvGrpSpPr/>
        <p:nvPr/>
      </p:nvGrpSpPr>
      <p:grpSpPr>
        <a:xfrm>
          <a:off x="0" y="0"/>
          <a:ext cx="0" cy="0"/>
          <a:chOff x="0" y="0"/>
          <a:chExt cx="0" cy="0"/>
        </a:xfrm>
      </p:grpSpPr>
      <p:sp>
        <p:nvSpPr>
          <p:cNvPr id="4" name="Text Placeholder 18"/>
          <p:cNvSpPr>
            <a:spLocks noGrp="1"/>
          </p:cNvSpPr>
          <p:nvPr>
            <p:ph type="body" sz="quarter" idx="11"/>
          </p:nvPr>
        </p:nvSpPr>
        <p:spPr>
          <a:xfrm>
            <a:off x="230718" y="1924051"/>
            <a:ext cx="11669183" cy="4116916"/>
          </a:xfrm>
          <a:prstGeom prst="rect">
            <a:avLst/>
          </a:prstGeom>
        </p:spPr>
        <p:txBody>
          <a:bodyPr/>
          <a:lstStyle>
            <a:lvl1pPr>
              <a:defRPr sz="2133">
                <a:solidFill>
                  <a:srgbClr val="7F7F7F"/>
                </a:solidFill>
                <a:latin typeface="Arial"/>
                <a:cs typeface="Arial"/>
              </a:defRPr>
            </a:lvl1pPr>
            <a:lvl2pPr marL="461422" indent="-457189">
              <a:buClr>
                <a:srgbClr val="00AEB2"/>
              </a:buClr>
              <a:defRPr sz="2133">
                <a:solidFill>
                  <a:srgbClr val="7F7F7F"/>
                </a:solidFill>
                <a:latin typeface="Arial"/>
                <a:cs typeface="Arial"/>
              </a:defRPr>
            </a:lvl2pPr>
            <a:lvl3pPr marL="1217054" indent="-457189">
              <a:buClr>
                <a:srgbClr val="F68A1E"/>
              </a:buClr>
              <a:defRPr sz="2133">
                <a:solidFill>
                  <a:srgbClr val="7F7F7F"/>
                </a:solidFill>
                <a:latin typeface="Arial"/>
                <a:cs typeface="Arial"/>
              </a:defRPr>
            </a:lvl3pPr>
            <a:lvl4pPr marL="1826638" indent="-457189">
              <a:buClr>
                <a:srgbClr val="00707E"/>
              </a:buClr>
              <a:defRPr sz="2133">
                <a:solidFill>
                  <a:srgbClr val="7F7F7F"/>
                </a:solidFill>
                <a:latin typeface="Arial"/>
                <a:cs typeface="Arial"/>
              </a:defRPr>
            </a:lvl4pPr>
            <a:lvl5pPr marL="2446805" indent="-457189">
              <a:buClr>
                <a:srgbClr val="F0B323"/>
              </a:buClr>
              <a:defRPr sz="2133">
                <a:solidFill>
                  <a:srgbClr val="7F7F7F"/>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21"/>
          <p:cNvSpPr>
            <a:spLocks noGrp="1"/>
          </p:cNvSpPr>
          <p:nvPr>
            <p:ph type="body" sz="quarter" idx="12" hasCustomPrompt="1"/>
          </p:nvPr>
        </p:nvSpPr>
        <p:spPr>
          <a:xfrm>
            <a:off x="230718" y="1259418"/>
            <a:ext cx="11669183" cy="664633"/>
          </a:xfrm>
          <a:prstGeom prst="rect">
            <a:avLst/>
          </a:prstGeom>
        </p:spPr>
        <p:txBody>
          <a:bodyPr vert="horz"/>
          <a:lstStyle>
            <a:lvl1pPr>
              <a:defRPr sz="3200" baseline="0">
                <a:solidFill>
                  <a:srgbClr val="F05A22"/>
                </a:solidFill>
                <a:latin typeface="Arial"/>
                <a:cs typeface="Arial"/>
              </a:defRPr>
            </a:lvl1pPr>
          </a:lstStyle>
          <a:p>
            <a:pPr lvl="0"/>
            <a:r>
              <a:rPr lang="en-US" dirty="0"/>
              <a:t>Click to Enter Header</a:t>
            </a:r>
          </a:p>
        </p:txBody>
      </p:sp>
      <p:sp>
        <p:nvSpPr>
          <p:cNvPr id="8" name="Text Placeholder 7"/>
          <p:cNvSpPr>
            <a:spLocks noGrp="1"/>
          </p:cNvSpPr>
          <p:nvPr>
            <p:ph type="body" sz="quarter" idx="13" hasCustomPrompt="1"/>
          </p:nvPr>
        </p:nvSpPr>
        <p:spPr>
          <a:xfrm>
            <a:off x="298451" y="278651"/>
            <a:ext cx="8252883" cy="483348"/>
          </a:xfrm>
          <a:prstGeom prst="rect">
            <a:avLst/>
          </a:prstGeom>
        </p:spPr>
        <p:txBody>
          <a:bodyPr vert="horz"/>
          <a:lstStyle>
            <a:lvl1pPr>
              <a:defRPr sz="1867" b="1" spc="267" baseline="0">
                <a:solidFill>
                  <a:srgbClr val="FFFFFF"/>
                </a:solidFill>
                <a:latin typeface="Arial"/>
                <a:cs typeface="Arial"/>
              </a:defRPr>
            </a:lvl1pPr>
            <a:lvl2pPr>
              <a:defRPr sz="1467" b="1">
                <a:solidFill>
                  <a:srgbClr val="FFFFFF"/>
                </a:solidFill>
                <a:latin typeface="Helvetica"/>
                <a:cs typeface="Helvetica"/>
              </a:defRPr>
            </a:lvl2pPr>
            <a:lvl3pPr>
              <a:defRPr sz="1467" b="1">
                <a:solidFill>
                  <a:srgbClr val="FFFFFF"/>
                </a:solidFill>
                <a:latin typeface="Helvetica"/>
                <a:cs typeface="Helvetica"/>
              </a:defRPr>
            </a:lvl3pPr>
            <a:lvl4pPr>
              <a:defRPr sz="1467" b="1">
                <a:solidFill>
                  <a:srgbClr val="FFFFFF"/>
                </a:solidFill>
                <a:latin typeface="Helvetica"/>
                <a:cs typeface="Helvetica"/>
              </a:defRPr>
            </a:lvl4pPr>
            <a:lvl5pPr>
              <a:defRPr sz="1467" b="1">
                <a:solidFill>
                  <a:srgbClr val="FFFFFF"/>
                </a:solidFill>
                <a:latin typeface="Helvetica"/>
                <a:cs typeface="Helvetica"/>
              </a:defRPr>
            </a:lvl5pPr>
          </a:lstStyle>
          <a:p>
            <a:pPr lvl="0"/>
            <a:r>
              <a:rPr lang="en-US" dirty="0"/>
              <a:t>CLICK TO ENTER PRESENTATION OR SECTION TITLE</a:t>
            </a:r>
          </a:p>
        </p:txBody>
      </p:sp>
      <p:sp>
        <p:nvSpPr>
          <p:cNvPr id="6" name="Slide Number Placeholder 5">
            <a:extLst>
              <a:ext uri="{FF2B5EF4-FFF2-40B4-BE49-F238E27FC236}">
                <a16:creationId xmlns:a16="http://schemas.microsoft.com/office/drawing/2014/main" id="{EE135D95-A65F-4CE6-9FA9-017EFC4C9C5E}"/>
              </a:ext>
            </a:extLst>
          </p:cNvPr>
          <p:cNvSpPr>
            <a:spLocks noGrp="1"/>
          </p:cNvSpPr>
          <p:nvPr>
            <p:ph type="sldNum" sz="quarter" idx="14"/>
          </p:nvPr>
        </p:nvSpPr>
        <p:spPr>
          <a:xfrm>
            <a:off x="833388" y="6356351"/>
            <a:ext cx="620027" cy="352458"/>
          </a:xfrm>
        </p:spPr>
        <p:txBody>
          <a:bodyPr/>
          <a:lstStyle/>
          <a:p>
            <a:fld id="{77EA6F80-FA2B-4F6A-8A74-04B54F29B37F}" type="slidenum">
              <a:rPr lang="en-US" smtClean="0"/>
              <a:t>‹#›</a:t>
            </a:fld>
            <a:endParaRPr lang="en-US"/>
          </a:p>
        </p:txBody>
      </p:sp>
    </p:spTree>
    <p:extLst>
      <p:ext uri="{BB962C8B-B14F-4D97-AF65-F5344CB8AC3E}">
        <p14:creationId xmlns:p14="http://schemas.microsoft.com/office/powerpoint/2010/main" val="2069391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4" name="Picture 3" descr="Cover_MELogo.jpg"/>
          <p:cNvPicPr>
            <a:picLocks noChangeAspect="1"/>
          </p:cNvPicPr>
          <p:nvPr userDrawn="1"/>
        </p:nvPicPr>
        <p:blipFill>
          <a:blip r:embed="rId2" cstate="print"/>
          <a:stretch>
            <a:fillRect/>
          </a:stretch>
        </p:blipFill>
        <p:spPr>
          <a:xfrm>
            <a:off x="0" y="0"/>
            <a:ext cx="12192000" cy="6858000"/>
          </a:xfrm>
          <a:prstGeom prst="rect">
            <a:avLst/>
          </a:prstGeom>
        </p:spPr>
      </p:pic>
      <p:sp>
        <p:nvSpPr>
          <p:cNvPr id="99352" name="Rectangle 24"/>
          <p:cNvSpPr>
            <a:spLocks noGrp="1" noChangeArrowheads="1"/>
          </p:cNvSpPr>
          <p:nvPr>
            <p:ph type="ctrTitle"/>
          </p:nvPr>
        </p:nvSpPr>
        <p:spPr bwMode="white">
          <a:xfrm>
            <a:off x="914400" y="2667000"/>
            <a:ext cx="10363200" cy="1219200"/>
          </a:xfrm>
        </p:spPr>
        <p:txBody>
          <a:bodyPr/>
          <a:lstStyle>
            <a:lvl1pPr algn="ctr">
              <a:defRPr sz="3200">
                <a:solidFill>
                  <a:schemeClr val="bg1"/>
                </a:solidFill>
              </a:defRPr>
            </a:lvl1pPr>
          </a:lstStyle>
          <a:p>
            <a:r>
              <a:rPr lang="en-US" dirty="0"/>
              <a:t>Title text here</a:t>
            </a:r>
          </a:p>
        </p:txBody>
      </p:sp>
      <p:sp>
        <p:nvSpPr>
          <p:cNvPr id="99353" name="Rectangle 25"/>
          <p:cNvSpPr>
            <a:spLocks noGrp="1" noChangeArrowheads="1"/>
          </p:cNvSpPr>
          <p:nvPr>
            <p:ph type="subTitle" idx="1"/>
          </p:nvPr>
        </p:nvSpPr>
        <p:spPr bwMode="black">
          <a:xfrm>
            <a:off x="1828800" y="4800600"/>
            <a:ext cx="8534400" cy="1066800"/>
          </a:xfrm>
        </p:spPr>
        <p:txBody>
          <a:bodyPr/>
          <a:lstStyle>
            <a:lvl1pPr marL="0" indent="0" algn="ctr">
              <a:defRPr>
                <a:solidFill>
                  <a:srgbClr val="17426B"/>
                </a:solidFill>
              </a:defRPr>
            </a:lvl1pPr>
          </a:lstStyle>
          <a:p>
            <a:r>
              <a:rPr lang="en-US" dirty="0"/>
              <a:t>Subtitle text here</a:t>
            </a:r>
          </a:p>
        </p:txBody>
      </p:sp>
      <p:pic>
        <p:nvPicPr>
          <p:cNvPr id="6" name="Picture 3" descr="C:\Users\rgamble\AppData\Local\Microsoft\Windows\INetCache\IE\CS5KE8FV\1_TXJrFpN5ugnbSBvCr6tkQA[1].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323" y="0"/>
            <a:ext cx="12197324" cy="4581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32826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chemeClr val="bg1"/>
        </a:solidFill>
        <a:effectLst/>
      </p:bgPr>
    </p:bg>
    <p:spTree>
      <p:nvGrpSpPr>
        <p:cNvPr id="1" name=""/>
        <p:cNvGrpSpPr/>
        <p:nvPr/>
      </p:nvGrpSpPr>
      <p:grpSpPr>
        <a:xfrm>
          <a:off x="0" y="0"/>
          <a:ext cx="0" cy="0"/>
          <a:chOff x="0" y="0"/>
          <a:chExt cx="0" cy="0"/>
        </a:xfrm>
      </p:grpSpPr>
      <p:pic>
        <p:nvPicPr>
          <p:cNvPr id="6" name="Picture 5" descr="ME Divider.jpg"/>
          <p:cNvPicPr>
            <a:picLocks noChangeAspect="1"/>
          </p:cNvPicPr>
          <p:nvPr userDrawn="1"/>
        </p:nvPicPr>
        <p:blipFill>
          <a:blip r:embed="rId2" cstate="print"/>
          <a:stretch>
            <a:fillRect/>
          </a:stretch>
        </p:blipFill>
        <p:spPr>
          <a:xfrm>
            <a:off x="0" y="0"/>
            <a:ext cx="12192000" cy="6858000"/>
          </a:xfrm>
          <a:prstGeom prst="rect">
            <a:avLst/>
          </a:prstGeom>
        </p:spPr>
      </p:pic>
      <p:sp>
        <p:nvSpPr>
          <p:cNvPr id="112645" name="Rectangle 5"/>
          <p:cNvSpPr>
            <a:spLocks noGrp="1" noChangeArrowheads="1"/>
          </p:cNvSpPr>
          <p:nvPr>
            <p:ph type="ctrTitle"/>
          </p:nvPr>
        </p:nvSpPr>
        <p:spPr bwMode="white">
          <a:xfrm>
            <a:off x="914400" y="2667000"/>
            <a:ext cx="10363200" cy="1219200"/>
          </a:xfrm>
        </p:spPr>
        <p:txBody>
          <a:bodyPr/>
          <a:lstStyle>
            <a:lvl1pPr algn="ctr">
              <a:defRPr>
                <a:solidFill>
                  <a:schemeClr val="bg1"/>
                </a:solidFill>
              </a:defRPr>
            </a:lvl1pPr>
          </a:lstStyle>
          <a:p>
            <a:r>
              <a:rPr lang="en-US" dirty="0"/>
              <a:t>Click to edit Master title style</a:t>
            </a:r>
          </a:p>
        </p:txBody>
      </p:sp>
      <p:sp>
        <p:nvSpPr>
          <p:cNvPr id="112646" name="Rectangle 6"/>
          <p:cNvSpPr>
            <a:spLocks noGrp="1" noChangeArrowheads="1"/>
          </p:cNvSpPr>
          <p:nvPr>
            <p:ph type="subTitle" idx="1"/>
          </p:nvPr>
        </p:nvSpPr>
        <p:spPr>
          <a:xfrm>
            <a:off x="1828800" y="4648200"/>
            <a:ext cx="8534400" cy="1219200"/>
          </a:xfrm>
        </p:spPr>
        <p:txBody>
          <a:bodyPr/>
          <a:lstStyle>
            <a:lvl1pPr marL="0" indent="0" algn="ctr">
              <a:defRPr>
                <a:solidFill>
                  <a:srgbClr val="17426B"/>
                </a:solidFill>
              </a:defRPr>
            </a:lvl1pPr>
          </a:lstStyle>
          <a:p>
            <a:r>
              <a:rPr lang="en-US"/>
              <a:t>Click to edit Master subtitle style</a:t>
            </a:r>
          </a:p>
        </p:txBody>
      </p:sp>
      <p:sp>
        <p:nvSpPr>
          <p:cNvPr id="9" name="Rectangle 25"/>
          <p:cNvSpPr>
            <a:spLocks noChangeArrowheads="1"/>
          </p:cNvSpPr>
          <p:nvPr userDrawn="1"/>
        </p:nvSpPr>
        <p:spPr bwMode="auto">
          <a:xfrm>
            <a:off x="9238120" y="6587601"/>
            <a:ext cx="2540000" cy="152400"/>
          </a:xfrm>
          <a:prstGeom prst="rect">
            <a:avLst/>
          </a:prstGeom>
          <a:noFill/>
          <a:ln w="9525">
            <a:noFill/>
            <a:miter lim="800000"/>
            <a:headEnd/>
            <a:tailEnd/>
          </a:ln>
          <a:effectLst/>
        </p:spPr>
        <p:txBody>
          <a:bodyPr lIns="0" tIns="0" rIns="0" bIns="0"/>
          <a:lstStyle/>
          <a:p>
            <a:pPr algn="r" eaLnBrk="0" fontAlgn="base" hangingPunct="0">
              <a:spcBef>
                <a:spcPct val="0"/>
              </a:spcBef>
              <a:spcAft>
                <a:spcPct val="0"/>
              </a:spcAft>
              <a:defRPr/>
            </a:pPr>
            <a:fld id="{B020A85C-718C-42DB-B691-E1313AD0D70D}" type="slidenum">
              <a:rPr lang="en-US" sz="900">
                <a:solidFill>
                  <a:srgbClr val="06325C"/>
                </a:solidFill>
              </a:rPr>
              <a:pPr algn="r" eaLnBrk="0" fontAlgn="base" hangingPunct="0">
                <a:spcBef>
                  <a:spcPct val="0"/>
                </a:spcBef>
                <a:spcAft>
                  <a:spcPct val="0"/>
                </a:spcAft>
                <a:defRPr/>
              </a:pPr>
              <a:t>‹#›</a:t>
            </a:fld>
            <a:endParaRPr lang="en-US" sz="900" dirty="0">
              <a:solidFill>
                <a:srgbClr val="06325C"/>
              </a:solidFill>
            </a:endParaRPr>
          </a:p>
        </p:txBody>
      </p:sp>
    </p:spTree>
    <p:extLst>
      <p:ext uri="{BB962C8B-B14F-4D97-AF65-F5344CB8AC3E}">
        <p14:creationId xmlns:p14="http://schemas.microsoft.com/office/powerpoint/2010/main" val="29288488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524392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138559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203200" y="152400"/>
            <a:ext cx="11785600" cy="762000"/>
          </a:xfrm>
        </p:spPr>
        <p:txBody>
          <a:bodyPr/>
          <a:lstStyle/>
          <a:p>
            <a:r>
              <a:rPr lang="en-US"/>
              <a:t>Click to edit Master title style</a:t>
            </a:r>
          </a:p>
        </p:txBody>
      </p:sp>
    </p:spTree>
    <p:extLst>
      <p:ext uri="{BB962C8B-B14F-4D97-AF65-F5344CB8AC3E}">
        <p14:creationId xmlns:p14="http://schemas.microsoft.com/office/powerpoint/2010/main" val="39562307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4" name="Picture 3" descr="Cover_MELogo.jpg"/>
          <p:cNvPicPr>
            <a:picLocks noChangeAspect="1"/>
          </p:cNvPicPr>
          <p:nvPr userDrawn="1"/>
        </p:nvPicPr>
        <p:blipFill>
          <a:blip r:embed="rId2" cstate="print"/>
          <a:stretch>
            <a:fillRect/>
          </a:stretch>
        </p:blipFill>
        <p:spPr>
          <a:xfrm>
            <a:off x="0" y="0"/>
            <a:ext cx="12192000" cy="6858000"/>
          </a:xfrm>
          <a:prstGeom prst="rect">
            <a:avLst/>
          </a:prstGeom>
        </p:spPr>
      </p:pic>
      <p:sp>
        <p:nvSpPr>
          <p:cNvPr id="99352" name="Rectangle 24"/>
          <p:cNvSpPr>
            <a:spLocks noGrp="1" noChangeArrowheads="1"/>
          </p:cNvSpPr>
          <p:nvPr>
            <p:ph type="ctrTitle" hasCustomPrompt="1"/>
          </p:nvPr>
        </p:nvSpPr>
        <p:spPr bwMode="white">
          <a:xfrm>
            <a:off x="914400" y="2667000"/>
            <a:ext cx="10363200" cy="1219200"/>
          </a:xfrm>
        </p:spPr>
        <p:txBody>
          <a:bodyPr/>
          <a:lstStyle>
            <a:lvl1pPr algn="ctr">
              <a:defRPr sz="3200">
                <a:solidFill>
                  <a:schemeClr val="bg1"/>
                </a:solidFill>
              </a:defRPr>
            </a:lvl1pPr>
          </a:lstStyle>
          <a:p>
            <a:r>
              <a:rPr lang="en-US" dirty="0"/>
              <a:t>Title Text Here</a:t>
            </a:r>
          </a:p>
        </p:txBody>
      </p:sp>
    </p:spTree>
    <p:extLst>
      <p:ext uri="{BB962C8B-B14F-4D97-AF65-F5344CB8AC3E}">
        <p14:creationId xmlns:p14="http://schemas.microsoft.com/office/powerpoint/2010/main" val="11643909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solidFill>
        <a:effectLst/>
      </p:bgPr>
    </p:bg>
    <p:spTree>
      <p:nvGrpSpPr>
        <p:cNvPr id="1" name=""/>
        <p:cNvGrpSpPr/>
        <p:nvPr/>
      </p:nvGrpSpPr>
      <p:grpSpPr>
        <a:xfrm>
          <a:off x="0" y="0"/>
          <a:ext cx="0" cy="0"/>
          <a:chOff x="0" y="0"/>
          <a:chExt cx="0" cy="0"/>
        </a:xfrm>
      </p:grpSpPr>
      <p:pic>
        <p:nvPicPr>
          <p:cNvPr id="6" name="Picture 5" descr="ME Divider.jpg"/>
          <p:cNvPicPr>
            <a:picLocks noChangeAspect="1"/>
          </p:cNvPicPr>
          <p:nvPr userDrawn="1"/>
        </p:nvPicPr>
        <p:blipFill>
          <a:blip r:embed="rId2" cstate="print"/>
          <a:stretch>
            <a:fillRect/>
          </a:stretch>
        </p:blipFill>
        <p:spPr>
          <a:xfrm>
            <a:off x="0" y="0"/>
            <a:ext cx="12192000" cy="6858000"/>
          </a:xfrm>
          <a:prstGeom prst="rect">
            <a:avLst/>
          </a:prstGeom>
        </p:spPr>
      </p:pic>
      <p:sp>
        <p:nvSpPr>
          <p:cNvPr id="112645" name="Rectangle 5"/>
          <p:cNvSpPr>
            <a:spLocks noGrp="1" noChangeArrowheads="1"/>
          </p:cNvSpPr>
          <p:nvPr>
            <p:ph type="ctrTitle" hasCustomPrompt="1"/>
          </p:nvPr>
        </p:nvSpPr>
        <p:spPr bwMode="white">
          <a:xfrm>
            <a:off x="914400" y="2667000"/>
            <a:ext cx="10363200" cy="1219200"/>
          </a:xfrm>
        </p:spPr>
        <p:txBody>
          <a:bodyPr/>
          <a:lstStyle>
            <a:lvl1pPr algn="ctr">
              <a:defRPr>
                <a:solidFill>
                  <a:schemeClr val="bg1"/>
                </a:solidFill>
              </a:defRPr>
            </a:lvl1pPr>
          </a:lstStyle>
          <a:p>
            <a:r>
              <a:rPr lang="en-US" dirty="0"/>
              <a:t>Click to Edit Master Title Style</a:t>
            </a:r>
          </a:p>
        </p:txBody>
      </p:sp>
      <p:sp>
        <p:nvSpPr>
          <p:cNvPr id="8" name="TextBox 1"/>
          <p:cNvSpPr txBox="1"/>
          <p:nvPr userDrawn="1"/>
        </p:nvSpPr>
        <p:spPr>
          <a:xfrm>
            <a:off x="203200" y="6172200"/>
            <a:ext cx="2946400" cy="230832"/>
          </a:xfrm>
          <a:prstGeom prst="rect">
            <a:avLst/>
          </a:prstGeom>
          <a:noFill/>
        </p:spPr>
        <p:txBody>
          <a:bodyPr wrap="square" rtlCol="0">
            <a:spAutoFit/>
          </a:bodyPr>
          <a:lstStyle>
            <a:defPPr>
              <a:defRPr lang="en-US"/>
            </a:defPPr>
            <a:lvl1pPr algn="l" rtl="0" fontAlgn="base">
              <a:spcBef>
                <a:spcPct val="0"/>
              </a:spcBef>
              <a:spcAft>
                <a:spcPct val="0"/>
              </a:spcAft>
              <a:defRPr sz="1600" b="1" kern="1200">
                <a:solidFill>
                  <a:schemeClr val="tx1"/>
                </a:solidFill>
                <a:latin typeface="Arial" pitchFamily="34" charset="0"/>
                <a:ea typeface="+mn-ea"/>
                <a:cs typeface="Arial" pitchFamily="34" charset="0"/>
              </a:defRPr>
            </a:lvl1pPr>
            <a:lvl2pPr marL="457200" algn="l" rtl="0" fontAlgn="base">
              <a:spcBef>
                <a:spcPct val="0"/>
              </a:spcBef>
              <a:spcAft>
                <a:spcPct val="0"/>
              </a:spcAft>
              <a:defRPr sz="1600" b="1"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1600" b="1"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1600" b="1"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1600" b="1" kern="1200">
                <a:solidFill>
                  <a:schemeClr val="tx1"/>
                </a:solidFill>
                <a:latin typeface="Arial" pitchFamily="34" charset="0"/>
                <a:ea typeface="+mn-ea"/>
                <a:cs typeface="Arial" pitchFamily="34" charset="0"/>
              </a:defRPr>
            </a:lvl5pPr>
            <a:lvl6pPr marL="2286000" algn="l" defTabSz="914400" rtl="0" eaLnBrk="1" latinLnBrk="0" hangingPunct="1">
              <a:defRPr sz="1600" b="1" kern="1200">
                <a:solidFill>
                  <a:schemeClr val="tx1"/>
                </a:solidFill>
                <a:latin typeface="Arial" pitchFamily="34" charset="0"/>
                <a:ea typeface="+mn-ea"/>
                <a:cs typeface="Arial" pitchFamily="34" charset="0"/>
              </a:defRPr>
            </a:lvl6pPr>
            <a:lvl7pPr marL="2743200" algn="l" defTabSz="914400" rtl="0" eaLnBrk="1" latinLnBrk="0" hangingPunct="1">
              <a:defRPr sz="1600" b="1" kern="1200">
                <a:solidFill>
                  <a:schemeClr val="tx1"/>
                </a:solidFill>
                <a:latin typeface="Arial" pitchFamily="34" charset="0"/>
                <a:ea typeface="+mn-ea"/>
                <a:cs typeface="Arial" pitchFamily="34" charset="0"/>
              </a:defRPr>
            </a:lvl7pPr>
            <a:lvl8pPr marL="3200400" algn="l" defTabSz="914400" rtl="0" eaLnBrk="1" latinLnBrk="0" hangingPunct="1">
              <a:defRPr sz="1600" b="1" kern="1200">
                <a:solidFill>
                  <a:schemeClr val="tx1"/>
                </a:solidFill>
                <a:latin typeface="Arial" pitchFamily="34" charset="0"/>
                <a:ea typeface="+mn-ea"/>
                <a:cs typeface="Arial" pitchFamily="34" charset="0"/>
              </a:defRPr>
            </a:lvl8pPr>
            <a:lvl9pPr marL="3657600" algn="l" defTabSz="914400" rtl="0" eaLnBrk="1" latinLnBrk="0" hangingPunct="1">
              <a:defRPr sz="1600" b="1" kern="1200">
                <a:solidFill>
                  <a:schemeClr val="tx1"/>
                </a:solidFill>
                <a:latin typeface="Arial" pitchFamily="34" charset="0"/>
                <a:ea typeface="+mn-ea"/>
                <a:cs typeface="Arial" pitchFamily="34" charset="0"/>
              </a:defRPr>
            </a:lvl9pPr>
          </a:lstStyle>
          <a:p>
            <a:r>
              <a:rPr lang="en-US" sz="900" b="0" dirty="0">
                <a:solidFill>
                  <a:srgbClr val="000000"/>
                </a:solidFill>
                <a:hlinkClick r:id="rId3" action="ppaction://hlinksldjump"/>
              </a:rPr>
              <a:t>Return to contents</a:t>
            </a:r>
            <a:endParaRPr lang="en-US" sz="900" b="0" dirty="0">
              <a:solidFill>
                <a:srgbClr val="000000"/>
              </a:solidFill>
            </a:endParaRPr>
          </a:p>
        </p:txBody>
      </p:sp>
      <p:sp>
        <p:nvSpPr>
          <p:cNvPr id="7" name="Rectangle 25"/>
          <p:cNvSpPr>
            <a:spLocks noChangeArrowheads="1"/>
          </p:cNvSpPr>
          <p:nvPr userDrawn="1"/>
        </p:nvSpPr>
        <p:spPr bwMode="auto">
          <a:xfrm>
            <a:off x="9343624" y="6605882"/>
            <a:ext cx="2540000" cy="152400"/>
          </a:xfrm>
          <a:prstGeom prst="rect">
            <a:avLst/>
          </a:prstGeom>
          <a:noFill/>
          <a:ln w="9525">
            <a:noFill/>
            <a:miter lim="800000"/>
            <a:headEnd/>
            <a:tailEnd/>
          </a:ln>
          <a:effectLst/>
        </p:spPr>
        <p:txBody>
          <a:bodyPr lIns="0" tIns="0" rIns="0" bIns="0"/>
          <a:lstStyle/>
          <a:p>
            <a:pPr algn="r" eaLnBrk="0" fontAlgn="base" hangingPunct="0">
              <a:spcBef>
                <a:spcPct val="0"/>
              </a:spcBef>
              <a:spcAft>
                <a:spcPct val="0"/>
              </a:spcAft>
              <a:defRPr/>
            </a:pPr>
            <a:fld id="{EF343EA0-A3D6-4870-B3AA-C5774F22A727}" type="slidenum">
              <a:rPr lang="en-US" sz="900">
                <a:solidFill>
                  <a:srgbClr val="06325C"/>
                </a:solidFill>
              </a:rPr>
              <a:pPr algn="r" eaLnBrk="0" fontAlgn="base" hangingPunct="0">
                <a:spcBef>
                  <a:spcPct val="0"/>
                </a:spcBef>
                <a:spcAft>
                  <a:spcPct val="0"/>
                </a:spcAft>
                <a:defRPr/>
              </a:pPr>
              <a:t>‹#›</a:t>
            </a:fld>
            <a:endParaRPr lang="en-US" sz="900" dirty="0">
              <a:solidFill>
                <a:srgbClr val="06325C"/>
              </a:solidFill>
            </a:endParaRPr>
          </a:p>
        </p:txBody>
      </p:sp>
      <p:sp>
        <p:nvSpPr>
          <p:cNvPr id="11" name="Rectangle 10"/>
          <p:cNvSpPr/>
          <p:nvPr userDrawn="1"/>
        </p:nvSpPr>
        <p:spPr>
          <a:xfrm>
            <a:off x="204393" y="6454588"/>
            <a:ext cx="853225" cy="419548"/>
          </a:xfrm>
          <a:prstGeom prst="rect">
            <a:avLst/>
          </a:prstGeom>
        </p:spPr>
        <p:txBody>
          <a:bodyPr wrap="none" anchor="ctr">
            <a:noAutofit/>
          </a:bodyPr>
          <a:lstStyle/>
          <a:p>
            <a:pPr algn="ctr" fontAlgn="base">
              <a:spcBef>
                <a:spcPct val="0"/>
              </a:spcBef>
              <a:spcAft>
                <a:spcPct val="0"/>
              </a:spcAft>
              <a:defRPr/>
            </a:pPr>
            <a:r>
              <a:rPr lang="en-US" sz="900" dirty="0">
                <a:solidFill>
                  <a:srgbClr val="06325C"/>
                </a:solidFill>
              </a:rPr>
              <a:t>MC09-14</a:t>
            </a:r>
          </a:p>
        </p:txBody>
      </p:sp>
    </p:spTree>
    <p:extLst>
      <p:ext uri="{BB962C8B-B14F-4D97-AF65-F5344CB8AC3E}">
        <p14:creationId xmlns:p14="http://schemas.microsoft.com/office/powerpoint/2010/main" val="2807391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Content Placeholder 9"/>
          <p:cNvSpPr>
            <a:spLocks noGrp="1"/>
          </p:cNvSpPr>
          <p:nvPr>
            <p:ph sz="quarter" idx="10" hasCustomPrompt="1"/>
          </p:nvPr>
        </p:nvSpPr>
        <p:spPr>
          <a:xfrm>
            <a:off x="495994" y="1295400"/>
            <a:ext cx="11200015" cy="4953000"/>
          </a:xfrm>
          <a:prstGeom prst="rect">
            <a:avLst/>
          </a:prstGeom>
        </p:spPr>
        <p:txBody>
          <a:bodyPr/>
          <a:lstStyle>
            <a:lvl1pPr marL="0" indent="0">
              <a:lnSpc>
                <a:spcPct val="100000"/>
              </a:lnSpc>
              <a:spcBef>
                <a:spcPts val="600"/>
              </a:spcBef>
              <a:spcAft>
                <a:spcPts val="0"/>
              </a:spcAft>
              <a:defRPr>
                <a:solidFill>
                  <a:schemeClr val="tx1"/>
                </a:solidFill>
              </a:defRPr>
            </a:lvl1pPr>
            <a:lvl2pPr marL="233363" indent="-233363">
              <a:lnSpc>
                <a:spcPct val="100000"/>
              </a:lnSpc>
              <a:spcBef>
                <a:spcPts val="600"/>
              </a:spcBef>
              <a:spcAft>
                <a:spcPts val="0"/>
              </a:spcAft>
              <a:buSzPct val="100000"/>
              <a:buFont typeface="Arial" pitchFamily="34" charset="0"/>
              <a:buChar char="•"/>
              <a:defRPr>
                <a:solidFill>
                  <a:schemeClr val="tx1"/>
                </a:solidFill>
              </a:defRPr>
            </a:lvl2pPr>
            <a:lvl3pPr marL="457200" indent="-231775">
              <a:lnSpc>
                <a:spcPct val="100000"/>
              </a:lnSpc>
              <a:spcBef>
                <a:spcPts val="600"/>
              </a:spcBef>
              <a:spcAft>
                <a:spcPts val="0"/>
              </a:spcAft>
              <a:buSzPct val="100000"/>
              <a:buFont typeface="Courier New" pitchFamily="49" charset="0"/>
              <a:buChar char="o"/>
              <a:defRPr>
                <a:solidFill>
                  <a:schemeClr val="tx1"/>
                </a:solidFill>
              </a:defRPr>
            </a:lvl3pPr>
          </a:lstStyle>
          <a:p>
            <a:pPr marL="0" indent="0"/>
            <a:r>
              <a:rPr lang="en-US" sz="1400" dirty="0"/>
              <a:t>Text line 1</a:t>
            </a:r>
          </a:p>
          <a:p>
            <a:pPr lvl="1"/>
            <a:r>
              <a:rPr lang="en-US" sz="1400" dirty="0"/>
              <a:t>Text line 2</a:t>
            </a:r>
          </a:p>
          <a:p>
            <a:pPr lvl="2"/>
            <a:r>
              <a:rPr lang="en-US" sz="1400" dirty="0"/>
              <a:t>Text line 3</a:t>
            </a:r>
          </a:p>
          <a:p>
            <a:pPr lvl="0"/>
            <a:endParaRPr lang="en-US" dirty="0"/>
          </a:p>
        </p:txBody>
      </p:sp>
      <p:sp>
        <p:nvSpPr>
          <p:cNvPr id="2" name="Title 1"/>
          <p:cNvSpPr>
            <a:spLocks noGrp="1"/>
          </p:cNvSpPr>
          <p:nvPr>
            <p:ph type="title" hasCustomPrompt="1"/>
          </p:nvPr>
        </p:nvSpPr>
        <p:spPr>
          <a:xfrm>
            <a:off x="575733" y="127711"/>
            <a:ext cx="11108267" cy="811378"/>
          </a:xfrm>
        </p:spPr>
        <p:txBody>
          <a:bodyPr/>
          <a:lstStyle>
            <a:lvl1pPr marL="0" indent="0">
              <a:defRPr baseline="0"/>
            </a:lvl1pPr>
          </a:lstStyle>
          <a:p>
            <a:r>
              <a:rPr lang="en-US" dirty="0"/>
              <a:t>Click to Edit Master Title Style</a:t>
            </a:r>
          </a:p>
        </p:txBody>
      </p:sp>
      <p:sp>
        <p:nvSpPr>
          <p:cNvPr id="4" name="Text Box 80"/>
          <p:cNvSpPr txBox="1">
            <a:spLocks noChangeArrowheads="1"/>
          </p:cNvSpPr>
          <p:nvPr userDrawn="1"/>
        </p:nvSpPr>
        <p:spPr bwMode="auto">
          <a:xfrm>
            <a:off x="5807291" y="6254161"/>
            <a:ext cx="6065395" cy="138499"/>
          </a:xfrm>
          <a:prstGeom prst="rect">
            <a:avLst/>
          </a:prstGeom>
          <a:noFill/>
          <a:ln w="9525">
            <a:noFill/>
            <a:miter lim="800000"/>
            <a:headEnd/>
            <a:tailEnd/>
          </a:ln>
        </p:spPr>
        <p:txBody>
          <a:bodyPr wrap="square" lIns="0" tIns="0" rIns="0" bIns="0" anchor="ctr">
            <a:spAutoFit/>
          </a:bodyPr>
          <a:lstStyle/>
          <a:p>
            <a:pPr algn="r" fontAlgn="base">
              <a:spcBef>
                <a:spcPct val="0"/>
              </a:spcBef>
              <a:spcAft>
                <a:spcPct val="0"/>
              </a:spcAft>
            </a:pPr>
            <a:r>
              <a:rPr lang="en-US" sz="900" dirty="0">
                <a:solidFill>
                  <a:srgbClr val="517496"/>
                </a:solidFill>
              </a:rPr>
              <a:t>Source: Frost &amp; Sullivan</a:t>
            </a:r>
          </a:p>
        </p:txBody>
      </p:sp>
    </p:spTree>
    <p:extLst>
      <p:ext uri="{BB962C8B-B14F-4D97-AF65-F5344CB8AC3E}">
        <p14:creationId xmlns:p14="http://schemas.microsoft.com/office/powerpoint/2010/main" val="3096391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2" hasCustomPrompt="1"/>
          </p:nvPr>
        </p:nvSpPr>
        <p:spPr>
          <a:xfrm>
            <a:off x="839788" y="1233488"/>
            <a:ext cx="7202487" cy="4932362"/>
          </a:xfrm>
        </p:spPr>
        <p:txBody>
          <a:bodyPr>
            <a:normAutofit/>
          </a:bodyPr>
          <a:lstStyle>
            <a:lvl1pPr>
              <a:defRPr sz="18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Table of Contents</a:t>
            </a:r>
          </a:p>
        </p:txBody>
      </p:sp>
      <p:sp>
        <p:nvSpPr>
          <p:cNvPr id="4" name="Slide Number Placeholder 3">
            <a:extLst>
              <a:ext uri="{FF2B5EF4-FFF2-40B4-BE49-F238E27FC236}">
                <a16:creationId xmlns:a16="http://schemas.microsoft.com/office/drawing/2014/main" id="{E0EA2349-05C3-9E4C-88BE-36723E4B6E80}"/>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6007166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ext Box 80"/>
          <p:cNvSpPr txBox="1">
            <a:spLocks noChangeArrowheads="1"/>
          </p:cNvSpPr>
          <p:nvPr userDrawn="1"/>
        </p:nvSpPr>
        <p:spPr bwMode="auto">
          <a:xfrm>
            <a:off x="5807291" y="6254161"/>
            <a:ext cx="6065395" cy="138499"/>
          </a:xfrm>
          <a:prstGeom prst="rect">
            <a:avLst/>
          </a:prstGeom>
          <a:noFill/>
          <a:ln w="9525">
            <a:noFill/>
            <a:miter lim="800000"/>
            <a:headEnd/>
            <a:tailEnd/>
          </a:ln>
        </p:spPr>
        <p:txBody>
          <a:bodyPr wrap="square" lIns="0" tIns="0" rIns="0" bIns="0" anchor="ctr">
            <a:spAutoFit/>
          </a:bodyPr>
          <a:lstStyle/>
          <a:p>
            <a:pPr algn="r" fontAlgn="base">
              <a:spcBef>
                <a:spcPct val="0"/>
              </a:spcBef>
              <a:spcAft>
                <a:spcPct val="0"/>
              </a:spcAft>
            </a:pPr>
            <a:r>
              <a:rPr lang="en-US" sz="900" dirty="0">
                <a:solidFill>
                  <a:srgbClr val="517496"/>
                </a:solidFill>
              </a:rPr>
              <a:t>Note: All figures are rounded. The base year is 2017. Source: Frost &amp; Sullivan</a:t>
            </a:r>
          </a:p>
        </p:txBody>
      </p:sp>
      <p:sp>
        <p:nvSpPr>
          <p:cNvPr id="4" name="Title 1"/>
          <p:cNvSpPr>
            <a:spLocks noGrp="1"/>
          </p:cNvSpPr>
          <p:nvPr>
            <p:ph type="title" hasCustomPrompt="1"/>
          </p:nvPr>
        </p:nvSpPr>
        <p:spPr>
          <a:xfrm>
            <a:off x="575733" y="127711"/>
            <a:ext cx="11108267" cy="811378"/>
          </a:xfrm>
        </p:spPr>
        <p:txBody>
          <a:bodyPr/>
          <a:lstStyle>
            <a:lvl1pPr marL="0" indent="0">
              <a:defRPr baseline="0"/>
            </a:lvl1pPr>
          </a:lstStyle>
          <a:p>
            <a:r>
              <a:rPr lang="en-US" dirty="0"/>
              <a:t>Click to Edit Master Title Style</a:t>
            </a:r>
          </a:p>
        </p:txBody>
      </p:sp>
    </p:spTree>
    <p:extLst>
      <p:ext uri="{BB962C8B-B14F-4D97-AF65-F5344CB8AC3E}">
        <p14:creationId xmlns:p14="http://schemas.microsoft.com/office/powerpoint/2010/main" val="11832010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5733" y="127711"/>
            <a:ext cx="11108267" cy="811378"/>
          </a:xfrm>
        </p:spPr>
        <p:txBody>
          <a:bodyPr/>
          <a:lstStyle>
            <a:lvl1pPr marL="0" indent="0">
              <a:defRPr baseline="0"/>
            </a:lvl1pPr>
          </a:lstStyle>
          <a:p>
            <a:r>
              <a:rPr lang="en-US" dirty="0"/>
              <a:t>Click to Edit Master Title Style</a:t>
            </a:r>
          </a:p>
        </p:txBody>
      </p:sp>
    </p:spTree>
    <p:extLst>
      <p:ext uri="{BB962C8B-B14F-4D97-AF65-F5344CB8AC3E}">
        <p14:creationId xmlns:p14="http://schemas.microsoft.com/office/powerpoint/2010/main" val="5968481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75733" y="127711"/>
            <a:ext cx="11108267" cy="811378"/>
          </a:xfrm>
        </p:spPr>
        <p:txBody>
          <a:bodyPr/>
          <a:lstStyle>
            <a:lvl1pPr marL="0" indent="0">
              <a:defRPr baseline="0"/>
            </a:lvl1pPr>
          </a:lstStyle>
          <a:p>
            <a:r>
              <a:rPr lang="en-US" dirty="0"/>
              <a:t>Click to Edit Master Title Style</a:t>
            </a:r>
          </a:p>
        </p:txBody>
      </p:sp>
    </p:spTree>
    <p:extLst>
      <p:ext uri="{BB962C8B-B14F-4D97-AF65-F5344CB8AC3E}">
        <p14:creationId xmlns:p14="http://schemas.microsoft.com/office/powerpoint/2010/main" val="3043405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003D035F-7D3D-4955-80D2-EAF108965638}" type="datetimeFigureOut">
              <a:rPr lang="en-US" smtClean="0"/>
              <a:t>2/26/2020</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028D5BCD-FBC3-4F82-96EC-AB5C8B8F1D95}" type="slidenum">
              <a:rPr lang="en-US" smtClean="0"/>
              <a:t>‹#›</a:t>
            </a:fld>
            <a:endParaRPr lang="en-US"/>
          </a:p>
        </p:txBody>
      </p:sp>
    </p:spTree>
    <p:extLst>
      <p:ext uri="{BB962C8B-B14F-4D97-AF65-F5344CB8AC3E}">
        <p14:creationId xmlns:p14="http://schemas.microsoft.com/office/powerpoint/2010/main" val="1733443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D0493841-C8FD-6E48-9D27-6A352FF9A12A}"/>
              </a:ext>
            </a:extLst>
          </p:cNvPr>
          <p:cNvSpPr>
            <a:spLocks noGrp="1"/>
          </p:cNvSpPr>
          <p:nvPr>
            <p:ph type="sldNum" sz="quarter" idx="11"/>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924364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se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199" y="1984664"/>
            <a:ext cx="10514013"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5" name="Slide Number Placeholder 4">
            <a:extLst>
              <a:ext uri="{FF2B5EF4-FFF2-40B4-BE49-F238E27FC236}">
                <a16:creationId xmlns:a16="http://schemas.microsoft.com/office/drawing/2014/main" id="{1956DDB8-7B64-EF42-9250-BD09A0898B0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890860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se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6" name="Slide Number Placeholder 5">
            <a:extLst>
              <a:ext uri="{FF2B5EF4-FFF2-40B4-BE49-F238E27FC236}">
                <a16:creationId xmlns:a16="http://schemas.microsoft.com/office/drawing/2014/main" id="{CA9A14CD-ACE9-C44D-9E3B-2FE0023DEFB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440772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se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3"/>
          <p:cNvSpPr>
            <a:spLocks noGrp="1"/>
          </p:cNvSpPr>
          <p:nvPr>
            <p:ph sz="half" idx="2"/>
          </p:nvPr>
        </p:nvSpPr>
        <p:spPr>
          <a:xfrm>
            <a:off x="7408718" y="1233488"/>
            <a:ext cx="3945082" cy="4943475"/>
          </a:xfrm>
        </p:spPr>
        <p:txBody>
          <a:bodyPr>
            <a:normAutofit/>
          </a:bodyPr>
          <a:lstStyle>
            <a:lvl1pPr>
              <a:defRPr sz="2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p:txBody>
      </p:sp>
      <p:sp>
        <p:nvSpPr>
          <p:cNvPr id="13" name="Text Placeholder 11"/>
          <p:cNvSpPr>
            <a:spLocks noGrp="1"/>
          </p:cNvSpPr>
          <p:nvPr>
            <p:ph type="body" sz="quarter" idx="12" hasCustomPrompt="1"/>
          </p:nvPr>
        </p:nvSpPr>
        <p:spPr>
          <a:xfrm>
            <a:off x="839788" y="1233488"/>
            <a:ext cx="6103272"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Text Placeholder 3"/>
          <p:cNvSpPr>
            <a:spLocks noGrp="1"/>
          </p:cNvSpPr>
          <p:nvPr>
            <p:ph type="body" sz="quarter" idx="13" hasCustomPrompt="1"/>
          </p:nvPr>
        </p:nvSpPr>
        <p:spPr>
          <a:xfrm>
            <a:off x="839788" y="2159000"/>
            <a:ext cx="6081712" cy="4006850"/>
          </a:xfrm>
        </p:spPr>
        <p:txBody>
          <a:bodyPr>
            <a:normAutofit/>
          </a:bodyPr>
          <a:lstStyle>
            <a:lvl1pPr>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Text</a:t>
            </a:r>
          </a:p>
        </p:txBody>
      </p:sp>
      <p:sp>
        <p:nvSpPr>
          <p:cNvPr id="5" name="Slide Number Placeholder 4">
            <a:extLst>
              <a:ext uri="{FF2B5EF4-FFF2-40B4-BE49-F238E27FC236}">
                <a16:creationId xmlns:a16="http://schemas.microsoft.com/office/drawing/2014/main" id="{77294375-B587-3F4C-9E44-5ADC407C4FF3}"/>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397720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2"/>
          </p:nvPr>
        </p:nvSpPr>
        <p:spPr>
          <a:xfrm>
            <a:off x="839788" y="1984664"/>
            <a:ext cx="10512425" cy="4181186"/>
          </a:xfrm>
        </p:spPr>
        <p:txBody>
          <a:bodyPr/>
          <a:lstStyle/>
          <a:p>
            <a:r>
              <a:rPr lang="en-US"/>
              <a:t>Click icon to add table</a:t>
            </a:r>
          </a:p>
        </p:txBody>
      </p:sp>
      <p:sp>
        <p:nvSpPr>
          <p:cNvPr id="7" name="Text Placeholder 11"/>
          <p:cNvSpPr>
            <a:spLocks noGrp="1"/>
          </p:cNvSpPr>
          <p:nvPr>
            <p:ph type="body" sz="quarter" idx="13"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Slide Number Placeholder 3">
            <a:extLst>
              <a:ext uri="{FF2B5EF4-FFF2-40B4-BE49-F238E27FC236}">
                <a16:creationId xmlns:a16="http://schemas.microsoft.com/office/drawing/2014/main" id="{AEE31B91-61A9-EE4C-89C3-7E166596E1BF}"/>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70728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ase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199" y="1984664"/>
            <a:ext cx="10514013"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5" name="Slide Number Placeholder 4">
            <a:extLst>
              <a:ext uri="{FF2B5EF4-FFF2-40B4-BE49-F238E27FC236}">
                <a16:creationId xmlns:a16="http://schemas.microsoft.com/office/drawing/2014/main" id="{1956DDB8-7B64-EF42-9250-BD09A0898B0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395598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6.jpe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2.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 Id="rId9" Type="http://schemas.openxmlformats.org/officeDocument/2006/relationships/image" Target="../media/image6.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D0FD12-626B-6E49-B012-6834826DED48}"/>
              </a:ext>
            </a:extLst>
          </p:cNvPr>
          <p:cNvSpPr/>
          <p:nvPr userDrawn="1"/>
        </p:nvSpPr>
        <p:spPr>
          <a:xfrm>
            <a:off x="0" y="0"/>
            <a:ext cx="12192000" cy="9432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6873240" cy="447675"/>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838200" y="1233488"/>
            <a:ext cx="10515600" cy="494347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CD570C52-4A05-1744-BCD2-0537DC4DCF4C}"/>
              </a:ext>
            </a:extLst>
          </p:cNvPr>
          <p:cNvSpPr>
            <a:spLocks noGrp="1"/>
          </p:cNvSpPr>
          <p:nvPr>
            <p:ph type="sldNum" sz="quarter" idx="4"/>
          </p:nvPr>
        </p:nvSpPr>
        <p:spPr>
          <a:xfrm>
            <a:off x="833388" y="6356351"/>
            <a:ext cx="620027" cy="352458"/>
          </a:xfrm>
          <a:prstGeom prst="rect">
            <a:avLst/>
          </a:prstGeom>
        </p:spPr>
        <p:txBody>
          <a:bodyPr vert="horz" lIns="91440" tIns="45720" rIns="91440" bIns="45720" rtlCol="0" anchor="ctr"/>
          <a:lstStyle>
            <a:lvl1pPr algn="l">
              <a:defRPr sz="1200" baseline="0">
                <a:solidFill>
                  <a:schemeClr val="tx1"/>
                </a:solidFill>
              </a:defRPr>
            </a:lvl1pPr>
          </a:lstStyle>
          <a:p>
            <a:fld id="{4658F449-AC56-C64A-8488-86A10DE691DA}" type="slidenum">
              <a:rPr lang="en-US" smtClean="0"/>
              <a:pPr/>
              <a:t>‹#›</a:t>
            </a:fld>
            <a:endParaRPr lang="en-US"/>
          </a:p>
        </p:txBody>
      </p:sp>
      <p:pic>
        <p:nvPicPr>
          <p:cNvPr id="9" name="Picture 8">
            <a:extLst>
              <a:ext uri="{FF2B5EF4-FFF2-40B4-BE49-F238E27FC236}">
                <a16:creationId xmlns:a16="http://schemas.microsoft.com/office/drawing/2014/main" id="{8F46E4A3-6ED3-F74F-BDDB-A694088FED89}"/>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10279781" y="-274437"/>
            <a:ext cx="1931469" cy="1255633"/>
          </a:xfrm>
          <a:prstGeom prst="rect">
            <a:avLst/>
          </a:prstGeom>
        </p:spPr>
      </p:pic>
      <p:sp>
        <p:nvSpPr>
          <p:cNvPr id="10" name="Rectangle 9">
            <a:extLst>
              <a:ext uri="{FF2B5EF4-FFF2-40B4-BE49-F238E27FC236}">
                <a16:creationId xmlns:a16="http://schemas.microsoft.com/office/drawing/2014/main" id="{4D2CBD2D-6700-4013-ABC0-D62EE3281F64}"/>
              </a:ext>
            </a:extLst>
          </p:cNvPr>
          <p:cNvSpPr>
            <a:spLocks noChangeArrowheads="1"/>
          </p:cNvSpPr>
          <p:nvPr userDrawn="1"/>
        </p:nvSpPr>
        <p:spPr bwMode="auto">
          <a:xfrm>
            <a:off x="1737219" y="6405751"/>
            <a:ext cx="452321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ヒラギノ角ゴ Pro W3" pitchFamily="-107" charset="-128"/>
              </a:defRPr>
            </a:lvl1pPr>
            <a:lvl2pPr marL="742950" indent="-285750">
              <a:defRPr>
                <a:solidFill>
                  <a:schemeClr val="tx1"/>
                </a:solidFill>
                <a:latin typeface="Calibri" pitchFamily="34" charset="0"/>
                <a:ea typeface="ヒラギノ角ゴ Pro W3" pitchFamily="-107" charset="-128"/>
              </a:defRPr>
            </a:lvl2pPr>
            <a:lvl3pPr marL="1143000" indent="-228600">
              <a:defRPr>
                <a:solidFill>
                  <a:schemeClr val="tx1"/>
                </a:solidFill>
                <a:latin typeface="Calibri" pitchFamily="34" charset="0"/>
                <a:ea typeface="ヒラギノ角ゴ Pro W3" pitchFamily="-107" charset="-128"/>
              </a:defRPr>
            </a:lvl3pPr>
            <a:lvl4pPr marL="1600200" indent="-228600">
              <a:defRPr>
                <a:solidFill>
                  <a:schemeClr val="tx1"/>
                </a:solidFill>
                <a:latin typeface="Calibri" pitchFamily="34" charset="0"/>
                <a:ea typeface="ヒラギノ角ゴ Pro W3" pitchFamily="-107" charset="-128"/>
              </a:defRPr>
            </a:lvl4pPr>
            <a:lvl5pPr marL="2057400" indent="-228600">
              <a:defRPr>
                <a:solidFill>
                  <a:schemeClr val="tx1"/>
                </a:solidFill>
                <a:latin typeface="Calibri" pitchFamily="34" charset="0"/>
                <a:ea typeface="ヒラギノ角ゴ Pro W3" pitchFamily="-107" charset="-128"/>
              </a:defRPr>
            </a:lvl5pPr>
            <a:lvl6pPr marL="25146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6pPr>
            <a:lvl7pPr marL="29718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7pPr>
            <a:lvl8pPr marL="34290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8pPr>
            <a:lvl9pPr marL="38862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9pPr>
          </a:lstStyle>
          <a:p>
            <a:r>
              <a:rPr lang="en-US" altLang="en-US" sz="1000" dirty="0">
                <a:solidFill>
                  <a:schemeClr val="accent2"/>
                </a:solidFill>
                <a:latin typeface="+mn-lt"/>
              </a:rPr>
              <a:t>© 2020, Continental Automated Buildings Association (CABA)</a:t>
            </a:r>
          </a:p>
        </p:txBody>
      </p:sp>
      <p:sp>
        <p:nvSpPr>
          <p:cNvPr id="11" name="Rectangle 11">
            <a:extLst>
              <a:ext uri="{FF2B5EF4-FFF2-40B4-BE49-F238E27FC236}">
                <a16:creationId xmlns:a16="http://schemas.microsoft.com/office/drawing/2014/main" id="{66851156-AD5D-44A1-B50E-2972DEAC979A}"/>
              </a:ext>
            </a:extLst>
          </p:cNvPr>
          <p:cNvSpPr>
            <a:spLocks noChangeArrowheads="1"/>
          </p:cNvSpPr>
          <p:nvPr userDrawn="1"/>
        </p:nvSpPr>
        <p:spPr bwMode="auto">
          <a:xfrm>
            <a:off x="5685256" y="6407484"/>
            <a:ext cx="452321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ヒラギノ角ゴ Pro W3" pitchFamily="-107" charset="-128"/>
              </a:defRPr>
            </a:lvl1pPr>
            <a:lvl2pPr marL="742950" indent="-285750">
              <a:defRPr>
                <a:solidFill>
                  <a:schemeClr val="tx1"/>
                </a:solidFill>
                <a:latin typeface="Calibri" pitchFamily="34" charset="0"/>
                <a:ea typeface="ヒラギノ角ゴ Pro W3" pitchFamily="-107" charset="-128"/>
              </a:defRPr>
            </a:lvl2pPr>
            <a:lvl3pPr marL="1143000" indent="-228600">
              <a:defRPr>
                <a:solidFill>
                  <a:schemeClr val="tx1"/>
                </a:solidFill>
                <a:latin typeface="Calibri" pitchFamily="34" charset="0"/>
                <a:ea typeface="ヒラギノ角ゴ Pro W3" pitchFamily="-107" charset="-128"/>
              </a:defRPr>
            </a:lvl3pPr>
            <a:lvl4pPr marL="1600200" indent="-228600">
              <a:defRPr>
                <a:solidFill>
                  <a:schemeClr val="tx1"/>
                </a:solidFill>
                <a:latin typeface="Calibri" pitchFamily="34" charset="0"/>
                <a:ea typeface="ヒラギノ角ゴ Pro W3" pitchFamily="-107" charset="-128"/>
              </a:defRPr>
            </a:lvl4pPr>
            <a:lvl5pPr marL="2057400" indent="-228600">
              <a:defRPr>
                <a:solidFill>
                  <a:schemeClr val="tx1"/>
                </a:solidFill>
                <a:latin typeface="Calibri" pitchFamily="34" charset="0"/>
                <a:ea typeface="ヒラギノ角ゴ Pro W3" pitchFamily="-107" charset="-128"/>
              </a:defRPr>
            </a:lvl5pPr>
            <a:lvl6pPr marL="25146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6pPr>
            <a:lvl7pPr marL="29718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7pPr>
            <a:lvl8pPr marL="34290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8pPr>
            <a:lvl9pPr marL="3886200" indent="-228600" defTabSz="457200" eaLnBrk="0" fontAlgn="base" hangingPunct="0">
              <a:spcBef>
                <a:spcPct val="0"/>
              </a:spcBef>
              <a:spcAft>
                <a:spcPct val="0"/>
              </a:spcAft>
              <a:defRPr>
                <a:solidFill>
                  <a:schemeClr val="tx1"/>
                </a:solidFill>
                <a:latin typeface="Calibri" pitchFamily="34" charset="0"/>
                <a:ea typeface="ヒラギノ角ゴ Pro W3" pitchFamily="-107" charset="-128"/>
              </a:defRPr>
            </a:lvl9pPr>
          </a:lstStyle>
          <a:p>
            <a:r>
              <a:rPr lang="en-US" altLang="en-US" sz="1200" dirty="0">
                <a:solidFill>
                  <a:srgbClr val="E83E1D"/>
                </a:solidFill>
                <a:latin typeface="+mn-lt"/>
              </a:rPr>
              <a:t>CABA Connected Home Council (2020)</a:t>
            </a:r>
          </a:p>
        </p:txBody>
      </p:sp>
      <p:pic>
        <p:nvPicPr>
          <p:cNvPr id="12" name="Picture 11">
            <a:extLst>
              <a:ext uri="{FF2B5EF4-FFF2-40B4-BE49-F238E27FC236}">
                <a16:creationId xmlns:a16="http://schemas.microsoft.com/office/drawing/2014/main" id="{60C65406-E82C-4117-AE2C-904DC697A858}"/>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10568292" y="6207644"/>
            <a:ext cx="828040" cy="593270"/>
          </a:xfrm>
          <a:prstGeom prst="rect">
            <a:avLst/>
          </a:prstGeom>
        </p:spPr>
      </p:pic>
    </p:spTree>
    <p:extLst>
      <p:ext uri="{BB962C8B-B14F-4D97-AF65-F5344CB8AC3E}">
        <p14:creationId xmlns:p14="http://schemas.microsoft.com/office/powerpoint/2010/main" val="756595898"/>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7" r:id="rId9"/>
    <p:sldLayoutId id="2147483878" r:id="rId10"/>
    <p:sldLayoutId id="2147483879" r:id="rId11"/>
    <p:sldLayoutId id="2147483880" r:id="rId12"/>
    <p:sldLayoutId id="2147483881" r:id="rId13"/>
    <p:sldLayoutId id="2147483882" r:id="rId14"/>
    <p:sldLayoutId id="2147483883" r:id="rId15"/>
    <p:sldLayoutId id="2147483884" r:id="rId16"/>
    <p:sldLayoutId id="2147483885" r:id="rId17"/>
    <p:sldLayoutId id="2147483886" r:id="rId18"/>
    <p:sldLayoutId id="2147483887" r:id="rId19"/>
    <p:sldLayoutId id="2147483888" r:id="rId20"/>
    <p:sldLayoutId id="2147483889" r:id="rId21"/>
  </p:sldLayoutIdLst>
  <p:hf hdr="0" ftr="0" dt="0"/>
  <p:txStyles>
    <p:titleStyle>
      <a:lvl1pPr algn="l" defTabSz="914400" rtl="0" eaLnBrk="1" latinLnBrk="0" hangingPunct="1">
        <a:lnSpc>
          <a:spcPct val="90000"/>
        </a:lnSpc>
        <a:spcBef>
          <a:spcPct val="0"/>
        </a:spcBef>
        <a:buNone/>
        <a:defRPr sz="3000" kern="1200" baseline="0">
          <a:solidFill>
            <a:schemeClr val="bg1"/>
          </a:solidFill>
          <a:latin typeface="Montserrat Light"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529" userDrawn="1">
          <p15:clr>
            <a:srgbClr val="F26B43"/>
          </p15:clr>
        </p15:guide>
        <p15:guide id="9" pos="7151" userDrawn="1">
          <p15:clr>
            <a:srgbClr val="F26B43"/>
          </p15:clr>
        </p15:guide>
        <p15:guide id="10" orient="horz" pos="777" userDrawn="1">
          <p15:clr>
            <a:srgbClr val="F26B43"/>
          </p15:clr>
        </p15:guide>
        <p15:guide id="11" orient="horz" pos="414" userDrawn="1">
          <p15:clr>
            <a:srgbClr val="F26B43"/>
          </p15:clr>
        </p15:guide>
        <p15:guide id="12" orient="horz" pos="38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6" name="Picture 5" descr="Body.jpg"/>
          <p:cNvPicPr>
            <a:picLocks noChangeAspect="1"/>
          </p:cNvPicPr>
          <p:nvPr/>
        </p:nvPicPr>
        <p:blipFill>
          <a:blip r:embed="rId7" cstate="print"/>
          <a:stretch>
            <a:fillRect/>
          </a:stretch>
        </p:blipFill>
        <p:spPr>
          <a:xfrm>
            <a:off x="0" y="0"/>
            <a:ext cx="12192000" cy="6858000"/>
          </a:xfrm>
          <a:prstGeom prst="rect">
            <a:avLst/>
          </a:prstGeom>
        </p:spPr>
      </p:pic>
      <p:sp>
        <p:nvSpPr>
          <p:cNvPr id="1026" name="Rectangle 13"/>
          <p:cNvSpPr>
            <a:spLocks noGrp="1" noChangeArrowheads="1"/>
          </p:cNvSpPr>
          <p:nvPr>
            <p:ph type="title"/>
          </p:nvPr>
        </p:nvSpPr>
        <p:spPr bwMode="auto">
          <a:xfrm>
            <a:off x="203200" y="152400"/>
            <a:ext cx="11785600" cy="762000"/>
          </a:xfrm>
          <a:prstGeom prst="rect">
            <a:avLst/>
          </a:prstGeom>
          <a:noFill/>
          <a:ln w="9525">
            <a:noFill/>
            <a:miter lim="800000"/>
            <a:headEnd/>
            <a:tailEnd/>
          </a:ln>
        </p:spPr>
        <p:txBody>
          <a:bodyPr vert="horz" wrap="square" lIns="36000" tIns="36000" rIns="36000" bIns="36000" numCol="1" anchor="ctr" anchorCtr="0" compatLnSpc="1">
            <a:prstTxWarp prst="textNoShape">
              <a:avLst/>
            </a:prstTxWarp>
          </a:bodyPr>
          <a:lstStyle/>
          <a:p>
            <a:pPr lvl="0"/>
            <a:r>
              <a:rPr lang="en-US" dirty="0"/>
              <a:t>Click to edit Master title style</a:t>
            </a:r>
          </a:p>
        </p:txBody>
      </p:sp>
      <p:sp>
        <p:nvSpPr>
          <p:cNvPr id="1027" name="Rectangle 14"/>
          <p:cNvSpPr>
            <a:spLocks noGrp="1" noChangeArrowheads="1"/>
          </p:cNvSpPr>
          <p:nvPr>
            <p:ph type="body" idx="1"/>
          </p:nvPr>
        </p:nvSpPr>
        <p:spPr bwMode="auto">
          <a:xfrm>
            <a:off x="609600" y="1295400"/>
            <a:ext cx="10972800" cy="4953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ChangeArrowheads="1"/>
          </p:cNvSpPr>
          <p:nvPr userDrawn="1"/>
        </p:nvSpPr>
        <p:spPr bwMode="auto">
          <a:xfrm>
            <a:off x="9238120" y="6587601"/>
            <a:ext cx="2540000" cy="152400"/>
          </a:xfrm>
          <a:prstGeom prst="rect">
            <a:avLst/>
          </a:prstGeom>
          <a:noFill/>
          <a:ln w="9525">
            <a:noFill/>
            <a:miter lim="800000"/>
            <a:headEnd/>
            <a:tailEnd/>
          </a:ln>
          <a:effectLst/>
        </p:spPr>
        <p:txBody>
          <a:bodyPr lIns="0" tIns="0" rIns="0" bIns="0"/>
          <a:lstStyle/>
          <a:p>
            <a:pPr algn="r" eaLnBrk="0" fontAlgn="base" hangingPunct="0">
              <a:spcBef>
                <a:spcPct val="0"/>
              </a:spcBef>
              <a:spcAft>
                <a:spcPct val="0"/>
              </a:spcAft>
              <a:defRPr/>
            </a:pPr>
            <a:fld id="{B020A85C-718C-42DB-B691-E1313AD0D70D}" type="slidenum">
              <a:rPr lang="en-US" sz="900">
                <a:solidFill>
                  <a:srgbClr val="06325C"/>
                </a:solidFill>
              </a:rPr>
              <a:pPr algn="r" eaLnBrk="0" fontAlgn="base" hangingPunct="0">
                <a:spcBef>
                  <a:spcPct val="0"/>
                </a:spcBef>
                <a:spcAft>
                  <a:spcPct val="0"/>
                </a:spcAft>
                <a:defRPr/>
              </a:pPr>
              <a:t>‹#›</a:t>
            </a:fld>
            <a:endParaRPr lang="en-US" sz="900" dirty="0">
              <a:solidFill>
                <a:srgbClr val="06325C"/>
              </a:solidFill>
            </a:endParaRPr>
          </a:p>
        </p:txBody>
      </p:sp>
    </p:spTree>
    <p:extLst>
      <p:ext uri="{BB962C8B-B14F-4D97-AF65-F5344CB8AC3E}">
        <p14:creationId xmlns:p14="http://schemas.microsoft.com/office/powerpoint/2010/main" val="2613616315"/>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Lst>
  <p:txStyles>
    <p:titleStyle>
      <a:lvl1pPr algn="l" rtl="0" eaLnBrk="0" fontAlgn="base" hangingPunct="0">
        <a:spcBef>
          <a:spcPct val="0"/>
        </a:spcBef>
        <a:spcAft>
          <a:spcPct val="0"/>
        </a:spcAft>
        <a:defRPr sz="2000" b="1">
          <a:solidFill>
            <a:srgbClr val="17426B"/>
          </a:solidFill>
          <a:latin typeface="+mj-lt"/>
          <a:ea typeface="+mj-ea"/>
          <a:cs typeface="+mj-cs"/>
        </a:defRPr>
      </a:lvl1pPr>
      <a:lvl2pPr algn="l" rtl="0" eaLnBrk="0" fontAlgn="base" hangingPunct="0">
        <a:spcBef>
          <a:spcPct val="0"/>
        </a:spcBef>
        <a:spcAft>
          <a:spcPct val="0"/>
        </a:spcAft>
        <a:defRPr sz="2400" b="1">
          <a:solidFill>
            <a:srgbClr val="17426B"/>
          </a:solidFill>
          <a:latin typeface="Arial" charset="0"/>
        </a:defRPr>
      </a:lvl2pPr>
      <a:lvl3pPr algn="l" rtl="0" eaLnBrk="0" fontAlgn="base" hangingPunct="0">
        <a:spcBef>
          <a:spcPct val="0"/>
        </a:spcBef>
        <a:spcAft>
          <a:spcPct val="0"/>
        </a:spcAft>
        <a:defRPr sz="2400" b="1">
          <a:solidFill>
            <a:srgbClr val="17426B"/>
          </a:solidFill>
          <a:latin typeface="Arial" charset="0"/>
        </a:defRPr>
      </a:lvl3pPr>
      <a:lvl4pPr algn="l" rtl="0" eaLnBrk="0" fontAlgn="base" hangingPunct="0">
        <a:spcBef>
          <a:spcPct val="0"/>
        </a:spcBef>
        <a:spcAft>
          <a:spcPct val="0"/>
        </a:spcAft>
        <a:defRPr sz="2400" b="1">
          <a:solidFill>
            <a:srgbClr val="17426B"/>
          </a:solidFill>
          <a:latin typeface="Arial" charset="0"/>
        </a:defRPr>
      </a:lvl4pPr>
      <a:lvl5pPr algn="l" rtl="0" eaLnBrk="0" fontAlgn="base" hangingPunct="0">
        <a:spcBef>
          <a:spcPct val="0"/>
        </a:spcBef>
        <a:spcAft>
          <a:spcPct val="0"/>
        </a:spcAft>
        <a:defRPr sz="2400" b="1">
          <a:solidFill>
            <a:srgbClr val="17426B"/>
          </a:solidFill>
          <a:latin typeface="Arial" charset="0"/>
        </a:defRPr>
      </a:lvl5pPr>
      <a:lvl6pPr marL="457200" algn="l" rtl="0" fontAlgn="base">
        <a:spcBef>
          <a:spcPct val="0"/>
        </a:spcBef>
        <a:spcAft>
          <a:spcPct val="0"/>
        </a:spcAft>
        <a:defRPr sz="2400" b="1">
          <a:solidFill>
            <a:srgbClr val="17426B"/>
          </a:solidFill>
          <a:latin typeface="Arial" charset="0"/>
        </a:defRPr>
      </a:lvl6pPr>
      <a:lvl7pPr marL="914400" algn="l" rtl="0" fontAlgn="base">
        <a:spcBef>
          <a:spcPct val="0"/>
        </a:spcBef>
        <a:spcAft>
          <a:spcPct val="0"/>
        </a:spcAft>
        <a:defRPr sz="2400" b="1">
          <a:solidFill>
            <a:srgbClr val="17426B"/>
          </a:solidFill>
          <a:latin typeface="Arial" charset="0"/>
        </a:defRPr>
      </a:lvl7pPr>
      <a:lvl8pPr marL="1371600" algn="l" rtl="0" fontAlgn="base">
        <a:spcBef>
          <a:spcPct val="0"/>
        </a:spcBef>
        <a:spcAft>
          <a:spcPct val="0"/>
        </a:spcAft>
        <a:defRPr sz="2400" b="1">
          <a:solidFill>
            <a:srgbClr val="17426B"/>
          </a:solidFill>
          <a:latin typeface="Arial" charset="0"/>
        </a:defRPr>
      </a:lvl8pPr>
      <a:lvl9pPr marL="1828800" algn="l" rtl="0" fontAlgn="base">
        <a:spcBef>
          <a:spcPct val="0"/>
        </a:spcBef>
        <a:spcAft>
          <a:spcPct val="0"/>
        </a:spcAft>
        <a:defRPr sz="2400" b="1">
          <a:solidFill>
            <a:srgbClr val="17426B"/>
          </a:solidFill>
          <a:latin typeface="Arial" charset="0"/>
        </a:defRPr>
      </a:lvl9pPr>
    </p:titleStyle>
    <p:bodyStyle>
      <a:lvl1pPr marL="558800" indent="-558800" algn="l" rtl="0" eaLnBrk="0" fontAlgn="base" hangingPunct="0">
        <a:lnSpc>
          <a:spcPct val="125000"/>
        </a:lnSpc>
        <a:spcBef>
          <a:spcPct val="18000"/>
        </a:spcBef>
        <a:spcAft>
          <a:spcPct val="18000"/>
        </a:spcAft>
        <a:buSzPct val="75000"/>
        <a:defRPr sz="2200">
          <a:solidFill>
            <a:srgbClr val="06325C"/>
          </a:solidFill>
          <a:latin typeface="+mn-lt"/>
          <a:ea typeface="+mn-ea"/>
          <a:cs typeface="+mn-cs"/>
        </a:defRPr>
      </a:lvl1pPr>
      <a:lvl2pPr marL="739775" indent="-508000" algn="l" rtl="0" eaLnBrk="0" fontAlgn="base" hangingPunct="0">
        <a:lnSpc>
          <a:spcPct val="125000"/>
        </a:lnSpc>
        <a:spcBef>
          <a:spcPct val="18000"/>
        </a:spcBef>
        <a:spcAft>
          <a:spcPct val="18000"/>
        </a:spcAft>
        <a:buSzPct val="75000"/>
        <a:buFont typeface="Wingdings" pitchFamily="2" charset="2"/>
        <a:buChar char="§"/>
        <a:defRPr sz="2000">
          <a:solidFill>
            <a:srgbClr val="06325C"/>
          </a:solidFill>
          <a:latin typeface="+mn-lt"/>
        </a:defRPr>
      </a:lvl2pPr>
      <a:lvl3pPr marL="1023938" indent="-457200" algn="l" rtl="0" eaLnBrk="0" fontAlgn="base" hangingPunct="0">
        <a:lnSpc>
          <a:spcPct val="125000"/>
        </a:lnSpc>
        <a:spcBef>
          <a:spcPct val="18000"/>
        </a:spcBef>
        <a:spcAft>
          <a:spcPct val="18000"/>
        </a:spcAft>
        <a:buSzPct val="75000"/>
        <a:buAutoNum type="alphaUcPeriod"/>
        <a:defRPr>
          <a:solidFill>
            <a:srgbClr val="06325C"/>
          </a:solidFill>
          <a:latin typeface="+mn-lt"/>
        </a:defRPr>
      </a:lvl3pPr>
      <a:lvl4pPr marL="1320800" indent="-406400" algn="l" rtl="0" eaLnBrk="0" fontAlgn="base" hangingPunct="0">
        <a:lnSpc>
          <a:spcPct val="125000"/>
        </a:lnSpc>
        <a:spcBef>
          <a:spcPct val="18000"/>
        </a:spcBef>
        <a:spcAft>
          <a:spcPct val="18000"/>
        </a:spcAft>
        <a:buSzPct val="75000"/>
        <a:buFont typeface="Wingdings" pitchFamily="2" charset="2"/>
        <a:buChar char="§"/>
        <a:defRPr sz="1600">
          <a:solidFill>
            <a:srgbClr val="06325C"/>
          </a:solidFill>
          <a:latin typeface="+mn-lt"/>
        </a:defRPr>
      </a:lvl4pPr>
      <a:lvl5pPr marL="1668463" indent="-406400" algn="l" rtl="0" eaLnBrk="0" fontAlgn="base" hangingPunct="0">
        <a:lnSpc>
          <a:spcPct val="125000"/>
        </a:lnSpc>
        <a:spcBef>
          <a:spcPct val="18000"/>
        </a:spcBef>
        <a:spcAft>
          <a:spcPct val="18000"/>
        </a:spcAft>
        <a:buSzPct val="75000"/>
        <a:buAutoNum type="alphaLcPeriod"/>
        <a:defRPr sz="1600">
          <a:solidFill>
            <a:srgbClr val="06325C"/>
          </a:solidFill>
          <a:latin typeface="+mn-lt"/>
        </a:defRPr>
      </a:lvl5pPr>
      <a:lvl6pPr marL="2125663" indent="-406400" algn="l" rtl="0" fontAlgn="base">
        <a:lnSpc>
          <a:spcPct val="125000"/>
        </a:lnSpc>
        <a:spcBef>
          <a:spcPct val="18000"/>
        </a:spcBef>
        <a:spcAft>
          <a:spcPct val="18000"/>
        </a:spcAft>
        <a:buSzPct val="75000"/>
        <a:buAutoNum type="alphaLcPeriod"/>
        <a:defRPr sz="1600">
          <a:solidFill>
            <a:srgbClr val="06325C"/>
          </a:solidFill>
          <a:latin typeface="+mn-lt"/>
        </a:defRPr>
      </a:lvl6pPr>
      <a:lvl7pPr marL="2582863" indent="-406400" algn="l" rtl="0" fontAlgn="base">
        <a:lnSpc>
          <a:spcPct val="125000"/>
        </a:lnSpc>
        <a:spcBef>
          <a:spcPct val="18000"/>
        </a:spcBef>
        <a:spcAft>
          <a:spcPct val="18000"/>
        </a:spcAft>
        <a:buSzPct val="75000"/>
        <a:buAutoNum type="alphaLcPeriod"/>
        <a:defRPr sz="1600">
          <a:solidFill>
            <a:srgbClr val="06325C"/>
          </a:solidFill>
          <a:latin typeface="+mn-lt"/>
        </a:defRPr>
      </a:lvl7pPr>
      <a:lvl8pPr marL="3040063" indent="-406400" algn="l" rtl="0" fontAlgn="base">
        <a:lnSpc>
          <a:spcPct val="125000"/>
        </a:lnSpc>
        <a:spcBef>
          <a:spcPct val="18000"/>
        </a:spcBef>
        <a:spcAft>
          <a:spcPct val="18000"/>
        </a:spcAft>
        <a:buSzPct val="75000"/>
        <a:buAutoNum type="alphaLcPeriod"/>
        <a:defRPr sz="1600">
          <a:solidFill>
            <a:srgbClr val="06325C"/>
          </a:solidFill>
          <a:latin typeface="+mn-lt"/>
        </a:defRPr>
      </a:lvl8pPr>
      <a:lvl9pPr marL="3497263" indent="-406400" algn="l" rtl="0" fontAlgn="base">
        <a:lnSpc>
          <a:spcPct val="125000"/>
        </a:lnSpc>
        <a:spcBef>
          <a:spcPct val="18000"/>
        </a:spcBef>
        <a:spcAft>
          <a:spcPct val="18000"/>
        </a:spcAft>
        <a:buSzPct val="75000"/>
        <a:buAutoNum type="alphaLcPeriod"/>
        <a:defRPr sz="1600">
          <a:solidFill>
            <a:srgbClr val="06325C"/>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6" name="Picture 5" descr="Body.jpg"/>
          <p:cNvPicPr>
            <a:picLocks noChangeAspect="1"/>
          </p:cNvPicPr>
          <p:nvPr userDrawn="1"/>
        </p:nvPicPr>
        <p:blipFill>
          <a:blip r:embed="rId9" cstate="print"/>
          <a:stretch>
            <a:fillRect/>
          </a:stretch>
        </p:blipFill>
        <p:spPr>
          <a:xfrm>
            <a:off x="0" y="0"/>
            <a:ext cx="12192000" cy="6858000"/>
          </a:xfrm>
          <a:prstGeom prst="rect">
            <a:avLst/>
          </a:prstGeom>
        </p:spPr>
      </p:pic>
      <p:sp>
        <p:nvSpPr>
          <p:cNvPr id="1026" name="Rectangle 13"/>
          <p:cNvSpPr>
            <a:spLocks noGrp="1" noChangeArrowheads="1"/>
          </p:cNvSpPr>
          <p:nvPr>
            <p:ph type="title"/>
          </p:nvPr>
        </p:nvSpPr>
        <p:spPr bwMode="auto">
          <a:xfrm>
            <a:off x="575733" y="228600"/>
            <a:ext cx="11108267" cy="6096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dirty="0"/>
              <a:t>Click to edit Master title style</a:t>
            </a:r>
          </a:p>
        </p:txBody>
      </p:sp>
      <p:sp>
        <p:nvSpPr>
          <p:cNvPr id="7" name="Rectangle 25"/>
          <p:cNvSpPr>
            <a:spLocks noChangeArrowheads="1"/>
          </p:cNvSpPr>
          <p:nvPr userDrawn="1"/>
        </p:nvSpPr>
        <p:spPr bwMode="auto">
          <a:xfrm>
            <a:off x="9343624" y="6605882"/>
            <a:ext cx="2540000" cy="152400"/>
          </a:xfrm>
          <a:prstGeom prst="rect">
            <a:avLst/>
          </a:prstGeom>
          <a:noFill/>
          <a:ln w="9525">
            <a:noFill/>
            <a:miter lim="800000"/>
            <a:headEnd/>
            <a:tailEnd/>
          </a:ln>
          <a:effectLst/>
        </p:spPr>
        <p:txBody>
          <a:bodyPr lIns="0" tIns="0" rIns="0" bIns="0"/>
          <a:lstStyle/>
          <a:p>
            <a:pPr algn="r" eaLnBrk="0" fontAlgn="base" hangingPunct="0">
              <a:spcBef>
                <a:spcPct val="0"/>
              </a:spcBef>
              <a:spcAft>
                <a:spcPct val="0"/>
              </a:spcAft>
              <a:defRPr/>
            </a:pPr>
            <a:fld id="{EF343EA0-A3D6-4870-B3AA-C5774F22A727}" type="slidenum">
              <a:rPr lang="en-US" sz="900">
                <a:solidFill>
                  <a:srgbClr val="06325C"/>
                </a:solidFill>
              </a:rPr>
              <a:pPr algn="r" eaLnBrk="0" fontAlgn="base" hangingPunct="0">
                <a:spcBef>
                  <a:spcPct val="0"/>
                </a:spcBef>
                <a:spcAft>
                  <a:spcPct val="0"/>
                </a:spcAft>
                <a:defRPr/>
              </a:pPr>
              <a:t>‹#›</a:t>
            </a:fld>
            <a:endParaRPr lang="en-US" sz="900" dirty="0">
              <a:solidFill>
                <a:srgbClr val="06325C"/>
              </a:solidFill>
            </a:endParaRPr>
          </a:p>
        </p:txBody>
      </p:sp>
    </p:spTree>
    <p:extLst>
      <p:ext uri="{BB962C8B-B14F-4D97-AF65-F5344CB8AC3E}">
        <p14:creationId xmlns:p14="http://schemas.microsoft.com/office/powerpoint/2010/main" val="2286370438"/>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Lst>
  <p:hf hdr="0" ftr="0" dt="0"/>
  <p:txStyles>
    <p:titleStyle>
      <a:lvl1pPr algn="l" rtl="0" eaLnBrk="0" fontAlgn="base" hangingPunct="0">
        <a:spcBef>
          <a:spcPct val="0"/>
        </a:spcBef>
        <a:spcAft>
          <a:spcPct val="0"/>
        </a:spcAft>
        <a:defRPr sz="2400" b="1">
          <a:solidFill>
            <a:srgbClr val="17426B"/>
          </a:solidFill>
          <a:latin typeface="+mj-lt"/>
          <a:ea typeface="+mj-ea"/>
          <a:cs typeface="+mj-cs"/>
        </a:defRPr>
      </a:lvl1pPr>
      <a:lvl2pPr algn="l" rtl="0" eaLnBrk="0" fontAlgn="base" hangingPunct="0">
        <a:spcBef>
          <a:spcPct val="0"/>
        </a:spcBef>
        <a:spcAft>
          <a:spcPct val="0"/>
        </a:spcAft>
        <a:defRPr sz="2400" b="1">
          <a:solidFill>
            <a:srgbClr val="17426B"/>
          </a:solidFill>
          <a:latin typeface="Arial" charset="0"/>
        </a:defRPr>
      </a:lvl2pPr>
      <a:lvl3pPr algn="l" rtl="0" eaLnBrk="0" fontAlgn="base" hangingPunct="0">
        <a:spcBef>
          <a:spcPct val="0"/>
        </a:spcBef>
        <a:spcAft>
          <a:spcPct val="0"/>
        </a:spcAft>
        <a:defRPr sz="2400" b="1">
          <a:solidFill>
            <a:srgbClr val="17426B"/>
          </a:solidFill>
          <a:latin typeface="Arial" charset="0"/>
        </a:defRPr>
      </a:lvl3pPr>
      <a:lvl4pPr algn="l" rtl="0" eaLnBrk="0" fontAlgn="base" hangingPunct="0">
        <a:spcBef>
          <a:spcPct val="0"/>
        </a:spcBef>
        <a:spcAft>
          <a:spcPct val="0"/>
        </a:spcAft>
        <a:defRPr sz="2400" b="1">
          <a:solidFill>
            <a:srgbClr val="17426B"/>
          </a:solidFill>
          <a:latin typeface="Arial" charset="0"/>
        </a:defRPr>
      </a:lvl4pPr>
      <a:lvl5pPr algn="l" rtl="0" eaLnBrk="0" fontAlgn="base" hangingPunct="0">
        <a:spcBef>
          <a:spcPct val="0"/>
        </a:spcBef>
        <a:spcAft>
          <a:spcPct val="0"/>
        </a:spcAft>
        <a:defRPr sz="2400" b="1">
          <a:solidFill>
            <a:srgbClr val="17426B"/>
          </a:solidFill>
          <a:latin typeface="Arial" charset="0"/>
        </a:defRPr>
      </a:lvl5pPr>
      <a:lvl6pPr marL="457200" algn="l" rtl="0" fontAlgn="base">
        <a:spcBef>
          <a:spcPct val="0"/>
        </a:spcBef>
        <a:spcAft>
          <a:spcPct val="0"/>
        </a:spcAft>
        <a:defRPr sz="2400" b="1">
          <a:solidFill>
            <a:srgbClr val="17426B"/>
          </a:solidFill>
          <a:latin typeface="Arial" charset="0"/>
        </a:defRPr>
      </a:lvl6pPr>
      <a:lvl7pPr marL="914400" algn="l" rtl="0" fontAlgn="base">
        <a:spcBef>
          <a:spcPct val="0"/>
        </a:spcBef>
        <a:spcAft>
          <a:spcPct val="0"/>
        </a:spcAft>
        <a:defRPr sz="2400" b="1">
          <a:solidFill>
            <a:srgbClr val="17426B"/>
          </a:solidFill>
          <a:latin typeface="Arial" charset="0"/>
        </a:defRPr>
      </a:lvl7pPr>
      <a:lvl8pPr marL="1371600" algn="l" rtl="0" fontAlgn="base">
        <a:spcBef>
          <a:spcPct val="0"/>
        </a:spcBef>
        <a:spcAft>
          <a:spcPct val="0"/>
        </a:spcAft>
        <a:defRPr sz="2400" b="1">
          <a:solidFill>
            <a:srgbClr val="17426B"/>
          </a:solidFill>
          <a:latin typeface="Arial" charset="0"/>
        </a:defRPr>
      </a:lvl8pPr>
      <a:lvl9pPr marL="1828800" algn="l" rtl="0" fontAlgn="base">
        <a:spcBef>
          <a:spcPct val="0"/>
        </a:spcBef>
        <a:spcAft>
          <a:spcPct val="0"/>
        </a:spcAft>
        <a:defRPr sz="2400" b="1">
          <a:solidFill>
            <a:srgbClr val="17426B"/>
          </a:solidFill>
          <a:latin typeface="Arial" charset="0"/>
        </a:defRPr>
      </a:lvl9pPr>
    </p:titleStyle>
    <p:bodyStyle>
      <a:lvl1pPr marL="558800" indent="-558800" algn="l" rtl="0" eaLnBrk="0" fontAlgn="base" hangingPunct="0">
        <a:lnSpc>
          <a:spcPct val="125000"/>
        </a:lnSpc>
        <a:spcBef>
          <a:spcPct val="18000"/>
        </a:spcBef>
        <a:spcAft>
          <a:spcPct val="18000"/>
        </a:spcAft>
        <a:buSzPct val="75000"/>
        <a:defRPr sz="2200">
          <a:solidFill>
            <a:srgbClr val="06325C"/>
          </a:solidFill>
          <a:latin typeface="+mn-lt"/>
          <a:ea typeface="+mn-ea"/>
          <a:cs typeface="+mn-cs"/>
        </a:defRPr>
      </a:lvl1pPr>
      <a:lvl2pPr marL="739775" indent="-508000" algn="l" rtl="0" eaLnBrk="0" fontAlgn="base" hangingPunct="0">
        <a:lnSpc>
          <a:spcPct val="125000"/>
        </a:lnSpc>
        <a:spcBef>
          <a:spcPct val="18000"/>
        </a:spcBef>
        <a:spcAft>
          <a:spcPct val="18000"/>
        </a:spcAft>
        <a:buSzPct val="75000"/>
        <a:buFont typeface="Wingdings" pitchFamily="2" charset="2"/>
        <a:buChar char="§"/>
        <a:defRPr sz="2000">
          <a:solidFill>
            <a:srgbClr val="06325C"/>
          </a:solidFill>
          <a:latin typeface="+mn-lt"/>
        </a:defRPr>
      </a:lvl2pPr>
      <a:lvl3pPr marL="1023938" indent="-457200" algn="l" rtl="0" eaLnBrk="0" fontAlgn="base" hangingPunct="0">
        <a:lnSpc>
          <a:spcPct val="125000"/>
        </a:lnSpc>
        <a:spcBef>
          <a:spcPct val="18000"/>
        </a:spcBef>
        <a:spcAft>
          <a:spcPct val="18000"/>
        </a:spcAft>
        <a:buSzPct val="75000"/>
        <a:buAutoNum type="alphaUcPeriod"/>
        <a:defRPr>
          <a:solidFill>
            <a:srgbClr val="06325C"/>
          </a:solidFill>
          <a:latin typeface="+mn-lt"/>
        </a:defRPr>
      </a:lvl3pPr>
      <a:lvl4pPr marL="1320800" indent="-406400" algn="l" rtl="0" eaLnBrk="0" fontAlgn="base" hangingPunct="0">
        <a:lnSpc>
          <a:spcPct val="125000"/>
        </a:lnSpc>
        <a:spcBef>
          <a:spcPct val="18000"/>
        </a:spcBef>
        <a:spcAft>
          <a:spcPct val="18000"/>
        </a:spcAft>
        <a:buSzPct val="75000"/>
        <a:buFont typeface="Wingdings" pitchFamily="2" charset="2"/>
        <a:buChar char="§"/>
        <a:defRPr sz="1600">
          <a:solidFill>
            <a:srgbClr val="06325C"/>
          </a:solidFill>
          <a:latin typeface="+mn-lt"/>
        </a:defRPr>
      </a:lvl4pPr>
      <a:lvl5pPr marL="1668463" indent="-406400" algn="l" rtl="0" eaLnBrk="0" fontAlgn="base" hangingPunct="0">
        <a:lnSpc>
          <a:spcPct val="125000"/>
        </a:lnSpc>
        <a:spcBef>
          <a:spcPct val="18000"/>
        </a:spcBef>
        <a:spcAft>
          <a:spcPct val="18000"/>
        </a:spcAft>
        <a:buSzPct val="75000"/>
        <a:buAutoNum type="alphaLcPeriod"/>
        <a:defRPr sz="1600">
          <a:solidFill>
            <a:srgbClr val="06325C"/>
          </a:solidFill>
          <a:latin typeface="+mn-lt"/>
        </a:defRPr>
      </a:lvl5pPr>
      <a:lvl6pPr marL="2125663" indent="-406400" algn="l" rtl="0" fontAlgn="base">
        <a:lnSpc>
          <a:spcPct val="125000"/>
        </a:lnSpc>
        <a:spcBef>
          <a:spcPct val="18000"/>
        </a:spcBef>
        <a:spcAft>
          <a:spcPct val="18000"/>
        </a:spcAft>
        <a:buSzPct val="75000"/>
        <a:buAutoNum type="alphaLcPeriod"/>
        <a:defRPr sz="1600">
          <a:solidFill>
            <a:srgbClr val="06325C"/>
          </a:solidFill>
          <a:latin typeface="+mn-lt"/>
        </a:defRPr>
      </a:lvl6pPr>
      <a:lvl7pPr marL="2582863" indent="-406400" algn="l" rtl="0" fontAlgn="base">
        <a:lnSpc>
          <a:spcPct val="125000"/>
        </a:lnSpc>
        <a:spcBef>
          <a:spcPct val="18000"/>
        </a:spcBef>
        <a:spcAft>
          <a:spcPct val="18000"/>
        </a:spcAft>
        <a:buSzPct val="75000"/>
        <a:buAutoNum type="alphaLcPeriod"/>
        <a:defRPr sz="1600">
          <a:solidFill>
            <a:srgbClr val="06325C"/>
          </a:solidFill>
          <a:latin typeface="+mn-lt"/>
        </a:defRPr>
      </a:lvl7pPr>
      <a:lvl8pPr marL="3040063" indent="-406400" algn="l" rtl="0" fontAlgn="base">
        <a:lnSpc>
          <a:spcPct val="125000"/>
        </a:lnSpc>
        <a:spcBef>
          <a:spcPct val="18000"/>
        </a:spcBef>
        <a:spcAft>
          <a:spcPct val="18000"/>
        </a:spcAft>
        <a:buSzPct val="75000"/>
        <a:buAutoNum type="alphaLcPeriod"/>
        <a:defRPr sz="1600">
          <a:solidFill>
            <a:srgbClr val="06325C"/>
          </a:solidFill>
          <a:latin typeface="+mn-lt"/>
        </a:defRPr>
      </a:lvl8pPr>
      <a:lvl9pPr marL="3497263" indent="-406400" algn="l" rtl="0" fontAlgn="base">
        <a:lnSpc>
          <a:spcPct val="125000"/>
        </a:lnSpc>
        <a:spcBef>
          <a:spcPct val="18000"/>
        </a:spcBef>
        <a:spcAft>
          <a:spcPct val="18000"/>
        </a:spcAft>
        <a:buSzPct val="75000"/>
        <a:buAutoNum type="alphaLcPeriod"/>
        <a:defRPr sz="1600">
          <a:solidFill>
            <a:srgbClr val="06325C"/>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www.caba.org/WhitePapers" TargetMode="Externa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33.xml"/><Relationship Id="rId6" Type="http://schemas.microsoft.com/office/2007/relationships/hdphoto" Target="../media/hdphoto2.wdp"/><Relationship Id="rId5" Type="http://schemas.openxmlformats.org/officeDocument/2006/relationships/image" Target="../media/image24.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3.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8.png"/><Relationship Id="rId1" Type="http://schemas.openxmlformats.org/officeDocument/2006/relationships/slideLayout" Target="../slideLayouts/slideLayout33.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www.caba.org/chc"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noChangeArrowheads="1"/>
          </p:cNvSpPr>
          <p:nvPr>
            <p:ph type="ctrTitle"/>
          </p:nvPr>
        </p:nvSpPr>
        <p:spPr/>
        <p:txBody>
          <a:bodyPr>
            <a:normAutofit/>
          </a:bodyPr>
          <a:lstStyle/>
          <a:p>
            <a:r>
              <a:rPr lang="en-US" altLang="en-US" sz="3200" b="1" dirty="0">
                <a:solidFill>
                  <a:schemeClr val="tx1"/>
                </a:solidFill>
              </a:rPr>
              <a:t>Connected Home Council (CHC) Webinar </a:t>
            </a:r>
            <a:br>
              <a:rPr lang="en-US" altLang="en-US" sz="1200" b="1" dirty="0">
                <a:solidFill>
                  <a:schemeClr val="tx1"/>
                </a:solidFill>
              </a:rPr>
            </a:br>
            <a:r>
              <a:rPr lang="en-US" altLang="en-US" sz="2000" dirty="0">
                <a:solidFill>
                  <a:schemeClr val="tx1"/>
                </a:solidFill>
              </a:rPr>
              <a:t>Wednesday</a:t>
            </a:r>
            <a:r>
              <a:rPr lang="en-US" sz="2000" dirty="0">
                <a:solidFill>
                  <a:schemeClr val="tx1"/>
                </a:solidFill>
              </a:rPr>
              <a:t>, February 26, 2020, 12 NOON – 1:30 PM (ET)</a:t>
            </a:r>
            <a:br>
              <a:rPr lang="en-CA" sz="2000" dirty="0">
                <a:solidFill>
                  <a:schemeClr val="tx1"/>
                </a:solidFill>
              </a:rPr>
            </a:br>
            <a:br>
              <a:rPr lang="en-US" altLang="en-US" sz="1200" b="1" dirty="0">
                <a:solidFill>
                  <a:schemeClr val="tx1"/>
                </a:solidFill>
              </a:rPr>
            </a:br>
            <a:endParaRPr lang="en-US" altLang="en-US" sz="2400" dirty="0">
              <a:solidFill>
                <a:schemeClr val="tx1"/>
              </a:solidFill>
            </a:endParaRPr>
          </a:p>
        </p:txBody>
      </p:sp>
      <p:sp>
        <p:nvSpPr>
          <p:cNvPr id="3" name="Subtitle 2"/>
          <p:cNvSpPr>
            <a:spLocks noGrp="1"/>
          </p:cNvSpPr>
          <p:nvPr>
            <p:ph type="subTitle" idx="1"/>
          </p:nvPr>
        </p:nvSpPr>
        <p:spPr/>
        <p:txBody>
          <a:bodyPr>
            <a:normAutofit/>
          </a:bodyPr>
          <a:lstStyle/>
          <a:p>
            <a:r>
              <a:rPr lang="en-US" sz="2800" dirty="0"/>
              <a:t>Chair:  Roy Perry (Alarm.com, Inc.)</a:t>
            </a:r>
          </a:p>
          <a:p>
            <a:r>
              <a:rPr lang="en-US" sz="2800" dirty="0"/>
              <a:t>Vice-Chair:  Danny Sran (TELUS)</a:t>
            </a:r>
          </a:p>
          <a:p>
            <a:endParaRPr lang="en-US" dirty="0"/>
          </a:p>
          <a:p>
            <a:endParaRPr lang="en-US" dirty="0"/>
          </a:p>
          <a:p>
            <a:endParaRPr lang="en-US" dirty="0"/>
          </a:p>
        </p:txBody>
      </p:sp>
    </p:spTree>
    <p:extLst>
      <p:ext uri="{BB962C8B-B14F-4D97-AF65-F5344CB8AC3E}">
        <p14:creationId xmlns:p14="http://schemas.microsoft.com/office/powerpoint/2010/main" val="573922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71510"/>
            <a:ext cx="6873240" cy="447675"/>
          </a:xfrm>
        </p:spPr>
        <p:txBody>
          <a:bodyPr/>
          <a:lstStyle/>
          <a:p>
            <a:r>
              <a:rPr lang="en-US" b="1" dirty="0"/>
              <a:t>4.  White Paper Sub-Committee Update </a:t>
            </a:r>
            <a:br>
              <a:rPr lang="en-US" b="1" dirty="0"/>
            </a:br>
            <a:r>
              <a:rPr lang="en-US" sz="2800" dirty="0"/>
              <a:t>Ken Wacks (Ken Wacks Associates)</a:t>
            </a:r>
            <a:endParaRPr lang="en-US" dirty="0"/>
          </a:p>
        </p:txBody>
      </p:sp>
      <p:sp>
        <p:nvSpPr>
          <p:cNvPr id="8" name="Rectangle 7">
            <a:extLst>
              <a:ext uri="{FF2B5EF4-FFF2-40B4-BE49-F238E27FC236}">
                <a16:creationId xmlns:a16="http://schemas.microsoft.com/office/drawing/2014/main" id="{6905132D-210A-4783-BB7A-D763FAE872C9}"/>
              </a:ext>
            </a:extLst>
          </p:cNvPr>
          <p:cNvSpPr/>
          <p:nvPr/>
        </p:nvSpPr>
        <p:spPr>
          <a:xfrm>
            <a:off x="1340459" y="2468271"/>
            <a:ext cx="9029700" cy="646331"/>
          </a:xfrm>
          <a:prstGeom prst="rect">
            <a:avLst/>
          </a:prstGeom>
        </p:spPr>
        <p:txBody>
          <a:bodyPr wrap="square">
            <a:spAutoFit/>
          </a:bodyPr>
          <a:lstStyle/>
          <a:p>
            <a:pPr marL="457200" marR="0" lvl="0" indent="-228600" algn="l" defTabSz="914400" rtl="0" eaLnBrk="1" fontAlgn="auto" latinLnBrk="0" hangingPunct="1">
              <a:lnSpc>
                <a:spcPct val="100000"/>
              </a:lnSpc>
              <a:spcBef>
                <a:spcPts val="0"/>
              </a:spcBef>
              <a:spcAft>
                <a:spcPts val="0"/>
              </a:spcAft>
              <a:buClrTx/>
              <a:buSzTx/>
              <a:buFontTx/>
              <a:buNone/>
              <a:tabLst>
                <a:tab pos="514350" algn="l"/>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All proposals and previously completed CHC White Papers can be downloaded at: </a:t>
            </a:r>
            <a:endParaRPr kumimoji="0" lang="en-CA" sz="2400" b="0" i="0" u="none" strike="noStrike" kern="1200" cap="none" spc="0" normalizeH="0" baseline="0" noProof="0" dirty="0">
              <a:ln>
                <a:noFill/>
              </a:ln>
              <a:solidFill>
                <a:srgbClr val="E83E1D"/>
              </a:solidFill>
              <a:effectLst/>
              <a:uLnTx/>
              <a:uFillTx/>
              <a:latin typeface="Arial" panose="020B0604020202020204" pitchFamily="34" charset="0"/>
              <a:ea typeface="Times New Roman" panose="02020603050405020304" pitchFamily="18" charset="0"/>
              <a:cs typeface="+mn-cs"/>
            </a:endParaRPr>
          </a:p>
          <a:p>
            <a:pPr marL="457200" marR="0" lvl="0" indent="-228600" algn="l" defTabSz="914400" rtl="0" eaLnBrk="1" fontAlgn="auto" latinLnBrk="0" hangingPunct="1">
              <a:lnSpc>
                <a:spcPct val="100000"/>
              </a:lnSpc>
              <a:spcBef>
                <a:spcPts val="0"/>
              </a:spcBef>
              <a:spcAft>
                <a:spcPts val="0"/>
              </a:spcAft>
              <a:buClrTx/>
              <a:buSzTx/>
              <a:buFontTx/>
              <a:buNone/>
              <a:tabLst>
                <a:tab pos="514350" algn="l"/>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1800" b="0" i="0" u="sng" strike="noStrike" kern="1200" cap="none" spc="0" normalizeH="0" baseline="0" noProof="0" dirty="0">
                <a:ln>
                  <a:noFill/>
                </a:ln>
                <a:solidFill>
                  <a:srgbClr val="0000FF"/>
                </a:solidFill>
                <a:effectLst/>
                <a:uLnTx/>
                <a:uFillTx/>
                <a:latin typeface="Arial" panose="020B0604020202020204" pitchFamily="34" charset="0"/>
                <a:ea typeface="Times New Roman" panose="02020603050405020304" pitchFamily="18" charset="0"/>
                <a:cs typeface="+mn-cs"/>
                <a:hlinkClick r:id="rId2"/>
              </a:rPr>
              <a:t>www.caba.org/whitepapers</a:t>
            </a:r>
            <a:endParaRPr kumimoji="0" lang="en-CA" sz="2400" b="0" i="0" u="none" strike="noStrike" kern="1200" cap="none" spc="0" normalizeH="0" baseline="0" noProof="0" dirty="0">
              <a:ln>
                <a:noFill/>
              </a:ln>
              <a:solidFill>
                <a:srgbClr val="E83E1D"/>
              </a:solidFill>
              <a:effectLst/>
              <a:uLnTx/>
              <a:uFillTx/>
              <a:latin typeface="Arial" panose="020B0604020202020204" pitchFamily="34" charset="0"/>
              <a:ea typeface="Times New Roman" panose="02020603050405020304" pitchFamily="18" charset="0"/>
              <a:cs typeface="+mn-cs"/>
            </a:endParaRPr>
          </a:p>
        </p:txBody>
      </p:sp>
      <p:pic>
        <p:nvPicPr>
          <p:cNvPr id="8194" name="Picture 2" descr="http://www.caba.org/images/CABA-RP-XL.png">
            <a:extLst>
              <a:ext uri="{FF2B5EF4-FFF2-40B4-BE49-F238E27FC236}">
                <a16:creationId xmlns:a16="http://schemas.microsoft.com/office/drawing/2014/main" id="{B76E08E8-2C79-46C5-A559-5E3C36DB11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8315" y="3845507"/>
            <a:ext cx="4286250" cy="13335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CA9A0781-BFB3-4827-8F74-2629FB5CF485}"/>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658F449-AC56-C64A-8488-86A10DE691DA}" type="slidenum">
              <a:rPr kumimoji="0" lang="en-US" sz="1200" b="0" i="0" u="none" strike="noStrike" kern="1200" cap="none" spc="0" normalizeH="0" baseline="0" noProof="0" smtClean="0">
                <a:ln>
                  <a:noFill/>
                </a:ln>
                <a:solidFill>
                  <a:srgbClr val="E83E1D"/>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E83E1D"/>
              </a:solidFill>
              <a:effectLst/>
              <a:uLnTx/>
              <a:uFillTx/>
              <a:latin typeface="Montserrat"/>
              <a:ea typeface="+mn-ea"/>
              <a:cs typeface="+mn-cs"/>
            </a:endParaRPr>
          </a:p>
        </p:txBody>
      </p:sp>
      <p:pic>
        <p:nvPicPr>
          <p:cNvPr id="7" name="Picture Placeholder 5" descr="Study Island Benchmarks &amp; Predictive Validity - With our latest research, we've found promising results regarding the predictive validity of Study … | Pinteres…">
            <a:extLst>
              <a:ext uri="{FF2B5EF4-FFF2-40B4-BE49-F238E27FC236}">
                <a16:creationId xmlns:a16="http://schemas.microsoft.com/office/drawing/2014/main" id="{9137AAE6-2CDA-44CD-95E8-05B73E341D3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3336351" y="3669551"/>
            <a:ext cx="1876937" cy="1685413"/>
          </a:xfrm>
          <a:prstGeom prst="rect">
            <a:avLst/>
          </a:prstGeom>
        </p:spPr>
      </p:pic>
    </p:spTree>
    <p:extLst>
      <p:ext uri="{BB962C8B-B14F-4D97-AF65-F5344CB8AC3E}">
        <p14:creationId xmlns:p14="http://schemas.microsoft.com/office/powerpoint/2010/main" val="38282618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132A68-6489-44CB-8378-C35B469F3E56}"/>
              </a:ext>
            </a:extLst>
          </p:cNvPr>
          <p:cNvSpPr>
            <a:spLocks noGrp="1"/>
          </p:cNvSpPr>
          <p:nvPr>
            <p:ph type="title"/>
          </p:nvPr>
        </p:nvSpPr>
        <p:spPr>
          <a:xfrm>
            <a:off x="839788" y="85841"/>
            <a:ext cx="9235390" cy="447675"/>
          </a:xfrm>
        </p:spPr>
        <p:txBody>
          <a:bodyPr/>
          <a:lstStyle/>
          <a:p>
            <a:r>
              <a:rPr lang="en-CA" b="1" dirty="0"/>
              <a:t>5. </a:t>
            </a:r>
            <a:r>
              <a:rPr lang="en-US" b="1" dirty="0"/>
              <a:t>Keynote</a:t>
            </a:r>
            <a:br>
              <a:rPr lang="en-US" b="1" dirty="0"/>
            </a:br>
            <a:r>
              <a:rPr lang="en-US" sz="2800" dirty="0"/>
              <a:t>Greg Walker (CABA)  </a:t>
            </a:r>
            <a:br>
              <a:rPr lang="en-US" sz="2400" dirty="0"/>
            </a:br>
            <a:endParaRPr lang="en-CA" sz="2400" dirty="0"/>
          </a:p>
        </p:txBody>
      </p:sp>
      <p:sp>
        <p:nvSpPr>
          <p:cNvPr id="13" name="Text Placeholder 12">
            <a:extLst>
              <a:ext uri="{FF2B5EF4-FFF2-40B4-BE49-F238E27FC236}">
                <a16:creationId xmlns:a16="http://schemas.microsoft.com/office/drawing/2014/main" id="{51D555CD-59E2-4813-AA68-45EF54C12028}"/>
              </a:ext>
            </a:extLst>
          </p:cNvPr>
          <p:cNvSpPr>
            <a:spLocks noGrp="1"/>
          </p:cNvSpPr>
          <p:nvPr>
            <p:ph type="body" sz="quarter" idx="12"/>
          </p:nvPr>
        </p:nvSpPr>
        <p:spPr>
          <a:xfrm>
            <a:off x="839788" y="1233488"/>
            <a:ext cx="10512425" cy="512762"/>
          </a:xfrm>
        </p:spPr>
        <p:txBody>
          <a:bodyPr>
            <a:normAutofit/>
          </a:bodyPr>
          <a:lstStyle/>
          <a:p>
            <a:pPr marL="0" indent="0">
              <a:buNone/>
            </a:pPr>
            <a:r>
              <a:rPr lang="en-US" dirty="0"/>
              <a:t>“Privacy and Cybersecurity in Connected Homes”</a:t>
            </a:r>
          </a:p>
        </p:txBody>
      </p:sp>
      <p:sp>
        <p:nvSpPr>
          <p:cNvPr id="2" name="Slide Number Placeholder 1">
            <a:extLst>
              <a:ext uri="{FF2B5EF4-FFF2-40B4-BE49-F238E27FC236}">
                <a16:creationId xmlns:a16="http://schemas.microsoft.com/office/drawing/2014/main" id="{7A1640B1-8CAF-4DD4-ACFE-39FB583385D9}"/>
              </a:ext>
            </a:extLst>
          </p:cNvPr>
          <p:cNvSpPr>
            <a:spLocks noGrp="1"/>
          </p:cNvSpPr>
          <p:nvPr>
            <p:ph type="sldNum" sz="quarter" idx="14"/>
          </p:nvPr>
        </p:nvSpPr>
        <p:spPr/>
        <p:txBody>
          <a:bodyPr/>
          <a:lstStyle/>
          <a:p>
            <a:fld id="{4658F449-AC56-C64A-8488-86A10DE691DA}" type="slidenum">
              <a:rPr lang="en-US" smtClean="0"/>
              <a:pPr/>
              <a:t>11</a:t>
            </a:fld>
            <a:endParaRPr lang="en-US" dirty="0"/>
          </a:p>
        </p:txBody>
      </p:sp>
      <p:pic>
        <p:nvPicPr>
          <p:cNvPr id="12" name="Picture 11">
            <a:extLst>
              <a:ext uri="{FF2B5EF4-FFF2-40B4-BE49-F238E27FC236}">
                <a16:creationId xmlns:a16="http://schemas.microsoft.com/office/drawing/2014/main" id="{1B5E5A09-486A-446D-95E7-32493D649A5F}"/>
              </a:ext>
            </a:extLst>
          </p:cNvPr>
          <p:cNvPicPr>
            <a:picLocks noChangeAspect="1"/>
          </p:cNvPicPr>
          <p:nvPr/>
        </p:nvPicPr>
        <p:blipFill>
          <a:blip r:embed="rId2"/>
          <a:stretch>
            <a:fillRect/>
          </a:stretch>
        </p:blipFill>
        <p:spPr>
          <a:xfrm>
            <a:off x="4711233" y="2380567"/>
            <a:ext cx="2769534" cy="3243945"/>
          </a:xfrm>
          <a:prstGeom prst="rect">
            <a:avLst/>
          </a:prstGeom>
        </p:spPr>
      </p:pic>
    </p:spTree>
    <p:extLst>
      <p:ext uri="{BB962C8B-B14F-4D97-AF65-F5344CB8AC3E}">
        <p14:creationId xmlns:p14="http://schemas.microsoft.com/office/powerpoint/2010/main" val="26931951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5375921" y="5437966"/>
            <a:ext cx="5186363" cy="784830"/>
          </a:xfrm>
          <a:prstGeom prst="rect">
            <a:avLst/>
          </a:prstGeom>
          <a:noFill/>
          <a:ln w="9525">
            <a:noFill/>
            <a:miter lim="800000"/>
            <a:headEnd/>
            <a:tailEnd/>
          </a:ln>
        </p:spPr>
        <p:txBody>
          <a:bodyPr>
            <a:spAutoFit/>
          </a:bodyPr>
          <a:lstStyle/>
          <a:p>
            <a:pPr algn="r" fontAlgn="base">
              <a:spcBef>
                <a:spcPct val="50000"/>
              </a:spcBef>
              <a:spcAft>
                <a:spcPct val="0"/>
              </a:spcAft>
              <a:defRPr/>
            </a:pPr>
            <a:r>
              <a:rPr lang="en-GB" b="1" dirty="0">
                <a:solidFill>
                  <a:srgbClr val="ACBED1">
                    <a:lumMod val="75000"/>
                  </a:srgbClr>
                </a:solidFill>
                <a:latin typeface="Arial"/>
                <a:ea typeface="ＭＳ Ｐゴシック" charset="-128"/>
                <a:cs typeface="Arial" pitchFamily="34" charset="0"/>
              </a:rPr>
              <a:t>Presented to CABA</a:t>
            </a:r>
          </a:p>
          <a:p>
            <a:pPr algn="r" fontAlgn="base">
              <a:spcBef>
                <a:spcPct val="50000"/>
              </a:spcBef>
              <a:spcAft>
                <a:spcPct val="0"/>
              </a:spcAft>
              <a:defRPr/>
            </a:pPr>
            <a:r>
              <a:rPr lang="en-GB" b="1" dirty="0">
                <a:solidFill>
                  <a:srgbClr val="ACBED1">
                    <a:lumMod val="75000"/>
                  </a:srgbClr>
                </a:solidFill>
                <a:latin typeface="Arial"/>
                <a:ea typeface="ＭＳ Ｐゴシック" charset="-128"/>
                <a:cs typeface="Arial" pitchFamily="34" charset="0"/>
              </a:rPr>
              <a:t>February 2020</a:t>
            </a:r>
          </a:p>
        </p:txBody>
      </p:sp>
      <p:sp>
        <p:nvSpPr>
          <p:cNvPr id="9" name="bk object 33"/>
          <p:cNvSpPr/>
          <p:nvPr/>
        </p:nvSpPr>
        <p:spPr>
          <a:xfrm>
            <a:off x="2312988" y="571501"/>
            <a:ext cx="74612" cy="98425"/>
          </a:xfrm>
          <a:custGeom>
            <a:avLst/>
            <a:gdLst/>
            <a:ahLst/>
            <a:cxnLst/>
            <a:rect l="l" t="t" r="r" b="b"/>
            <a:pathLst>
              <a:path w="74294" h="99059">
                <a:moveTo>
                  <a:pt x="28752" y="202"/>
                </a:moveTo>
                <a:lnTo>
                  <a:pt x="28752" y="4533"/>
                </a:lnTo>
                <a:lnTo>
                  <a:pt x="46342" y="4533"/>
                </a:lnTo>
                <a:lnTo>
                  <a:pt x="62438" y="7191"/>
                </a:lnTo>
                <a:lnTo>
                  <a:pt x="69587" y="16565"/>
                </a:lnTo>
                <a:lnTo>
                  <a:pt x="73761" y="19951"/>
                </a:lnTo>
                <a:lnTo>
                  <a:pt x="72859" y="0"/>
                </a:lnTo>
                <a:lnTo>
                  <a:pt x="64960" y="124"/>
                </a:lnTo>
                <a:lnTo>
                  <a:pt x="28752" y="202"/>
                </a:lnTo>
                <a:close/>
              </a:path>
              <a:path w="74294" h="99059">
                <a:moveTo>
                  <a:pt x="28752" y="44716"/>
                </a:moveTo>
                <a:lnTo>
                  <a:pt x="28752" y="50520"/>
                </a:lnTo>
                <a:lnTo>
                  <a:pt x="60045" y="50520"/>
                </a:lnTo>
                <a:lnTo>
                  <a:pt x="60198" y="53632"/>
                </a:lnTo>
                <a:lnTo>
                  <a:pt x="61988" y="63398"/>
                </a:lnTo>
                <a:lnTo>
                  <a:pt x="64960" y="63398"/>
                </a:lnTo>
                <a:lnTo>
                  <a:pt x="64668" y="59575"/>
                </a:lnTo>
                <a:lnTo>
                  <a:pt x="64363" y="52920"/>
                </a:lnTo>
                <a:lnTo>
                  <a:pt x="64363" y="32969"/>
                </a:lnTo>
                <a:lnTo>
                  <a:pt x="61531" y="32969"/>
                </a:lnTo>
                <a:lnTo>
                  <a:pt x="59601" y="43014"/>
                </a:lnTo>
                <a:lnTo>
                  <a:pt x="58559" y="44716"/>
                </a:lnTo>
                <a:lnTo>
                  <a:pt x="28752" y="44716"/>
                </a:lnTo>
                <a:close/>
              </a:path>
              <a:path w="74294" h="99059">
                <a:moveTo>
                  <a:pt x="64363" y="32969"/>
                </a:moveTo>
                <a:lnTo>
                  <a:pt x="64363" y="43306"/>
                </a:lnTo>
                <a:lnTo>
                  <a:pt x="64668" y="35661"/>
                </a:lnTo>
                <a:lnTo>
                  <a:pt x="64960" y="32969"/>
                </a:lnTo>
                <a:lnTo>
                  <a:pt x="64363" y="32969"/>
                </a:lnTo>
                <a:close/>
              </a:path>
              <a:path w="74294" h="99059">
                <a:moveTo>
                  <a:pt x="0" y="95097"/>
                </a:moveTo>
                <a:lnTo>
                  <a:pt x="0" y="98767"/>
                </a:lnTo>
                <a:lnTo>
                  <a:pt x="8660" y="98600"/>
                </a:lnTo>
                <a:lnTo>
                  <a:pt x="34417" y="98613"/>
                </a:lnTo>
                <a:lnTo>
                  <a:pt x="42316" y="98767"/>
                </a:lnTo>
                <a:lnTo>
                  <a:pt x="42316" y="95097"/>
                </a:lnTo>
                <a:lnTo>
                  <a:pt x="34417" y="94945"/>
                </a:lnTo>
                <a:lnTo>
                  <a:pt x="28752" y="94805"/>
                </a:lnTo>
                <a:lnTo>
                  <a:pt x="28752" y="202"/>
                </a:lnTo>
                <a:lnTo>
                  <a:pt x="14147" y="119"/>
                </a:lnTo>
                <a:lnTo>
                  <a:pt x="14147" y="92824"/>
                </a:lnTo>
                <a:lnTo>
                  <a:pt x="12954" y="95097"/>
                </a:lnTo>
                <a:lnTo>
                  <a:pt x="0" y="95097"/>
                </a:lnTo>
                <a:close/>
              </a:path>
              <a:path w="74294" h="99059">
                <a:moveTo>
                  <a:pt x="0" y="3682"/>
                </a:moveTo>
                <a:lnTo>
                  <a:pt x="11772" y="4102"/>
                </a:lnTo>
                <a:lnTo>
                  <a:pt x="14147" y="4673"/>
                </a:lnTo>
                <a:lnTo>
                  <a:pt x="14147" y="119"/>
                </a:lnTo>
                <a:lnTo>
                  <a:pt x="8660" y="52"/>
                </a:lnTo>
                <a:lnTo>
                  <a:pt x="0" y="3682"/>
                </a:lnTo>
                <a:close/>
              </a:path>
            </a:pathLst>
          </a:custGeom>
          <a:solidFill>
            <a:srgbClr val="FFFFFF"/>
          </a:solidFill>
        </p:spPr>
        <p:txBody>
          <a:bodyPr lIns="0" tIns="0" rIns="0" bIns="0"/>
          <a:lstStyle/>
          <a:p>
            <a:pPr fontAlgn="base">
              <a:spcBef>
                <a:spcPct val="0"/>
              </a:spcBef>
              <a:spcAft>
                <a:spcPct val="0"/>
              </a:spcAft>
              <a:defRPr/>
            </a:pPr>
            <a:endParaRPr dirty="0">
              <a:solidFill>
                <a:srgbClr val="000000"/>
              </a:solidFill>
              <a:latin typeface="Arial"/>
              <a:ea typeface="ＭＳ Ｐゴシック" charset="-128"/>
              <a:cs typeface="Arial" pitchFamily="34" charset="0"/>
            </a:endParaRPr>
          </a:p>
        </p:txBody>
      </p:sp>
      <p:sp>
        <p:nvSpPr>
          <p:cNvPr id="10" name="bk object 34"/>
          <p:cNvSpPr/>
          <p:nvPr/>
        </p:nvSpPr>
        <p:spPr>
          <a:xfrm>
            <a:off x="2493963" y="571501"/>
            <a:ext cx="100012" cy="100013"/>
          </a:xfrm>
          <a:custGeom>
            <a:avLst/>
            <a:gdLst/>
            <a:ahLst/>
            <a:cxnLst/>
            <a:rect l="l" t="t" r="r" b="b"/>
            <a:pathLst>
              <a:path w="100330" h="99059">
                <a:moveTo>
                  <a:pt x="28168" y="46793"/>
                </a:moveTo>
                <a:lnTo>
                  <a:pt x="28168" y="52026"/>
                </a:lnTo>
                <a:lnTo>
                  <a:pt x="41732" y="52026"/>
                </a:lnTo>
                <a:lnTo>
                  <a:pt x="55782" y="73139"/>
                </a:lnTo>
                <a:lnTo>
                  <a:pt x="63166" y="83471"/>
                </a:lnTo>
                <a:lnTo>
                  <a:pt x="71153" y="93402"/>
                </a:lnTo>
                <a:lnTo>
                  <a:pt x="80175" y="98584"/>
                </a:lnTo>
                <a:lnTo>
                  <a:pt x="83007" y="98492"/>
                </a:lnTo>
                <a:lnTo>
                  <a:pt x="92392" y="98444"/>
                </a:lnTo>
                <a:lnTo>
                  <a:pt x="96126" y="98723"/>
                </a:lnTo>
                <a:lnTo>
                  <a:pt x="99847" y="98723"/>
                </a:lnTo>
                <a:lnTo>
                  <a:pt x="99847" y="95053"/>
                </a:lnTo>
                <a:lnTo>
                  <a:pt x="92240" y="95053"/>
                </a:lnTo>
                <a:lnTo>
                  <a:pt x="87769" y="91230"/>
                </a:lnTo>
                <a:lnTo>
                  <a:pt x="62219" y="58094"/>
                </a:lnTo>
                <a:lnTo>
                  <a:pt x="62219" y="4313"/>
                </a:lnTo>
                <a:lnTo>
                  <a:pt x="60532" y="3104"/>
                </a:lnTo>
                <a:lnTo>
                  <a:pt x="60532" y="18346"/>
                </a:lnTo>
                <a:lnTo>
                  <a:pt x="58865" y="33339"/>
                </a:lnTo>
                <a:lnTo>
                  <a:pt x="51502" y="43398"/>
                </a:lnTo>
                <a:lnTo>
                  <a:pt x="37837" y="47467"/>
                </a:lnTo>
                <a:lnTo>
                  <a:pt x="33388" y="47492"/>
                </a:lnTo>
                <a:lnTo>
                  <a:pt x="30403" y="47225"/>
                </a:lnTo>
                <a:lnTo>
                  <a:pt x="28168" y="46793"/>
                </a:lnTo>
                <a:close/>
              </a:path>
              <a:path w="100330" h="99059">
                <a:moveTo>
                  <a:pt x="62219" y="4313"/>
                </a:moveTo>
                <a:lnTo>
                  <a:pt x="62219" y="58094"/>
                </a:lnTo>
                <a:lnTo>
                  <a:pt x="74850" y="35151"/>
                </a:lnTo>
                <a:lnTo>
                  <a:pt x="74704" y="21131"/>
                </a:lnTo>
                <a:lnTo>
                  <a:pt x="70123" y="9979"/>
                </a:lnTo>
                <a:lnTo>
                  <a:pt x="62219" y="4313"/>
                </a:lnTo>
                <a:close/>
              </a:path>
              <a:path w="100330" h="99059">
                <a:moveTo>
                  <a:pt x="28168" y="263"/>
                </a:moveTo>
                <a:lnTo>
                  <a:pt x="28168" y="5340"/>
                </a:lnTo>
                <a:lnTo>
                  <a:pt x="33388" y="4489"/>
                </a:lnTo>
                <a:lnTo>
                  <a:pt x="37109" y="4489"/>
                </a:lnTo>
                <a:lnTo>
                  <a:pt x="53050" y="8301"/>
                </a:lnTo>
                <a:lnTo>
                  <a:pt x="60532" y="18346"/>
                </a:lnTo>
                <a:lnTo>
                  <a:pt x="60532" y="3104"/>
                </a:lnTo>
                <a:lnTo>
                  <a:pt x="59848" y="2614"/>
                </a:lnTo>
                <a:lnTo>
                  <a:pt x="39159" y="797"/>
                </a:lnTo>
                <a:lnTo>
                  <a:pt x="28168" y="263"/>
                </a:lnTo>
                <a:close/>
              </a:path>
              <a:path w="100330" h="99059">
                <a:moveTo>
                  <a:pt x="0" y="95053"/>
                </a:moveTo>
                <a:lnTo>
                  <a:pt x="0" y="98723"/>
                </a:lnTo>
                <a:lnTo>
                  <a:pt x="7454" y="98579"/>
                </a:lnTo>
                <a:lnTo>
                  <a:pt x="30403" y="98541"/>
                </a:lnTo>
                <a:lnTo>
                  <a:pt x="33388" y="98671"/>
                </a:lnTo>
                <a:lnTo>
                  <a:pt x="41732" y="98723"/>
                </a:lnTo>
                <a:lnTo>
                  <a:pt x="41732" y="95053"/>
                </a:lnTo>
                <a:lnTo>
                  <a:pt x="33388" y="94890"/>
                </a:lnTo>
                <a:lnTo>
                  <a:pt x="28168" y="94761"/>
                </a:lnTo>
                <a:lnTo>
                  <a:pt x="28168" y="263"/>
                </a:lnTo>
                <a:lnTo>
                  <a:pt x="13563" y="170"/>
                </a:lnTo>
                <a:lnTo>
                  <a:pt x="13563" y="93631"/>
                </a:lnTo>
                <a:lnTo>
                  <a:pt x="7454" y="95472"/>
                </a:lnTo>
                <a:lnTo>
                  <a:pt x="0" y="95053"/>
                </a:lnTo>
                <a:close/>
              </a:path>
              <a:path w="100330" h="99059">
                <a:moveTo>
                  <a:pt x="0" y="3639"/>
                </a:moveTo>
                <a:lnTo>
                  <a:pt x="7899" y="3778"/>
                </a:lnTo>
                <a:lnTo>
                  <a:pt x="13563" y="3918"/>
                </a:lnTo>
                <a:lnTo>
                  <a:pt x="13563" y="170"/>
                </a:lnTo>
                <a:lnTo>
                  <a:pt x="2537" y="0"/>
                </a:lnTo>
                <a:lnTo>
                  <a:pt x="0" y="3639"/>
                </a:lnTo>
                <a:close/>
              </a:path>
            </a:pathLst>
          </a:custGeom>
          <a:solidFill>
            <a:srgbClr val="FFFFFF"/>
          </a:solidFill>
        </p:spPr>
        <p:txBody>
          <a:bodyPr lIns="0" tIns="0" rIns="0" bIns="0"/>
          <a:lstStyle/>
          <a:p>
            <a:pPr fontAlgn="base">
              <a:spcBef>
                <a:spcPct val="0"/>
              </a:spcBef>
              <a:spcAft>
                <a:spcPct val="0"/>
              </a:spcAft>
              <a:defRPr/>
            </a:pPr>
            <a:endParaRPr dirty="0">
              <a:solidFill>
                <a:srgbClr val="000000"/>
              </a:solidFill>
              <a:latin typeface="Arial"/>
              <a:ea typeface="ＭＳ Ｐゴシック" charset="-128"/>
              <a:cs typeface="Arial" pitchFamily="34" charset="0"/>
            </a:endParaRPr>
          </a:p>
        </p:txBody>
      </p:sp>
      <p:sp>
        <p:nvSpPr>
          <p:cNvPr id="11" name="bk object 35"/>
          <p:cNvSpPr/>
          <p:nvPr/>
        </p:nvSpPr>
        <p:spPr>
          <a:xfrm>
            <a:off x="2697164" y="569914"/>
            <a:ext cx="104775" cy="103187"/>
          </a:xfrm>
          <a:custGeom>
            <a:avLst/>
            <a:gdLst/>
            <a:ahLst/>
            <a:cxnLst/>
            <a:rect l="l" t="t" r="r" b="b"/>
            <a:pathLst>
              <a:path w="105409" h="102870">
                <a:moveTo>
                  <a:pt x="0" y="40445"/>
                </a:moveTo>
                <a:lnTo>
                  <a:pt x="11955" y="83401"/>
                </a:lnTo>
                <a:lnTo>
                  <a:pt x="44576" y="102525"/>
                </a:lnTo>
                <a:lnTo>
                  <a:pt x="62040" y="100866"/>
                </a:lnTo>
                <a:lnTo>
                  <a:pt x="97004" y="78317"/>
                </a:lnTo>
                <a:lnTo>
                  <a:pt x="105272" y="55015"/>
                </a:lnTo>
                <a:lnTo>
                  <a:pt x="103495" y="40276"/>
                </a:lnTo>
                <a:lnTo>
                  <a:pt x="98304" y="27141"/>
                </a:lnTo>
                <a:lnTo>
                  <a:pt x="90169" y="16076"/>
                </a:lnTo>
                <a:lnTo>
                  <a:pt x="88895" y="15053"/>
                </a:lnTo>
                <a:lnTo>
                  <a:pt x="88895" y="50945"/>
                </a:lnTo>
                <a:lnTo>
                  <a:pt x="87150" y="68315"/>
                </a:lnTo>
                <a:lnTo>
                  <a:pt x="81945" y="82077"/>
                </a:lnTo>
                <a:lnTo>
                  <a:pt x="73621" y="91883"/>
                </a:lnTo>
                <a:lnTo>
                  <a:pt x="62517" y="97384"/>
                </a:lnTo>
                <a:lnTo>
                  <a:pt x="53590" y="98488"/>
                </a:lnTo>
                <a:lnTo>
                  <a:pt x="39802" y="95306"/>
                </a:lnTo>
                <a:lnTo>
                  <a:pt x="16575" y="61547"/>
                </a:lnTo>
                <a:lnTo>
                  <a:pt x="14995" y="14961"/>
                </a:lnTo>
                <a:lnTo>
                  <a:pt x="12655" y="16895"/>
                </a:lnTo>
                <a:lnTo>
                  <a:pt x="4769" y="27961"/>
                </a:lnTo>
                <a:lnTo>
                  <a:pt x="0" y="40445"/>
                </a:lnTo>
                <a:close/>
              </a:path>
              <a:path w="105409" h="102870">
                <a:moveTo>
                  <a:pt x="14995" y="14961"/>
                </a:moveTo>
                <a:lnTo>
                  <a:pt x="14995" y="48047"/>
                </a:lnTo>
                <a:lnTo>
                  <a:pt x="17034" y="31936"/>
                </a:lnTo>
                <a:lnTo>
                  <a:pt x="22889" y="18930"/>
                </a:lnTo>
                <a:lnTo>
                  <a:pt x="32168" y="9723"/>
                </a:lnTo>
                <a:lnTo>
                  <a:pt x="44477" y="5007"/>
                </a:lnTo>
                <a:lnTo>
                  <a:pt x="60278" y="7607"/>
                </a:lnTo>
                <a:lnTo>
                  <a:pt x="72412" y="14965"/>
                </a:lnTo>
                <a:lnTo>
                  <a:pt x="81088" y="25616"/>
                </a:lnTo>
                <a:lnTo>
                  <a:pt x="86513" y="38097"/>
                </a:lnTo>
                <a:lnTo>
                  <a:pt x="88895" y="50945"/>
                </a:lnTo>
                <a:lnTo>
                  <a:pt x="88895" y="15053"/>
                </a:lnTo>
                <a:lnTo>
                  <a:pt x="79555" y="7552"/>
                </a:lnTo>
                <a:lnTo>
                  <a:pt x="66933" y="2038"/>
                </a:lnTo>
                <a:lnTo>
                  <a:pt x="53590" y="120"/>
                </a:lnTo>
                <a:lnTo>
                  <a:pt x="52244" y="0"/>
                </a:lnTo>
                <a:lnTo>
                  <a:pt x="36670" y="2136"/>
                </a:lnTo>
                <a:lnTo>
                  <a:pt x="23381" y="8028"/>
                </a:lnTo>
                <a:lnTo>
                  <a:pt x="14995" y="14961"/>
                </a:lnTo>
                <a:close/>
              </a:path>
            </a:pathLst>
          </a:custGeom>
          <a:solidFill>
            <a:srgbClr val="FFFFFF"/>
          </a:solidFill>
        </p:spPr>
        <p:txBody>
          <a:bodyPr lIns="0" tIns="0" rIns="0" bIns="0"/>
          <a:lstStyle/>
          <a:p>
            <a:pPr fontAlgn="base">
              <a:spcBef>
                <a:spcPct val="0"/>
              </a:spcBef>
              <a:spcAft>
                <a:spcPct val="0"/>
              </a:spcAft>
              <a:defRPr/>
            </a:pPr>
            <a:endParaRPr dirty="0">
              <a:solidFill>
                <a:srgbClr val="000000"/>
              </a:solidFill>
              <a:latin typeface="Arial"/>
              <a:ea typeface="ＭＳ Ｐゴシック" charset="-128"/>
              <a:cs typeface="Arial" pitchFamily="34" charset="0"/>
            </a:endParaRPr>
          </a:p>
        </p:txBody>
      </p:sp>
      <p:sp>
        <p:nvSpPr>
          <p:cNvPr id="12" name="bk object 36"/>
          <p:cNvSpPr/>
          <p:nvPr/>
        </p:nvSpPr>
        <p:spPr>
          <a:xfrm>
            <a:off x="2914650" y="569914"/>
            <a:ext cx="58738" cy="103187"/>
          </a:xfrm>
          <a:custGeom>
            <a:avLst/>
            <a:gdLst/>
            <a:ahLst/>
            <a:cxnLst/>
            <a:rect l="l" t="t" r="r" b="b"/>
            <a:pathLst>
              <a:path w="59690" h="103504">
                <a:moveTo>
                  <a:pt x="0" y="77533"/>
                </a:moveTo>
                <a:lnTo>
                  <a:pt x="2984" y="98196"/>
                </a:lnTo>
                <a:lnTo>
                  <a:pt x="9982" y="101307"/>
                </a:lnTo>
                <a:lnTo>
                  <a:pt x="18033" y="103009"/>
                </a:lnTo>
                <a:lnTo>
                  <a:pt x="25780" y="103009"/>
                </a:lnTo>
                <a:lnTo>
                  <a:pt x="40158" y="100621"/>
                </a:lnTo>
                <a:lnTo>
                  <a:pt x="52174" y="93658"/>
                </a:lnTo>
                <a:lnTo>
                  <a:pt x="59546" y="82423"/>
                </a:lnTo>
                <a:lnTo>
                  <a:pt x="57418" y="67546"/>
                </a:lnTo>
                <a:lnTo>
                  <a:pt x="51073" y="57194"/>
                </a:lnTo>
                <a:lnTo>
                  <a:pt x="45722" y="52795"/>
                </a:lnTo>
                <a:lnTo>
                  <a:pt x="45722" y="72379"/>
                </a:lnTo>
                <a:lnTo>
                  <a:pt x="43345" y="88703"/>
                </a:lnTo>
                <a:lnTo>
                  <a:pt x="34767" y="96959"/>
                </a:lnTo>
                <a:lnTo>
                  <a:pt x="18268" y="95016"/>
                </a:lnTo>
                <a:lnTo>
                  <a:pt x="8300" y="87840"/>
                </a:lnTo>
                <a:lnTo>
                  <a:pt x="3520" y="77909"/>
                </a:lnTo>
                <a:lnTo>
                  <a:pt x="0" y="77533"/>
                </a:lnTo>
                <a:close/>
              </a:path>
              <a:path w="59690" h="103504">
                <a:moveTo>
                  <a:pt x="17142" y="4474"/>
                </a:moveTo>
                <a:lnTo>
                  <a:pt x="17142" y="31576"/>
                </a:lnTo>
                <a:lnTo>
                  <a:pt x="18145" y="14490"/>
                </a:lnTo>
                <a:lnTo>
                  <a:pt x="25342" y="5996"/>
                </a:lnTo>
                <a:lnTo>
                  <a:pt x="42115" y="7520"/>
                </a:lnTo>
                <a:lnTo>
                  <a:pt x="50356" y="14822"/>
                </a:lnTo>
                <a:lnTo>
                  <a:pt x="55435" y="20231"/>
                </a:lnTo>
                <a:lnTo>
                  <a:pt x="53047" y="2120"/>
                </a:lnTo>
                <a:lnTo>
                  <a:pt x="47091" y="1269"/>
                </a:lnTo>
                <a:lnTo>
                  <a:pt x="40982" y="0"/>
                </a:lnTo>
                <a:lnTo>
                  <a:pt x="34767" y="18"/>
                </a:lnTo>
                <a:lnTo>
                  <a:pt x="19941" y="2548"/>
                </a:lnTo>
                <a:lnTo>
                  <a:pt x="17142" y="4474"/>
                </a:lnTo>
                <a:close/>
              </a:path>
              <a:path w="59690" h="103504">
                <a:moveTo>
                  <a:pt x="3373" y="22594"/>
                </a:moveTo>
                <a:lnTo>
                  <a:pt x="5872" y="37005"/>
                </a:lnTo>
                <a:lnTo>
                  <a:pt x="12544" y="46839"/>
                </a:lnTo>
                <a:lnTo>
                  <a:pt x="21626" y="53694"/>
                </a:lnTo>
                <a:lnTo>
                  <a:pt x="31358" y="59170"/>
                </a:lnTo>
                <a:lnTo>
                  <a:pt x="39977" y="64865"/>
                </a:lnTo>
                <a:lnTo>
                  <a:pt x="45722" y="72379"/>
                </a:lnTo>
                <a:lnTo>
                  <a:pt x="45722" y="52795"/>
                </a:lnTo>
                <a:lnTo>
                  <a:pt x="42192" y="49893"/>
                </a:lnTo>
                <a:lnTo>
                  <a:pt x="32456" y="44171"/>
                </a:lnTo>
                <a:lnTo>
                  <a:pt x="23546" y="38556"/>
                </a:lnTo>
                <a:lnTo>
                  <a:pt x="17142" y="31576"/>
                </a:lnTo>
                <a:lnTo>
                  <a:pt x="17142" y="4474"/>
                </a:lnTo>
                <a:lnTo>
                  <a:pt x="8940" y="10117"/>
                </a:lnTo>
                <a:lnTo>
                  <a:pt x="3373" y="22594"/>
                </a:lnTo>
                <a:close/>
              </a:path>
            </a:pathLst>
          </a:custGeom>
          <a:solidFill>
            <a:srgbClr val="FFFFFF"/>
          </a:solidFill>
        </p:spPr>
        <p:txBody>
          <a:bodyPr lIns="0" tIns="0" rIns="0" bIns="0"/>
          <a:lstStyle/>
          <a:p>
            <a:pPr fontAlgn="base">
              <a:spcBef>
                <a:spcPct val="0"/>
              </a:spcBef>
              <a:spcAft>
                <a:spcPct val="0"/>
              </a:spcAft>
              <a:defRPr/>
            </a:pPr>
            <a:endParaRPr dirty="0">
              <a:solidFill>
                <a:srgbClr val="000000"/>
              </a:solidFill>
              <a:latin typeface="Arial"/>
              <a:ea typeface="ＭＳ Ｐゴシック" charset="-128"/>
              <a:cs typeface="Arial" pitchFamily="34" charset="0"/>
            </a:endParaRPr>
          </a:p>
        </p:txBody>
      </p:sp>
      <p:sp>
        <p:nvSpPr>
          <p:cNvPr id="13" name="bk object 37"/>
          <p:cNvSpPr/>
          <p:nvPr/>
        </p:nvSpPr>
        <p:spPr>
          <a:xfrm>
            <a:off x="3081338" y="568325"/>
            <a:ext cx="93662" cy="101600"/>
          </a:xfrm>
          <a:custGeom>
            <a:avLst/>
            <a:gdLst/>
            <a:ahLst/>
            <a:cxnLst/>
            <a:rect l="l" t="t" r="r" b="b"/>
            <a:pathLst>
              <a:path w="94614" h="102870">
                <a:moveTo>
                  <a:pt x="54533" y="3962"/>
                </a:moveTo>
                <a:lnTo>
                  <a:pt x="54533" y="9766"/>
                </a:lnTo>
                <a:lnTo>
                  <a:pt x="89103" y="9766"/>
                </a:lnTo>
                <a:lnTo>
                  <a:pt x="89103" y="22491"/>
                </a:lnTo>
                <a:lnTo>
                  <a:pt x="93129" y="22491"/>
                </a:lnTo>
                <a:lnTo>
                  <a:pt x="94475" y="0"/>
                </a:lnTo>
                <a:lnTo>
                  <a:pt x="91338" y="0"/>
                </a:lnTo>
                <a:lnTo>
                  <a:pt x="90741" y="2692"/>
                </a:lnTo>
                <a:lnTo>
                  <a:pt x="89103" y="3251"/>
                </a:lnTo>
                <a:lnTo>
                  <a:pt x="89103" y="9766"/>
                </a:lnTo>
                <a:lnTo>
                  <a:pt x="88658" y="14859"/>
                </a:lnTo>
                <a:lnTo>
                  <a:pt x="88658" y="3403"/>
                </a:lnTo>
                <a:lnTo>
                  <a:pt x="87020" y="3962"/>
                </a:lnTo>
                <a:lnTo>
                  <a:pt x="54533" y="3962"/>
                </a:lnTo>
                <a:close/>
              </a:path>
              <a:path w="94614" h="102870">
                <a:moveTo>
                  <a:pt x="26377" y="99047"/>
                </a:moveTo>
                <a:lnTo>
                  <a:pt x="26377" y="102730"/>
                </a:lnTo>
                <a:lnTo>
                  <a:pt x="33820" y="102577"/>
                </a:lnTo>
                <a:lnTo>
                  <a:pt x="54533" y="102450"/>
                </a:lnTo>
                <a:lnTo>
                  <a:pt x="60197" y="102697"/>
                </a:lnTo>
                <a:lnTo>
                  <a:pt x="68097" y="102730"/>
                </a:lnTo>
                <a:lnTo>
                  <a:pt x="68097" y="99047"/>
                </a:lnTo>
                <a:lnTo>
                  <a:pt x="60197" y="98907"/>
                </a:lnTo>
                <a:lnTo>
                  <a:pt x="54533" y="98767"/>
                </a:lnTo>
                <a:lnTo>
                  <a:pt x="54533" y="3962"/>
                </a:lnTo>
                <a:lnTo>
                  <a:pt x="39928" y="3962"/>
                </a:lnTo>
                <a:lnTo>
                  <a:pt x="39928" y="98767"/>
                </a:lnTo>
                <a:lnTo>
                  <a:pt x="33820" y="98915"/>
                </a:lnTo>
                <a:lnTo>
                  <a:pt x="26377" y="99047"/>
                </a:lnTo>
                <a:close/>
              </a:path>
              <a:path w="94614" h="102870">
                <a:moveTo>
                  <a:pt x="0" y="22491"/>
                </a:moveTo>
                <a:lnTo>
                  <a:pt x="3873" y="22491"/>
                </a:lnTo>
                <a:lnTo>
                  <a:pt x="6413" y="13296"/>
                </a:lnTo>
                <a:lnTo>
                  <a:pt x="6997" y="9766"/>
                </a:lnTo>
                <a:lnTo>
                  <a:pt x="39928" y="9766"/>
                </a:lnTo>
                <a:lnTo>
                  <a:pt x="39928" y="3962"/>
                </a:lnTo>
                <a:lnTo>
                  <a:pt x="6997" y="3848"/>
                </a:lnTo>
                <a:lnTo>
                  <a:pt x="6261" y="3822"/>
                </a:lnTo>
                <a:lnTo>
                  <a:pt x="4622" y="0"/>
                </a:lnTo>
                <a:lnTo>
                  <a:pt x="1638" y="0"/>
                </a:lnTo>
                <a:lnTo>
                  <a:pt x="0" y="22491"/>
                </a:lnTo>
                <a:close/>
              </a:path>
            </a:pathLst>
          </a:custGeom>
          <a:solidFill>
            <a:srgbClr val="FFFFFF"/>
          </a:solidFill>
        </p:spPr>
        <p:txBody>
          <a:bodyPr lIns="0" tIns="0" rIns="0" bIns="0"/>
          <a:lstStyle/>
          <a:p>
            <a:pPr fontAlgn="base">
              <a:spcBef>
                <a:spcPct val="0"/>
              </a:spcBef>
              <a:spcAft>
                <a:spcPct val="0"/>
              </a:spcAft>
              <a:defRPr/>
            </a:pPr>
            <a:endParaRPr dirty="0">
              <a:solidFill>
                <a:srgbClr val="000000"/>
              </a:solidFill>
              <a:latin typeface="Arial"/>
              <a:ea typeface="ＭＳ Ｐゴシック" charset="-128"/>
              <a:cs typeface="Arial" pitchFamily="34" charset="0"/>
            </a:endParaRPr>
          </a:p>
        </p:txBody>
      </p:sp>
      <p:sp>
        <p:nvSpPr>
          <p:cNvPr id="14" name="bk object 38"/>
          <p:cNvSpPr/>
          <p:nvPr/>
        </p:nvSpPr>
        <p:spPr>
          <a:xfrm>
            <a:off x="3760789" y="569914"/>
            <a:ext cx="58737" cy="103187"/>
          </a:xfrm>
          <a:custGeom>
            <a:avLst/>
            <a:gdLst/>
            <a:ahLst/>
            <a:cxnLst/>
            <a:rect l="l" t="t" r="r" b="b"/>
            <a:pathLst>
              <a:path w="59689" h="103504">
                <a:moveTo>
                  <a:pt x="0" y="77533"/>
                </a:moveTo>
                <a:lnTo>
                  <a:pt x="2984" y="98196"/>
                </a:lnTo>
                <a:lnTo>
                  <a:pt x="9982" y="101307"/>
                </a:lnTo>
                <a:lnTo>
                  <a:pt x="18034" y="103009"/>
                </a:lnTo>
                <a:lnTo>
                  <a:pt x="25781" y="103009"/>
                </a:lnTo>
                <a:lnTo>
                  <a:pt x="40158" y="100621"/>
                </a:lnTo>
                <a:lnTo>
                  <a:pt x="52174" y="93658"/>
                </a:lnTo>
                <a:lnTo>
                  <a:pt x="59546" y="82423"/>
                </a:lnTo>
                <a:lnTo>
                  <a:pt x="57418" y="67546"/>
                </a:lnTo>
                <a:lnTo>
                  <a:pt x="51073" y="57194"/>
                </a:lnTo>
                <a:lnTo>
                  <a:pt x="45722" y="52795"/>
                </a:lnTo>
                <a:lnTo>
                  <a:pt x="45722" y="72379"/>
                </a:lnTo>
                <a:lnTo>
                  <a:pt x="43345" y="88703"/>
                </a:lnTo>
                <a:lnTo>
                  <a:pt x="34767" y="96959"/>
                </a:lnTo>
                <a:lnTo>
                  <a:pt x="18268" y="95016"/>
                </a:lnTo>
                <a:lnTo>
                  <a:pt x="8300" y="87840"/>
                </a:lnTo>
                <a:lnTo>
                  <a:pt x="3520" y="77909"/>
                </a:lnTo>
                <a:lnTo>
                  <a:pt x="0" y="77533"/>
                </a:lnTo>
                <a:close/>
              </a:path>
              <a:path w="59689" h="103504">
                <a:moveTo>
                  <a:pt x="17142" y="4474"/>
                </a:moveTo>
                <a:lnTo>
                  <a:pt x="17142" y="31576"/>
                </a:lnTo>
                <a:lnTo>
                  <a:pt x="18145" y="14490"/>
                </a:lnTo>
                <a:lnTo>
                  <a:pt x="25342" y="5996"/>
                </a:lnTo>
                <a:lnTo>
                  <a:pt x="42115" y="7520"/>
                </a:lnTo>
                <a:lnTo>
                  <a:pt x="50356" y="14822"/>
                </a:lnTo>
                <a:lnTo>
                  <a:pt x="55435" y="20231"/>
                </a:lnTo>
                <a:lnTo>
                  <a:pt x="53047" y="2120"/>
                </a:lnTo>
                <a:lnTo>
                  <a:pt x="47091" y="1269"/>
                </a:lnTo>
                <a:lnTo>
                  <a:pt x="40982" y="0"/>
                </a:lnTo>
                <a:lnTo>
                  <a:pt x="34767" y="18"/>
                </a:lnTo>
                <a:lnTo>
                  <a:pt x="19941" y="2548"/>
                </a:lnTo>
                <a:lnTo>
                  <a:pt x="17142" y="4474"/>
                </a:lnTo>
                <a:close/>
              </a:path>
              <a:path w="59689" h="103504">
                <a:moveTo>
                  <a:pt x="3373" y="22594"/>
                </a:moveTo>
                <a:lnTo>
                  <a:pt x="5872" y="37005"/>
                </a:lnTo>
                <a:lnTo>
                  <a:pt x="12544" y="46839"/>
                </a:lnTo>
                <a:lnTo>
                  <a:pt x="21626" y="53694"/>
                </a:lnTo>
                <a:lnTo>
                  <a:pt x="31358" y="59170"/>
                </a:lnTo>
                <a:lnTo>
                  <a:pt x="39977" y="64865"/>
                </a:lnTo>
                <a:lnTo>
                  <a:pt x="45722" y="72379"/>
                </a:lnTo>
                <a:lnTo>
                  <a:pt x="45722" y="52795"/>
                </a:lnTo>
                <a:lnTo>
                  <a:pt x="42192" y="49893"/>
                </a:lnTo>
                <a:lnTo>
                  <a:pt x="32456" y="44171"/>
                </a:lnTo>
                <a:lnTo>
                  <a:pt x="23546" y="38556"/>
                </a:lnTo>
                <a:lnTo>
                  <a:pt x="17142" y="31576"/>
                </a:lnTo>
                <a:lnTo>
                  <a:pt x="17142" y="4474"/>
                </a:lnTo>
                <a:lnTo>
                  <a:pt x="8940" y="10117"/>
                </a:lnTo>
                <a:lnTo>
                  <a:pt x="3373" y="22594"/>
                </a:lnTo>
                <a:close/>
              </a:path>
            </a:pathLst>
          </a:custGeom>
          <a:solidFill>
            <a:srgbClr val="FFFFFF"/>
          </a:solidFill>
        </p:spPr>
        <p:txBody>
          <a:bodyPr lIns="0" tIns="0" rIns="0" bIns="0"/>
          <a:lstStyle/>
          <a:p>
            <a:pPr fontAlgn="base">
              <a:spcBef>
                <a:spcPct val="0"/>
              </a:spcBef>
              <a:spcAft>
                <a:spcPct val="0"/>
              </a:spcAft>
              <a:defRPr/>
            </a:pPr>
            <a:endParaRPr dirty="0">
              <a:solidFill>
                <a:srgbClr val="000000"/>
              </a:solidFill>
              <a:latin typeface="Arial"/>
              <a:ea typeface="ＭＳ Ｐゴシック" charset="-128"/>
              <a:cs typeface="Arial" pitchFamily="34" charset="0"/>
            </a:endParaRPr>
          </a:p>
        </p:txBody>
      </p:sp>
      <p:sp>
        <p:nvSpPr>
          <p:cNvPr id="15" name="bk object 39"/>
          <p:cNvSpPr/>
          <p:nvPr/>
        </p:nvSpPr>
        <p:spPr>
          <a:xfrm>
            <a:off x="3922714" y="571500"/>
            <a:ext cx="104775" cy="101600"/>
          </a:xfrm>
          <a:custGeom>
            <a:avLst/>
            <a:gdLst/>
            <a:ahLst/>
            <a:cxnLst/>
            <a:rect l="l" t="t" r="r" b="b"/>
            <a:pathLst>
              <a:path w="104139" h="100965">
                <a:moveTo>
                  <a:pt x="0" y="0"/>
                </a:moveTo>
                <a:lnTo>
                  <a:pt x="0" y="3683"/>
                </a:lnTo>
                <a:lnTo>
                  <a:pt x="7899" y="3822"/>
                </a:lnTo>
                <a:lnTo>
                  <a:pt x="13563" y="3962"/>
                </a:lnTo>
                <a:lnTo>
                  <a:pt x="13563" y="65519"/>
                </a:lnTo>
                <a:lnTo>
                  <a:pt x="34867" y="98111"/>
                </a:lnTo>
                <a:lnTo>
                  <a:pt x="50038" y="100817"/>
                </a:lnTo>
                <a:lnTo>
                  <a:pt x="68123" y="98589"/>
                </a:lnTo>
                <a:lnTo>
                  <a:pt x="80943" y="92308"/>
                </a:lnTo>
                <a:lnTo>
                  <a:pt x="88827" y="82731"/>
                </a:lnTo>
                <a:lnTo>
                  <a:pt x="92102" y="70613"/>
                </a:lnTo>
                <a:lnTo>
                  <a:pt x="92240" y="26466"/>
                </a:lnTo>
                <a:lnTo>
                  <a:pt x="93590" y="8758"/>
                </a:lnTo>
                <a:lnTo>
                  <a:pt x="103484" y="3686"/>
                </a:lnTo>
                <a:lnTo>
                  <a:pt x="104012" y="0"/>
                </a:lnTo>
                <a:lnTo>
                  <a:pt x="98945" y="0"/>
                </a:lnTo>
                <a:lnTo>
                  <a:pt x="94030" y="279"/>
                </a:lnTo>
                <a:lnTo>
                  <a:pt x="84340" y="279"/>
                </a:lnTo>
                <a:lnTo>
                  <a:pt x="84340" y="67208"/>
                </a:lnTo>
                <a:lnTo>
                  <a:pt x="82881" y="78525"/>
                </a:lnTo>
                <a:lnTo>
                  <a:pt x="75725" y="89652"/>
                </a:lnTo>
                <a:lnTo>
                  <a:pt x="58702" y="95062"/>
                </a:lnTo>
                <a:lnTo>
                  <a:pt x="42013" y="91550"/>
                </a:lnTo>
                <a:lnTo>
                  <a:pt x="32575" y="82384"/>
                </a:lnTo>
                <a:lnTo>
                  <a:pt x="28632" y="69676"/>
                </a:lnTo>
                <a:lnTo>
                  <a:pt x="28168" y="264"/>
                </a:lnTo>
                <a:lnTo>
                  <a:pt x="7899" y="159"/>
                </a:lnTo>
                <a:lnTo>
                  <a:pt x="0" y="0"/>
                </a:lnTo>
                <a:close/>
              </a:path>
              <a:path w="104139" h="100965">
                <a:moveTo>
                  <a:pt x="70192" y="0"/>
                </a:moveTo>
                <a:lnTo>
                  <a:pt x="70192" y="3683"/>
                </a:lnTo>
                <a:lnTo>
                  <a:pt x="81693" y="6042"/>
                </a:lnTo>
                <a:lnTo>
                  <a:pt x="84311" y="21209"/>
                </a:lnTo>
                <a:lnTo>
                  <a:pt x="84340" y="67208"/>
                </a:lnTo>
                <a:lnTo>
                  <a:pt x="84340" y="279"/>
                </a:lnTo>
                <a:lnTo>
                  <a:pt x="80943" y="240"/>
                </a:lnTo>
                <a:lnTo>
                  <a:pt x="70192" y="0"/>
                </a:lnTo>
                <a:close/>
              </a:path>
              <a:path w="104139" h="100965">
                <a:moveTo>
                  <a:pt x="28168" y="264"/>
                </a:moveTo>
                <a:lnTo>
                  <a:pt x="28168" y="3962"/>
                </a:lnTo>
                <a:lnTo>
                  <a:pt x="34867" y="3804"/>
                </a:lnTo>
                <a:lnTo>
                  <a:pt x="41719" y="3683"/>
                </a:lnTo>
                <a:lnTo>
                  <a:pt x="41719" y="0"/>
                </a:lnTo>
                <a:lnTo>
                  <a:pt x="28168" y="264"/>
                </a:lnTo>
                <a:close/>
              </a:path>
            </a:pathLst>
          </a:custGeom>
          <a:solidFill>
            <a:srgbClr val="FFFFFF"/>
          </a:solidFill>
        </p:spPr>
        <p:txBody>
          <a:bodyPr lIns="0" tIns="0" rIns="0" bIns="0"/>
          <a:lstStyle/>
          <a:p>
            <a:pPr fontAlgn="base">
              <a:spcBef>
                <a:spcPct val="0"/>
              </a:spcBef>
              <a:spcAft>
                <a:spcPct val="0"/>
              </a:spcAft>
              <a:defRPr/>
            </a:pPr>
            <a:endParaRPr dirty="0">
              <a:solidFill>
                <a:srgbClr val="000000"/>
              </a:solidFill>
              <a:latin typeface="Arial"/>
              <a:ea typeface="ＭＳ Ｐゴシック" charset="-128"/>
              <a:cs typeface="Arial" pitchFamily="34" charset="0"/>
            </a:endParaRPr>
          </a:p>
        </p:txBody>
      </p:sp>
      <p:sp>
        <p:nvSpPr>
          <p:cNvPr id="16" name="bk object 40"/>
          <p:cNvSpPr/>
          <p:nvPr/>
        </p:nvSpPr>
        <p:spPr>
          <a:xfrm>
            <a:off x="4127500" y="571501"/>
            <a:ext cx="82550" cy="98425"/>
          </a:xfrm>
          <a:custGeom>
            <a:avLst/>
            <a:gdLst/>
            <a:ahLst/>
            <a:cxnLst/>
            <a:rect l="l" t="t" r="r" b="b"/>
            <a:pathLst>
              <a:path w="83185" h="99059">
                <a:moveTo>
                  <a:pt x="0" y="95084"/>
                </a:moveTo>
                <a:lnTo>
                  <a:pt x="0" y="98767"/>
                </a:lnTo>
                <a:lnTo>
                  <a:pt x="7442" y="98654"/>
                </a:lnTo>
                <a:lnTo>
                  <a:pt x="63903" y="98564"/>
                </a:lnTo>
                <a:lnTo>
                  <a:pt x="76222" y="98744"/>
                </a:lnTo>
                <a:lnTo>
                  <a:pt x="82842" y="77114"/>
                </a:lnTo>
                <a:lnTo>
                  <a:pt x="79565" y="76555"/>
                </a:lnTo>
                <a:lnTo>
                  <a:pt x="73065" y="88393"/>
                </a:lnTo>
                <a:lnTo>
                  <a:pt x="61962" y="93534"/>
                </a:lnTo>
                <a:lnTo>
                  <a:pt x="38880" y="92435"/>
                </a:lnTo>
                <a:lnTo>
                  <a:pt x="29730" y="87543"/>
                </a:lnTo>
                <a:lnTo>
                  <a:pt x="28155" y="13868"/>
                </a:lnTo>
                <a:lnTo>
                  <a:pt x="28155" y="264"/>
                </a:lnTo>
                <a:lnTo>
                  <a:pt x="13550" y="273"/>
                </a:lnTo>
                <a:lnTo>
                  <a:pt x="13550" y="93675"/>
                </a:lnTo>
                <a:lnTo>
                  <a:pt x="7442" y="95516"/>
                </a:lnTo>
                <a:lnTo>
                  <a:pt x="0" y="95084"/>
                </a:lnTo>
                <a:close/>
              </a:path>
              <a:path w="83185" h="99059">
                <a:moveTo>
                  <a:pt x="28155" y="264"/>
                </a:moveTo>
                <a:lnTo>
                  <a:pt x="28155" y="3962"/>
                </a:lnTo>
                <a:lnTo>
                  <a:pt x="33820" y="3822"/>
                </a:lnTo>
                <a:lnTo>
                  <a:pt x="41706" y="3683"/>
                </a:lnTo>
                <a:lnTo>
                  <a:pt x="41706" y="0"/>
                </a:lnTo>
                <a:lnTo>
                  <a:pt x="28155" y="264"/>
                </a:lnTo>
                <a:close/>
              </a:path>
              <a:path w="83185" h="99059">
                <a:moveTo>
                  <a:pt x="0" y="0"/>
                </a:moveTo>
                <a:lnTo>
                  <a:pt x="0" y="3683"/>
                </a:lnTo>
                <a:lnTo>
                  <a:pt x="7442" y="3814"/>
                </a:lnTo>
                <a:lnTo>
                  <a:pt x="13550" y="3962"/>
                </a:lnTo>
                <a:lnTo>
                  <a:pt x="13550" y="273"/>
                </a:lnTo>
                <a:lnTo>
                  <a:pt x="0" y="0"/>
                </a:lnTo>
                <a:close/>
              </a:path>
            </a:pathLst>
          </a:custGeom>
          <a:solidFill>
            <a:srgbClr val="FFFFFF"/>
          </a:solidFill>
        </p:spPr>
        <p:txBody>
          <a:bodyPr lIns="0" tIns="0" rIns="0" bIns="0"/>
          <a:lstStyle/>
          <a:p>
            <a:pPr fontAlgn="base">
              <a:spcBef>
                <a:spcPct val="0"/>
              </a:spcBef>
              <a:spcAft>
                <a:spcPct val="0"/>
              </a:spcAft>
              <a:defRPr/>
            </a:pPr>
            <a:endParaRPr dirty="0">
              <a:solidFill>
                <a:srgbClr val="000000"/>
              </a:solidFill>
              <a:latin typeface="Arial"/>
              <a:ea typeface="ＭＳ Ｐゴシック" charset="-128"/>
              <a:cs typeface="Arial" pitchFamily="34" charset="0"/>
            </a:endParaRPr>
          </a:p>
        </p:txBody>
      </p:sp>
      <p:sp>
        <p:nvSpPr>
          <p:cNvPr id="17" name="bk object 41"/>
          <p:cNvSpPr/>
          <p:nvPr/>
        </p:nvSpPr>
        <p:spPr>
          <a:xfrm>
            <a:off x="4311650" y="571501"/>
            <a:ext cx="82550" cy="98425"/>
          </a:xfrm>
          <a:custGeom>
            <a:avLst/>
            <a:gdLst/>
            <a:ahLst/>
            <a:cxnLst/>
            <a:rect l="l" t="t" r="r" b="b"/>
            <a:pathLst>
              <a:path w="83185" h="99059">
                <a:moveTo>
                  <a:pt x="0" y="95084"/>
                </a:moveTo>
                <a:lnTo>
                  <a:pt x="0" y="98767"/>
                </a:lnTo>
                <a:lnTo>
                  <a:pt x="7442" y="98654"/>
                </a:lnTo>
                <a:lnTo>
                  <a:pt x="63909" y="98564"/>
                </a:lnTo>
                <a:lnTo>
                  <a:pt x="76224" y="98744"/>
                </a:lnTo>
                <a:lnTo>
                  <a:pt x="82842" y="77114"/>
                </a:lnTo>
                <a:lnTo>
                  <a:pt x="79565" y="76555"/>
                </a:lnTo>
                <a:lnTo>
                  <a:pt x="73065" y="88393"/>
                </a:lnTo>
                <a:lnTo>
                  <a:pt x="61962" y="93534"/>
                </a:lnTo>
                <a:lnTo>
                  <a:pt x="38880" y="92435"/>
                </a:lnTo>
                <a:lnTo>
                  <a:pt x="29730" y="87543"/>
                </a:lnTo>
                <a:lnTo>
                  <a:pt x="28155" y="13868"/>
                </a:lnTo>
                <a:lnTo>
                  <a:pt x="28155" y="264"/>
                </a:lnTo>
                <a:lnTo>
                  <a:pt x="13550" y="273"/>
                </a:lnTo>
                <a:lnTo>
                  <a:pt x="13550" y="93675"/>
                </a:lnTo>
                <a:lnTo>
                  <a:pt x="7442" y="95516"/>
                </a:lnTo>
                <a:lnTo>
                  <a:pt x="0" y="95084"/>
                </a:lnTo>
                <a:close/>
              </a:path>
              <a:path w="83185" h="99059">
                <a:moveTo>
                  <a:pt x="28155" y="264"/>
                </a:moveTo>
                <a:lnTo>
                  <a:pt x="28155" y="3962"/>
                </a:lnTo>
                <a:lnTo>
                  <a:pt x="33820" y="3822"/>
                </a:lnTo>
                <a:lnTo>
                  <a:pt x="41719" y="3683"/>
                </a:lnTo>
                <a:lnTo>
                  <a:pt x="41719" y="0"/>
                </a:lnTo>
                <a:lnTo>
                  <a:pt x="28155" y="264"/>
                </a:lnTo>
                <a:close/>
              </a:path>
              <a:path w="83185" h="99059">
                <a:moveTo>
                  <a:pt x="0" y="0"/>
                </a:moveTo>
                <a:lnTo>
                  <a:pt x="0" y="3683"/>
                </a:lnTo>
                <a:lnTo>
                  <a:pt x="7442" y="3814"/>
                </a:lnTo>
                <a:lnTo>
                  <a:pt x="13550" y="3962"/>
                </a:lnTo>
                <a:lnTo>
                  <a:pt x="13550" y="273"/>
                </a:lnTo>
                <a:lnTo>
                  <a:pt x="0" y="0"/>
                </a:lnTo>
                <a:close/>
              </a:path>
            </a:pathLst>
          </a:custGeom>
          <a:solidFill>
            <a:srgbClr val="FFFFFF"/>
          </a:solidFill>
        </p:spPr>
        <p:txBody>
          <a:bodyPr lIns="0" tIns="0" rIns="0" bIns="0"/>
          <a:lstStyle/>
          <a:p>
            <a:pPr fontAlgn="base">
              <a:spcBef>
                <a:spcPct val="0"/>
              </a:spcBef>
              <a:spcAft>
                <a:spcPct val="0"/>
              </a:spcAft>
              <a:defRPr/>
            </a:pPr>
            <a:endParaRPr dirty="0">
              <a:solidFill>
                <a:srgbClr val="000000"/>
              </a:solidFill>
              <a:latin typeface="Arial"/>
              <a:ea typeface="ＭＳ Ｐゴシック" charset="-128"/>
              <a:cs typeface="Arial" pitchFamily="34" charset="0"/>
            </a:endParaRPr>
          </a:p>
        </p:txBody>
      </p:sp>
      <p:sp>
        <p:nvSpPr>
          <p:cNvPr id="18" name="bk object 42"/>
          <p:cNvSpPr/>
          <p:nvPr/>
        </p:nvSpPr>
        <p:spPr>
          <a:xfrm>
            <a:off x="4494214" y="571501"/>
            <a:ext cx="41275" cy="98425"/>
          </a:xfrm>
          <a:custGeom>
            <a:avLst/>
            <a:gdLst/>
            <a:ahLst/>
            <a:cxnLst/>
            <a:rect l="l" t="t" r="r" b="b"/>
            <a:pathLst>
              <a:path w="41910" h="99059">
                <a:moveTo>
                  <a:pt x="0" y="95097"/>
                </a:moveTo>
                <a:lnTo>
                  <a:pt x="0" y="98767"/>
                </a:lnTo>
                <a:lnTo>
                  <a:pt x="7899" y="98615"/>
                </a:lnTo>
                <a:lnTo>
                  <a:pt x="28168" y="98488"/>
                </a:lnTo>
                <a:lnTo>
                  <a:pt x="33832" y="98735"/>
                </a:lnTo>
                <a:lnTo>
                  <a:pt x="41732" y="98767"/>
                </a:lnTo>
                <a:lnTo>
                  <a:pt x="41732" y="95097"/>
                </a:lnTo>
                <a:lnTo>
                  <a:pt x="33832" y="94945"/>
                </a:lnTo>
                <a:lnTo>
                  <a:pt x="28168" y="94805"/>
                </a:lnTo>
                <a:lnTo>
                  <a:pt x="28168" y="276"/>
                </a:lnTo>
                <a:lnTo>
                  <a:pt x="13563" y="285"/>
                </a:lnTo>
                <a:lnTo>
                  <a:pt x="13563" y="94805"/>
                </a:lnTo>
                <a:lnTo>
                  <a:pt x="7899" y="94945"/>
                </a:lnTo>
                <a:lnTo>
                  <a:pt x="0" y="95097"/>
                </a:lnTo>
                <a:close/>
              </a:path>
              <a:path w="41910" h="99059">
                <a:moveTo>
                  <a:pt x="28168" y="276"/>
                </a:moveTo>
                <a:lnTo>
                  <a:pt x="28168" y="3962"/>
                </a:lnTo>
                <a:lnTo>
                  <a:pt x="34569" y="3809"/>
                </a:lnTo>
                <a:lnTo>
                  <a:pt x="41732" y="3682"/>
                </a:lnTo>
                <a:lnTo>
                  <a:pt x="41732" y="0"/>
                </a:lnTo>
                <a:lnTo>
                  <a:pt x="28168" y="276"/>
                </a:lnTo>
                <a:close/>
              </a:path>
              <a:path w="41910" h="99059">
                <a:moveTo>
                  <a:pt x="0" y="0"/>
                </a:moveTo>
                <a:lnTo>
                  <a:pt x="0" y="3682"/>
                </a:lnTo>
                <a:lnTo>
                  <a:pt x="7899" y="3822"/>
                </a:lnTo>
                <a:lnTo>
                  <a:pt x="13563" y="3962"/>
                </a:lnTo>
                <a:lnTo>
                  <a:pt x="13563" y="285"/>
                </a:lnTo>
                <a:lnTo>
                  <a:pt x="0" y="0"/>
                </a:lnTo>
                <a:close/>
              </a:path>
            </a:pathLst>
          </a:custGeom>
          <a:solidFill>
            <a:srgbClr val="FFFFFF"/>
          </a:solidFill>
        </p:spPr>
        <p:txBody>
          <a:bodyPr lIns="0" tIns="0" rIns="0" bIns="0"/>
          <a:lstStyle/>
          <a:p>
            <a:pPr fontAlgn="base">
              <a:spcBef>
                <a:spcPct val="0"/>
              </a:spcBef>
              <a:spcAft>
                <a:spcPct val="0"/>
              </a:spcAft>
              <a:defRPr/>
            </a:pPr>
            <a:endParaRPr dirty="0">
              <a:solidFill>
                <a:srgbClr val="000000"/>
              </a:solidFill>
              <a:latin typeface="Arial"/>
              <a:ea typeface="ＭＳ Ｐゴシック" charset="-128"/>
              <a:cs typeface="Arial" pitchFamily="34" charset="0"/>
            </a:endParaRPr>
          </a:p>
        </p:txBody>
      </p:sp>
      <p:sp>
        <p:nvSpPr>
          <p:cNvPr id="19" name="bk object 43"/>
          <p:cNvSpPr/>
          <p:nvPr/>
        </p:nvSpPr>
        <p:spPr>
          <a:xfrm>
            <a:off x="4633913" y="571500"/>
            <a:ext cx="106362" cy="101600"/>
          </a:xfrm>
          <a:custGeom>
            <a:avLst/>
            <a:gdLst/>
            <a:ahLst/>
            <a:cxnLst/>
            <a:rect l="l" t="t" r="r" b="b"/>
            <a:pathLst>
              <a:path w="106044" h="100965">
                <a:moveTo>
                  <a:pt x="0" y="0"/>
                </a:moveTo>
                <a:lnTo>
                  <a:pt x="0" y="3682"/>
                </a:lnTo>
                <a:lnTo>
                  <a:pt x="9829" y="3682"/>
                </a:lnTo>
                <a:lnTo>
                  <a:pt x="12217" y="6362"/>
                </a:lnTo>
                <a:lnTo>
                  <a:pt x="20405" y="26623"/>
                </a:lnTo>
                <a:lnTo>
                  <a:pt x="51854" y="100888"/>
                </a:lnTo>
                <a:lnTo>
                  <a:pt x="57365" y="100888"/>
                </a:lnTo>
                <a:lnTo>
                  <a:pt x="95223" y="10773"/>
                </a:lnTo>
                <a:lnTo>
                  <a:pt x="98043" y="5803"/>
                </a:lnTo>
                <a:lnTo>
                  <a:pt x="100876" y="3682"/>
                </a:lnTo>
                <a:lnTo>
                  <a:pt x="105943" y="3682"/>
                </a:lnTo>
                <a:lnTo>
                  <a:pt x="105943" y="0"/>
                </a:lnTo>
                <a:lnTo>
                  <a:pt x="100876" y="153"/>
                </a:lnTo>
                <a:lnTo>
                  <a:pt x="85826" y="268"/>
                </a:lnTo>
                <a:lnTo>
                  <a:pt x="85826" y="14858"/>
                </a:lnTo>
                <a:lnTo>
                  <a:pt x="82689" y="21793"/>
                </a:lnTo>
                <a:lnTo>
                  <a:pt x="81203" y="26327"/>
                </a:lnTo>
                <a:lnTo>
                  <a:pt x="76718" y="38139"/>
                </a:lnTo>
                <a:lnTo>
                  <a:pt x="59004" y="81787"/>
                </a:lnTo>
                <a:lnTo>
                  <a:pt x="39179" y="33400"/>
                </a:lnTo>
                <a:lnTo>
                  <a:pt x="34319" y="21938"/>
                </a:lnTo>
                <a:lnTo>
                  <a:pt x="29784" y="8842"/>
                </a:lnTo>
                <a:lnTo>
                  <a:pt x="29641" y="5384"/>
                </a:lnTo>
                <a:lnTo>
                  <a:pt x="29641" y="175"/>
                </a:lnTo>
                <a:lnTo>
                  <a:pt x="9829" y="196"/>
                </a:lnTo>
                <a:lnTo>
                  <a:pt x="0" y="0"/>
                </a:lnTo>
                <a:close/>
              </a:path>
              <a:path w="106044" h="100965">
                <a:moveTo>
                  <a:pt x="74498" y="0"/>
                </a:moveTo>
                <a:lnTo>
                  <a:pt x="74498" y="3682"/>
                </a:lnTo>
                <a:lnTo>
                  <a:pt x="76718" y="3798"/>
                </a:lnTo>
                <a:lnTo>
                  <a:pt x="81203" y="3868"/>
                </a:lnTo>
                <a:lnTo>
                  <a:pt x="85826" y="3543"/>
                </a:lnTo>
                <a:lnTo>
                  <a:pt x="85826" y="268"/>
                </a:lnTo>
                <a:lnTo>
                  <a:pt x="74498" y="0"/>
                </a:lnTo>
                <a:close/>
              </a:path>
              <a:path w="106044" h="100965">
                <a:moveTo>
                  <a:pt x="29641" y="175"/>
                </a:moveTo>
                <a:lnTo>
                  <a:pt x="29641" y="5384"/>
                </a:lnTo>
                <a:lnTo>
                  <a:pt x="31445" y="4241"/>
                </a:lnTo>
                <a:lnTo>
                  <a:pt x="33527" y="4102"/>
                </a:lnTo>
                <a:lnTo>
                  <a:pt x="35610" y="3822"/>
                </a:lnTo>
                <a:lnTo>
                  <a:pt x="39179" y="3729"/>
                </a:lnTo>
                <a:lnTo>
                  <a:pt x="39928" y="3682"/>
                </a:lnTo>
                <a:lnTo>
                  <a:pt x="39928" y="0"/>
                </a:lnTo>
                <a:lnTo>
                  <a:pt x="31445" y="97"/>
                </a:lnTo>
                <a:lnTo>
                  <a:pt x="29641" y="175"/>
                </a:lnTo>
                <a:close/>
              </a:path>
            </a:pathLst>
          </a:custGeom>
          <a:solidFill>
            <a:srgbClr val="FFFFFF"/>
          </a:solidFill>
        </p:spPr>
        <p:txBody>
          <a:bodyPr lIns="0" tIns="0" rIns="0" bIns="0"/>
          <a:lstStyle/>
          <a:p>
            <a:pPr fontAlgn="base">
              <a:spcBef>
                <a:spcPct val="0"/>
              </a:spcBef>
              <a:spcAft>
                <a:spcPct val="0"/>
              </a:spcAft>
              <a:defRPr/>
            </a:pPr>
            <a:endParaRPr dirty="0">
              <a:solidFill>
                <a:srgbClr val="000000"/>
              </a:solidFill>
              <a:latin typeface="Arial"/>
              <a:ea typeface="ＭＳ Ｐゴシック" charset="-128"/>
              <a:cs typeface="Arial" pitchFamily="34" charset="0"/>
            </a:endParaRPr>
          </a:p>
        </p:txBody>
      </p:sp>
      <p:sp>
        <p:nvSpPr>
          <p:cNvPr id="20" name="bk object 44"/>
          <p:cNvSpPr/>
          <p:nvPr/>
        </p:nvSpPr>
        <p:spPr>
          <a:xfrm>
            <a:off x="4821238" y="568325"/>
            <a:ext cx="101600" cy="101600"/>
          </a:xfrm>
          <a:custGeom>
            <a:avLst/>
            <a:gdLst/>
            <a:ahLst/>
            <a:cxnLst/>
            <a:rect l="l" t="t" r="r" b="b"/>
            <a:pathLst>
              <a:path w="102235" h="102870">
                <a:moveTo>
                  <a:pt x="63182" y="99047"/>
                </a:moveTo>
                <a:lnTo>
                  <a:pt x="63182" y="102730"/>
                </a:lnTo>
                <a:lnTo>
                  <a:pt x="69583" y="102596"/>
                </a:lnTo>
                <a:lnTo>
                  <a:pt x="92837" y="102558"/>
                </a:lnTo>
                <a:lnTo>
                  <a:pt x="96418" y="102730"/>
                </a:lnTo>
                <a:lnTo>
                  <a:pt x="102082" y="102730"/>
                </a:lnTo>
                <a:lnTo>
                  <a:pt x="102082" y="99047"/>
                </a:lnTo>
                <a:lnTo>
                  <a:pt x="97307" y="99047"/>
                </a:lnTo>
                <a:lnTo>
                  <a:pt x="92837" y="98056"/>
                </a:lnTo>
                <a:lnTo>
                  <a:pt x="90601" y="95224"/>
                </a:lnTo>
                <a:lnTo>
                  <a:pt x="88214" y="92113"/>
                </a:lnTo>
                <a:lnTo>
                  <a:pt x="84200" y="80086"/>
                </a:lnTo>
                <a:lnTo>
                  <a:pt x="74066" y="53523"/>
                </a:lnTo>
                <a:lnTo>
                  <a:pt x="74066" y="98336"/>
                </a:lnTo>
                <a:lnTo>
                  <a:pt x="69583" y="99047"/>
                </a:lnTo>
                <a:lnTo>
                  <a:pt x="63182" y="99047"/>
                </a:lnTo>
                <a:close/>
              </a:path>
              <a:path w="102235" h="102870">
                <a:moveTo>
                  <a:pt x="22059" y="69214"/>
                </a:moveTo>
                <a:lnTo>
                  <a:pt x="22059" y="88010"/>
                </a:lnTo>
                <a:lnTo>
                  <a:pt x="29362" y="65658"/>
                </a:lnTo>
                <a:lnTo>
                  <a:pt x="64376" y="65658"/>
                </a:lnTo>
                <a:lnTo>
                  <a:pt x="71831" y="86169"/>
                </a:lnTo>
                <a:lnTo>
                  <a:pt x="72872" y="88861"/>
                </a:lnTo>
                <a:lnTo>
                  <a:pt x="74066" y="92824"/>
                </a:lnTo>
                <a:lnTo>
                  <a:pt x="74066" y="53523"/>
                </a:lnTo>
                <a:lnTo>
                  <a:pt x="62141" y="22268"/>
                </a:lnTo>
                <a:lnTo>
                  <a:pt x="62141" y="59855"/>
                </a:lnTo>
                <a:lnTo>
                  <a:pt x="31445" y="59855"/>
                </a:lnTo>
                <a:lnTo>
                  <a:pt x="31445" y="44340"/>
                </a:lnTo>
                <a:lnTo>
                  <a:pt x="22059" y="69214"/>
                </a:lnTo>
                <a:close/>
              </a:path>
              <a:path w="102235" h="102870">
                <a:moveTo>
                  <a:pt x="31445" y="44340"/>
                </a:moveTo>
                <a:lnTo>
                  <a:pt x="31445" y="59855"/>
                </a:lnTo>
                <a:lnTo>
                  <a:pt x="45897" y="18249"/>
                </a:lnTo>
                <a:lnTo>
                  <a:pt x="46202" y="18249"/>
                </a:lnTo>
                <a:lnTo>
                  <a:pt x="62141" y="59855"/>
                </a:lnTo>
                <a:lnTo>
                  <a:pt x="62141" y="22268"/>
                </a:lnTo>
                <a:lnTo>
                  <a:pt x="53644" y="0"/>
                </a:lnTo>
                <a:lnTo>
                  <a:pt x="51117" y="0"/>
                </a:lnTo>
                <a:lnTo>
                  <a:pt x="49034" y="3251"/>
                </a:lnTo>
                <a:lnTo>
                  <a:pt x="42773" y="6085"/>
                </a:lnTo>
                <a:lnTo>
                  <a:pt x="42773" y="14147"/>
                </a:lnTo>
                <a:lnTo>
                  <a:pt x="31445" y="44340"/>
                </a:lnTo>
                <a:close/>
              </a:path>
              <a:path w="102235" h="102870">
                <a:moveTo>
                  <a:pt x="42468" y="6222"/>
                </a:moveTo>
                <a:lnTo>
                  <a:pt x="42773" y="7353"/>
                </a:lnTo>
                <a:lnTo>
                  <a:pt x="42773" y="6085"/>
                </a:lnTo>
                <a:lnTo>
                  <a:pt x="42468" y="6222"/>
                </a:lnTo>
                <a:close/>
              </a:path>
              <a:path w="102235" h="102870">
                <a:moveTo>
                  <a:pt x="0" y="99047"/>
                </a:moveTo>
                <a:lnTo>
                  <a:pt x="0" y="102730"/>
                </a:lnTo>
                <a:lnTo>
                  <a:pt x="5968" y="102577"/>
                </a:lnTo>
                <a:lnTo>
                  <a:pt x="26085" y="102555"/>
                </a:lnTo>
                <a:lnTo>
                  <a:pt x="29362" y="102709"/>
                </a:lnTo>
                <a:lnTo>
                  <a:pt x="35610" y="102730"/>
                </a:lnTo>
                <a:lnTo>
                  <a:pt x="35610" y="99047"/>
                </a:lnTo>
                <a:lnTo>
                  <a:pt x="31445" y="99005"/>
                </a:lnTo>
                <a:lnTo>
                  <a:pt x="29362" y="98888"/>
                </a:lnTo>
                <a:lnTo>
                  <a:pt x="23850" y="98940"/>
                </a:lnTo>
                <a:lnTo>
                  <a:pt x="22059" y="99047"/>
                </a:lnTo>
                <a:lnTo>
                  <a:pt x="22059" y="69214"/>
                </a:lnTo>
                <a:lnTo>
                  <a:pt x="18630" y="78384"/>
                </a:lnTo>
                <a:lnTo>
                  <a:pt x="16840" y="83908"/>
                </a:lnTo>
                <a:lnTo>
                  <a:pt x="10731" y="96926"/>
                </a:lnTo>
                <a:lnTo>
                  <a:pt x="9093" y="98056"/>
                </a:lnTo>
                <a:lnTo>
                  <a:pt x="0" y="99047"/>
                </a:lnTo>
                <a:close/>
              </a:path>
            </a:pathLst>
          </a:custGeom>
          <a:solidFill>
            <a:srgbClr val="FFFFFF"/>
          </a:solidFill>
        </p:spPr>
        <p:txBody>
          <a:bodyPr lIns="0" tIns="0" rIns="0" bIns="0"/>
          <a:lstStyle/>
          <a:p>
            <a:pPr fontAlgn="base">
              <a:spcBef>
                <a:spcPct val="0"/>
              </a:spcBef>
              <a:spcAft>
                <a:spcPct val="0"/>
              </a:spcAft>
              <a:defRPr/>
            </a:pPr>
            <a:endParaRPr dirty="0">
              <a:solidFill>
                <a:srgbClr val="000000"/>
              </a:solidFill>
              <a:latin typeface="Arial"/>
              <a:ea typeface="ＭＳ Ｐゴシック" charset="-128"/>
              <a:cs typeface="Arial" pitchFamily="34" charset="0"/>
            </a:endParaRPr>
          </a:p>
        </p:txBody>
      </p:sp>
      <p:sp>
        <p:nvSpPr>
          <p:cNvPr id="21" name="bk object 45"/>
          <p:cNvSpPr/>
          <p:nvPr/>
        </p:nvSpPr>
        <p:spPr>
          <a:xfrm>
            <a:off x="5021263" y="571501"/>
            <a:ext cx="119062" cy="100013"/>
          </a:xfrm>
          <a:custGeom>
            <a:avLst/>
            <a:gdLst/>
            <a:ahLst/>
            <a:cxnLst/>
            <a:rect l="l" t="t" r="r" b="b"/>
            <a:pathLst>
              <a:path w="120014" h="100329">
                <a:moveTo>
                  <a:pt x="24282" y="1010"/>
                </a:moveTo>
                <a:lnTo>
                  <a:pt x="24282" y="18821"/>
                </a:lnTo>
                <a:lnTo>
                  <a:pt x="102222" y="100037"/>
                </a:lnTo>
                <a:lnTo>
                  <a:pt x="105651" y="100037"/>
                </a:lnTo>
                <a:lnTo>
                  <a:pt x="105651" y="4381"/>
                </a:lnTo>
                <a:lnTo>
                  <a:pt x="110566" y="3683"/>
                </a:lnTo>
                <a:lnTo>
                  <a:pt x="119659" y="3683"/>
                </a:lnTo>
                <a:lnTo>
                  <a:pt x="119659" y="0"/>
                </a:lnTo>
                <a:lnTo>
                  <a:pt x="113842" y="0"/>
                </a:lnTo>
                <a:lnTo>
                  <a:pt x="110566" y="161"/>
                </a:lnTo>
                <a:lnTo>
                  <a:pt x="99682" y="279"/>
                </a:lnTo>
                <a:lnTo>
                  <a:pt x="99682" y="77114"/>
                </a:lnTo>
                <a:lnTo>
                  <a:pt x="73632" y="50482"/>
                </a:lnTo>
                <a:lnTo>
                  <a:pt x="52515" y="28637"/>
                </a:lnTo>
                <a:lnTo>
                  <a:pt x="42364" y="18303"/>
                </a:lnTo>
                <a:lnTo>
                  <a:pt x="34060" y="9647"/>
                </a:lnTo>
                <a:lnTo>
                  <a:pt x="27826" y="2517"/>
                </a:lnTo>
                <a:lnTo>
                  <a:pt x="24282" y="1010"/>
                </a:lnTo>
                <a:close/>
              </a:path>
              <a:path w="120014" h="100329">
                <a:moveTo>
                  <a:pt x="81661" y="0"/>
                </a:moveTo>
                <a:lnTo>
                  <a:pt x="81661" y="3683"/>
                </a:lnTo>
                <a:lnTo>
                  <a:pt x="96570" y="3822"/>
                </a:lnTo>
                <a:lnTo>
                  <a:pt x="99682" y="7785"/>
                </a:lnTo>
                <a:lnTo>
                  <a:pt x="99682" y="279"/>
                </a:lnTo>
                <a:lnTo>
                  <a:pt x="91766" y="203"/>
                </a:lnTo>
                <a:lnTo>
                  <a:pt x="81661" y="0"/>
                </a:lnTo>
                <a:close/>
              </a:path>
              <a:path w="120014" h="100329">
                <a:moveTo>
                  <a:pt x="2387" y="95084"/>
                </a:moveTo>
                <a:lnTo>
                  <a:pt x="2387" y="98767"/>
                </a:lnTo>
                <a:lnTo>
                  <a:pt x="12814" y="98538"/>
                </a:lnTo>
                <a:lnTo>
                  <a:pt x="28765" y="98475"/>
                </a:lnTo>
                <a:lnTo>
                  <a:pt x="34060" y="98706"/>
                </a:lnTo>
                <a:lnTo>
                  <a:pt x="42024" y="98767"/>
                </a:lnTo>
                <a:lnTo>
                  <a:pt x="42024" y="95084"/>
                </a:lnTo>
                <a:lnTo>
                  <a:pt x="28230" y="91941"/>
                </a:lnTo>
                <a:lnTo>
                  <a:pt x="24408" y="78783"/>
                </a:lnTo>
                <a:lnTo>
                  <a:pt x="24282" y="1010"/>
                </a:lnTo>
                <a:lnTo>
                  <a:pt x="21907" y="0"/>
                </a:lnTo>
                <a:lnTo>
                  <a:pt x="18326" y="239"/>
                </a:lnTo>
                <a:lnTo>
                  <a:pt x="18326" y="95084"/>
                </a:lnTo>
                <a:lnTo>
                  <a:pt x="2387" y="95084"/>
                </a:lnTo>
                <a:close/>
              </a:path>
              <a:path w="120014" h="100329">
                <a:moveTo>
                  <a:pt x="0" y="0"/>
                </a:moveTo>
                <a:lnTo>
                  <a:pt x="0" y="3683"/>
                </a:lnTo>
                <a:lnTo>
                  <a:pt x="12814" y="3683"/>
                </a:lnTo>
                <a:lnTo>
                  <a:pt x="18326" y="8064"/>
                </a:lnTo>
                <a:lnTo>
                  <a:pt x="18326" y="239"/>
                </a:lnTo>
                <a:lnTo>
                  <a:pt x="9080" y="279"/>
                </a:lnTo>
                <a:lnTo>
                  <a:pt x="0" y="0"/>
                </a:lnTo>
                <a:close/>
              </a:path>
            </a:pathLst>
          </a:custGeom>
          <a:solidFill>
            <a:srgbClr val="FFFFFF"/>
          </a:solidFill>
        </p:spPr>
        <p:txBody>
          <a:bodyPr lIns="0" tIns="0" rIns="0" bIns="0"/>
          <a:lstStyle/>
          <a:p>
            <a:pPr fontAlgn="base">
              <a:spcBef>
                <a:spcPct val="0"/>
              </a:spcBef>
              <a:spcAft>
                <a:spcPct val="0"/>
              </a:spcAft>
              <a:defRPr/>
            </a:pPr>
            <a:endParaRPr dirty="0">
              <a:solidFill>
                <a:srgbClr val="000000"/>
              </a:solidFill>
              <a:latin typeface="Arial"/>
              <a:ea typeface="ＭＳ Ｐゴシック" charset="-128"/>
              <a:cs typeface="Arial" pitchFamily="34" charset="0"/>
            </a:endParaRPr>
          </a:p>
        </p:txBody>
      </p:sp>
      <p:sp>
        <p:nvSpPr>
          <p:cNvPr id="22" name="bk object 46"/>
          <p:cNvSpPr/>
          <p:nvPr/>
        </p:nvSpPr>
        <p:spPr>
          <a:xfrm>
            <a:off x="3386138" y="533401"/>
            <a:ext cx="165100" cy="149225"/>
          </a:xfrm>
          <a:custGeom>
            <a:avLst/>
            <a:gdLst/>
            <a:ahLst/>
            <a:cxnLst/>
            <a:rect l="l" t="t" r="r" b="b"/>
            <a:pathLst>
              <a:path w="165735" h="148590">
                <a:moveTo>
                  <a:pt x="0" y="96754"/>
                </a:moveTo>
                <a:lnTo>
                  <a:pt x="15867" y="136466"/>
                </a:lnTo>
                <a:lnTo>
                  <a:pt x="39981" y="147998"/>
                </a:lnTo>
                <a:lnTo>
                  <a:pt x="59163" y="146864"/>
                </a:lnTo>
                <a:lnTo>
                  <a:pt x="96895" y="130376"/>
                </a:lnTo>
                <a:lnTo>
                  <a:pt x="119566" y="88651"/>
                </a:lnTo>
                <a:lnTo>
                  <a:pt x="121076" y="76929"/>
                </a:lnTo>
                <a:lnTo>
                  <a:pt x="125754" y="74485"/>
                </a:lnTo>
                <a:lnTo>
                  <a:pt x="131850" y="80772"/>
                </a:lnTo>
                <a:lnTo>
                  <a:pt x="138734" y="80772"/>
                </a:lnTo>
                <a:lnTo>
                  <a:pt x="151616" y="76859"/>
                </a:lnTo>
                <a:lnTo>
                  <a:pt x="161908" y="67046"/>
                </a:lnTo>
                <a:lnTo>
                  <a:pt x="165264" y="51498"/>
                </a:lnTo>
                <a:lnTo>
                  <a:pt x="162508" y="46189"/>
                </a:lnTo>
                <a:lnTo>
                  <a:pt x="156018" y="46189"/>
                </a:lnTo>
                <a:lnTo>
                  <a:pt x="156018" y="67805"/>
                </a:lnTo>
                <a:lnTo>
                  <a:pt x="153466" y="71539"/>
                </a:lnTo>
                <a:lnTo>
                  <a:pt x="149338" y="71539"/>
                </a:lnTo>
                <a:lnTo>
                  <a:pt x="140117" y="66899"/>
                </a:lnTo>
                <a:lnTo>
                  <a:pt x="131382" y="57203"/>
                </a:lnTo>
                <a:lnTo>
                  <a:pt x="120069" y="48783"/>
                </a:lnTo>
                <a:lnTo>
                  <a:pt x="116318" y="49099"/>
                </a:lnTo>
                <a:lnTo>
                  <a:pt x="116318" y="65836"/>
                </a:lnTo>
                <a:lnTo>
                  <a:pt x="115137" y="78689"/>
                </a:lnTo>
                <a:lnTo>
                  <a:pt x="97857" y="113946"/>
                </a:lnTo>
                <a:lnTo>
                  <a:pt x="64804" y="132966"/>
                </a:lnTo>
                <a:lnTo>
                  <a:pt x="47725" y="132716"/>
                </a:lnTo>
                <a:lnTo>
                  <a:pt x="16471" y="93211"/>
                </a:lnTo>
                <a:lnTo>
                  <a:pt x="12858" y="97767"/>
                </a:lnTo>
                <a:lnTo>
                  <a:pt x="12343" y="98463"/>
                </a:lnTo>
                <a:lnTo>
                  <a:pt x="11556" y="95910"/>
                </a:lnTo>
                <a:lnTo>
                  <a:pt x="11556" y="66266"/>
                </a:lnTo>
                <a:lnTo>
                  <a:pt x="8163" y="71067"/>
                </a:lnTo>
                <a:lnTo>
                  <a:pt x="2423" y="83965"/>
                </a:lnTo>
                <a:lnTo>
                  <a:pt x="0" y="96754"/>
                </a:lnTo>
                <a:close/>
              </a:path>
              <a:path w="165735" h="148590">
                <a:moveTo>
                  <a:pt x="150519" y="48742"/>
                </a:moveTo>
                <a:lnTo>
                  <a:pt x="150519" y="57785"/>
                </a:lnTo>
                <a:lnTo>
                  <a:pt x="156018" y="60528"/>
                </a:lnTo>
                <a:lnTo>
                  <a:pt x="156018" y="46189"/>
                </a:lnTo>
                <a:lnTo>
                  <a:pt x="153669" y="46189"/>
                </a:lnTo>
                <a:lnTo>
                  <a:pt x="150519" y="48742"/>
                </a:lnTo>
                <a:close/>
              </a:path>
              <a:path w="165735" h="148590">
                <a:moveTo>
                  <a:pt x="88054" y="58385"/>
                </a:moveTo>
                <a:lnTo>
                  <a:pt x="88054" y="77343"/>
                </a:lnTo>
                <a:lnTo>
                  <a:pt x="90016" y="62209"/>
                </a:lnTo>
                <a:lnTo>
                  <a:pt x="99017" y="57583"/>
                </a:lnTo>
                <a:lnTo>
                  <a:pt x="104520" y="57581"/>
                </a:lnTo>
                <a:lnTo>
                  <a:pt x="115140" y="61720"/>
                </a:lnTo>
                <a:lnTo>
                  <a:pt x="116318" y="65836"/>
                </a:lnTo>
                <a:lnTo>
                  <a:pt x="116318" y="49099"/>
                </a:lnTo>
                <a:lnTo>
                  <a:pt x="104233" y="50118"/>
                </a:lnTo>
                <a:lnTo>
                  <a:pt x="90959" y="55762"/>
                </a:lnTo>
                <a:lnTo>
                  <a:pt x="88054" y="58385"/>
                </a:lnTo>
                <a:close/>
              </a:path>
              <a:path w="165735" h="148590">
                <a:moveTo>
                  <a:pt x="16471" y="93211"/>
                </a:moveTo>
                <a:lnTo>
                  <a:pt x="16471" y="101612"/>
                </a:lnTo>
                <a:lnTo>
                  <a:pt x="19608" y="97472"/>
                </a:lnTo>
                <a:lnTo>
                  <a:pt x="23748" y="92367"/>
                </a:lnTo>
                <a:lnTo>
                  <a:pt x="33184" y="81165"/>
                </a:lnTo>
                <a:lnTo>
                  <a:pt x="40842" y="73507"/>
                </a:lnTo>
                <a:lnTo>
                  <a:pt x="81537" y="34780"/>
                </a:lnTo>
                <a:lnTo>
                  <a:pt x="90313" y="25632"/>
                </a:lnTo>
                <a:lnTo>
                  <a:pt x="98298" y="14030"/>
                </a:lnTo>
                <a:lnTo>
                  <a:pt x="99605" y="3149"/>
                </a:lnTo>
                <a:lnTo>
                  <a:pt x="96895" y="38"/>
                </a:lnTo>
                <a:lnTo>
                  <a:pt x="88607" y="0"/>
                </a:lnTo>
                <a:lnTo>
                  <a:pt x="86638" y="1345"/>
                </a:lnTo>
                <a:lnTo>
                  <a:pt x="86638" y="16116"/>
                </a:lnTo>
                <a:lnTo>
                  <a:pt x="81533" y="26496"/>
                </a:lnTo>
                <a:lnTo>
                  <a:pt x="71306" y="37341"/>
                </a:lnTo>
                <a:lnTo>
                  <a:pt x="60895" y="41275"/>
                </a:lnTo>
                <a:lnTo>
                  <a:pt x="56171" y="40093"/>
                </a:lnTo>
                <a:lnTo>
                  <a:pt x="51650" y="40093"/>
                </a:lnTo>
                <a:lnTo>
                  <a:pt x="48703" y="40669"/>
                </a:lnTo>
                <a:lnTo>
                  <a:pt x="48703" y="57581"/>
                </a:lnTo>
                <a:lnTo>
                  <a:pt x="48513" y="58178"/>
                </a:lnTo>
                <a:lnTo>
                  <a:pt x="47725" y="58966"/>
                </a:lnTo>
                <a:lnTo>
                  <a:pt x="29247" y="78422"/>
                </a:lnTo>
                <a:lnTo>
                  <a:pt x="20910" y="87613"/>
                </a:lnTo>
                <a:lnTo>
                  <a:pt x="16471" y="93211"/>
                </a:lnTo>
                <a:close/>
              </a:path>
              <a:path w="165735" h="148590">
                <a:moveTo>
                  <a:pt x="76224" y="89814"/>
                </a:moveTo>
                <a:lnTo>
                  <a:pt x="84670" y="93357"/>
                </a:lnTo>
                <a:lnTo>
                  <a:pt x="92925" y="93357"/>
                </a:lnTo>
                <a:lnTo>
                  <a:pt x="98437" y="91389"/>
                </a:lnTo>
                <a:lnTo>
                  <a:pt x="98437" y="86080"/>
                </a:lnTo>
                <a:lnTo>
                  <a:pt x="94666" y="79909"/>
                </a:lnTo>
                <a:lnTo>
                  <a:pt x="88054" y="77343"/>
                </a:lnTo>
                <a:lnTo>
                  <a:pt x="88054" y="58385"/>
                </a:lnTo>
                <a:lnTo>
                  <a:pt x="81365" y="64423"/>
                </a:lnTo>
                <a:lnTo>
                  <a:pt x="76565" y="74806"/>
                </a:lnTo>
                <a:lnTo>
                  <a:pt x="76224" y="89814"/>
                </a:lnTo>
                <a:close/>
              </a:path>
              <a:path w="165735" h="148590">
                <a:moveTo>
                  <a:pt x="84873" y="2552"/>
                </a:moveTo>
                <a:lnTo>
                  <a:pt x="84873" y="8851"/>
                </a:lnTo>
                <a:lnTo>
                  <a:pt x="86638" y="13373"/>
                </a:lnTo>
                <a:lnTo>
                  <a:pt x="86638" y="1345"/>
                </a:lnTo>
                <a:lnTo>
                  <a:pt x="84873" y="2552"/>
                </a:lnTo>
                <a:close/>
              </a:path>
              <a:path w="165735" h="148590">
                <a:moveTo>
                  <a:pt x="11556" y="66266"/>
                </a:moveTo>
                <a:lnTo>
                  <a:pt x="11556" y="90601"/>
                </a:lnTo>
                <a:lnTo>
                  <a:pt x="13863" y="76362"/>
                </a:lnTo>
                <a:lnTo>
                  <a:pt x="20240" y="63176"/>
                </a:lnTo>
                <a:lnTo>
                  <a:pt x="29871" y="53748"/>
                </a:lnTo>
                <a:lnTo>
                  <a:pt x="44182" y="50711"/>
                </a:lnTo>
                <a:lnTo>
                  <a:pt x="48703" y="53657"/>
                </a:lnTo>
                <a:lnTo>
                  <a:pt x="48703" y="40669"/>
                </a:lnTo>
                <a:lnTo>
                  <a:pt x="38962" y="42572"/>
                </a:lnTo>
                <a:lnTo>
                  <a:pt x="27064" y="49285"/>
                </a:lnTo>
                <a:lnTo>
                  <a:pt x="16587" y="59145"/>
                </a:lnTo>
                <a:lnTo>
                  <a:pt x="11556" y="66266"/>
                </a:lnTo>
                <a:close/>
              </a:path>
            </a:pathLst>
          </a:custGeom>
          <a:solidFill>
            <a:srgbClr val="FFFFFF"/>
          </a:solidFill>
        </p:spPr>
        <p:txBody>
          <a:bodyPr lIns="0" tIns="0" rIns="0" bIns="0"/>
          <a:lstStyle/>
          <a:p>
            <a:pPr fontAlgn="base">
              <a:spcBef>
                <a:spcPct val="0"/>
              </a:spcBef>
              <a:spcAft>
                <a:spcPct val="0"/>
              </a:spcAft>
              <a:defRPr/>
            </a:pPr>
            <a:endParaRPr dirty="0">
              <a:solidFill>
                <a:srgbClr val="000000"/>
              </a:solidFill>
              <a:latin typeface="Arial"/>
              <a:ea typeface="ＭＳ Ｐゴシック" charset="-128"/>
              <a:cs typeface="Arial" pitchFamily="34" charset="0"/>
            </a:endParaRPr>
          </a:p>
        </p:txBody>
      </p:sp>
      <p:sp>
        <p:nvSpPr>
          <p:cNvPr id="27" name="Rectangle 2"/>
          <p:cNvSpPr txBox="1">
            <a:spLocks noChangeArrowheads="1"/>
          </p:cNvSpPr>
          <p:nvPr/>
        </p:nvSpPr>
        <p:spPr bwMode="white">
          <a:xfrm>
            <a:off x="2207568" y="980728"/>
            <a:ext cx="7416824" cy="627088"/>
          </a:xfrm>
          <a:prstGeom prst="rect">
            <a:avLst/>
          </a:prstGeom>
          <a:noFill/>
        </p:spPr>
        <p:txBody>
          <a:bodyPr vert="horz"/>
          <a:lstStyle>
            <a:lvl1pPr algn="ctr" defTabSz="457200" rtl="0" eaLnBrk="1" latinLnBrk="0" hangingPunct="1">
              <a:spcBef>
                <a:spcPct val="0"/>
              </a:spcBef>
              <a:buNone/>
              <a:defRPr sz="2800" b="1" kern="1200">
                <a:solidFill>
                  <a:schemeClr val="bg1"/>
                </a:solidFill>
                <a:effectLst>
                  <a:outerShdw blurRad="50800" dist="38100" dir="2700000" algn="tl" rotWithShape="0">
                    <a:prstClr val="black">
                      <a:alpha val="40000"/>
                    </a:prstClr>
                  </a:outerShdw>
                </a:effectLst>
                <a:latin typeface="Arial"/>
                <a:ea typeface="+mj-ea"/>
                <a:cs typeface="Arial"/>
              </a:defRPr>
            </a:lvl1pPr>
          </a:lstStyle>
          <a:p>
            <a:pPr algn="l" fontAlgn="base">
              <a:spcAft>
                <a:spcPct val="0"/>
              </a:spcAft>
            </a:pPr>
            <a:r>
              <a:rPr lang="en-US" dirty="0">
                <a:solidFill>
                  <a:srgbClr val="FFFFFF"/>
                </a:solidFill>
              </a:rPr>
              <a:t>Smart Homes and </a:t>
            </a:r>
          </a:p>
          <a:p>
            <a:pPr algn="l" fontAlgn="base">
              <a:spcAft>
                <a:spcPct val="0"/>
              </a:spcAft>
            </a:pPr>
            <a:r>
              <a:rPr lang="en-US" dirty="0">
                <a:solidFill>
                  <a:srgbClr val="FFFFFF"/>
                </a:solidFill>
              </a:rPr>
              <a:t>Cybersecurity </a:t>
            </a:r>
            <a:endParaRPr lang="en-US" sz="2000" dirty="0">
              <a:solidFill>
                <a:srgbClr val="FFFFFF"/>
              </a:solidFill>
            </a:endParaRPr>
          </a:p>
        </p:txBody>
      </p:sp>
      <p:sp>
        <p:nvSpPr>
          <p:cNvPr id="3" name="AutoShape 10"/>
          <p:cNvSpPr>
            <a:spLocks noChangeAspect="1" noChangeArrowheads="1"/>
          </p:cNvSpPr>
          <p:nvPr/>
        </p:nvSpPr>
        <p:spPr bwMode="auto">
          <a:xfrm>
            <a:off x="1587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endParaRPr>
          </a:p>
        </p:txBody>
      </p:sp>
      <p:sp>
        <p:nvSpPr>
          <p:cNvPr id="5" name="AutoShape 12"/>
          <p:cNvSpPr>
            <a:spLocks noChangeAspect="1" noChangeArrowheads="1"/>
          </p:cNvSpPr>
          <p:nvPr/>
        </p:nvSpPr>
        <p:spPr bwMode="auto">
          <a:xfrm>
            <a:off x="1739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endParaRPr>
          </a:p>
        </p:txBody>
      </p:sp>
      <p:sp>
        <p:nvSpPr>
          <p:cNvPr id="23" name="AutoShape 16"/>
          <p:cNvSpPr>
            <a:spLocks noChangeAspect="1" noChangeArrowheads="1"/>
          </p:cNvSpPr>
          <p:nvPr/>
        </p:nvSpPr>
        <p:spPr bwMode="auto">
          <a:xfrm>
            <a:off x="1739901" y="15876"/>
            <a:ext cx="11934825" cy="79533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endParaRPr>
          </a:p>
        </p:txBody>
      </p:sp>
      <p:sp>
        <p:nvSpPr>
          <p:cNvPr id="24" name="AutoShape 18"/>
          <p:cNvSpPr>
            <a:spLocks noChangeAspect="1" noChangeArrowheads="1"/>
          </p:cNvSpPr>
          <p:nvPr/>
        </p:nvSpPr>
        <p:spPr bwMode="auto">
          <a:xfrm>
            <a:off x="1587501" y="-136525"/>
            <a:ext cx="11934825" cy="79533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endParaRPr>
          </a:p>
        </p:txBody>
      </p:sp>
      <p:sp>
        <p:nvSpPr>
          <p:cNvPr id="28" name="Rectangle 27"/>
          <p:cNvSpPr/>
          <p:nvPr/>
        </p:nvSpPr>
        <p:spPr>
          <a:xfrm>
            <a:off x="2517703" y="4725144"/>
            <a:ext cx="7440463" cy="400110"/>
          </a:xfrm>
          <a:prstGeom prst="rect">
            <a:avLst/>
          </a:prstGeom>
          <a:noFill/>
        </p:spPr>
        <p:txBody>
          <a:bodyPr wrap="square">
            <a:spAutoFit/>
          </a:bodyPr>
          <a:lstStyle/>
          <a:p>
            <a:pPr algn="ctr" fontAlgn="base">
              <a:spcAft>
                <a:spcPct val="0"/>
              </a:spcAft>
            </a:pPr>
            <a:r>
              <a:rPr lang="en-US" sz="2000" b="1" dirty="0">
                <a:solidFill>
                  <a:srgbClr val="06325C"/>
                </a:solidFill>
                <a:latin typeface="Arial"/>
              </a:rPr>
              <a:t>Technology Creating and Restraining Opportunities</a:t>
            </a:r>
            <a:endParaRPr lang="en-US" b="1" dirty="0">
              <a:solidFill>
                <a:srgbClr val="06325C"/>
              </a:solidFill>
              <a:latin typeface="Arial"/>
            </a:endParaRPr>
          </a:p>
        </p:txBody>
      </p:sp>
    </p:spTree>
    <p:extLst>
      <p:ext uri="{BB962C8B-B14F-4D97-AF65-F5344CB8AC3E}">
        <p14:creationId xmlns:p14="http://schemas.microsoft.com/office/powerpoint/2010/main" val="36553780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3" name="Picture 3" descr="C:\Users\rgamble\AppData\Local\Microsoft\Windows\INetCache\IE\LI2NLGZM\4349026082_2b92d5a829_b[1].jpg"/>
          <p:cNvPicPr>
            <a:picLocks noChangeAspect="1" noChangeArrowheads="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b="9282"/>
          <a:stretch/>
        </p:blipFill>
        <p:spPr bwMode="auto">
          <a:xfrm>
            <a:off x="1703512" y="1124744"/>
            <a:ext cx="8784976" cy="52922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703512" y="21536"/>
            <a:ext cx="9296400" cy="1066800"/>
          </a:xfrm>
        </p:spPr>
        <p:txBody>
          <a:bodyPr>
            <a:normAutofit/>
          </a:bodyPr>
          <a:lstStyle/>
          <a:p>
            <a:r>
              <a:rPr lang="en-US" dirty="0"/>
              <a:t>Energy Costs, Entertainment Top Drivers</a:t>
            </a:r>
          </a:p>
        </p:txBody>
      </p:sp>
      <p:pic>
        <p:nvPicPr>
          <p:cNvPr id="5"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6645" b="54167" l="15351" r="82895">
                        <a14:foregroundMark x1="15351" y1="44298" x2="77558" y2="45888"/>
                        <a14:foregroundMark x1="20468" y1="51919" x2="25365" y2="52083"/>
                        <a14:foregroundMark x1="61696" y1="52193" x2="65716" y2="52193"/>
                        <a14:foregroundMark x1="74086" y1="40406" x2="74086" y2="40406"/>
                        <a14:foregroundMark x1="74086" y1="40406" x2="74159" y2="41996"/>
                        <a14:foregroundMark x1="47551" y1="35636" x2="50000" y2="35636"/>
                        <a14:backgroundMark x1="39730" y1="40022" x2="41630" y2="42215"/>
                        <a14:backgroundMark x1="27668" y1="42599" x2="28984" y2="49616"/>
                        <a14:backgroundMark x1="42800" y1="56689" x2="80154" y2="56086"/>
                        <a14:backgroundMark x1="68640" y1="44408" x2="68458" y2="50384"/>
                        <a14:backgroundMark x1="54496" y1="40625" x2="55373" y2="54276"/>
                        <a14:backgroundMark x1="54496" y1="39803" x2="42727" y2="41118"/>
                        <a14:backgroundMark x1="42032" y1="43311" x2="42105" y2="54386"/>
                        <a14:backgroundMark x1="75658" y1="40406" x2="72588" y2="40132"/>
                        <a14:backgroundMark x1="72807" y1="41831" x2="76827" y2="41996"/>
                        <a14:backgroundMark x1="68385" y1="43695" x2="68385" y2="46711"/>
                        <a14:backgroundMark x1="55373" y1="44518" x2="55300" y2="48904"/>
                      </a14:backgroundRemoval>
                    </a14:imgEffect>
                    <a14:imgEffect>
                      <a14:sharpenSoften amount="25000"/>
                    </a14:imgEffect>
                    <a14:imgEffect>
                      <a14:saturation sat="400000"/>
                    </a14:imgEffect>
                  </a14:imgLayer>
                </a14:imgProps>
              </a:ext>
              <a:ext uri="{28A0092B-C50C-407E-A947-70E740481C1C}">
                <a14:useLocalDpi xmlns:a14="http://schemas.microsoft.com/office/drawing/2010/main" val="0"/>
              </a:ext>
            </a:extLst>
          </a:blip>
          <a:srcRect l="12893" t="26662" r="18106" b="44894"/>
          <a:stretch/>
        </p:blipFill>
        <p:spPr bwMode="auto">
          <a:xfrm>
            <a:off x="1853767" y="1268760"/>
            <a:ext cx="8324850" cy="222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42" name="Picture 2"/>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156991" y="3789040"/>
            <a:ext cx="7995099" cy="2403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80723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1524000" y="1066800"/>
          <a:ext cx="8915400"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1"/>
          <p:cNvSpPr>
            <a:spLocks noGrp="1"/>
          </p:cNvSpPr>
          <p:nvPr>
            <p:ph type="ctrTitle"/>
          </p:nvPr>
        </p:nvSpPr>
        <p:spPr>
          <a:xfrm>
            <a:off x="1703512" y="21536"/>
            <a:ext cx="9296400" cy="1066800"/>
          </a:xfrm>
        </p:spPr>
        <p:txBody>
          <a:bodyPr>
            <a:normAutofit/>
          </a:bodyPr>
          <a:lstStyle/>
          <a:p>
            <a:r>
              <a:rPr lang="en-US" dirty="0"/>
              <a:t>Key Trends in Tech and Smart Homes </a:t>
            </a:r>
          </a:p>
        </p:txBody>
      </p:sp>
    </p:spTree>
    <p:extLst>
      <p:ext uri="{BB962C8B-B14F-4D97-AF65-F5344CB8AC3E}">
        <p14:creationId xmlns:p14="http://schemas.microsoft.com/office/powerpoint/2010/main" val="16701997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75520" y="404665"/>
            <a:ext cx="6939144" cy="461665"/>
          </a:xfrm>
          <a:prstGeom prst="rect">
            <a:avLst/>
          </a:prstGeom>
          <a:noFill/>
        </p:spPr>
        <p:txBody>
          <a:bodyPr wrap="none" rtlCol="0">
            <a:spAutoFit/>
          </a:bodyPr>
          <a:lstStyle>
            <a:defPPr>
              <a:defRPr lang="en-US"/>
            </a:defPPr>
            <a:lvl1pPr>
              <a:defRPr sz="2400" b="1">
                <a:solidFill>
                  <a:srgbClr val="17426B"/>
                </a:solidFill>
                <a:latin typeface="+mj-lt"/>
                <a:ea typeface="+mj-ea"/>
                <a:cs typeface="+mj-cs"/>
              </a:defRPr>
            </a:lvl1pPr>
          </a:lstStyle>
          <a:p>
            <a:r>
              <a:rPr lang="en-US" dirty="0">
                <a:latin typeface="Arial"/>
              </a:rPr>
              <a:t>Common Ways Threat Actors Wage Campaign</a:t>
            </a:r>
          </a:p>
        </p:txBody>
      </p:sp>
      <p:sp>
        <p:nvSpPr>
          <p:cNvPr id="5" name="TextBox 4"/>
          <p:cNvSpPr txBox="1"/>
          <p:nvPr/>
        </p:nvSpPr>
        <p:spPr>
          <a:xfrm>
            <a:off x="1775520" y="1196752"/>
            <a:ext cx="8686800" cy="5170646"/>
          </a:xfrm>
          <a:prstGeom prst="rect">
            <a:avLst/>
          </a:prstGeom>
          <a:noFill/>
        </p:spPr>
        <p:txBody>
          <a:bodyPr wrap="square" rtlCol="0">
            <a:spAutoFit/>
          </a:bodyPr>
          <a:lstStyle/>
          <a:p>
            <a:r>
              <a:rPr lang="en-US" sz="1600" b="1" dirty="0">
                <a:solidFill>
                  <a:srgbClr val="000000"/>
                </a:solidFill>
                <a:latin typeface="Arial"/>
              </a:rPr>
              <a:t>Phishing</a:t>
            </a:r>
            <a:r>
              <a:rPr lang="en-US" sz="1600" dirty="0">
                <a:solidFill>
                  <a:srgbClr val="000000"/>
                </a:solidFill>
                <a:latin typeface="Arial"/>
              </a:rPr>
              <a:t>:  Acquire susceptible personal information, such as usernames, </a:t>
            </a:r>
            <a:br>
              <a:rPr lang="en-US" sz="1600" dirty="0">
                <a:solidFill>
                  <a:srgbClr val="000000"/>
                </a:solidFill>
                <a:latin typeface="Arial"/>
              </a:rPr>
            </a:br>
            <a:r>
              <a:rPr lang="en-US" sz="1600" dirty="0">
                <a:solidFill>
                  <a:srgbClr val="000000"/>
                </a:solidFill>
                <a:latin typeface="Arial"/>
              </a:rPr>
              <a:t>passwords or credit card details by masquerading  as a reliable business </a:t>
            </a:r>
            <a:br>
              <a:rPr lang="en-US" sz="1600" dirty="0">
                <a:solidFill>
                  <a:srgbClr val="000000"/>
                </a:solidFill>
                <a:latin typeface="Arial"/>
              </a:rPr>
            </a:br>
            <a:r>
              <a:rPr lang="en-US" sz="1600" dirty="0">
                <a:solidFill>
                  <a:srgbClr val="000000"/>
                </a:solidFill>
                <a:latin typeface="Arial"/>
              </a:rPr>
              <a:t>website or electronic communication</a:t>
            </a:r>
          </a:p>
          <a:p>
            <a:endParaRPr lang="en-US" sz="1600" dirty="0">
              <a:solidFill>
                <a:srgbClr val="000000"/>
              </a:solidFill>
              <a:latin typeface="Arial"/>
            </a:endParaRPr>
          </a:p>
          <a:p>
            <a:r>
              <a:rPr lang="en-US" sz="1600" b="1" dirty="0">
                <a:solidFill>
                  <a:srgbClr val="000000"/>
                </a:solidFill>
                <a:latin typeface="Arial"/>
              </a:rPr>
              <a:t>Brute Force:</a:t>
            </a:r>
            <a:r>
              <a:rPr lang="en-US" sz="1600" dirty="0">
                <a:solidFill>
                  <a:srgbClr val="000000"/>
                </a:solidFill>
                <a:latin typeface="Arial"/>
              </a:rPr>
              <a:t>  Email address or log in lists are purchased and bots go through millions of potential passwords per second on a given site</a:t>
            </a:r>
          </a:p>
          <a:p>
            <a:endParaRPr lang="en-US" sz="1600" dirty="0">
              <a:solidFill>
                <a:srgbClr val="000000"/>
              </a:solidFill>
              <a:latin typeface="Arial"/>
            </a:endParaRPr>
          </a:p>
          <a:p>
            <a:r>
              <a:rPr lang="en-US" sz="1600" b="1" dirty="0">
                <a:solidFill>
                  <a:srgbClr val="000000"/>
                </a:solidFill>
                <a:latin typeface="Arial"/>
              </a:rPr>
              <a:t>Credential stuffing</a:t>
            </a:r>
            <a:r>
              <a:rPr lang="en-US" sz="1600" dirty="0">
                <a:solidFill>
                  <a:srgbClr val="000000"/>
                </a:solidFill>
                <a:latin typeface="Arial"/>
              </a:rPr>
              <a:t>:</a:t>
            </a:r>
          </a:p>
          <a:p>
            <a:endParaRPr lang="en-US" sz="1600" dirty="0">
              <a:solidFill>
                <a:srgbClr val="000000"/>
              </a:solidFill>
              <a:latin typeface="Arial"/>
            </a:endParaRPr>
          </a:p>
          <a:p>
            <a:pPr marL="285750" indent="-285750">
              <a:buFont typeface="Arial" pitchFamily="34" charset="0"/>
              <a:buChar char="•"/>
            </a:pPr>
            <a:r>
              <a:rPr lang="en-US" sz="1600" dirty="0">
                <a:solidFill>
                  <a:srgbClr val="000000"/>
                </a:solidFill>
                <a:latin typeface="Arial"/>
              </a:rPr>
              <a:t>Email addresses, log ins and password combinations lists are bought cheap on the </a:t>
            </a:r>
            <a:r>
              <a:rPr lang="en-US" sz="1600" dirty="0" err="1">
                <a:solidFill>
                  <a:srgbClr val="000000"/>
                </a:solidFill>
                <a:latin typeface="Arial"/>
              </a:rPr>
              <a:t>darknet</a:t>
            </a:r>
            <a:br>
              <a:rPr lang="en-US" sz="1600" dirty="0">
                <a:solidFill>
                  <a:srgbClr val="000000"/>
                </a:solidFill>
                <a:latin typeface="Arial"/>
              </a:rPr>
            </a:br>
            <a:endParaRPr lang="en-US" sz="1600" dirty="0">
              <a:solidFill>
                <a:srgbClr val="000000"/>
              </a:solidFill>
              <a:latin typeface="Arial"/>
            </a:endParaRPr>
          </a:p>
          <a:p>
            <a:pPr marL="285750" indent="-285750">
              <a:buFont typeface="Arial" pitchFamily="34" charset="0"/>
              <a:buChar char="•"/>
            </a:pPr>
            <a:r>
              <a:rPr lang="en-US" sz="1600" dirty="0">
                <a:solidFill>
                  <a:srgbClr val="000000"/>
                </a:solidFill>
                <a:latin typeface="Arial"/>
              </a:rPr>
              <a:t>Bots spray these log ins and passwords across thousands of sites per second.  I.e., someone gets a hold of your gym membership log in credentials, and you used the same log-in/password for your bank, they may now be able to get into that account as well</a:t>
            </a:r>
            <a:br>
              <a:rPr lang="en-US" sz="1600" dirty="0">
                <a:solidFill>
                  <a:srgbClr val="000000"/>
                </a:solidFill>
                <a:latin typeface="Arial"/>
              </a:rPr>
            </a:br>
            <a:endParaRPr lang="en-US" sz="1600" dirty="0">
              <a:solidFill>
                <a:srgbClr val="000000"/>
              </a:solidFill>
              <a:latin typeface="Arial"/>
            </a:endParaRPr>
          </a:p>
          <a:p>
            <a:pPr marL="285750" indent="-285750">
              <a:buFont typeface="Arial" pitchFamily="34" charset="0"/>
              <a:buChar char="•"/>
            </a:pPr>
            <a:r>
              <a:rPr lang="en-US" sz="1600" dirty="0">
                <a:solidFill>
                  <a:srgbClr val="000000"/>
                </a:solidFill>
                <a:latin typeface="Arial"/>
              </a:rPr>
              <a:t>Access is gained and information is exploited and/or sold back onto the </a:t>
            </a:r>
            <a:r>
              <a:rPr lang="en-US" sz="1600" dirty="0" err="1">
                <a:solidFill>
                  <a:srgbClr val="000000"/>
                </a:solidFill>
                <a:latin typeface="Arial"/>
              </a:rPr>
              <a:t>darknet</a:t>
            </a:r>
            <a:endParaRPr lang="en-US" sz="1600" dirty="0">
              <a:solidFill>
                <a:srgbClr val="000000"/>
              </a:solidFill>
              <a:latin typeface="Arial"/>
            </a:endParaRPr>
          </a:p>
          <a:p>
            <a:pPr marL="285750" indent="-285750">
              <a:buFont typeface="Arial" pitchFamily="34" charset="0"/>
              <a:buChar char="•"/>
            </a:pPr>
            <a:endParaRPr lang="en-US" sz="1600" dirty="0">
              <a:solidFill>
                <a:srgbClr val="000000"/>
              </a:solidFill>
              <a:latin typeface="Arial"/>
            </a:endParaRPr>
          </a:p>
          <a:p>
            <a:r>
              <a:rPr lang="en-US" sz="1600" dirty="0">
                <a:solidFill>
                  <a:srgbClr val="000000"/>
                </a:solidFill>
                <a:latin typeface="Arial"/>
              </a:rPr>
              <a:t>The United States is the </a:t>
            </a:r>
            <a:r>
              <a:rPr lang="en-US" sz="1600" b="1" dirty="0">
                <a:solidFill>
                  <a:srgbClr val="000000"/>
                </a:solidFill>
                <a:latin typeface="Arial"/>
              </a:rPr>
              <a:t>top target </a:t>
            </a:r>
            <a:r>
              <a:rPr lang="en-US" sz="1600" dirty="0">
                <a:solidFill>
                  <a:srgbClr val="000000"/>
                </a:solidFill>
                <a:latin typeface="Arial"/>
              </a:rPr>
              <a:t>in the world, with, according to the FBI, </a:t>
            </a:r>
            <a:r>
              <a:rPr lang="en-US" sz="1600" b="1" dirty="0">
                <a:solidFill>
                  <a:srgbClr val="000000"/>
                </a:solidFill>
                <a:latin typeface="Arial"/>
              </a:rPr>
              <a:t>over $12.5 billion</a:t>
            </a:r>
            <a:r>
              <a:rPr lang="en-US" sz="1600" dirty="0">
                <a:solidFill>
                  <a:srgbClr val="000000"/>
                </a:solidFill>
                <a:latin typeface="Arial"/>
              </a:rPr>
              <a:t> in damage from </a:t>
            </a:r>
            <a:r>
              <a:rPr lang="en-US" sz="1600" b="1" dirty="0">
                <a:solidFill>
                  <a:srgbClr val="000000"/>
                </a:solidFill>
                <a:latin typeface="Arial"/>
              </a:rPr>
              <a:t>email based credential phishing </a:t>
            </a:r>
            <a:r>
              <a:rPr lang="en-US" sz="1600" dirty="0">
                <a:solidFill>
                  <a:srgbClr val="000000"/>
                </a:solidFill>
                <a:latin typeface="Arial"/>
              </a:rPr>
              <a:t>alone.</a:t>
            </a:r>
          </a:p>
          <a:p>
            <a:endParaRPr lang="en-US" sz="1600" dirty="0">
              <a:solidFill>
                <a:srgbClr val="000000"/>
              </a:solidFill>
              <a:latin typeface="Arial"/>
            </a:endParaRPr>
          </a:p>
        </p:txBody>
      </p:sp>
      <p:pic>
        <p:nvPicPr>
          <p:cNvPr id="8194" name="Picture 2" descr="C:\Users\rgamble\AppData\Local\Microsoft\Windows\INetCache\IE\ZRYJMHRJ\thief_PNG3[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8249" y="260649"/>
            <a:ext cx="2262819" cy="2257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62753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457201"/>
            <a:ext cx="4799712" cy="461665"/>
          </a:xfrm>
          <a:prstGeom prst="rect">
            <a:avLst/>
          </a:prstGeom>
          <a:noFill/>
        </p:spPr>
        <p:txBody>
          <a:bodyPr wrap="none" rtlCol="0">
            <a:spAutoFit/>
          </a:bodyPr>
          <a:lstStyle/>
          <a:p>
            <a:r>
              <a:rPr lang="en-US" sz="2400" b="1" dirty="0">
                <a:solidFill>
                  <a:srgbClr val="17426B"/>
                </a:solidFill>
                <a:latin typeface="Arial"/>
              </a:rPr>
              <a:t>Data Purchase and Exploitation</a:t>
            </a:r>
          </a:p>
        </p:txBody>
      </p:sp>
      <p:sp>
        <p:nvSpPr>
          <p:cNvPr id="5" name="TextBox 4"/>
          <p:cNvSpPr txBox="1"/>
          <p:nvPr/>
        </p:nvSpPr>
        <p:spPr>
          <a:xfrm>
            <a:off x="1828800" y="1219200"/>
            <a:ext cx="8686800" cy="2308324"/>
          </a:xfrm>
          <a:prstGeom prst="rect">
            <a:avLst/>
          </a:prstGeom>
          <a:noFill/>
        </p:spPr>
        <p:txBody>
          <a:bodyPr wrap="square" rtlCol="0">
            <a:spAutoFit/>
          </a:bodyPr>
          <a:lstStyle/>
          <a:p>
            <a:r>
              <a:rPr lang="en-US" dirty="0">
                <a:solidFill>
                  <a:srgbClr val="000000"/>
                </a:solidFill>
                <a:latin typeface="Arial"/>
              </a:rPr>
              <a:t>Applications such as SNIPR is considered a “beginner” tool for cracking into online games, social and other media.  It costs $20 and how-to videos on YouTube abound</a:t>
            </a:r>
          </a:p>
          <a:p>
            <a:endParaRPr lang="en-US" dirty="0">
              <a:solidFill>
                <a:srgbClr val="000000"/>
              </a:solidFill>
              <a:latin typeface="Arial"/>
            </a:endParaRPr>
          </a:p>
          <a:p>
            <a:r>
              <a:rPr lang="en-US" dirty="0">
                <a:solidFill>
                  <a:srgbClr val="000000"/>
                </a:solidFill>
                <a:latin typeface="Arial"/>
              </a:rPr>
              <a:t>Lists of tens of thousands of emails with passwords can be purchased for less than $10 </a:t>
            </a:r>
          </a:p>
          <a:p>
            <a:endParaRPr lang="en-US" dirty="0">
              <a:solidFill>
                <a:srgbClr val="000000"/>
              </a:solidFill>
              <a:latin typeface="Arial"/>
            </a:endParaRPr>
          </a:p>
          <a:p>
            <a:r>
              <a:rPr lang="en-US" dirty="0">
                <a:solidFill>
                  <a:srgbClr val="000000"/>
                </a:solidFill>
                <a:latin typeface="Arial"/>
              </a:rPr>
              <a:t>Verified—</a:t>
            </a:r>
            <a:r>
              <a:rPr lang="en-US" i="1" dirty="0">
                <a:solidFill>
                  <a:srgbClr val="000000"/>
                </a:solidFill>
                <a:latin typeface="Arial"/>
              </a:rPr>
              <a:t>and guaranteed—</a:t>
            </a:r>
            <a:r>
              <a:rPr lang="en-US" dirty="0">
                <a:solidFill>
                  <a:srgbClr val="000000"/>
                </a:solidFill>
                <a:latin typeface="Arial"/>
              </a:rPr>
              <a:t>account log ins and passwords can be purchased for a few dollars</a:t>
            </a:r>
          </a:p>
        </p:txBody>
      </p:sp>
      <p:sp>
        <p:nvSpPr>
          <p:cNvPr id="2" name="TextBox 1"/>
          <p:cNvSpPr txBox="1"/>
          <p:nvPr/>
        </p:nvSpPr>
        <p:spPr>
          <a:xfrm>
            <a:off x="1703513" y="5805264"/>
            <a:ext cx="8647455" cy="553998"/>
          </a:xfrm>
          <a:prstGeom prst="rect">
            <a:avLst/>
          </a:prstGeom>
          <a:noFill/>
        </p:spPr>
        <p:txBody>
          <a:bodyPr wrap="square" rtlCol="0">
            <a:spAutoFit/>
          </a:bodyPr>
          <a:lstStyle/>
          <a:p>
            <a:pPr algn="r"/>
            <a:r>
              <a:rPr lang="en-US" sz="1000" dirty="0">
                <a:solidFill>
                  <a:srgbClr val="000000"/>
                </a:solidFill>
                <a:latin typeface="Arial"/>
              </a:rPr>
              <a:t>Source: Frost &amp; Sullivan and IBM / Akamai</a:t>
            </a:r>
          </a:p>
          <a:p>
            <a:pPr algn="r"/>
            <a:r>
              <a:rPr lang="en-US" sz="1000" dirty="0">
                <a:solidFill>
                  <a:srgbClr val="000000"/>
                </a:solidFill>
                <a:latin typeface="Arial"/>
              </a:rPr>
              <a:t>Read more at https://www.akamai.com/uk/en/multimedia/documents/state-of-the-internet/soti-security-credential-stuffing-attacks-and-economies-report-2019.pdf</a:t>
            </a:r>
          </a:p>
        </p:txBody>
      </p:sp>
      <p:pic>
        <p:nvPicPr>
          <p:cNvPr id="604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730" r="14572"/>
          <a:stretch/>
        </p:blipFill>
        <p:spPr bwMode="auto">
          <a:xfrm>
            <a:off x="4511824" y="3429001"/>
            <a:ext cx="3003728" cy="220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26180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500" t="24654" r="15570" b="34633"/>
          <a:stretch/>
        </p:blipFill>
        <p:spPr bwMode="auto">
          <a:xfrm>
            <a:off x="2010600" y="3198600"/>
            <a:ext cx="8132108" cy="306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847528" y="1304528"/>
            <a:ext cx="8712968" cy="738664"/>
          </a:xfrm>
          <a:prstGeom prst="rect">
            <a:avLst/>
          </a:prstGeom>
          <a:noFill/>
        </p:spPr>
        <p:txBody>
          <a:bodyPr wrap="square" rtlCol="0">
            <a:spAutoFit/>
          </a:bodyPr>
          <a:lstStyle/>
          <a:p>
            <a:r>
              <a:rPr lang="en-US" sz="1400" i="1" dirty="0">
                <a:solidFill>
                  <a:srgbClr val="000000"/>
                </a:solidFill>
                <a:latin typeface="Arial"/>
              </a:rPr>
              <a:t>Data privacy, security important restraints, but do consumers appreciate the gravity of the situation?</a:t>
            </a:r>
          </a:p>
          <a:p>
            <a:r>
              <a:rPr lang="en-US" sz="1400" i="1" dirty="0">
                <a:solidFill>
                  <a:srgbClr val="000000"/>
                </a:solidFill>
                <a:latin typeface="Arial"/>
              </a:rPr>
              <a:t>  </a:t>
            </a:r>
            <a:br>
              <a:rPr lang="en-US" sz="1400" i="1" dirty="0">
                <a:solidFill>
                  <a:srgbClr val="000000"/>
                </a:solidFill>
                <a:latin typeface="Arial"/>
              </a:rPr>
            </a:br>
            <a:r>
              <a:rPr lang="en-US" sz="1400" i="1" dirty="0">
                <a:solidFill>
                  <a:srgbClr val="000000"/>
                </a:solidFill>
                <a:latin typeface="Arial"/>
              </a:rPr>
              <a:t>About  3,800 cyber attacks happen every day in homes equipped with connected devices.</a:t>
            </a:r>
          </a:p>
        </p:txBody>
      </p:sp>
      <p:sp>
        <p:nvSpPr>
          <p:cNvPr id="3" name="TextBox 2"/>
          <p:cNvSpPr txBox="1"/>
          <p:nvPr/>
        </p:nvSpPr>
        <p:spPr>
          <a:xfrm>
            <a:off x="1981200" y="457201"/>
            <a:ext cx="3383298" cy="461665"/>
          </a:xfrm>
          <a:prstGeom prst="rect">
            <a:avLst/>
          </a:prstGeom>
          <a:noFill/>
        </p:spPr>
        <p:txBody>
          <a:bodyPr wrap="none" rtlCol="0">
            <a:spAutoFit/>
          </a:bodyPr>
          <a:lstStyle>
            <a:defPPr>
              <a:defRPr lang="en-US"/>
            </a:defPPr>
            <a:lvl1pPr>
              <a:defRPr sz="2400" b="1">
                <a:solidFill>
                  <a:srgbClr val="17426B"/>
                </a:solidFill>
                <a:latin typeface="+mj-lt"/>
                <a:ea typeface="+mj-ea"/>
                <a:cs typeface="+mj-cs"/>
              </a:defRPr>
            </a:lvl1pPr>
          </a:lstStyle>
          <a:p>
            <a:r>
              <a:rPr lang="en-US" dirty="0">
                <a:latin typeface="Arial"/>
              </a:rPr>
              <a:t>Awareness Vs. Action</a:t>
            </a:r>
          </a:p>
        </p:txBody>
      </p:sp>
      <p:pic>
        <p:nvPicPr>
          <p:cNvPr id="6148" name="Picture 4" descr="C:\Users\rgamble\AppData\Local\Microsoft\Windows\INetCache\IE\LI2NLGZM\caution[1].gif"/>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410200" y="2036445"/>
            <a:ext cx="1148250" cy="114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74461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6400" y="1143000"/>
            <a:ext cx="2907432" cy="4539704"/>
          </a:xfrm>
          <a:prstGeom prst="rect">
            <a:avLst/>
          </a:prstGeom>
          <a:noFill/>
        </p:spPr>
        <p:txBody>
          <a:bodyPr wrap="square" rtlCol="0">
            <a:spAutoFit/>
          </a:bodyPr>
          <a:lstStyle/>
          <a:p>
            <a:r>
              <a:rPr lang="en-US" sz="1400" dirty="0">
                <a:solidFill>
                  <a:srgbClr val="000000"/>
                </a:solidFill>
                <a:latin typeface="Arial"/>
              </a:rPr>
              <a:t>Smart home products often feature many to most of the following:</a:t>
            </a:r>
          </a:p>
          <a:p>
            <a:endParaRPr lang="en-US" sz="1400" dirty="0">
              <a:solidFill>
                <a:srgbClr val="000000"/>
              </a:solidFill>
              <a:latin typeface="Arial"/>
            </a:endParaRPr>
          </a:p>
          <a:p>
            <a:pPr marL="285750" indent="-285750">
              <a:spcBef>
                <a:spcPts val="600"/>
              </a:spcBef>
              <a:spcAft>
                <a:spcPts val="600"/>
              </a:spcAft>
              <a:buFont typeface="Wingdings" pitchFamily="2" charset="2"/>
              <a:buChar char="ü"/>
            </a:pPr>
            <a:r>
              <a:rPr lang="en-US" sz="1400" dirty="0">
                <a:solidFill>
                  <a:srgbClr val="000000"/>
                </a:solidFill>
                <a:latin typeface="Arial"/>
              </a:rPr>
              <a:t>A physical, connected device</a:t>
            </a:r>
          </a:p>
          <a:p>
            <a:pPr marL="285750" indent="-285750">
              <a:spcBef>
                <a:spcPts val="600"/>
              </a:spcBef>
              <a:spcAft>
                <a:spcPts val="600"/>
              </a:spcAft>
              <a:buFont typeface="Wingdings" pitchFamily="2" charset="2"/>
              <a:buChar char="ü"/>
            </a:pPr>
            <a:r>
              <a:rPr lang="en-US" sz="1400" dirty="0">
                <a:solidFill>
                  <a:srgbClr val="000000"/>
                </a:solidFill>
                <a:latin typeface="Arial"/>
              </a:rPr>
              <a:t>An in-person interface</a:t>
            </a:r>
          </a:p>
          <a:p>
            <a:pPr marL="285750" indent="-285750">
              <a:spcBef>
                <a:spcPts val="600"/>
              </a:spcBef>
              <a:spcAft>
                <a:spcPts val="600"/>
              </a:spcAft>
              <a:buFont typeface="Wingdings" pitchFamily="2" charset="2"/>
              <a:buChar char="ü"/>
            </a:pPr>
            <a:r>
              <a:rPr lang="en-US" sz="1400" dirty="0">
                <a:solidFill>
                  <a:srgbClr val="000000"/>
                </a:solidFill>
                <a:latin typeface="Arial"/>
              </a:rPr>
              <a:t>An online log in and password</a:t>
            </a:r>
          </a:p>
          <a:p>
            <a:pPr marL="285750" indent="-285750">
              <a:spcBef>
                <a:spcPts val="600"/>
              </a:spcBef>
              <a:spcAft>
                <a:spcPts val="600"/>
              </a:spcAft>
              <a:buFont typeface="Wingdings" pitchFamily="2" charset="2"/>
              <a:buChar char="ü"/>
            </a:pPr>
            <a:r>
              <a:rPr lang="en-US" sz="1400" dirty="0">
                <a:solidFill>
                  <a:srgbClr val="000000"/>
                </a:solidFill>
                <a:latin typeface="Arial"/>
              </a:rPr>
              <a:t>Information stored, analyzed, and delivered from somewhere else (usually cloud)</a:t>
            </a:r>
          </a:p>
          <a:p>
            <a:pPr marL="285750" indent="-285750">
              <a:spcBef>
                <a:spcPts val="600"/>
              </a:spcBef>
              <a:spcAft>
                <a:spcPts val="600"/>
              </a:spcAft>
              <a:buFont typeface="Wingdings" pitchFamily="2" charset="2"/>
              <a:buChar char="ü"/>
            </a:pPr>
            <a:r>
              <a:rPr lang="en-US" sz="1400" dirty="0" err="1">
                <a:solidFill>
                  <a:srgbClr val="000000"/>
                </a:solidFill>
                <a:latin typeface="Arial"/>
              </a:rPr>
              <a:t>WiFi</a:t>
            </a:r>
            <a:r>
              <a:rPr lang="en-US" sz="1400" dirty="0">
                <a:solidFill>
                  <a:srgbClr val="000000"/>
                </a:solidFill>
                <a:latin typeface="Arial"/>
              </a:rPr>
              <a:t>, Cellular, </a:t>
            </a:r>
            <a:r>
              <a:rPr lang="en-US" sz="1400" dirty="0" err="1">
                <a:solidFill>
                  <a:srgbClr val="000000"/>
                </a:solidFill>
                <a:latin typeface="Arial"/>
              </a:rPr>
              <a:t>Zigby</a:t>
            </a:r>
            <a:r>
              <a:rPr lang="en-US" sz="1400" dirty="0">
                <a:solidFill>
                  <a:srgbClr val="000000"/>
                </a:solidFill>
                <a:latin typeface="Arial"/>
              </a:rPr>
              <a:t> or other communication</a:t>
            </a:r>
          </a:p>
          <a:p>
            <a:pPr marL="285750" indent="-285750">
              <a:spcBef>
                <a:spcPts val="600"/>
              </a:spcBef>
              <a:spcAft>
                <a:spcPts val="600"/>
              </a:spcAft>
              <a:buFont typeface="Wingdings" pitchFamily="2" charset="2"/>
              <a:buChar char="ü"/>
            </a:pPr>
            <a:r>
              <a:rPr lang="en-US" sz="1400" dirty="0">
                <a:solidFill>
                  <a:srgbClr val="000000"/>
                </a:solidFill>
                <a:latin typeface="Arial"/>
              </a:rPr>
              <a:t>Edge-based support or notification</a:t>
            </a:r>
          </a:p>
          <a:p>
            <a:pPr marL="285750" indent="-285750">
              <a:spcBef>
                <a:spcPts val="600"/>
              </a:spcBef>
              <a:spcAft>
                <a:spcPts val="600"/>
              </a:spcAft>
              <a:buFont typeface="Wingdings" pitchFamily="2" charset="2"/>
              <a:buChar char="ü"/>
            </a:pPr>
            <a:r>
              <a:rPr lang="en-US" sz="1400" dirty="0">
                <a:solidFill>
                  <a:srgbClr val="000000"/>
                </a:solidFill>
                <a:latin typeface="Arial"/>
              </a:rPr>
              <a:t>Interaction with other products or parties</a:t>
            </a:r>
          </a:p>
        </p:txBody>
      </p:sp>
      <p:sp>
        <p:nvSpPr>
          <p:cNvPr id="5" name="Title 1"/>
          <p:cNvSpPr>
            <a:spLocks noGrp="1"/>
          </p:cNvSpPr>
          <p:nvPr>
            <p:ph type="ctrTitle"/>
          </p:nvPr>
        </p:nvSpPr>
        <p:spPr>
          <a:xfrm>
            <a:off x="1696144" y="116632"/>
            <a:ext cx="9296400" cy="1066800"/>
          </a:xfrm>
        </p:spPr>
        <p:txBody>
          <a:bodyPr>
            <a:normAutofit/>
          </a:bodyPr>
          <a:lstStyle/>
          <a:p>
            <a:r>
              <a:rPr lang="en-US" dirty="0"/>
              <a:t>Smart home vulnerabilities abound</a:t>
            </a:r>
          </a:p>
        </p:txBody>
      </p:sp>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1825" y="1340769"/>
            <a:ext cx="6048375" cy="467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25995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06875" y="354305"/>
            <a:ext cx="8254183" cy="461665"/>
          </a:xfrm>
          <a:prstGeom prst="rect">
            <a:avLst/>
          </a:prstGeom>
          <a:noFill/>
        </p:spPr>
        <p:txBody>
          <a:bodyPr wrap="none" rtlCol="0">
            <a:spAutoFit/>
          </a:bodyPr>
          <a:lstStyle/>
          <a:p>
            <a:r>
              <a:rPr lang="en-US" sz="2400" b="1" dirty="0">
                <a:solidFill>
                  <a:srgbClr val="17426B"/>
                </a:solidFill>
                <a:latin typeface="Arial"/>
              </a:rPr>
              <a:t>Connected Lives Enable “Breaking In” to Smart Homes</a:t>
            </a:r>
          </a:p>
        </p:txBody>
      </p:sp>
      <p:sp>
        <p:nvSpPr>
          <p:cNvPr id="5" name="TextBox 4"/>
          <p:cNvSpPr txBox="1"/>
          <p:nvPr/>
        </p:nvSpPr>
        <p:spPr>
          <a:xfrm>
            <a:off x="1763858" y="1268761"/>
            <a:ext cx="8816280" cy="4524315"/>
          </a:xfrm>
          <a:prstGeom prst="rect">
            <a:avLst/>
          </a:prstGeom>
          <a:noFill/>
        </p:spPr>
        <p:txBody>
          <a:bodyPr wrap="square" rtlCol="0">
            <a:spAutoFit/>
          </a:bodyPr>
          <a:lstStyle/>
          <a:p>
            <a:r>
              <a:rPr lang="en-US" dirty="0">
                <a:solidFill>
                  <a:srgbClr val="000000"/>
                </a:solidFill>
                <a:latin typeface="Arial"/>
              </a:rPr>
              <a:t>Virtually every part of daily life is connected </a:t>
            </a:r>
            <a:r>
              <a:rPr lang="en-US" i="1" dirty="0">
                <a:solidFill>
                  <a:srgbClr val="000000"/>
                </a:solidFill>
                <a:latin typeface="Arial"/>
              </a:rPr>
              <a:t>and</a:t>
            </a:r>
            <a:r>
              <a:rPr lang="en-US" dirty="0">
                <a:solidFill>
                  <a:srgbClr val="000000"/>
                </a:solidFill>
                <a:latin typeface="Arial"/>
              </a:rPr>
              <a:t> interconnected</a:t>
            </a:r>
          </a:p>
          <a:p>
            <a:endParaRPr lang="en-US" dirty="0">
              <a:solidFill>
                <a:srgbClr val="000000"/>
              </a:solidFill>
              <a:latin typeface="Arial"/>
            </a:endParaRPr>
          </a:p>
          <a:p>
            <a:r>
              <a:rPr lang="en-US" dirty="0">
                <a:solidFill>
                  <a:srgbClr val="000000"/>
                </a:solidFill>
                <a:latin typeface="Arial"/>
              </a:rPr>
              <a:t>Rise of new mobility models such as CASE (Connected, Autonomous, Shared, Electric) vehicles and Transportation network companies (TNCs) like </a:t>
            </a:r>
            <a:r>
              <a:rPr lang="en-US" dirty="0" err="1">
                <a:solidFill>
                  <a:srgbClr val="000000"/>
                </a:solidFill>
                <a:latin typeface="Arial"/>
              </a:rPr>
              <a:t>Lyft</a:t>
            </a:r>
            <a:r>
              <a:rPr lang="en-US" dirty="0">
                <a:solidFill>
                  <a:srgbClr val="000000"/>
                </a:solidFill>
                <a:latin typeface="Arial"/>
              </a:rPr>
              <a:t> and </a:t>
            </a:r>
            <a:r>
              <a:rPr lang="en-US" dirty="0" err="1">
                <a:solidFill>
                  <a:srgbClr val="000000"/>
                </a:solidFill>
                <a:latin typeface="Arial"/>
              </a:rPr>
              <a:t>Uber</a:t>
            </a:r>
            <a:endParaRPr lang="en-US" dirty="0">
              <a:solidFill>
                <a:srgbClr val="000000"/>
              </a:solidFill>
              <a:latin typeface="Arial"/>
            </a:endParaRPr>
          </a:p>
          <a:p>
            <a:endParaRPr lang="en-US" dirty="0">
              <a:solidFill>
                <a:srgbClr val="000000"/>
              </a:solidFill>
              <a:latin typeface="Arial"/>
            </a:endParaRPr>
          </a:p>
          <a:p>
            <a:r>
              <a:rPr lang="en-US" dirty="0">
                <a:solidFill>
                  <a:srgbClr val="000000"/>
                </a:solidFill>
                <a:latin typeface="Arial"/>
              </a:rPr>
              <a:t>Online shopping: Black Friday and Cyber Monday are the two largest days for cybercrimes.  Online food delivery alone will be a $200 Billion industry by 2025 </a:t>
            </a:r>
          </a:p>
          <a:p>
            <a:endParaRPr lang="en-US" dirty="0">
              <a:solidFill>
                <a:srgbClr val="000000"/>
              </a:solidFill>
              <a:latin typeface="Arial"/>
            </a:endParaRPr>
          </a:p>
          <a:p>
            <a:r>
              <a:rPr lang="en-US" dirty="0">
                <a:solidFill>
                  <a:srgbClr val="000000"/>
                </a:solidFill>
                <a:latin typeface="Arial"/>
              </a:rPr>
              <a:t>Bricks and Mortar stores: 30 Million credit card records stolen from convenience store WAWA.  It’s 850 stores were compromised, and the breach went undetected from March through December 2019. Attacks often go nearly 200+ days unnoticed.</a:t>
            </a:r>
          </a:p>
          <a:p>
            <a:endParaRPr lang="en-US" dirty="0">
              <a:solidFill>
                <a:srgbClr val="000000"/>
              </a:solidFill>
              <a:latin typeface="Arial"/>
            </a:endParaRPr>
          </a:p>
          <a:p>
            <a:r>
              <a:rPr lang="en-US" dirty="0">
                <a:solidFill>
                  <a:srgbClr val="000000"/>
                </a:solidFill>
                <a:latin typeface="Arial"/>
              </a:rPr>
              <a:t>Banking: More than 1 in 5 banks in Canada say they’ve been victims of cyber attacks</a:t>
            </a:r>
          </a:p>
          <a:p>
            <a:endParaRPr lang="en-US" dirty="0">
              <a:solidFill>
                <a:srgbClr val="000000"/>
              </a:solidFill>
              <a:latin typeface="Arial"/>
            </a:endParaRPr>
          </a:p>
          <a:p>
            <a:r>
              <a:rPr lang="en-US" dirty="0">
                <a:solidFill>
                  <a:srgbClr val="000000"/>
                </a:solidFill>
                <a:latin typeface="Arial"/>
              </a:rPr>
              <a:t>Social Media: Facebook’s 3</a:t>
            </a:r>
            <a:r>
              <a:rPr lang="en-US" baseline="30000" dirty="0">
                <a:solidFill>
                  <a:srgbClr val="000000"/>
                </a:solidFill>
                <a:latin typeface="Arial"/>
              </a:rPr>
              <a:t>rd</a:t>
            </a:r>
            <a:r>
              <a:rPr lang="en-US" dirty="0">
                <a:solidFill>
                  <a:srgbClr val="000000"/>
                </a:solidFill>
                <a:latin typeface="Arial"/>
              </a:rPr>
              <a:t> party app on AWS servers exposed 540 million records</a:t>
            </a:r>
          </a:p>
          <a:p>
            <a:endParaRPr lang="en-US" dirty="0">
              <a:solidFill>
                <a:srgbClr val="000000"/>
              </a:solidFill>
              <a:latin typeface="Arial"/>
            </a:endParaRPr>
          </a:p>
        </p:txBody>
      </p:sp>
    </p:spTree>
    <p:extLst>
      <p:ext uri="{BB962C8B-B14F-4D97-AF65-F5344CB8AC3E}">
        <p14:creationId xmlns:p14="http://schemas.microsoft.com/office/powerpoint/2010/main" val="3119565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C8E147-0753-4CE0-AFEF-9DC7AB03098B}"/>
              </a:ext>
            </a:extLst>
          </p:cNvPr>
          <p:cNvPicPr>
            <a:picLocks noChangeAspect="1"/>
          </p:cNvPicPr>
          <p:nvPr/>
        </p:nvPicPr>
        <p:blipFill rotWithShape="1">
          <a:blip r:embed="rId2"/>
          <a:srcRect l="11037"/>
          <a:stretch/>
        </p:blipFill>
        <p:spPr>
          <a:xfrm>
            <a:off x="9662017" y="936211"/>
            <a:ext cx="2529983" cy="1706321"/>
          </a:xfrm>
          <a:prstGeom prst="rect">
            <a:avLst/>
          </a:prstGeom>
        </p:spPr>
      </p:pic>
      <p:sp>
        <p:nvSpPr>
          <p:cNvPr id="4" name="Title 3"/>
          <p:cNvSpPr>
            <a:spLocks noGrp="1"/>
          </p:cNvSpPr>
          <p:nvPr>
            <p:ph type="title"/>
          </p:nvPr>
        </p:nvSpPr>
        <p:spPr>
          <a:xfrm>
            <a:off x="838202" y="25935"/>
            <a:ext cx="7586929" cy="524107"/>
          </a:xfrm>
        </p:spPr>
        <p:txBody>
          <a:bodyPr/>
          <a:lstStyle/>
          <a:p>
            <a:r>
              <a:rPr lang="en-US" b="1" dirty="0"/>
              <a:t>1.  Agenda</a:t>
            </a:r>
            <a:br>
              <a:rPr lang="en-US" b="1" dirty="0"/>
            </a:br>
            <a:r>
              <a:rPr lang="en-US" sz="2800" dirty="0"/>
              <a:t>Greg Walker (CABA)</a:t>
            </a:r>
            <a:r>
              <a:rPr lang="en-US" sz="2800" b="1" dirty="0"/>
              <a:t> </a:t>
            </a:r>
            <a:endParaRPr lang="en-US" b="1" dirty="0"/>
          </a:p>
        </p:txBody>
      </p:sp>
      <p:sp>
        <p:nvSpPr>
          <p:cNvPr id="5" name="Text Placeholder 4"/>
          <p:cNvSpPr>
            <a:spLocks noGrp="1"/>
          </p:cNvSpPr>
          <p:nvPr>
            <p:ph type="body" sz="quarter" idx="12"/>
          </p:nvPr>
        </p:nvSpPr>
        <p:spPr>
          <a:xfrm>
            <a:off x="839793" y="1299573"/>
            <a:ext cx="9531758" cy="4932362"/>
          </a:xfrm>
        </p:spPr>
        <p:txBody>
          <a:bodyPr>
            <a:normAutofit/>
          </a:bodyPr>
          <a:lstStyle/>
          <a:p>
            <a:pPr marL="0" indent="0">
              <a:buNone/>
            </a:pPr>
            <a:r>
              <a:rPr lang="en-US" sz="2400" dirty="0"/>
              <a:t>1.  Agenda</a:t>
            </a:r>
          </a:p>
          <a:p>
            <a:pPr marL="0" indent="0">
              <a:buNone/>
            </a:pPr>
            <a:r>
              <a:rPr lang="en-US" sz="2400" dirty="0"/>
              <a:t>2.  Call to Order, Welcome, Introductions, about the CHC</a:t>
            </a:r>
          </a:p>
          <a:p>
            <a:pPr marL="457200" indent="-457200">
              <a:buAutoNum type="arabicPeriod" startAt="3"/>
            </a:pPr>
            <a:r>
              <a:rPr lang="en-US" sz="2400" dirty="0"/>
              <a:t>Administrative </a:t>
            </a:r>
          </a:p>
          <a:p>
            <a:pPr marL="457200" indent="-457200">
              <a:buFont typeface="Arial"/>
              <a:buAutoNum type="arabicPeriod" startAt="3"/>
            </a:pPr>
            <a:r>
              <a:rPr lang="en-US" sz="2400" dirty="0"/>
              <a:t>White Paper Sub-Committee Update</a:t>
            </a:r>
          </a:p>
          <a:p>
            <a:pPr marL="0" indent="0">
              <a:buNone/>
            </a:pPr>
            <a:r>
              <a:rPr lang="en-US" sz="2400" dirty="0"/>
              <a:t>5.   “Privacy and Cybersecurity in Connected Homes” (30 min) </a:t>
            </a:r>
          </a:p>
          <a:p>
            <a:pPr marL="914400" lvl="2" indent="0">
              <a:buNone/>
            </a:pPr>
            <a:r>
              <a:rPr lang="en-US" sz="2400" dirty="0"/>
              <a:t>- Roberta Gamble (Frost &amp; Sullivan)</a:t>
            </a:r>
          </a:p>
          <a:p>
            <a:pPr marL="0" indent="0">
              <a:buNone/>
            </a:pPr>
            <a:r>
              <a:rPr lang="en-US" sz="2400" dirty="0"/>
              <a:t>6.   Research Update  </a:t>
            </a:r>
          </a:p>
          <a:p>
            <a:pPr marL="0" indent="0">
              <a:buNone/>
            </a:pPr>
            <a:r>
              <a:rPr lang="en-US" sz="2400" dirty="0"/>
              <a:t>7.   New Business 	</a:t>
            </a:r>
          </a:p>
          <a:p>
            <a:pPr marL="0" indent="0">
              <a:buNone/>
            </a:pPr>
            <a:r>
              <a:rPr lang="en-US" sz="2400" dirty="0"/>
              <a:t>8.   Announcements</a:t>
            </a:r>
          </a:p>
          <a:p>
            <a:pPr marL="0" indent="0">
              <a:buNone/>
            </a:pPr>
            <a:r>
              <a:rPr lang="en-US" sz="2400" dirty="0"/>
              <a:t>9.   Adjournment</a:t>
            </a: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l="3944" t="19875" r="5957" b="22630"/>
          <a:stretch>
            <a:fillRect/>
          </a:stretch>
        </p:blipFill>
        <p:spPr bwMode="auto">
          <a:xfrm>
            <a:off x="5541740" y="5311338"/>
            <a:ext cx="3676229" cy="8748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a:extLst>
              <a:ext uri="{FF2B5EF4-FFF2-40B4-BE49-F238E27FC236}">
                <a16:creationId xmlns:a16="http://schemas.microsoft.com/office/drawing/2014/main" id="{03E6F4FB-BF07-48AE-AFF6-D4E572C2D504}"/>
              </a:ext>
            </a:extLst>
          </p:cNvPr>
          <p:cNvSpPr>
            <a:spLocks noGrp="1"/>
          </p:cNvSpPr>
          <p:nvPr>
            <p:ph type="sldNum" sz="quarter" idx="14"/>
          </p:nvPr>
        </p:nvSpPr>
        <p:spPr/>
        <p:txBody>
          <a:bodyPr/>
          <a:lstStyle/>
          <a:p>
            <a:fld id="{4658F449-AC56-C64A-8488-86A10DE691DA}" type="slidenum">
              <a:rPr lang="en-US" smtClean="0"/>
              <a:pPr/>
              <a:t>2</a:t>
            </a:fld>
            <a:endParaRPr lang="en-US" dirty="0"/>
          </a:p>
        </p:txBody>
      </p:sp>
    </p:spTree>
    <p:extLst>
      <p:ext uri="{BB962C8B-B14F-4D97-AF65-F5344CB8AC3E}">
        <p14:creationId xmlns:p14="http://schemas.microsoft.com/office/powerpoint/2010/main" val="23257187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459344"/>
            <a:ext cx="4799712" cy="461665"/>
          </a:xfrm>
          <a:prstGeom prst="rect">
            <a:avLst/>
          </a:prstGeom>
          <a:noFill/>
        </p:spPr>
        <p:txBody>
          <a:bodyPr wrap="none" rtlCol="0">
            <a:spAutoFit/>
          </a:bodyPr>
          <a:lstStyle/>
          <a:p>
            <a:r>
              <a:rPr lang="en-US" sz="2400" b="1" dirty="0">
                <a:solidFill>
                  <a:srgbClr val="17426B"/>
                </a:solidFill>
                <a:latin typeface="Arial"/>
              </a:rPr>
              <a:t>New Markets and Opportunities</a:t>
            </a:r>
          </a:p>
        </p:txBody>
      </p:sp>
      <p:sp>
        <p:nvSpPr>
          <p:cNvPr id="7" name="TextBox 6"/>
          <p:cNvSpPr txBox="1"/>
          <p:nvPr/>
        </p:nvSpPr>
        <p:spPr>
          <a:xfrm>
            <a:off x="2207568" y="1340769"/>
            <a:ext cx="7239000" cy="646331"/>
          </a:xfrm>
          <a:prstGeom prst="rect">
            <a:avLst/>
          </a:prstGeom>
          <a:noFill/>
        </p:spPr>
        <p:txBody>
          <a:bodyPr wrap="square" rtlCol="0">
            <a:spAutoFit/>
          </a:bodyPr>
          <a:lstStyle/>
          <a:p>
            <a:pPr algn="ctr"/>
            <a:r>
              <a:rPr lang="en-US" i="1" dirty="0">
                <a:solidFill>
                  <a:srgbClr val="000000"/>
                </a:solidFill>
                <a:latin typeface="Arial"/>
              </a:rPr>
              <a:t>“Smart Home Insurance” is an example of a market both created, </a:t>
            </a:r>
          </a:p>
          <a:p>
            <a:pPr algn="ctr"/>
            <a:r>
              <a:rPr lang="en-US" i="1" dirty="0">
                <a:solidFill>
                  <a:srgbClr val="000000"/>
                </a:solidFill>
                <a:latin typeface="Arial"/>
              </a:rPr>
              <a:t>and hindered, by technology</a:t>
            </a:r>
          </a:p>
        </p:txBody>
      </p:sp>
      <p:pic>
        <p:nvPicPr>
          <p:cNvPr id="10245" name="Picture 5" descr="C:\Users\rgamble\AppData\Local\Microsoft\Windows\INetCache\IE\4G1IOMNM\umbrella-insurance1[1].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5276" b="89950" l="9987" r="89950">
                        <a14:foregroundMark x1="22676" y1="44640" x2="29523" y2="44389"/>
                        <a14:foregroundMark x1="16332" y1="58626" x2="23744" y2="79816"/>
                        <a14:foregroundMark x1="18719" y1="71943" x2="18719" y2="63400"/>
                        <a14:foregroundMark x1="16646" y1="61642" x2="16897" y2="75879"/>
                        <a14:foregroundMark x1="20352" y1="50335" x2="28455" y2="36265"/>
                        <a14:foregroundMark x1="21796" y1="48409" x2="23304" y2="33333"/>
                        <a14:foregroundMark x1="38882" y1="7621" x2="46608" y2="5276"/>
                        <a14:foregroundMark x1="38693" y1="6616" x2="21482" y2="11977"/>
                        <a14:foregroundMark x1="19410" y1="69933" x2="27764" y2="66164"/>
                        <a14:foregroundMark x1="65704" y1="18509" x2="52198" y2="8626"/>
                        <a14:foregroundMark x1="84862" y1="50754" x2="75817" y2="25209"/>
                        <a14:foregroundMark x1="83543" y1="56868" x2="83543" y2="56868"/>
                      </a14:backgroundRemoval>
                    </a14:imgEffect>
                  </a14:imgLayer>
                </a14:imgProps>
              </a:ext>
              <a:ext uri="{28A0092B-C50C-407E-A947-70E740481C1C}">
                <a14:useLocalDpi xmlns:a14="http://schemas.microsoft.com/office/drawing/2010/main" val="0"/>
              </a:ext>
            </a:extLst>
          </a:blip>
          <a:srcRect/>
          <a:stretch>
            <a:fillRect/>
          </a:stretch>
        </p:blipFill>
        <p:spPr bwMode="auto">
          <a:xfrm>
            <a:off x="8688289" y="123261"/>
            <a:ext cx="1895159" cy="1421369"/>
          </a:xfrm>
          <a:prstGeom prst="rect">
            <a:avLst/>
          </a:prstGeom>
          <a:noFill/>
          <a:extLst>
            <a:ext uri="{909E8E84-426E-40DD-AFC4-6F175D3DCCD1}">
              <a14:hiddenFill xmlns:a14="http://schemas.microsoft.com/office/drawing/2010/main">
                <a:solidFill>
                  <a:srgbClr val="FFFFFF"/>
                </a:solidFill>
              </a14:hiddenFill>
            </a:ext>
          </a:extLst>
        </p:spPr>
      </p:pic>
      <p:pic>
        <p:nvPicPr>
          <p:cNvPr id="583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3553" y="2132856"/>
            <a:ext cx="7870825" cy="412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96982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1201" y="304801"/>
            <a:ext cx="3002745" cy="461665"/>
          </a:xfrm>
          <a:prstGeom prst="rect">
            <a:avLst/>
          </a:prstGeom>
          <a:noFill/>
        </p:spPr>
        <p:txBody>
          <a:bodyPr wrap="none" rtlCol="0">
            <a:spAutoFit/>
          </a:bodyPr>
          <a:lstStyle>
            <a:defPPr>
              <a:defRPr lang="en-US"/>
            </a:defPPr>
            <a:lvl1pPr>
              <a:defRPr sz="2400" b="1">
                <a:solidFill>
                  <a:srgbClr val="17426B"/>
                </a:solidFill>
                <a:latin typeface="+mj-lt"/>
                <a:ea typeface="+mj-ea"/>
                <a:cs typeface="+mj-cs"/>
              </a:defRPr>
            </a:lvl1pPr>
          </a:lstStyle>
          <a:p>
            <a:r>
              <a:rPr lang="en-US" dirty="0">
                <a:latin typeface="Arial"/>
              </a:rPr>
              <a:t>What can be done?</a:t>
            </a:r>
          </a:p>
        </p:txBody>
      </p:sp>
      <p:sp>
        <p:nvSpPr>
          <p:cNvPr id="5" name="TextBox 4"/>
          <p:cNvSpPr txBox="1"/>
          <p:nvPr/>
        </p:nvSpPr>
        <p:spPr>
          <a:xfrm>
            <a:off x="1828800" y="1340769"/>
            <a:ext cx="8610600" cy="4401205"/>
          </a:xfrm>
          <a:prstGeom prst="rect">
            <a:avLst/>
          </a:prstGeom>
          <a:noFill/>
        </p:spPr>
        <p:txBody>
          <a:bodyPr wrap="square" rtlCol="0">
            <a:spAutoFit/>
          </a:bodyPr>
          <a:lstStyle/>
          <a:p>
            <a:pPr marL="285750" indent="-285750">
              <a:buFont typeface="Arial" pitchFamily="34" charset="0"/>
              <a:buChar char="•"/>
            </a:pPr>
            <a:r>
              <a:rPr lang="en-US" sz="1400" dirty="0">
                <a:solidFill>
                  <a:srgbClr val="000000"/>
                </a:solidFill>
                <a:latin typeface="Arial"/>
              </a:rPr>
              <a:t>Work with industry partners and organizations to create a consolidated front against attacks.  Share knowledge, best practices, create and update standards </a:t>
            </a:r>
          </a:p>
          <a:p>
            <a:endParaRPr lang="en-US" sz="1400" dirty="0">
              <a:solidFill>
                <a:srgbClr val="000000"/>
              </a:solidFill>
              <a:latin typeface="Arial"/>
            </a:endParaRPr>
          </a:p>
          <a:p>
            <a:pPr marL="285750" indent="-285750">
              <a:buFont typeface="Arial" pitchFamily="34" charset="0"/>
              <a:buChar char="•"/>
            </a:pPr>
            <a:r>
              <a:rPr lang="en-US" sz="1400" dirty="0">
                <a:solidFill>
                  <a:srgbClr val="000000"/>
                </a:solidFill>
                <a:latin typeface="Arial"/>
              </a:rPr>
              <a:t>How might your solution be compromised outside of your current and direct control? If you can think of ways your technology can be hacked, it can probably be done (and has probably been tried)   </a:t>
            </a:r>
          </a:p>
          <a:p>
            <a:pPr marL="742950" lvl="1" indent="-285750">
              <a:buFont typeface="Arial" pitchFamily="34" charset="0"/>
              <a:buChar char="•"/>
            </a:pPr>
            <a:r>
              <a:rPr lang="en-US" sz="1400" dirty="0">
                <a:solidFill>
                  <a:srgbClr val="000000"/>
                </a:solidFill>
                <a:latin typeface="Arial"/>
              </a:rPr>
              <a:t>Online access/mobile access/apps</a:t>
            </a:r>
          </a:p>
          <a:p>
            <a:pPr marL="742950" lvl="1" indent="-285750">
              <a:buFont typeface="Arial" pitchFamily="34" charset="0"/>
              <a:buChar char="•"/>
            </a:pPr>
            <a:r>
              <a:rPr lang="en-US" sz="1400" dirty="0">
                <a:solidFill>
                  <a:srgbClr val="000000"/>
                </a:solidFill>
                <a:latin typeface="Arial"/>
              </a:rPr>
              <a:t>Third parties with data access: financing, regulators, partners, etc.</a:t>
            </a:r>
          </a:p>
          <a:p>
            <a:pPr marL="742950" lvl="1" indent="-285750">
              <a:buFont typeface="Arial" pitchFamily="34" charset="0"/>
              <a:buChar char="•"/>
            </a:pPr>
            <a:r>
              <a:rPr lang="en-US" sz="1400" dirty="0">
                <a:solidFill>
                  <a:srgbClr val="000000"/>
                </a:solidFill>
                <a:latin typeface="Arial"/>
              </a:rPr>
              <a:t>Natural disasters or human error—about 49% of downtime is non-intentional</a:t>
            </a:r>
          </a:p>
          <a:p>
            <a:pPr marL="742950" lvl="1" indent="-285750">
              <a:buFont typeface="Arial" pitchFamily="34" charset="0"/>
              <a:buChar char="•"/>
            </a:pPr>
            <a:r>
              <a:rPr lang="en-US" sz="1400" dirty="0">
                <a:solidFill>
                  <a:srgbClr val="000000"/>
                </a:solidFill>
                <a:latin typeface="Arial"/>
              </a:rPr>
              <a:t>Cloud storage partners, do they know what to prioritize and are they expert in security as well?  In some industries this responsibility is placed back on the data owner</a:t>
            </a:r>
          </a:p>
          <a:p>
            <a:pPr marL="742950" lvl="1" indent="-285750">
              <a:buFont typeface="Arial" pitchFamily="34" charset="0"/>
              <a:buChar char="•"/>
            </a:pPr>
            <a:r>
              <a:rPr lang="en-US" sz="1400" dirty="0">
                <a:solidFill>
                  <a:srgbClr val="000000"/>
                </a:solidFill>
                <a:latin typeface="Arial"/>
              </a:rPr>
              <a:t>Telecom operators and other ways information is transmitted</a:t>
            </a:r>
          </a:p>
          <a:p>
            <a:pPr marL="285750" indent="-285750">
              <a:buFont typeface="Arial" pitchFamily="34" charset="0"/>
              <a:buChar char="•"/>
            </a:pPr>
            <a:endParaRPr lang="en-US" sz="1400" dirty="0">
              <a:solidFill>
                <a:srgbClr val="000000"/>
              </a:solidFill>
              <a:latin typeface="Arial"/>
            </a:endParaRPr>
          </a:p>
          <a:p>
            <a:pPr marL="285750" indent="-285750">
              <a:buFont typeface="Arial" pitchFamily="34" charset="0"/>
              <a:buChar char="•"/>
            </a:pPr>
            <a:r>
              <a:rPr lang="en-US" sz="1400" dirty="0">
                <a:solidFill>
                  <a:srgbClr val="000000"/>
                </a:solidFill>
                <a:latin typeface="Arial"/>
              </a:rPr>
              <a:t>Ensure your strategy includes frequent employee training on best practices for themselves and any partners—vendors, customers, visitors—they interact with (remember Target?!)</a:t>
            </a:r>
            <a:br>
              <a:rPr lang="en-US" sz="1400" dirty="0">
                <a:solidFill>
                  <a:srgbClr val="000000"/>
                </a:solidFill>
                <a:latin typeface="Arial"/>
              </a:rPr>
            </a:br>
            <a:endParaRPr lang="en-US" sz="1400" dirty="0">
              <a:solidFill>
                <a:srgbClr val="000000"/>
              </a:solidFill>
              <a:latin typeface="Arial"/>
            </a:endParaRPr>
          </a:p>
          <a:p>
            <a:pPr marL="285750" indent="-285750">
              <a:buFont typeface="Arial" pitchFamily="34" charset="0"/>
              <a:buChar char="•"/>
            </a:pPr>
            <a:r>
              <a:rPr lang="en-US" sz="1400" dirty="0">
                <a:solidFill>
                  <a:srgbClr val="000000"/>
                </a:solidFill>
                <a:latin typeface="Arial"/>
              </a:rPr>
              <a:t>Strongly consider partnering with a company experienced in your industry, </a:t>
            </a:r>
            <a:r>
              <a:rPr lang="en-US" sz="1400" i="1" dirty="0">
                <a:solidFill>
                  <a:srgbClr val="000000"/>
                </a:solidFill>
                <a:latin typeface="Arial"/>
              </a:rPr>
              <a:t>customer industries,</a:t>
            </a:r>
            <a:r>
              <a:rPr lang="en-US" sz="1400" dirty="0">
                <a:solidFill>
                  <a:srgbClr val="000000"/>
                </a:solidFill>
                <a:latin typeface="Arial"/>
              </a:rPr>
              <a:t> </a:t>
            </a:r>
            <a:r>
              <a:rPr lang="en-US" sz="1400" i="1" dirty="0">
                <a:solidFill>
                  <a:srgbClr val="000000"/>
                </a:solidFill>
                <a:latin typeface="Arial"/>
              </a:rPr>
              <a:t>and value chain</a:t>
            </a:r>
            <a:r>
              <a:rPr lang="en-US" sz="1400" dirty="0">
                <a:solidFill>
                  <a:srgbClr val="000000"/>
                </a:solidFill>
                <a:latin typeface="Arial"/>
              </a:rPr>
              <a:t>, to help vulnerabilities, create an end to end strategy, and who can also advise or put in place mitigation plans if problems do arise.</a:t>
            </a:r>
          </a:p>
          <a:p>
            <a:pPr marL="285750" indent="-285750">
              <a:buFont typeface="Arial" pitchFamily="34" charset="0"/>
              <a:buChar char="•"/>
            </a:pPr>
            <a:endParaRPr lang="en-US" sz="1400" dirty="0">
              <a:solidFill>
                <a:srgbClr val="000000"/>
              </a:solidFill>
              <a:latin typeface="Arial"/>
            </a:endParaRPr>
          </a:p>
          <a:p>
            <a:pPr marL="285750" indent="-285750">
              <a:buFont typeface="Arial" pitchFamily="34" charset="0"/>
              <a:buChar char="•"/>
            </a:pPr>
            <a:r>
              <a:rPr lang="en-US" sz="1400" dirty="0">
                <a:solidFill>
                  <a:srgbClr val="000000"/>
                </a:solidFill>
                <a:latin typeface="Arial"/>
              </a:rPr>
              <a:t>Bring value chain partners into the fold but also only share “need to know” info</a:t>
            </a:r>
          </a:p>
        </p:txBody>
      </p:sp>
    </p:spTree>
    <p:extLst>
      <p:ext uri="{BB962C8B-B14F-4D97-AF65-F5344CB8AC3E}">
        <p14:creationId xmlns:p14="http://schemas.microsoft.com/office/powerpoint/2010/main" val="132816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 calcmode="lin" valueType="num">
                                      <p:cBhvr additive="base">
                                        <p:cTn id="31"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 calcmode="lin" valueType="num">
                                      <p:cBhvr additive="base">
                                        <p:cTn id="37"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
                                            <p:txEl>
                                              <p:pRg st="7" end="7"/>
                                            </p:txEl>
                                          </p:spTgt>
                                        </p:tgtEl>
                                        <p:attrNameLst>
                                          <p:attrName>style.visibility</p:attrName>
                                        </p:attrNameLst>
                                      </p:cBhvr>
                                      <p:to>
                                        <p:strVal val="visible"/>
                                      </p:to>
                                    </p:set>
                                    <p:anim calcmode="lin" valueType="num">
                                      <p:cBhvr additive="base">
                                        <p:cTn id="43"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5">
                                            <p:txEl>
                                              <p:pRg st="9" end="9"/>
                                            </p:txEl>
                                          </p:spTgt>
                                        </p:tgtEl>
                                        <p:attrNameLst>
                                          <p:attrName>style.visibility</p:attrName>
                                        </p:attrNameLst>
                                      </p:cBhvr>
                                      <p:to>
                                        <p:strVal val="visible"/>
                                      </p:to>
                                    </p:set>
                                    <p:anim calcmode="lin" valueType="num">
                                      <p:cBhvr additive="base">
                                        <p:cTn id="49"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5">
                                            <p:txEl>
                                              <p:pRg st="10" end="10"/>
                                            </p:txEl>
                                          </p:spTgt>
                                        </p:tgtEl>
                                        <p:attrNameLst>
                                          <p:attrName>style.visibility</p:attrName>
                                        </p:attrNameLst>
                                      </p:cBhvr>
                                      <p:to>
                                        <p:strVal val="visible"/>
                                      </p:to>
                                    </p:set>
                                    <p:anim calcmode="lin" valueType="num">
                                      <p:cBhvr additive="base">
                                        <p:cTn id="55"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5">
                                            <p:txEl>
                                              <p:pRg st="12" end="12"/>
                                            </p:txEl>
                                          </p:spTgt>
                                        </p:tgtEl>
                                        <p:attrNameLst>
                                          <p:attrName>style.visibility</p:attrName>
                                        </p:attrNameLst>
                                      </p:cBhvr>
                                      <p:to>
                                        <p:strVal val="visible"/>
                                      </p:to>
                                    </p:set>
                                    <p:anim calcmode="lin" valueType="num">
                                      <p:cBhvr additive="base">
                                        <p:cTn id="61" dur="500" fill="hold"/>
                                        <p:tgtEl>
                                          <p:spTgt spid="5">
                                            <p:txEl>
                                              <p:pRg st="12" end="12"/>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5">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BF123E5-91F7-4590-A086-2019431CCB1F}"/>
              </a:ext>
            </a:extLst>
          </p:cNvPr>
          <p:cNvSpPr>
            <a:spLocks noGrp="1"/>
          </p:cNvSpPr>
          <p:nvPr>
            <p:ph type="body" sz="quarter" idx="12"/>
          </p:nvPr>
        </p:nvSpPr>
        <p:spPr>
          <a:xfrm>
            <a:off x="839788" y="1633503"/>
            <a:ext cx="10512425" cy="512762"/>
          </a:xfrm>
        </p:spPr>
        <p:txBody>
          <a:bodyPr/>
          <a:lstStyle/>
          <a:p>
            <a:pPr marL="0" indent="0">
              <a:buNone/>
            </a:pPr>
            <a:r>
              <a:rPr lang="en-CA" dirty="0"/>
              <a:t>Questions? </a:t>
            </a:r>
          </a:p>
          <a:p>
            <a:pPr marL="0" indent="0">
              <a:buNone/>
            </a:pPr>
            <a:endParaRPr lang="en-CA" dirty="0"/>
          </a:p>
        </p:txBody>
      </p:sp>
      <p:sp>
        <p:nvSpPr>
          <p:cNvPr id="2" name="Slide Number Placeholder 1">
            <a:extLst>
              <a:ext uri="{FF2B5EF4-FFF2-40B4-BE49-F238E27FC236}">
                <a16:creationId xmlns:a16="http://schemas.microsoft.com/office/drawing/2014/main" id="{7A1640B1-8CAF-4DD4-ACFE-39FB583385D9}"/>
              </a:ext>
            </a:extLst>
          </p:cNvPr>
          <p:cNvSpPr>
            <a:spLocks noGrp="1"/>
          </p:cNvSpPr>
          <p:nvPr>
            <p:ph type="sldNum" sz="quarter" idx="14"/>
          </p:nvPr>
        </p:nvSpPr>
        <p:spPr/>
        <p:txBody>
          <a:bodyPr/>
          <a:lstStyle/>
          <a:p>
            <a:fld id="{4658F449-AC56-C64A-8488-86A10DE691DA}" type="slidenum">
              <a:rPr lang="en-US" smtClean="0"/>
              <a:pPr/>
              <a:t>22</a:t>
            </a:fld>
            <a:endParaRPr lang="en-US"/>
          </a:p>
        </p:txBody>
      </p:sp>
      <p:pic>
        <p:nvPicPr>
          <p:cNvPr id="6" name="Picture 5" descr="Related image">
            <a:extLst>
              <a:ext uri="{FF2B5EF4-FFF2-40B4-BE49-F238E27FC236}">
                <a16:creationId xmlns:a16="http://schemas.microsoft.com/office/drawing/2014/main" id="{AB630979-6823-4703-A346-192B8C3220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788" y="2146265"/>
            <a:ext cx="5427868" cy="4070901"/>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4">
            <a:extLst>
              <a:ext uri="{FF2B5EF4-FFF2-40B4-BE49-F238E27FC236}">
                <a16:creationId xmlns:a16="http://schemas.microsoft.com/office/drawing/2014/main" id="{A33FDAF4-D6CE-4C06-8DB8-8C13C33B71B5}"/>
              </a:ext>
            </a:extLst>
          </p:cNvPr>
          <p:cNvSpPr>
            <a:spLocks noGrp="1"/>
          </p:cNvSpPr>
          <p:nvPr>
            <p:ph type="title"/>
          </p:nvPr>
        </p:nvSpPr>
        <p:spPr>
          <a:xfrm>
            <a:off x="838203" y="18957"/>
            <a:ext cx="9681592" cy="524107"/>
          </a:xfrm>
        </p:spPr>
        <p:txBody>
          <a:bodyPr/>
          <a:lstStyle/>
          <a:p>
            <a:r>
              <a:rPr lang="en-CA" b="1" dirty="0"/>
              <a:t>5. Keynote</a:t>
            </a:r>
            <a:br>
              <a:rPr lang="en-US" b="1" dirty="0"/>
            </a:br>
            <a:r>
              <a:rPr lang="en-US" dirty="0"/>
              <a:t>Greg Walker (CABA) </a:t>
            </a:r>
            <a:r>
              <a:rPr lang="en-US" sz="2800" dirty="0"/>
              <a:t> </a:t>
            </a:r>
            <a:br>
              <a:rPr lang="en-US" sz="2400" dirty="0"/>
            </a:br>
            <a:endParaRPr lang="en-CA" sz="2400" dirty="0"/>
          </a:p>
        </p:txBody>
      </p:sp>
      <p:sp>
        <p:nvSpPr>
          <p:cNvPr id="15" name="Text Placeholder 12">
            <a:extLst>
              <a:ext uri="{FF2B5EF4-FFF2-40B4-BE49-F238E27FC236}">
                <a16:creationId xmlns:a16="http://schemas.microsoft.com/office/drawing/2014/main" id="{62765B25-8C81-411D-A213-822E45C1264D}"/>
              </a:ext>
            </a:extLst>
          </p:cNvPr>
          <p:cNvSpPr txBox="1">
            <a:spLocks/>
          </p:cNvSpPr>
          <p:nvPr/>
        </p:nvSpPr>
        <p:spPr>
          <a:xfrm>
            <a:off x="839788" y="1030965"/>
            <a:ext cx="10512425" cy="512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1"/>
                </a:solidFill>
                <a:latin typeface="Montserrat Light"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dirty="0"/>
              <a:t>“Privacy and Cybersecurity in Connected Homes”</a:t>
            </a:r>
          </a:p>
        </p:txBody>
      </p:sp>
      <p:pic>
        <p:nvPicPr>
          <p:cNvPr id="17" name="Picture 16">
            <a:extLst>
              <a:ext uri="{FF2B5EF4-FFF2-40B4-BE49-F238E27FC236}">
                <a16:creationId xmlns:a16="http://schemas.microsoft.com/office/drawing/2014/main" id="{FA302309-9F96-4FA8-9B69-7DEEDC9C21D6}"/>
              </a:ext>
            </a:extLst>
          </p:cNvPr>
          <p:cNvPicPr>
            <a:picLocks noChangeAspect="1"/>
          </p:cNvPicPr>
          <p:nvPr/>
        </p:nvPicPr>
        <p:blipFill>
          <a:blip r:embed="rId3"/>
          <a:stretch>
            <a:fillRect/>
          </a:stretch>
        </p:blipFill>
        <p:spPr>
          <a:xfrm>
            <a:off x="7425167" y="2559743"/>
            <a:ext cx="2769534" cy="3243945"/>
          </a:xfrm>
          <a:prstGeom prst="rect">
            <a:avLst/>
          </a:prstGeom>
        </p:spPr>
      </p:pic>
    </p:spTree>
    <p:extLst>
      <p:ext uri="{BB962C8B-B14F-4D97-AF65-F5344CB8AC3E}">
        <p14:creationId xmlns:p14="http://schemas.microsoft.com/office/powerpoint/2010/main" val="25457197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453415" y="5169219"/>
            <a:ext cx="2419895" cy="369332"/>
          </a:xfrm>
          <a:prstGeom prst="rect">
            <a:avLst/>
          </a:prstGeom>
        </p:spPr>
        <p:txBody>
          <a:bodyPr wrap="square">
            <a:spAutoFit/>
          </a:bodyPr>
          <a:lstStyle/>
          <a:p>
            <a:r>
              <a:rPr lang="en-US" dirty="0">
                <a:solidFill>
                  <a:schemeClr val="accent1"/>
                </a:solidFill>
              </a:rPr>
              <a:t>www.caba.org/research</a:t>
            </a:r>
          </a:p>
        </p:txBody>
      </p:sp>
      <p:sp>
        <p:nvSpPr>
          <p:cNvPr id="4" name="Title 3">
            <a:extLst>
              <a:ext uri="{FF2B5EF4-FFF2-40B4-BE49-F238E27FC236}">
                <a16:creationId xmlns:a16="http://schemas.microsoft.com/office/drawing/2014/main" id="{94F4594C-8202-4121-BDC6-B2971D8D8E77}"/>
              </a:ext>
            </a:extLst>
          </p:cNvPr>
          <p:cNvSpPr>
            <a:spLocks noGrp="1"/>
          </p:cNvSpPr>
          <p:nvPr>
            <p:ph type="title"/>
          </p:nvPr>
        </p:nvSpPr>
        <p:spPr>
          <a:xfrm>
            <a:off x="838199" y="57515"/>
            <a:ext cx="8527473" cy="492443"/>
          </a:xfrm>
        </p:spPr>
        <p:txBody>
          <a:bodyPr/>
          <a:lstStyle/>
          <a:p>
            <a:r>
              <a:rPr lang="en-US" b="1" dirty="0"/>
              <a:t>5.  Research Update</a:t>
            </a:r>
            <a:br>
              <a:rPr lang="en-US" dirty="0"/>
            </a:br>
            <a:r>
              <a:rPr lang="en-US" dirty="0"/>
              <a:t>Greg Walker (CABA)</a:t>
            </a:r>
            <a:r>
              <a:rPr lang="en-US" sz="2800" dirty="0"/>
              <a:t> </a:t>
            </a:r>
            <a:endParaRPr lang="en-CA" dirty="0"/>
          </a:p>
        </p:txBody>
      </p:sp>
      <p:sp>
        <p:nvSpPr>
          <p:cNvPr id="5" name="Text Placeholder 4">
            <a:extLst>
              <a:ext uri="{FF2B5EF4-FFF2-40B4-BE49-F238E27FC236}">
                <a16:creationId xmlns:a16="http://schemas.microsoft.com/office/drawing/2014/main" id="{EB730797-5635-4AA2-96F3-8091C412A1A1}"/>
              </a:ext>
            </a:extLst>
          </p:cNvPr>
          <p:cNvSpPr>
            <a:spLocks noGrp="1"/>
          </p:cNvSpPr>
          <p:nvPr>
            <p:ph type="body" sz="quarter" idx="12"/>
          </p:nvPr>
        </p:nvSpPr>
        <p:spPr>
          <a:xfrm>
            <a:off x="839788" y="1233488"/>
            <a:ext cx="10512425" cy="1555894"/>
          </a:xfrm>
        </p:spPr>
        <p:txBody>
          <a:bodyPr>
            <a:normAutofit/>
          </a:bodyPr>
          <a:lstStyle/>
          <a:p>
            <a:pPr marL="0" indent="0">
              <a:buNone/>
            </a:pPr>
            <a:r>
              <a:rPr lang="en-CA" dirty="0"/>
              <a:t>5.1 “Smart Home as a Service” 2019 CHC Landmark Research </a:t>
            </a:r>
          </a:p>
          <a:p>
            <a:pPr marL="0" indent="0">
              <a:buNone/>
            </a:pPr>
            <a:r>
              <a:rPr lang="en-CA" dirty="0"/>
              <a:t> </a:t>
            </a:r>
          </a:p>
        </p:txBody>
      </p:sp>
      <p:sp>
        <p:nvSpPr>
          <p:cNvPr id="2" name="Slide Number Placeholder 1">
            <a:extLst>
              <a:ext uri="{FF2B5EF4-FFF2-40B4-BE49-F238E27FC236}">
                <a16:creationId xmlns:a16="http://schemas.microsoft.com/office/drawing/2014/main" id="{B23BD385-FF7E-4567-AB86-449A08CBBB1C}"/>
              </a:ext>
            </a:extLst>
          </p:cNvPr>
          <p:cNvSpPr>
            <a:spLocks noGrp="1"/>
          </p:cNvSpPr>
          <p:nvPr>
            <p:ph type="sldNum" sz="quarter" idx="14"/>
          </p:nvPr>
        </p:nvSpPr>
        <p:spPr/>
        <p:txBody>
          <a:bodyPr/>
          <a:lstStyle/>
          <a:p>
            <a:fld id="{4658F449-AC56-C64A-8488-86A10DE691DA}" type="slidenum">
              <a:rPr lang="en-US" smtClean="0"/>
              <a:pPr/>
              <a:t>23</a:t>
            </a:fld>
            <a:endParaRPr lang="en-US"/>
          </a:p>
        </p:txBody>
      </p:sp>
      <p:pic>
        <p:nvPicPr>
          <p:cNvPr id="13" name="Picture Placeholder 5" descr="Photos">
            <a:extLst>
              <a:ext uri="{FF2B5EF4-FFF2-40B4-BE49-F238E27FC236}">
                <a16:creationId xmlns:a16="http://schemas.microsoft.com/office/drawing/2014/main" id="{0E6EEF19-BBFC-4987-9CBD-1B5144513E84}"/>
              </a:ext>
            </a:extLst>
          </p:cNvPr>
          <p:cNvPicPr>
            <a:picLocks noChangeAspect="1"/>
          </p:cNvPicPr>
          <p:nvPr/>
        </p:nvPicPr>
        <p:blipFill rotWithShape="1">
          <a:blip r:embed="rId2">
            <a:extLst>
              <a:ext uri="{28A0092B-C50C-407E-A947-70E740481C1C}">
                <a14:useLocalDpi xmlns:a14="http://schemas.microsoft.com/office/drawing/2010/main" val="0"/>
              </a:ext>
            </a:extLst>
          </a:blip>
          <a:srcRect t="43511" b="4942"/>
          <a:stretch/>
        </p:blipFill>
        <p:spPr>
          <a:xfrm>
            <a:off x="581719" y="2694853"/>
            <a:ext cx="4187936" cy="2025899"/>
          </a:xfrm>
          <a:prstGeom prst="rect">
            <a:avLst/>
          </a:prstGeom>
          <a:effectLst>
            <a:glow rad="279400">
              <a:srgbClr val="E83E1D">
                <a:alpha val="26000"/>
              </a:srgbClr>
            </a:glow>
          </a:effectLst>
        </p:spPr>
      </p:pic>
      <p:pic>
        <p:nvPicPr>
          <p:cNvPr id="3" name="Picture 2">
            <a:extLst>
              <a:ext uri="{FF2B5EF4-FFF2-40B4-BE49-F238E27FC236}">
                <a16:creationId xmlns:a16="http://schemas.microsoft.com/office/drawing/2014/main" id="{4F59A23D-C2D6-484E-9D3F-7BDC3AADBFE5}"/>
              </a:ext>
            </a:extLst>
          </p:cNvPr>
          <p:cNvPicPr>
            <a:picLocks noChangeAspect="1"/>
          </p:cNvPicPr>
          <p:nvPr/>
        </p:nvPicPr>
        <p:blipFill rotWithShape="1">
          <a:blip r:embed="rId3"/>
          <a:srcRect t="7703"/>
          <a:stretch/>
        </p:blipFill>
        <p:spPr>
          <a:xfrm>
            <a:off x="5068987" y="2057618"/>
            <a:ext cx="7123013" cy="3300371"/>
          </a:xfrm>
          <a:prstGeom prst="rect">
            <a:avLst/>
          </a:prstGeom>
        </p:spPr>
      </p:pic>
    </p:spTree>
    <p:extLst>
      <p:ext uri="{BB962C8B-B14F-4D97-AF65-F5344CB8AC3E}">
        <p14:creationId xmlns:p14="http://schemas.microsoft.com/office/powerpoint/2010/main" val="28315539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83D11-DEC4-4BFF-88BB-8FB2206CEB37}"/>
              </a:ext>
            </a:extLst>
          </p:cNvPr>
          <p:cNvSpPr>
            <a:spLocks noGrp="1"/>
          </p:cNvSpPr>
          <p:nvPr>
            <p:ph type="title"/>
          </p:nvPr>
        </p:nvSpPr>
        <p:spPr>
          <a:xfrm>
            <a:off x="839787" y="14143"/>
            <a:ext cx="9848199" cy="447675"/>
          </a:xfrm>
        </p:spPr>
        <p:txBody>
          <a:bodyPr/>
          <a:lstStyle/>
          <a:p>
            <a:r>
              <a:rPr lang="en-US" b="1" dirty="0"/>
              <a:t>5.  Research Update</a:t>
            </a:r>
            <a:br>
              <a:rPr lang="en-US" dirty="0"/>
            </a:br>
            <a:r>
              <a:rPr lang="en-US" dirty="0"/>
              <a:t>Greg Walker (CABA)</a:t>
            </a:r>
            <a:br>
              <a:rPr lang="en-US" dirty="0"/>
            </a:br>
            <a:r>
              <a:rPr lang="en-US" dirty="0"/>
              <a:t> (CABA)</a:t>
            </a:r>
            <a:r>
              <a:rPr lang="en-US" sz="3200" dirty="0"/>
              <a:t> </a:t>
            </a:r>
            <a:endParaRPr lang="en-US" dirty="0"/>
          </a:p>
        </p:txBody>
      </p:sp>
      <p:sp>
        <p:nvSpPr>
          <p:cNvPr id="4" name="Text Placeholder 3">
            <a:extLst>
              <a:ext uri="{FF2B5EF4-FFF2-40B4-BE49-F238E27FC236}">
                <a16:creationId xmlns:a16="http://schemas.microsoft.com/office/drawing/2014/main" id="{E8E02AC0-EA95-4CA2-B250-70F98D25C504}"/>
              </a:ext>
            </a:extLst>
          </p:cNvPr>
          <p:cNvSpPr>
            <a:spLocks noGrp="1"/>
          </p:cNvSpPr>
          <p:nvPr>
            <p:ph type="body" sz="quarter" idx="12"/>
          </p:nvPr>
        </p:nvSpPr>
        <p:spPr>
          <a:xfrm>
            <a:off x="839789" y="1288669"/>
            <a:ext cx="10351126" cy="646331"/>
          </a:xfrm>
        </p:spPr>
        <p:txBody>
          <a:bodyPr>
            <a:noAutofit/>
          </a:bodyPr>
          <a:lstStyle/>
          <a:p>
            <a:pPr marL="0" indent="0">
              <a:buNone/>
            </a:pPr>
            <a:r>
              <a:rPr lang="en-US" dirty="0"/>
              <a:t>5.2 “Privacy and Cybersecurity in the Connected Home” 2020 CHC Landmark Research</a:t>
            </a:r>
          </a:p>
        </p:txBody>
      </p:sp>
      <p:sp>
        <p:nvSpPr>
          <p:cNvPr id="5" name="Slide Number Placeholder 4">
            <a:extLst>
              <a:ext uri="{FF2B5EF4-FFF2-40B4-BE49-F238E27FC236}">
                <a16:creationId xmlns:a16="http://schemas.microsoft.com/office/drawing/2014/main" id="{40955CF1-E7E6-4541-A1EA-E7E723C9D7CD}"/>
              </a:ext>
            </a:extLst>
          </p:cNvPr>
          <p:cNvSpPr>
            <a:spLocks noGrp="1"/>
          </p:cNvSpPr>
          <p:nvPr>
            <p:ph type="sldNum"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658F449-AC56-C64A-8488-86A10DE691DA}" type="slidenum">
              <a:rPr kumimoji="0" lang="en-US" sz="1200" b="0" i="0" u="none" strike="noStrike" kern="1200" cap="none" spc="0" normalizeH="0" baseline="0" noProof="0" smtClean="0">
                <a:ln>
                  <a:noFill/>
                </a:ln>
                <a:solidFill>
                  <a:srgbClr val="E83E1D"/>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E83E1D"/>
              </a:solidFill>
              <a:effectLst/>
              <a:uLnTx/>
              <a:uFillTx/>
              <a:latin typeface="Montserrat"/>
              <a:ea typeface="+mn-ea"/>
              <a:cs typeface="+mn-cs"/>
            </a:endParaRPr>
          </a:p>
        </p:txBody>
      </p:sp>
      <p:sp>
        <p:nvSpPr>
          <p:cNvPr id="3" name="Rectangle 2">
            <a:extLst>
              <a:ext uri="{FF2B5EF4-FFF2-40B4-BE49-F238E27FC236}">
                <a16:creationId xmlns:a16="http://schemas.microsoft.com/office/drawing/2014/main" id="{7B2EB141-30BF-4E03-8F42-A9C576B226B5}"/>
              </a:ext>
            </a:extLst>
          </p:cNvPr>
          <p:cNvSpPr/>
          <p:nvPr/>
        </p:nvSpPr>
        <p:spPr>
          <a:xfrm>
            <a:off x="1262002" y="5484157"/>
            <a:ext cx="9425984" cy="707886"/>
          </a:xfrm>
          <a:prstGeom prst="rect">
            <a:avLst/>
          </a:prstGeom>
        </p:spPr>
        <p:txBody>
          <a:bodyPr wrap="square">
            <a:spAutoFit/>
          </a:bodyPr>
          <a:lstStyle/>
          <a:p>
            <a:pPr lvl="0"/>
            <a:r>
              <a:rPr kumimoji="0" lang="en-US" sz="2000" b="0" i="0" u="none" strike="noStrike" kern="1200" cap="none" spc="0" normalizeH="0" baseline="0" noProof="0" dirty="0">
                <a:ln>
                  <a:noFill/>
                </a:ln>
                <a:solidFill>
                  <a:srgbClr val="E83E1D"/>
                </a:solidFill>
                <a:effectLst/>
                <a:uLnTx/>
                <a:uFillTx/>
                <a:latin typeface="Montserrat"/>
                <a:ea typeface="+mn-ea"/>
                <a:cs typeface="+mn-cs"/>
              </a:rPr>
              <a:t>Topics:  </a:t>
            </a:r>
            <a:r>
              <a:rPr lang="en-US" sz="2000" dirty="0">
                <a:solidFill>
                  <a:srgbClr val="E83E1D"/>
                </a:solidFill>
              </a:rPr>
              <a:t>Best practices, role of devices, value proposition, industry standards, consumer awareness, interoperability, etc.</a:t>
            </a:r>
            <a:endParaRPr kumimoji="0" lang="en-US" sz="2000" b="0" i="0" u="none" strike="noStrike" kern="1200" cap="none" spc="0" normalizeH="0" baseline="0" noProof="0" dirty="0">
              <a:ln>
                <a:noFill/>
              </a:ln>
              <a:solidFill>
                <a:srgbClr val="E83E1D"/>
              </a:solidFill>
              <a:effectLst/>
              <a:uLnTx/>
              <a:uFillTx/>
              <a:latin typeface="Montserrat"/>
              <a:ea typeface="+mn-ea"/>
              <a:cs typeface="+mn-cs"/>
            </a:endParaRPr>
          </a:p>
        </p:txBody>
      </p:sp>
      <p:pic>
        <p:nvPicPr>
          <p:cNvPr id="6" name="Picture 5">
            <a:extLst>
              <a:ext uri="{FF2B5EF4-FFF2-40B4-BE49-F238E27FC236}">
                <a16:creationId xmlns:a16="http://schemas.microsoft.com/office/drawing/2014/main" id="{C279235F-B0A2-45AE-AC40-F73F530DEDAA}"/>
              </a:ext>
            </a:extLst>
          </p:cNvPr>
          <p:cNvPicPr>
            <a:picLocks noChangeAspect="1"/>
          </p:cNvPicPr>
          <p:nvPr/>
        </p:nvPicPr>
        <p:blipFill>
          <a:blip r:embed="rId2"/>
          <a:stretch>
            <a:fillRect/>
          </a:stretch>
        </p:blipFill>
        <p:spPr>
          <a:xfrm>
            <a:off x="839789" y="2220831"/>
            <a:ext cx="8397380" cy="2977494"/>
          </a:xfrm>
          <a:prstGeom prst="rect">
            <a:avLst/>
          </a:prstGeom>
          <a:effectLst>
            <a:glow rad="279400">
              <a:srgbClr val="E83E1D">
                <a:alpha val="26000"/>
              </a:srgbClr>
            </a:glow>
          </a:effectLst>
        </p:spPr>
      </p:pic>
      <p:pic>
        <p:nvPicPr>
          <p:cNvPr id="10" name="Picture 9">
            <a:extLst>
              <a:ext uri="{FF2B5EF4-FFF2-40B4-BE49-F238E27FC236}">
                <a16:creationId xmlns:a16="http://schemas.microsoft.com/office/drawing/2014/main" id="{48FE8C6C-C799-4C65-97A3-1FA6E6D3C98A}"/>
              </a:ext>
            </a:extLst>
          </p:cNvPr>
          <p:cNvPicPr>
            <a:picLocks noChangeAspect="1"/>
          </p:cNvPicPr>
          <p:nvPr/>
        </p:nvPicPr>
        <p:blipFill rotWithShape="1">
          <a:blip r:embed="rId3"/>
          <a:srcRect l="44255" t="87835" r="47266"/>
          <a:stretch/>
        </p:blipFill>
        <p:spPr>
          <a:xfrm>
            <a:off x="9504502" y="3380310"/>
            <a:ext cx="1300930" cy="936891"/>
          </a:xfrm>
          <a:prstGeom prst="rect">
            <a:avLst/>
          </a:prstGeom>
        </p:spPr>
      </p:pic>
    </p:spTree>
    <p:extLst>
      <p:ext uri="{BB962C8B-B14F-4D97-AF65-F5344CB8AC3E}">
        <p14:creationId xmlns:p14="http://schemas.microsoft.com/office/powerpoint/2010/main" val="38885538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41865"/>
            <a:ext cx="6873240" cy="447675"/>
          </a:xfrm>
        </p:spPr>
        <p:txBody>
          <a:bodyPr/>
          <a:lstStyle/>
          <a:p>
            <a:r>
              <a:rPr lang="en-US" b="1" dirty="0"/>
              <a:t>7.  New Business</a:t>
            </a:r>
            <a:br>
              <a:rPr lang="en-US" dirty="0"/>
            </a:br>
            <a:r>
              <a:rPr lang="en-US" sz="2800" dirty="0"/>
              <a:t>Roy Perry (Alarm.com)</a:t>
            </a:r>
          </a:p>
        </p:txBody>
      </p:sp>
      <p:sp>
        <p:nvSpPr>
          <p:cNvPr id="3" name="Text Placeholder 2">
            <a:extLst>
              <a:ext uri="{FF2B5EF4-FFF2-40B4-BE49-F238E27FC236}">
                <a16:creationId xmlns:a16="http://schemas.microsoft.com/office/drawing/2014/main" id="{49BBA79F-5F7E-4DC1-BE4A-E43D184D8E06}"/>
              </a:ext>
            </a:extLst>
          </p:cNvPr>
          <p:cNvSpPr>
            <a:spLocks noGrp="1"/>
          </p:cNvSpPr>
          <p:nvPr>
            <p:ph type="body" sz="quarter" idx="12"/>
          </p:nvPr>
        </p:nvSpPr>
        <p:spPr/>
        <p:txBody>
          <a:bodyPr/>
          <a:lstStyle/>
          <a:p>
            <a:pPr marL="0" indent="0">
              <a:buNone/>
            </a:pPr>
            <a:r>
              <a:rPr lang="en-US" dirty="0"/>
              <a:t>7.1  Other new CHC business? </a:t>
            </a:r>
          </a:p>
          <a:p>
            <a:endParaRPr lang="en-CA" dirty="0"/>
          </a:p>
        </p:txBody>
      </p:sp>
      <p:sp>
        <p:nvSpPr>
          <p:cNvPr id="2" name="Slide Number Placeholder 1">
            <a:extLst>
              <a:ext uri="{FF2B5EF4-FFF2-40B4-BE49-F238E27FC236}">
                <a16:creationId xmlns:a16="http://schemas.microsoft.com/office/drawing/2014/main" id="{DA68B010-FF9B-49AB-B01C-00EBC2262BB9}"/>
              </a:ext>
            </a:extLst>
          </p:cNvPr>
          <p:cNvSpPr>
            <a:spLocks noGrp="1"/>
          </p:cNvSpPr>
          <p:nvPr>
            <p:ph type="sldNum" sz="quarter" idx="14"/>
          </p:nvPr>
        </p:nvSpPr>
        <p:spPr/>
        <p:txBody>
          <a:bodyPr/>
          <a:lstStyle/>
          <a:p>
            <a:fld id="{4658F449-AC56-C64A-8488-86A10DE691DA}" type="slidenum">
              <a:rPr lang="en-US" smtClean="0"/>
              <a:pPr/>
              <a:t>25</a:t>
            </a:fld>
            <a:endParaRPr lang="en-US"/>
          </a:p>
        </p:txBody>
      </p:sp>
      <p:pic>
        <p:nvPicPr>
          <p:cNvPr id="7" name="Picture 2" descr="Image result for new business">
            <a:extLst>
              <a:ext uri="{FF2B5EF4-FFF2-40B4-BE49-F238E27FC236}">
                <a16:creationId xmlns:a16="http://schemas.microsoft.com/office/drawing/2014/main" id="{74250A0E-168D-406B-B86D-D4B7B22AB1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8138" y="2123055"/>
            <a:ext cx="5334000" cy="3714750"/>
          </a:xfrm>
          <a:prstGeom prst="rect">
            <a:avLst/>
          </a:prstGeom>
          <a:effectLst>
            <a:glow rad="279400">
              <a:srgbClr val="E83E1D">
                <a:alpha val="26000"/>
              </a:srgb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46359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41865"/>
            <a:ext cx="6873240" cy="447675"/>
          </a:xfrm>
        </p:spPr>
        <p:txBody>
          <a:bodyPr/>
          <a:lstStyle/>
          <a:p>
            <a:r>
              <a:rPr lang="en-US" b="1" dirty="0"/>
              <a:t>7.  New Business</a:t>
            </a:r>
            <a:br>
              <a:rPr lang="en-US" dirty="0"/>
            </a:br>
            <a:r>
              <a:rPr lang="en-US" sz="2800" dirty="0"/>
              <a:t>Roberta Gamble (Frost &amp; Sullivan)</a:t>
            </a:r>
          </a:p>
        </p:txBody>
      </p:sp>
      <p:sp>
        <p:nvSpPr>
          <p:cNvPr id="3" name="Text Placeholder 2">
            <a:extLst>
              <a:ext uri="{FF2B5EF4-FFF2-40B4-BE49-F238E27FC236}">
                <a16:creationId xmlns:a16="http://schemas.microsoft.com/office/drawing/2014/main" id="{49BBA79F-5F7E-4DC1-BE4A-E43D184D8E06}"/>
              </a:ext>
            </a:extLst>
          </p:cNvPr>
          <p:cNvSpPr>
            <a:spLocks noGrp="1"/>
          </p:cNvSpPr>
          <p:nvPr>
            <p:ph type="body" sz="quarter" idx="12"/>
          </p:nvPr>
        </p:nvSpPr>
        <p:spPr/>
        <p:txBody>
          <a:bodyPr>
            <a:normAutofit/>
          </a:bodyPr>
          <a:lstStyle/>
          <a:p>
            <a:pPr marL="0" indent="0">
              <a:buNone/>
            </a:pPr>
            <a:r>
              <a:rPr lang="en-US" dirty="0"/>
              <a:t>7.2  Frost &amp; Sullivan Research Opportunity</a:t>
            </a:r>
            <a:endParaRPr lang="en-CA" dirty="0"/>
          </a:p>
        </p:txBody>
      </p:sp>
      <p:sp>
        <p:nvSpPr>
          <p:cNvPr id="2" name="Slide Number Placeholder 1">
            <a:extLst>
              <a:ext uri="{FF2B5EF4-FFF2-40B4-BE49-F238E27FC236}">
                <a16:creationId xmlns:a16="http://schemas.microsoft.com/office/drawing/2014/main" id="{DA68B010-FF9B-49AB-B01C-00EBC2262BB9}"/>
              </a:ext>
            </a:extLst>
          </p:cNvPr>
          <p:cNvSpPr>
            <a:spLocks noGrp="1"/>
          </p:cNvSpPr>
          <p:nvPr>
            <p:ph type="sldNum" sz="quarter" idx="14"/>
          </p:nvPr>
        </p:nvSpPr>
        <p:spPr/>
        <p:txBody>
          <a:bodyPr/>
          <a:lstStyle/>
          <a:p>
            <a:fld id="{4658F449-AC56-C64A-8488-86A10DE691DA}" type="slidenum">
              <a:rPr lang="en-US" smtClean="0"/>
              <a:pPr/>
              <a:t>26</a:t>
            </a:fld>
            <a:endParaRPr lang="en-US"/>
          </a:p>
        </p:txBody>
      </p:sp>
      <p:pic>
        <p:nvPicPr>
          <p:cNvPr id="9" name="Picture 8">
            <a:extLst>
              <a:ext uri="{FF2B5EF4-FFF2-40B4-BE49-F238E27FC236}">
                <a16:creationId xmlns:a16="http://schemas.microsoft.com/office/drawing/2014/main" id="{EFA18A60-9E4E-4491-8B89-797B773B031A}"/>
              </a:ext>
            </a:extLst>
          </p:cNvPr>
          <p:cNvPicPr>
            <a:picLocks noChangeAspect="1"/>
          </p:cNvPicPr>
          <p:nvPr/>
        </p:nvPicPr>
        <p:blipFill>
          <a:blip r:embed="rId2"/>
          <a:stretch>
            <a:fillRect/>
          </a:stretch>
        </p:blipFill>
        <p:spPr>
          <a:xfrm>
            <a:off x="839788" y="2064793"/>
            <a:ext cx="2769534" cy="3243945"/>
          </a:xfrm>
          <a:prstGeom prst="rect">
            <a:avLst/>
          </a:prstGeom>
        </p:spPr>
      </p:pic>
    </p:spTree>
    <p:extLst>
      <p:ext uri="{BB962C8B-B14F-4D97-AF65-F5344CB8AC3E}">
        <p14:creationId xmlns:p14="http://schemas.microsoft.com/office/powerpoint/2010/main" val="22927132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41865"/>
            <a:ext cx="6873240" cy="447675"/>
          </a:xfrm>
        </p:spPr>
        <p:txBody>
          <a:bodyPr/>
          <a:lstStyle/>
          <a:p>
            <a:r>
              <a:rPr lang="en-US" b="1" dirty="0"/>
              <a:t>8.  Announcements</a:t>
            </a:r>
            <a:r>
              <a:rPr lang="en-US" dirty="0"/>
              <a:t> </a:t>
            </a:r>
            <a:br>
              <a:rPr lang="en-US" dirty="0"/>
            </a:br>
            <a:r>
              <a:rPr lang="en-US" dirty="0"/>
              <a:t>Ron Zimmer (CABA)</a:t>
            </a:r>
          </a:p>
        </p:txBody>
      </p:sp>
      <p:sp>
        <p:nvSpPr>
          <p:cNvPr id="3" name="Text Placeholder 2">
            <a:extLst>
              <a:ext uri="{FF2B5EF4-FFF2-40B4-BE49-F238E27FC236}">
                <a16:creationId xmlns:a16="http://schemas.microsoft.com/office/drawing/2014/main" id="{ACEC5451-9406-4526-AF43-961EB8CEE019}"/>
              </a:ext>
            </a:extLst>
          </p:cNvPr>
          <p:cNvSpPr>
            <a:spLocks noGrp="1"/>
          </p:cNvSpPr>
          <p:nvPr>
            <p:ph type="body" sz="quarter" idx="12"/>
          </p:nvPr>
        </p:nvSpPr>
        <p:spPr/>
        <p:txBody>
          <a:bodyPr/>
          <a:lstStyle/>
          <a:p>
            <a:pPr marL="0" indent="0">
              <a:buNone/>
            </a:pPr>
            <a:r>
              <a:rPr lang="en-CA" dirty="0"/>
              <a:t>8.1  Past Event Overview: </a:t>
            </a:r>
          </a:p>
          <a:p>
            <a:endParaRPr lang="en-CA" dirty="0"/>
          </a:p>
        </p:txBody>
      </p:sp>
      <p:sp>
        <p:nvSpPr>
          <p:cNvPr id="2" name="Slide Number Placeholder 1">
            <a:extLst>
              <a:ext uri="{FF2B5EF4-FFF2-40B4-BE49-F238E27FC236}">
                <a16:creationId xmlns:a16="http://schemas.microsoft.com/office/drawing/2014/main" id="{832F9DC7-049F-4601-BFF6-243325202191}"/>
              </a:ext>
            </a:extLst>
          </p:cNvPr>
          <p:cNvSpPr>
            <a:spLocks noGrp="1"/>
          </p:cNvSpPr>
          <p:nvPr>
            <p:ph type="sldNum" sz="quarter" idx="14"/>
          </p:nvPr>
        </p:nvSpPr>
        <p:spPr/>
        <p:txBody>
          <a:bodyPr/>
          <a:lstStyle/>
          <a:p>
            <a:fld id="{4658F449-AC56-C64A-8488-86A10DE691DA}" type="slidenum">
              <a:rPr lang="en-US" smtClean="0"/>
              <a:pPr/>
              <a:t>27</a:t>
            </a:fld>
            <a:endParaRPr lang="en-US" dirty="0"/>
          </a:p>
        </p:txBody>
      </p:sp>
      <p:pic>
        <p:nvPicPr>
          <p:cNvPr id="8" name="Picture 2" descr="Image result for trade show vector">
            <a:extLst>
              <a:ext uri="{FF2B5EF4-FFF2-40B4-BE49-F238E27FC236}">
                <a16:creationId xmlns:a16="http://schemas.microsoft.com/office/drawing/2014/main" id="{ECBE8FD8-DCC1-4423-810B-0477ED8062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53925" y="3518633"/>
            <a:ext cx="2845724" cy="2222641"/>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5">
            <a:extLst>
              <a:ext uri="{FF2B5EF4-FFF2-40B4-BE49-F238E27FC236}">
                <a16:creationId xmlns:a16="http://schemas.microsoft.com/office/drawing/2014/main" id="{E4FF4F6B-CF5E-4B52-869E-58828F71DC9F}"/>
              </a:ext>
            </a:extLst>
          </p:cNvPr>
          <p:cNvSpPr txBox="1">
            <a:spLocks/>
          </p:cNvSpPr>
          <p:nvPr/>
        </p:nvSpPr>
        <p:spPr>
          <a:xfrm>
            <a:off x="1473748" y="4150543"/>
            <a:ext cx="10718252" cy="20537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pt-BR" dirty="0"/>
          </a:p>
          <a:p>
            <a:pPr marL="0" indent="0">
              <a:buNone/>
            </a:pPr>
            <a:endParaRPr lang="pt-BR" dirty="0"/>
          </a:p>
          <a:p>
            <a:pPr marL="0" indent="0">
              <a:buNone/>
            </a:pPr>
            <a:endParaRPr lang="pt-BR" dirty="0"/>
          </a:p>
          <a:p>
            <a:pPr marL="0" indent="0">
              <a:buNone/>
            </a:pPr>
            <a:endParaRPr lang="en-US" dirty="0"/>
          </a:p>
          <a:p>
            <a:pPr marL="0" indent="0">
              <a:buNone/>
            </a:pPr>
            <a:endParaRPr lang="en-CA" dirty="0"/>
          </a:p>
          <a:p>
            <a:pPr marL="0" indent="0">
              <a:buNone/>
            </a:pPr>
            <a:endParaRPr lang="en-US" dirty="0"/>
          </a:p>
          <a:p>
            <a:endParaRPr lang="en-US" dirty="0"/>
          </a:p>
        </p:txBody>
      </p:sp>
      <p:sp>
        <p:nvSpPr>
          <p:cNvPr id="9" name="Text Placeholder 2">
            <a:extLst>
              <a:ext uri="{FF2B5EF4-FFF2-40B4-BE49-F238E27FC236}">
                <a16:creationId xmlns:a16="http://schemas.microsoft.com/office/drawing/2014/main" id="{F911A6FB-9F62-41E1-BB52-9671F6A8BE0C}"/>
              </a:ext>
            </a:extLst>
          </p:cNvPr>
          <p:cNvSpPr txBox="1">
            <a:spLocks/>
          </p:cNvSpPr>
          <p:nvPr/>
        </p:nvSpPr>
        <p:spPr>
          <a:xfrm>
            <a:off x="838199" y="3473188"/>
            <a:ext cx="10512425" cy="512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1"/>
                </a:solidFill>
                <a:latin typeface="Montserrat Light"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CA" dirty="0"/>
              <a:t>8.2  Upcoming events: </a:t>
            </a:r>
          </a:p>
          <a:p>
            <a:pPr lvl="1"/>
            <a:endParaRPr lang="en-CA" dirty="0"/>
          </a:p>
        </p:txBody>
      </p:sp>
      <p:sp>
        <p:nvSpPr>
          <p:cNvPr id="4" name="Rectangle 3">
            <a:extLst>
              <a:ext uri="{FF2B5EF4-FFF2-40B4-BE49-F238E27FC236}">
                <a16:creationId xmlns:a16="http://schemas.microsoft.com/office/drawing/2014/main" id="{AF244759-3D70-4F54-BB00-BBA1E15311DC}"/>
              </a:ext>
            </a:extLst>
          </p:cNvPr>
          <p:cNvSpPr/>
          <p:nvPr/>
        </p:nvSpPr>
        <p:spPr>
          <a:xfrm>
            <a:off x="839788" y="1628871"/>
            <a:ext cx="10605711" cy="1815882"/>
          </a:xfrm>
          <a:prstGeom prst="rect">
            <a:avLst/>
          </a:prstGeom>
        </p:spPr>
        <p:txBody>
          <a:bodyPr wrap="square">
            <a:spAutoFit/>
          </a:bodyPr>
          <a:lstStyle/>
          <a:p>
            <a:pPr marL="228600" marR="0" indent="-228600">
              <a:spcBef>
                <a:spcPts val="0"/>
              </a:spcBef>
              <a:spcAft>
                <a:spcPts val="0"/>
              </a:spcAft>
              <a:tabLst>
                <a:tab pos="514350" algn="l"/>
              </a:tabLst>
            </a:pPr>
            <a:r>
              <a:rPr lang="en-US" sz="2800" b="1" dirty="0">
                <a:solidFill>
                  <a:schemeClr val="tx2"/>
                </a:solidFill>
                <a:ea typeface="SimSun" panose="02010600030101010101" pitchFamily="2" charset="-122"/>
                <a:cs typeface="Arial" panose="020B0604020202020204" pitchFamily="34" charset="0"/>
              </a:rPr>
              <a:t>CABA AGM</a:t>
            </a:r>
            <a:r>
              <a:rPr lang="en-US" sz="2800" dirty="0">
                <a:solidFill>
                  <a:schemeClr val="tx2"/>
                </a:solidFill>
                <a:ea typeface="SimSun" panose="02010600030101010101" pitchFamily="2" charset="-122"/>
                <a:cs typeface="Arial" panose="020B0604020202020204" pitchFamily="34" charset="0"/>
              </a:rPr>
              <a:t>, Dec 5, via Webinar</a:t>
            </a:r>
          </a:p>
          <a:p>
            <a:pPr marL="228600" marR="0" indent="-228600">
              <a:spcBef>
                <a:spcPts val="0"/>
              </a:spcBef>
              <a:spcAft>
                <a:spcPts val="0"/>
              </a:spcAft>
              <a:tabLst>
                <a:tab pos="514350" algn="l"/>
              </a:tabLst>
            </a:pPr>
            <a:r>
              <a:rPr lang="en-US" sz="2800" b="1" dirty="0">
                <a:solidFill>
                  <a:schemeClr val="tx2"/>
                </a:solidFill>
                <a:ea typeface="Times New Roman" panose="02020603050405020304" pitchFamily="18" charset="0"/>
              </a:rPr>
              <a:t>CES International 2020</a:t>
            </a:r>
            <a:r>
              <a:rPr lang="en-US" sz="2800" dirty="0">
                <a:solidFill>
                  <a:schemeClr val="tx2"/>
                </a:solidFill>
                <a:ea typeface="Times New Roman" panose="02020603050405020304" pitchFamily="18" charset="0"/>
              </a:rPr>
              <a:t>, Jan 7-10, Las Vegas, NV</a:t>
            </a:r>
          </a:p>
          <a:p>
            <a:pPr marL="228600" marR="0" indent="-228600">
              <a:spcBef>
                <a:spcPts val="0"/>
              </a:spcBef>
              <a:spcAft>
                <a:spcPts val="0"/>
              </a:spcAft>
              <a:tabLst>
                <a:tab pos="514350" algn="l"/>
              </a:tabLst>
            </a:pPr>
            <a:r>
              <a:rPr lang="en-US" sz="2800" b="1" dirty="0">
                <a:solidFill>
                  <a:schemeClr val="tx2"/>
                </a:solidFill>
                <a:ea typeface="Times New Roman" panose="02020603050405020304" pitchFamily="18" charset="0"/>
              </a:rPr>
              <a:t>The NAHB International Builders' Show (IBS)</a:t>
            </a:r>
            <a:r>
              <a:rPr lang="en-US" sz="2800" dirty="0">
                <a:solidFill>
                  <a:schemeClr val="tx2"/>
                </a:solidFill>
                <a:ea typeface="Times New Roman" panose="02020603050405020304" pitchFamily="18" charset="0"/>
              </a:rPr>
              <a:t>, Jan 21-23, Las Vegas, NV</a:t>
            </a:r>
          </a:p>
          <a:p>
            <a:pPr marL="228600" marR="0" indent="-228600">
              <a:spcBef>
                <a:spcPts val="0"/>
              </a:spcBef>
              <a:spcAft>
                <a:spcPts val="0"/>
              </a:spcAft>
              <a:tabLst>
                <a:tab pos="514350" algn="l"/>
              </a:tabLst>
            </a:pPr>
            <a:r>
              <a:rPr lang="en-US" sz="2800" b="1" dirty="0">
                <a:solidFill>
                  <a:schemeClr val="tx2"/>
                </a:solidFill>
                <a:ea typeface="Times New Roman" panose="02020603050405020304" pitchFamily="18" charset="0"/>
              </a:rPr>
              <a:t>The Kitchen &amp; Bath Industry Show (KBIS)</a:t>
            </a:r>
            <a:r>
              <a:rPr lang="en-US" sz="2800" dirty="0">
                <a:solidFill>
                  <a:schemeClr val="tx2"/>
                </a:solidFill>
                <a:ea typeface="Times New Roman" panose="02020603050405020304" pitchFamily="18" charset="0"/>
              </a:rPr>
              <a:t>, Jan 21-23, Las Vegas, NV</a:t>
            </a:r>
            <a:endParaRPr lang="en-US" sz="2800" dirty="0">
              <a:solidFill>
                <a:schemeClr val="tx2"/>
              </a:solidFill>
              <a:effectLst/>
              <a:ea typeface="Times New Roman" panose="02020603050405020304" pitchFamily="18" charset="0"/>
            </a:endParaRPr>
          </a:p>
        </p:txBody>
      </p:sp>
      <p:sp>
        <p:nvSpPr>
          <p:cNvPr id="11" name="Content Placeholder 10">
            <a:extLst>
              <a:ext uri="{FF2B5EF4-FFF2-40B4-BE49-F238E27FC236}">
                <a16:creationId xmlns:a16="http://schemas.microsoft.com/office/drawing/2014/main" id="{93FB00DC-B9B0-43CA-9DC5-7BDB284A68A0}"/>
              </a:ext>
            </a:extLst>
          </p:cNvPr>
          <p:cNvSpPr>
            <a:spLocks noGrp="1"/>
          </p:cNvSpPr>
          <p:nvPr>
            <p:ph sz="half" idx="1"/>
          </p:nvPr>
        </p:nvSpPr>
        <p:spPr>
          <a:xfrm>
            <a:off x="885636" y="3987184"/>
            <a:ext cx="10514013" cy="2003735"/>
          </a:xfrm>
        </p:spPr>
        <p:txBody>
          <a:bodyPr>
            <a:normAutofit/>
          </a:bodyPr>
          <a:lstStyle/>
          <a:p>
            <a:pPr marL="0" indent="0">
              <a:buNone/>
            </a:pPr>
            <a:r>
              <a:rPr lang="en-US" b="1"/>
              <a:t>Internet </a:t>
            </a:r>
            <a:r>
              <a:rPr lang="en-US" b="1" dirty="0"/>
              <a:t>of Things World</a:t>
            </a:r>
            <a:r>
              <a:rPr lang="en-US" dirty="0"/>
              <a:t>, Apr 6-9, San Jose, CA</a:t>
            </a:r>
          </a:p>
          <a:p>
            <a:pPr marL="0" indent="0">
              <a:buNone/>
            </a:pPr>
            <a:r>
              <a:rPr lang="en-US" b="1" dirty="0"/>
              <a:t>CONNECTIONS 2020</a:t>
            </a:r>
            <a:r>
              <a:rPr lang="en-US" dirty="0"/>
              <a:t>, May 19-21, San Francisco</a:t>
            </a:r>
          </a:p>
        </p:txBody>
      </p:sp>
    </p:spTree>
    <p:extLst>
      <p:ext uri="{BB962C8B-B14F-4D97-AF65-F5344CB8AC3E}">
        <p14:creationId xmlns:p14="http://schemas.microsoft.com/office/powerpoint/2010/main" val="31791972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21193" y="3297310"/>
            <a:ext cx="9332006" cy="3154710"/>
          </a:xfrm>
          <a:prstGeom prst="rect">
            <a:avLst/>
          </a:prstGeom>
        </p:spPr>
        <p:txBody>
          <a:bodyPr wrap="square">
            <a:spAutoFit/>
          </a:bodyPr>
          <a:lstStyle/>
          <a:p>
            <a:pPr algn="ctr"/>
            <a:r>
              <a:rPr lang="en-US" altLang="en-US" sz="3200" b="1" dirty="0">
                <a:latin typeface="Calibri" pitchFamily="34" charset="0"/>
              </a:rPr>
              <a:t>Continental Automated Buildings Association (CABA)</a:t>
            </a:r>
            <a:br>
              <a:rPr lang="en-US" altLang="en-US" sz="2400" b="1" dirty="0">
                <a:latin typeface="Calibri" pitchFamily="34" charset="0"/>
              </a:rPr>
            </a:br>
            <a:r>
              <a:rPr lang="en-US" altLang="en-US" sz="2400" b="1" dirty="0">
                <a:latin typeface="Calibri" pitchFamily="34" charset="0"/>
              </a:rPr>
              <a:t>caba@caba.org</a:t>
            </a:r>
            <a:br>
              <a:rPr lang="en-US" altLang="en-US" sz="2400" b="1" dirty="0">
                <a:latin typeface="Calibri" pitchFamily="34" charset="0"/>
              </a:rPr>
            </a:br>
            <a:r>
              <a:rPr lang="en-US" altLang="en-US" sz="2400" b="1" dirty="0">
                <a:latin typeface="Calibri" pitchFamily="34" charset="0"/>
              </a:rPr>
              <a:t>www.CABA.org</a:t>
            </a:r>
          </a:p>
          <a:p>
            <a:pPr algn="ctr"/>
            <a:r>
              <a:rPr lang="en-US" altLang="en-US" sz="2400" b="1" dirty="0">
                <a:latin typeface="Calibri" pitchFamily="34" charset="0"/>
                <a:hlinkClick r:id="rId2"/>
              </a:rPr>
              <a:t>www.caba.org/chc</a:t>
            </a:r>
            <a:endParaRPr lang="en-US" altLang="en-US" sz="2400" b="1" dirty="0">
              <a:latin typeface="Calibri" pitchFamily="34" charset="0"/>
            </a:endParaRPr>
          </a:p>
          <a:p>
            <a:pPr algn="ctr"/>
            <a:endParaRPr lang="en-US" altLang="en-US" sz="2400" b="1" dirty="0">
              <a:latin typeface="Calibri" pitchFamily="34" charset="0"/>
            </a:endParaRPr>
          </a:p>
          <a:p>
            <a:pPr algn="ctr"/>
            <a:endParaRPr lang="en-US" altLang="en-US" sz="2400" b="1" dirty="0">
              <a:latin typeface="Calibri" pitchFamily="34" charset="0"/>
            </a:endParaRPr>
          </a:p>
          <a:p>
            <a:pPr algn="ctr">
              <a:spcBef>
                <a:spcPts val="1800"/>
              </a:spcBef>
            </a:pPr>
            <a:r>
              <a:rPr lang="en-CA" altLang="en-US" sz="3200" b="1" dirty="0">
                <a:solidFill>
                  <a:srgbClr val="E83E1D"/>
                </a:solidFill>
                <a:latin typeface="Calibri" pitchFamily="34" charset="0"/>
              </a:rPr>
              <a:t>Connect to what’s next™</a:t>
            </a:r>
            <a:endParaRPr lang="en-CA" altLang="en-US" sz="3200" b="1" dirty="0">
              <a:solidFill>
                <a:srgbClr val="E83E1D"/>
              </a:solidFill>
              <a:latin typeface="Calibri" pitchFamily="34" charset="0"/>
              <a:hlinkClick r:id="" action="ppaction://noaction"/>
            </a:endParaRPr>
          </a:p>
        </p:txBody>
      </p:sp>
      <p:sp>
        <p:nvSpPr>
          <p:cNvPr id="4" name="Title 1"/>
          <p:cNvSpPr>
            <a:spLocks noGrp="1"/>
          </p:cNvSpPr>
          <p:nvPr>
            <p:ph type="title"/>
          </p:nvPr>
        </p:nvSpPr>
        <p:spPr>
          <a:xfrm>
            <a:off x="838200" y="71510"/>
            <a:ext cx="6873240" cy="447675"/>
          </a:xfrm>
        </p:spPr>
        <p:txBody>
          <a:bodyPr/>
          <a:lstStyle/>
          <a:p>
            <a:r>
              <a:rPr lang="en-US" b="1" dirty="0"/>
              <a:t>9.  Adjournment</a:t>
            </a:r>
            <a:br>
              <a:rPr lang="en-US" dirty="0"/>
            </a:br>
            <a:r>
              <a:rPr lang="en-US" sz="2800" dirty="0"/>
              <a:t>Roy Perry (Alarm.com)</a:t>
            </a:r>
            <a:endParaRPr lang="en-US" dirty="0"/>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l="3944" t="19875" r="5957" b="22630"/>
          <a:stretch>
            <a:fillRect/>
          </a:stretch>
        </p:blipFill>
        <p:spPr bwMode="auto">
          <a:xfrm>
            <a:off x="4274820" y="5057331"/>
            <a:ext cx="3624752" cy="862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a:extLst>
              <a:ext uri="{FF2B5EF4-FFF2-40B4-BE49-F238E27FC236}">
                <a16:creationId xmlns:a16="http://schemas.microsoft.com/office/drawing/2014/main" id="{8B41472F-A3EE-41D7-AE08-1F4E3C792660}"/>
              </a:ext>
            </a:extLst>
          </p:cNvPr>
          <p:cNvSpPr>
            <a:spLocks noGrp="1"/>
          </p:cNvSpPr>
          <p:nvPr>
            <p:ph type="sldNum" sz="quarter" idx="11"/>
          </p:nvPr>
        </p:nvSpPr>
        <p:spPr/>
        <p:txBody>
          <a:bodyPr/>
          <a:lstStyle/>
          <a:p>
            <a:fld id="{4658F449-AC56-C64A-8488-86A10DE691DA}" type="slidenum">
              <a:rPr lang="en-US" smtClean="0"/>
              <a:pPr/>
              <a:t>28</a:t>
            </a:fld>
            <a:endParaRPr lang="en-US"/>
          </a:p>
        </p:txBody>
      </p:sp>
      <p:sp>
        <p:nvSpPr>
          <p:cNvPr id="8" name="Rectangle 7">
            <a:extLst>
              <a:ext uri="{FF2B5EF4-FFF2-40B4-BE49-F238E27FC236}">
                <a16:creationId xmlns:a16="http://schemas.microsoft.com/office/drawing/2014/main" id="{994CAA25-984D-4484-838B-9B092E7155F2}"/>
              </a:ext>
            </a:extLst>
          </p:cNvPr>
          <p:cNvSpPr/>
          <p:nvPr/>
        </p:nvSpPr>
        <p:spPr>
          <a:xfrm>
            <a:off x="4030562" y="2050540"/>
            <a:ext cx="4130874" cy="492443"/>
          </a:xfrm>
          <a:prstGeom prst="rect">
            <a:avLst/>
          </a:prstGeom>
          <a:solidFill>
            <a:schemeClr val="accent5"/>
          </a:solidFill>
          <a:ln w="47625">
            <a:solidFill>
              <a:schemeClr val="tx2"/>
            </a:solidFill>
          </a:ln>
        </p:spPr>
        <p:txBody>
          <a:bodyPr wrap="none">
            <a:spAutoFit/>
          </a:bodyPr>
          <a:lstStyle/>
          <a:p>
            <a:pPr lvl="0"/>
            <a:r>
              <a:rPr lang="en-US" sz="2500" b="1" dirty="0">
                <a:solidFill>
                  <a:srgbClr val="E83E1D"/>
                </a:solidFill>
              </a:rPr>
              <a:t>Next CHC Meeting: </a:t>
            </a:r>
            <a:r>
              <a:rPr lang="en-US" sz="2600" b="1" dirty="0">
                <a:solidFill>
                  <a:schemeClr val="tx2"/>
                </a:solidFill>
              </a:rPr>
              <a:t>May 2020</a:t>
            </a:r>
          </a:p>
        </p:txBody>
      </p:sp>
    </p:spTree>
    <p:extLst>
      <p:ext uri="{BB962C8B-B14F-4D97-AF65-F5344CB8AC3E}">
        <p14:creationId xmlns:p14="http://schemas.microsoft.com/office/powerpoint/2010/main" val="29324448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noChangeArrowheads="1"/>
          </p:cNvSpPr>
          <p:nvPr>
            <p:ph type="title"/>
          </p:nvPr>
        </p:nvSpPr>
        <p:spPr>
          <a:xfrm>
            <a:off x="838202" y="81704"/>
            <a:ext cx="10275176" cy="524107"/>
          </a:xfrm>
        </p:spPr>
        <p:txBody>
          <a:bodyPr/>
          <a:lstStyle/>
          <a:p>
            <a:r>
              <a:rPr lang="en-US" altLang="en-US" b="1" dirty="0"/>
              <a:t>2.  Call to Order, Welcome, Introductions, About the CHC</a:t>
            </a:r>
            <a:br>
              <a:rPr lang="en-US" altLang="en-US" sz="2800" b="1" dirty="0"/>
            </a:br>
            <a:r>
              <a:rPr lang="en-US" altLang="en-US" sz="2800" dirty="0"/>
              <a:t>Roy Perry (Alarm.com)</a:t>
            </a:r>
            <a:br>
              <a:rPr lang="en-US" altLang="en-US" sz="2800" dirty="0"/>
            </a:br>
            <a:endParaRPr lang="en-US" altLang="en-US" sz="1800" dirty="0"/>
          </a:p>
        </p:txBody>
      </p:sp>
      <p:sp>
        <p:nvSpPr>
          <p:cNvPr id="5" name="Content Placeholder 1"/>
          <p:cNvSpPr txBox="1">
            <a:spLocks noChangeArrowheads="1"/>
          </p:cNvSpPr>
          <p:nvPr/>
        </p:nvSpPr>
        <p:spPr>
          <a:xfrm>
            <a:off x="1632040" y="5387396"/>
            <a:ext cx="8007566" cy="886492"/>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altLang="en-US" sz="1400" dirty="0"/>
              <a:t>Established in 2004, the CABA Connected Home Council initiates and reviews projects that relate to connected home and multiple dwelling unit technologies and applications.  The Council also examines industry opportunities that can accelerate the adoption of new technologies, consumer electronics and broadband services within the burgeoning connected home market.</a:t>
            </a:r>
          </a:p>
        </p:txBody>
      </p:sp>
      <p:sp>
        <p:nvSpPr>
          <p:cNvPr id="12" name="Rectangle 1"/>
          <p:cNvSpPr>
            <a:spLocks noChangeArrowheads="1"/>
          </p:cNvSpPr>
          <p:nvPr/>
        </p:nvSpPr>
        <p:spPr bwMode="auto">
          <a:xfrm>
            <a:off x="6780791" y="5978072"/>
            <a:ext cx="20570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US" altLang="en-US" sz="1800" dirty="0">
                <a:solidFill>
                  <a:schemeClr val="accent1"/>
                </a:solidFill>
                <a:ea typeface="SimSun" pitchFamily="2" charset="-122"/>
              </a:rPr>
              <a:t>www.caba.org/chc</a:t>
            </a:r>
          </a:p>
        </p:txBody>
      </p:sp>
      <p:sp>
        <p:nvSpPr>
          <p:cNvPr id="10" name="Slide Number Placeholder 9">
            <a:extLst>
              <a:ext uri="{FF2B5EF4-FFF2-40B4-BE49-F238E27FC236}">
                <a16:creationId xmlns:a16="http://schemas.microsoft.com/office/drawing/2014/main" id="{224C967F-47BE-4373-9DB0-5AB38DAFD3D3}"/>
              </a:ext>
            </a:extLst>
          </p:cNvPr>
          <p:cNvSpPr>
            <a:spLocks noGrp="1"/>
          </p:cNvSpPr>
          <p:nvPr>
            <p:ph type="sldNum" sz="quarter" idx="11"/>
          </p:nvPr>
        </p:nvSpPr>
        <p:spPr/>
        <p:txBody>
          <a:bodyPr/>
          <a:lstStyle/>
          <a:p>
            <a:fld id="{4658F449-AC56-C64A-8488-86A10DE691DA}" type="slidenum">
              <a:rPr lang="en-US" smtClean="0"/>
              <a:pPr/>
              <a:t>3</a:t>
            </a:fld>
            <a:endParaRPr lang="en-US"/>
          </a:p>
        </p:txBody>
      </p:sp>
      <p:sp>
        <p:nvSpPr>
          <p:cNvPr id="20" name="Rectangle 5">
            <a:extLst>
              <a:ext uri="{FF2B5EF4-FFF2-40B4-BE49-F238E27FC236}">
                <a16:creationId xmlns:a16="http://schemas.microsoft.com/office/drawing/2014/main" id="{9A180298-D8A2-41A9-82A5-C62A97EC0FC9}"/>
              </a:ext>
            </a:extLst>
          </p:cNvPr>
          <p:cNvSpPr>
            <a:spLocks noChangeArrowheads="1"/>
          </p:cNvSpPr>
          <p:nvPr/>
        </p:nvSpPr>
        <p:spPr bwMode="auto">
          <a:xfrm>
            <a:off x="833388" y="3188687"/>
            <a:ext cx="2655032" cy="10772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CHC Chair</a:t>
            </a:r>
          </a:p>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Roy Perry </a:t>
            </a:r>
          </a:p>
          <a:p>
            <a:pPr eaLnBrk="1" hangingPunct="1">
              <a:lnSpc>
                <a:spcPct val="100000"/>
              </a:lnSpc>
              <a:spcBef>
                <a:spcPct val="0"/>
              </a:spcBef>
              <a:buFont typeface="Arial" pitchFamily="34" charset="0"/>
              <a:buNone/>
            </a:pPr>
            <a:r>
              <a:rPr lang="fr-FR" altLang="en-US" sz="1600" dirty="0">
                <a:solidFill>
                  <a:schemeClr val="tx1"/>
                </a:solidFill>
                <a:ea typeface="SimSun" pitchFamily="2" charset="-122"/>
                <a:cs typeface="Arial" pitchFamily="34" charset="0"/>
              </a:rPr>
              <a:t>VP </a:t>
            </a:r>
            <a:r>
              <a:rPr lang="fr-FR" altLang="en-US" sz="1600" dirty="0" err="1">
                <a:solidFill>
                  <a:schemeClr val="tx1"/>
                </a:solidFill>
                <a:ea typeface="SimSun" pitchFamily="2" charset="-122"/>
                <a:cs typeface="Arial" pitchFamily="34" charset="0"/>
              </a:rPr>
              <a:t>Ecosystem</a:t>
            </a:r>
            <a:r>
              <a:rPr lang="fr-FR" altLang="en-US" sz="1600" dirty="0">
                <a:solidFill>
                  <a:schemeClr val="tx1"/>
                </a:solidFill>
                <a:ea typeface="SimSun" pitchFamily="2" charset="-122"/>
                <a:cs typeface="Arial" pitchFamily="34" charset="0"/>
              </a:rPr>
              <a:t> Alliances</a:t>
            </a:r>
          </a:p>
          <a:p>
            <a:pPr eaLnBrk="1" hangingPunct="1">
              <a:lnSpc>
                <a:spcPct val="100000"/>
              </a:lnSpc>
              <a:spcBef>
                <a:spcPct val="0"/>
              </a:spcBef>
              <a:buFont typeface="Arial" pitchFamily="34" charset="0"/>
              <a:buNone/>
            </a:pPr>
            <a:r>
              <a:rPr lang="fr-FR" altLang="en-US" sz="1600" dirty="0">
                <a:solidFill>
                  <a:schemeClr val="tx1"/>
                </a:solidFill>
                <a:ea typeface="SimSun" pitchFamily="2" charset="-122"/>
                <a:cs typeface="Arial" pitchFamily="34" charset="0"/>
              </a:rPr>
              <a:t>Alarm.com</a:t>
            </a:r>
            <a:endParaRPr lang="en-CA" altLang="en-US" sz="1600" dirty="0">
              <a:solidFill>
                <a:schemeClr val="tx1"/>
              </a:solidFill>
              <a:ea typeface="SimSun" pitchFamily="2" charset="-122"/>
              <a:cs typeface="Arial" pitchFamily="34" charset="0"/>
            </a:endParaRPr>
          </a:p>
        </p:txBody>
      </p:sp>
      <p:pic>
        <p:nvPicPr>
          <p:cNvPr id="23" name="Picture 2" descr="C:\Users\walkerg\AppData\Local\Microsoft\Windows\Temporary Internet Files\Content.Outlook\MH9LZ0E4\Perry09.jpg">
            <a:extLst>
              <a:ext uri="{FF2B5EF4-FFF2-40B4-BE49-F238E27FC236}">
                <a16:creationId xmlns:a16="http://schemas.microsoft.com/office/drawing/2014/main" id="{97210C35-6DFA-4150-8ACF-1D746F1798A5}"/>
              </a:ext>
            </a:extLst>
          </p:cNvPr>
          <p:cNvPicPr preferRelativeResize="0">
            <a:picLocks noChangeAspect="1" noChangeArrowheads="1"/>
          </p:cNvPicPr>
          <p:nvPr/>
        </p:nvPicPr>
        <p:blipFill rotWithShape="1">
          <a:blip r:embed="rId2">
            <a:extLst>
              <a:ext uri="{28A0092B-C50C-407E-A947-70E740481C1C}">
                <a14:useLocalDpi xmlns:a14="http://schemas.microsoft.com/office/drawing/2010/main" val="0"/>
              </a:ext>
            </a:extLst>
          </a:blip>
          <a:srcRect t="5777" b="26990"/>
          <a:stretch/>
        </p:blipFill>
        <p:spPr bwMode="auto">
          <a:xfrm>
            <a:off x="939609" y="1265699"/>
            <a:ext cx="1828800" cy="183668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http://caba.org/images/logos/100010.jpg">
            <a:extLst>
              <a:ext uri="{FF2B5EF4-FFF2-40B4-BE49-F238E27FC236}">
                <a16:creationId xmlns:a16="http://schemas.microsoft.com/office/drawing/2014/main" id="{E4F947C5-20E8-4011-BFAD-FCCE6E19F2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6724" y="4235040"/>
            <a:ext cx="2154932" cy="48486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5">
            <a:extLst>
              <a:ext uri="{FF2B5EF4-FFF2-40B4-BE49-F238E27FC236}">
                <a16:creationId xmlns:a16="http://schemas.microsoft.com/office/drawing/2014/main" id="{D192157D-D6BC-4F96-9997-DD75DB91E493}"/>
              </a:ext>
            </a:extLst>
          </p:cNvPr>
          <p:cNvSpPr>
            <a:spLocks noChangeArrowheads="1"/>
          </p:cNvSpPr>
          <p:nvPr/>
        </p:nvSpPr>
        <p:spPr bwMode="auto">
          <a:xfrm>
            <a:off x="3739562" y="3181496"/>
            <a:ext cx="2247989" cy="13234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CHC Vice-Chair</a:t>
            </a:r>
          </a:p>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Danny Sran </a:t>
            </a:r>
          </a:p>
          <a:p>
            <a:pPr eaLnBrk="1" hangingPunct="1">
              <a:lnSpc>
                <a:spcPct val="100000"/>
              </a:lnSpc>
              <a:spcBef>
                <a:spcPct val="0"/>
              </a:spcBef>
              <a:buFont typeface="Arial" pitchFamily="34" charset="0"/>
              <a:buNone/>
            </a:pPr>
            <a:r>
              <a:rPr lang="en-US" altLang="en-US" sz="1600" dirty="0">
                <a:solidFill>
                  <a:schemeClr val="tx1"/>
                </a:solidFill>
                <a:ea typeface="SimSun" pitchFamily="2" charset="-122"/>
                <a:cs typeface="Arial" pitchFamily="34" charset="0"/>
              </a:rPr>
              <a:t>Mgr. Construction - New Growth Markets </a:t>
            </a:r>
            <a:r>
              <a:rPr lang="fr-FR" altLang="en-US" sz="1600" dirty="0">
                <a:solidFill>
                  <a:schemeClr val="tx1"/>
                </a:solidFill>
                <a:ea typeface="SimSun" pitchFamily="2" charset="-122"/>
                <a:cs typeface="Arial" pitchFamily="34" charset="0"/>
              </a:rPr>
              <a:t> TELUS</a:t>
            </a:r>
            <a:endParaRPr lang="en-CA" altLang="en-US" sz="1600" dirty="0">
              <a:solidFill>
                <a:schemeClr val="tx1"/>
              </a:solidFill>
              <a:ea typeface="SimSun" pitchFamily="2" charset="-122"/>
              <a:cs typeface="Arial" pitchFamily="34" charset="0"/>
            </a:endParaRPr>
          </a:p>
        </p:txBody>
      </p:sp>
      <p:pic>
        <p:nvPicPr>
          <p:cNvPr id="26" name="Picture 25">
            <a:extLst>
              <a:ext uri="{FF2B5EF4-FFF2-40B4-BE49-F238E27FC236}">
                <a16:creationId xmlns:a16="http://schemas.microsoft.com/office/drawing/2014/main" id="{E0E85D15-CEAC-448C-8890-1EBD1797DDCD}"/>
              </a:ext>
            </a:extLst>
          </p:cNvPr>
          <p:cNvPicPr>
            <a:picLocks noChangeAspect="1"/>
          </p:cNvPicPr>
          <p:nvPr/>
        </p:nvPicPr>
        <p:blipFill rotWithShape="1">
          <a:blip r:embed="rId4">
            <a:extLst>
              <a:ext uri="{28A0092B-C50C-407E-A947-70E740481C1C}">
                <a14:useLocalDpi xmlns:a14="http://schemas.microsoft.com/office/drawing/2010/main" val="0"/>
              </a:ext>
            </a:extLst>
          </a:blip>
          <a:srcRect l="7275" t="3992" b="6147"/>
          <a:stretch/>
        </p:blipFill>
        <p:spPr bwMode="auto">
          <a:xfrm>
            <a:off x="3845593" y="1263844"/>
            <a:ext cx="1828800" cy="1829055"/>
          </a:xfrm>
          <a:prstGeom prst="rect">
            <a:avLst/>
          </a:prstGeom>
          <a:noFill/>
          <a:ln>
            <a:noFill/>
          </a:ln>
          <a:extLst>
            <a:ext uri="{53640926-AAD7-44D8-BBD7-CCE9431645EC}">
              <a14:shadowObscured xmlns:a14="http://schemas.microsoft.com/office/drawing/2010/main"/>
            </a:ext>
          </a:extLst>
        </p:spPr>
      </p:pic>
      <p:pic>
        <p:nvPicPr>
          <p:cNvPr id="27" name="Picture 2" descr="Image result for telus">
            <a:extLst>
              <a:ext uri="{FF2B5EF4-FFF2-40B4-BE49-F238E27FC236}">
                <a16:creationId xmlns:a16="http://schemas.microsoft.com/office/drawing/2014/main" id="{600732EA-8F0D-4AEB-B275-D778BAEFCC7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804" t="39778" r="8024" b="38434"/>
          <a:stretch/>
        </p:blipFill>
        <p:spPr bwMode="auto">
          <a:xfrm>
            <a:off x="3739562" y="4523802"/>
            <a:ext cx="2145967" cy="562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8939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41865"/>
            <a:ext cx="6873240" cy="447675"/>
          </a:xfrm>
        </p:spPr>
        <p:txBody>
          <a:bodyPr/>
          <a:lstStyle/>
          <a:p>
            <a:r>
              <a:rPr lang="en-US" b="1" dirty="0"/>
              <a:t>3.  Administrative </a:t>
            </a:r>
            <a:br>
              <a:rPr lang="en-US" dirty="0"/>
            </a:br>
            <a:r>
              <a:rPr lang="en-US" sz="2800" dirty="0"/>
              <a:t>Roy Perry (Alarm.com)</a:t>
            </a:r>
            <a:endParaRPr lang="en-US" dirty="0"/>
          </a:p>
        </p:txBody>
      </p:sp>
      <p:sp>
        <p:nvSpPr>
          <p:cNvPr id="2" name="Slide Number Placeholder 1">
            <a:extLst>
              <a:ext uri="{FF2B5EF4-FFF2-40B4-BE49-F238E27FC236}">
                <a16:creationId xmlns:a16="http://schemas.microsoft.com/office/drawing/2014/main" id="{D677FC44-F51B-466F-AED6-3CB59EAFC0FD}"/>
              </a:ext>
            </a:extLst>
          </p:cNvPr>
          <p:cNvSpPr>
            <a:spLocks noGrp="1"/>
          </p:cNvSpPr>
          <p:nvPr>
            <p:ph type="sldNum" sz="quarter" idx="14"/>
          </p:nvPr>
        </p:nvSpPr>
        <p:spPr/>
        <p:txBody>
          <a:bodyPr/>
          <a:lstStyle/>
          <a:p>
            <a:fld id="{4658F449-AC56-C64A-8488-86A10DE691DA}" type="slidenum">
              <a:rPr lang="en-US" smtClean="0"/>
              <a:pPr/>
              <a:t>4</a:t>
            </a:fld>
            <a:endParaRPr lang="en-US" dirty="0"/>
          </a:p>
        </p:txBody>
      </p:sp>
      <p:sp>
        <p:nvSpPr>
          <p:cNvPr id="7" name="Text Placeholder 5">
            <a:extLst>
              <a:ext uri="{FF2B5EF4-FFF2-40B4-BE49-F238E27FC236}">
                <a16:creationId xmlns:a16="http://schemas.microsoft.com/office/drawing/2014/main" id="{C542E130-C53F-4C9B-A35D-CF6E6831ABC8}"/>
              </a:ext>
            </a:extLst>
          </p:cNvPr>
          <p:cNvSpPr txBox="1">
            <a:spLocks/>
          </p:cNvSpPr>
          <p:nvPr/>
        </p:nvSpPr>
        <p:spPr>
          <a:xfrm>
            <a:off x="839142" y="1321387"/>
            <a:ext cx="10512425" cy="512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1"/>
                </a:solidFill>
                <a:latin typeface="Montserrat Light"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a:t>3.1	Motion to approve past CHC Minutes:</a:t>
            </a:r>
          </a:p>
          <a:p>
            <a:endParaRPr lang="en-CA" dirty="0"/>
          </a:p>
        </p:txBody>
      </p:sp>
      <p:pic>
        <p:nvPicPr>
          <p:cNvPr id="17" name="Picture 4" descr="http://newdesignfile.com/postpic/2013/11/icon-meeting-agenda-and-minutes_332524.jpg">
            <a:extLst>
              <a:ext uri="{FF2B5EF4-FFF2-40B4-BE49-F238E27FC236}">
                <a16:creationId xmlns:a16="http://schemas.microsoft.com/office/drawing/2014/main" id="{FB05D3D8-F9EA-47C7-80E6-01BF7DFC36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259" y="2447780"/>
            <a:ext cx="3819570" cy="308883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465FFE34-F1A0-43C4-8CF6-AC4B8E2EF13B}"/>
              </a:ext>
            </a:extLst>
          </p:cNvPr>
          <p:cNvSpPr/>
          <p:nvPr/>
        </p:nvSpPr>
        <p:spPr>
          <a:xfrm>
            <a:off x="4761506" y="2222481"/>
            <a:ext cx="6412630" cy="3539430"/>
          </a:xfrm>
          <a:prstGeom prst="rect">
            <a:avLst/>
          </a:prstGeom>
        </p:spPr>
        <p:txBody>
          <a:bodyPr wrap="square">
            <a:spAutoFit/>
          </a:bodyPr>
          <a:lstStyle/>
          <a:p>
            <a:r>
              <a:rPr lang="en-US" sz="3200" dirty="0">
                <a:solidFill>
                  <a:schemeClr val="tx2"/>
                </a:solidFill>
              </a:rPr>
              <a:t>Motion to approve the November 26, 2019 minutes was made by: </a:t>
            </a:r>
          </a:p>
          <a:p>
            <a:r>
              <a:rPr lang="en-US" sz="3200" b="1" dirty="0">
                <a:solidFill>
                  <a:schemeClr val="tx2"/>
                </a:solidFill>
              </a:rPr>
              <a:t>- Roberta Gamble (Frost &amp; Sullivan)</a:t>
            </a:r>
          </a:p>
          <a:p>
            <a:endParaRPr lang="en-US" sz="3200" dirty="0">
              <a:solidFill>
                <a:schemeClr val="tx2"/>
              </a:solidFill>
            </a:endParaRPr>
          </a:p>
          <a:p>
            <a:r>
              <a:rPr lang="en-US" sz="3200" dirty="0">
                <a:solidFill>
                  <a:schemeClr val="tx2"/>
                </a:solidFill>
              </a:rPr>
              <a:t>Motion was seconded by: </a:t>
            </a:r>
          </a:p>
          <a:p>
            <a:r>
              <a:rPr lang="en-US" sz="3200" b="1" dirty="0">
                <a:solidFill>
                  <a:schemeClr val="tx2"/>
                </a:solidFill>
              </a:rPr>
              <a:t>- Ken Wacks (Ken Wacks Associates)</a:t>
            </a:r>
          </a:p>
          <a:p>
            <a:r>
              <a:rPr lang="en-US" sz="3200" dirty="0">
                <a:solidFill>
                  <a:schemeClr val="tx2"/>
                </a:solidFill>
              </a:rPr>
              <a:t> </a:t>
            </a:r>
          </a:p>
        </p:txBody>
      </p:sp>
    </p:spTree>
    <p:extLst>
      <p:ext uri="{BB962C8B-B14F-4D97-AF65-F5344CB8AC3E}">
        <p14:creationId xmlns:p14="http://schemas.microsoft.com/office/powerpoint/2010/main" val="42796440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41865"/>
            <a:ext cx="6873240" cy="447675"/>
          </a:xfrm>
        </p:spPr>
        <p:txBody>
          <a:bodyPr/>
          <a:lstStyle/>
          <a:p>
            <a:r>
              <a:rPr lang="en-US" b="1" dirty="0"/>
              <a:t>3.  Administrative </a:t>
            </a:r>
            <a:br>
              <a:rPr lang="en-US" dirty="0"/>
            </a:br>
            <a:r>
              <a:rPr lang="en-US" sz="2800" dirty="0"/>
              <a:t>Roy Perry (Alarm.com)</a:t>
            </a:r>
            <a:endParaRPr lang="en-US" dirty="0"/>
          </a:p>
        </p:txBody>
      </p:sp>
      <p:sp>
        <p:nvSpPr>
          <p:cNvPr id="2" name="Slide Number Placeholder 1">
            <a:extLst>
              <a:ext uri="{FF2B5EF4-FFF2-40B4-BE49-F238E27FC236}">
                <a16:creationId xmlns:a16="http://schemas.microsoft.com/office/drawing/2014/main" id="{D677FC44-F51B-466F-AED6-3CB59EAFC0FD}"/>
              </a:ext>
            </a:extLst>
          </p:cNvPr>
          <p:cNvSpPr>
            <a:spLocks noGrp="1"/>
          </p:cNvSpPr>
          <p:nvPr>
            <p:ph type="sldNum" sz="quarter" idx="14"/>
          </p:nvPr>
        </p:nvSpPr>
        <p:spPr/>
        <p:txBody>
          <a:bodyPr/>
          <a:lstStyle/>
          <a:p>
            <a:fld id="{4658F449-AC56-C64A-8488-86A10DE691DA}" type="slidenum">
              <a:rPr lang="en-US" smtClean="0"/>
              <a:pPr/>
              <a:t>5</a:t>
            </a:fld>
            <a:endParaRPr lang="en-US" dirty="0"/>
          </a:p>
        </p:txBody>
      </p:sp>
      <p:sp>
        <p:nvSpPr>
          <p:cNvPr id="7" name="Text Placeholder 5">
            <a:extLst>
              <a:ext uri="{FF2B5EF4-FFF2-40B4-BE49-F238E27FC236}">
                <a16:creationId xmlns:a16="http://schemas.microsoft.com/office/drawing/2014/main" id="{C542E130-C53F-4C9B-A35D-CF6E6831ABC8}"/>
              </a:ext>
            </a:extLst>
          </p:cNvPr>
          <p:cNvSpPr txBox="1">
            <a:spLocks/>
          </p:cNvSpPr>
          <p:nvPr/>
        </p:nvSpPr>
        <p:spPr>
          <a:xfrm>
            <a:off x="839142" y="1321387"/>
            <a:ext cx="10512425" cy="512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1"/>
                </a:solidFill>
                <a:latin typeface="Montserrat Light"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a:t>3.2	Call for additional CHC Vice-Chairs</a:t>
            </a:r>
          </a:p>
          <a:p>
            <a:endParaRPr lang="en-CA" dirty="0"/>
          </a:p>
        </p:txBody>
      </p:sp>
      <p:sp>
        <p:nvSpPr>
          <p:cNvPr id="8" name="Rectangle 7">
            <a:extLst>
              <a:ext uri="{FF2B5EF4-FFF2-40B4-BE49-F238E27FC236}">
                <a16:creationId xmlns:a16="http://schemas.microsoft.com/office/drawing/2014/main" id="{465FFE34-F1A0-43C4-8CF6-AC4B8E2EF13B}"/>
              </a:ext>
            </a:extLst>
          </p:cNvPr>
          <p:cNvSpPr/>
          <p:nvPr/>
        </p:nvSpPr>
        <p:spPr>
          <a:xfrm>
            <a:off x="4515931" y="4075019"/>
            <a:ext cx="3925838" cy="584775"/>
          </a:xfrm>
          <a:prstGeom prst="rect">
            <a:avLst/>
          </a:prstGeom>
        </p:spPr>
        <p:txBody>
          <a:bodyPr wrap="square">
            <a:spAutoFit/>
          </a:bodyPr>
          <a:lstStyle/>
          <a:p>
            <a:r>
              <a:rPr lang="en-US" sz="3200" dirty="0">
                <a:solidFill>
                  <a:schemeClr val="tx2"/>
                </a:solidFill>
              </a:rPr>
              <a:t>www.caba.org/chc</a:t>
            </a:r>
          </a:p>
        </p:txBody>
      </p:sp>
      <p:pic>
        <p:nvPicPr>
          <p:cNvPr id="9" name="Picture 2" descr="Résultats de recherche d'images pour « unknown photo »">
            <a:extLst>
              <a:ext uri="{FF2B5EF4-FFF2-40B4-BE49-F238E27FC236}">
                <a16:creationId xmlns:a16="http://schemas.microsoft.com/office/drawing/2014/main" id="{137984ED-38BC-4AA0-8B40-7BDD7E3116D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11" b="7003"/>
          <a:stretch/>
        </p:blipFill>
        <p:spPr bwMode="auto">
          <a:xfrm>
            <a:off x="839142" y="2411786"/>
            <a:ext cx="2842844" cy="283133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a:extLst>
              <a:ext uri="{FF2B5EF4-FFF2-40B4-BE49-F238E27FC236}">
                <a16:creationId xmlns:a16="http://schemas.microsoft.com/office/drawing/2014/main" id="{E88FAAB2-A4BA-496F-9536-168DDBBEA3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944" t="19875" r="5957" b="22630"/>
          <a:stretch>
            <a:fillRect/>
          </a:stretch>
        </p:blipFill>
        <p:spPr bwMode="auto">
          <a:xfrm>
            <a:off x="4515931" y="2991569"/>
            <a:ext cx="3676229" cy="8748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13379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41865"/>
            <a:ext cx="6873240" cy="447675"/>
          </a:xfrm>
        </p:spPr>
        <p:txBody>
          <a:bodyPr/>
          <a:lstStyle/>
          <a:p>
            <a:r>
              <a:rPr lang="en-US" b="1" dirty="0"/>
              <a:t>4.  White Paper Sub-Committee Update </a:t>
            </a:r>
            <a:br>
              <a:rPr lang="en-US" b="1" dirty="0"/>
            </a:br>
            <a:r>
              <a:rPr lang="en-US" sz="2800" dirty="0"/>
              <a:t>Ken Wacks (Ken Wacks Associates)</a:t>
            </a:r>
            <a:endParaRPr lang="en-US" dirty="0"/>
          </a:p>
        </p:txBody>
      </p:sp>
      <p:sp>
        <p:nvSpPr>
          <p:cNvPr id="3" name="Slide Number Placeholder 2">
            <a:extLst>
              <a:ext uri="{FF2B5EF4-FFF2-40B4-BE49-F238E27FC236}">
                <a16:creationId xmlns:a16="http://schemas.microsoft.com/office/drawing/2014/main" id="{88D4AFD8-D003-4049-A099-E4EE17481E3C}"/>
              </a:ext>
            </a:extLst>
          </p:cNvPr>
          <p:cNvSpPr>
            <a:spLocks noGrp="1"/>
          </p:cNvSpPr>
          <p:nvPr>
            <p:ph type="sldNum"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658F449-AC56-C64A-8488-86A10DE691DA}" type="slidenum">
              <a:rPr kumimoji="0" lang="en-US" sz="1200" b="0" i="0" u="none" strike="noStrike" kern="1200" cap="none" spc="0" normalizeH="0" baseline="0" noProof="0" smtClean="0">
                <a:ln>
                  <a:noFill/>
                </a:ln>
                <a:solidFill>
                  <a:srgbClr val="E83E1D"/>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E83E1D"/>
              </a:solidFill>
              <a:effectLst/>
              <a:uLnTx/>
              <a:uFillTx/>
              <a:latin typeface="Montserrat"/>
              <a:ea typeface="+mn-ea"/>
              <a:cs typeface="+mn-cs"/>
            </a:endParaRPr>
          </a:p>
        </p:txBody>
      </p:sp>
      <p:sp>
        <p:nvSpPr>
          <p:cNvPr id="4" name="Content Placeholder 6">
            <a:extLst>
              <a:ext uri="{FF2B5EF4-FFF2-40B4-BE49-F238E27FC236}">
                <a16:creationId xmlns:a16="http://schemas.microsoft.com/office/drawing/2014/main" id="{CB0389FB-E397-40A7-A3DE-E485F87B66D1}"/>
              </a:ext>
            </a:extLst>
          </p:cNvPr>
          <p:cNvSpPr txBox="1">
            <a:spLocks/>
          </p:cNvSpPr>
          <p:nvPr/>
        </p:nvSpPr>
        <p:spPr>
          <a:xfrm>
            <a:off x="162490" y="2166938"/>
            <a:ext cx="9057949" cy="32020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US" sz="6600" b="1" i="0" u="none" strike="noStrike" kern="1200" cap="none" spc="0" normalizeH="0" baseline="0" noProof="0" dirty="0">
              <a:ln>
                <a:noFill/>
              </a:ln>
              <a:solidFill>
                <a:srgbClr val="464646"/>
              </a:solidFill>
              <a:effectLst/>
              <a:uLnTx/>
              <a:uFillTx/>
              <a:latin typeface="Montserrat"/>
              <a:ea typeface="+mn-ea"/>
              <a:cs typeface="+mn-cs"/>
            </a:endParaRPr>
          </a:p>
        </p:txBody>
      </p:sp>
      <p:sp>
        <p:nvSpPr>
          <p:cNvPr id="11" name="Text Placeholder 12">
            <a:extLst>
              <a:ext uri="{FF2B5EF4-FFF2-40B4-BE49-F238E27FC236}">
                <a16:creationId xmlns:a16="http://schemas.microsoft.com/office/drawing/2014/main" id="{17AD51F0-FB9D-4C8A-9C6F-1A1CC7A2AABF}"/>
              </a:ext>
            </a:extLst>
          </p:cNvPr>
          <p:cNvSpPr>
            <a:spLocks noGrp="1"/>
          </p:cNvSpPr>
          <p:nvPr>
            <p:ph type="body" sz="quarter" idx="12"/>
          </p:nvPr>
        </p:nvSpPr>
        <p:spPr>
          <a:xfrm>
            <a:off x="839787" y="1264137"/>
            <a:ext cx="10512425" cy="1288039"/>
          </a:xfrm>
        </p:spPr>
        <p:txBody>
          <a:bodyPr>
            <a:normAutofit/>
          </a:bodyPr>
          <a:lstStyle/>
          <a:p>
            <a:pPr marL="0" indent="0">
              <a:buNone/>
            </a:pPr>
            <a:r>
              <a:rPr lang="en-CA" dirty="0"/>
              <a:t>4.1 Recently Completed:  None</a:t>
            </a:r>
          </a:p>
        </p:txBody>
      </p:sp>
    </p:spTree>
    <p:extLst>
      <p:ext uri="{BB962C8B-B14F-4D97-AF65-F5344CB8AC3E}">
        <p14:creationId xmlns:p14="http://schemas.microsoft.com/office/powerpoint/2010/main" val="2458314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41865"/>
            <a:ext cx="6873240" cy="447675"/>
          </a:xfrm>
        </p:spPr>
        <p:txBody>
          <a:bodyPr/>
          <a:lstStyle/>
          <a:p>
            <a:r>
              <a:rPr lang="en-US" b="1" dirty="0"/>
              <a:t>4.  White Paper Sub-Committee Update </a:t>
            </a:r>
            <a:br>
              <a:rPr lang="en-US" b="1" dirty="0"/>
            </a:br>
            <a:r>
              <a:rPr lang="en-US" sz="2800" dirty="0"/>
              <a:t>Ken Wacks (Ken Wacks Associates)</a:t>
            </a:r>
            <a:endParaRPr lang="en-US" dirty="0"/>
          </a:p>
        </p:txBody>
      </p:sp>
      <p:sp>
        <p:nvSpPr>
          <p:cNvPr id="3" name="Slide Number Placeholder 2">
            <a:extLst>
              <a:ext uri="{FF2B5EF4-FFF2-40B4-BE49-F238E27FC236}">
                <a16:creationId xmlns:a16="http://schemas.microsoft.com/office/drawing/2014/main" id="{88D4AFD8-D003-4049-A099-E4EE17481E3C}"/>
              </a:ext>
            </a:extLst>
          </p:cNvPr>
          <p:cNvSpPr>
            <a:spLocks noGrp="1"/>
          </p:cNvSpPr>
          <p:nvPr>
            <p:ph type="sldNum"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658F449-AC56-C64A-8488-86A10DE691DA}" type="slidenum">
              <a:rPr kumimoji="0" lang="en-US" sz="1200" b="0" i="0" u="none" strike="noStrike" kern="1200" cap="none" spc="0" normalizeH="0" baseline="0" noProof="0" smtClean="0">
                <a:ln>
                  <a:noFill/>
                </a:ln>
                <a:solidFill>
                  <a:srgbClr val="E83E1D"/>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E83E1D"/>
              </a:solidFill>
              <a:effectLst/>
              <a:uLnTx/>
              <a:uFillTx/>
              <a:latin typeface="Montserrat"/>
              <a:ea typeface="+mn-ea"/>
              <a:cs typeface="+mn-cs"/>
            </a:endParaRPr>
          </a:p>
        </p:txBody>
      </p:sp>
      <p:sp>
        <p:nvSpPr>
          <p:cNvPr id="12" name="Text Placeholder 12">
            <a:extLst>
              <a:ext uri="{FF2B5EF4-FFF2-40B4-BE49-F238E27FC236}">
                <a16:creationId xmlns:a16="http://schemas.microsoft.com/office/drawing/2014/main" id="{26BF53E5-B88D-473C-920E-E8E885F8CCF4}"/>
              </a:ext>
            </a:extLst>
          </p:cNvPr>
          <p:cNvSpPr>
            <a:spLocks noGrp="1"/>
          </p:cNvSpPr>
          <p:nvPr>
            <p:ph type="body" sz="quarter" idx="12"/>
          </p:nvPr>
        </p:nvSpPr>
        <p:spPr>
          <a:xfrm>
            <a:off x="839788" y="1233488"/>
            <a:ext cx="11189722" cy="2922876"/>
          </a:xfrm>
        </p:spPr>
        <p:txBody>
          <a:bodyPr>
            <a:normAutofit/>
          </a:bodyPr>
          <a:lstStyle/>
          <a:p>
            <a:pPr marL="0" indent="0">
              <a:buNone/>
            </a:pPr>
            <a:r>
              <a:rPr lang="en-US" sz="2400" dirty="0"/>
              <a:t>4.2 In Progress:  </a:t>
            </a:r>
          </a:p>
          <a:p>
            <a:pPr marL="0" indent="0">
              <a:buNone/>
            </a:pPr>
            <a:r>
              <a:rPr lang="en-US" sz="2400" b="1" dirty="0"/>
              <a:t>“Power over Ethernet (PoE) &amp; Digital Electricity (DE) in Commercial and Multiple Dwelling Residential Buildings”</a:t>
            </a:r>
          </a:p>
          <a:p>
            <a:pPr marL="0" indent="0">
              <a:buNone/>
            </a:pPr>
            <a:endParaRPr lang="en-US" dirty="0"/>
          </a:p>
          <a:p>
            <a:pPr marL="0" indent="0">
              <a:buNone/>
            </a:pPr>
            <a:r>
              <a:rPr lang="en-US" dirty="0"/>
              <a:t> </a:t>
            </a:r>
          </a:p>
        </p:txBody>
      </p:sp>
      <p:sp>
        <p:nvSpPr>
          <p:cNvPr id="8" name="Rectangle 7">
            <a:extLst>
              <a:ext uri="{FF2B5EF4-FFF2-40B4-BE49-F238E27FC236}">
                <a16:creationId xmlns:a16="http://schemas.microsoft.com/office/drawing/2014/main" id="{18DA1BBE-C45E-4664-9DB7-4E6E40437487}"/>
              </a:ext>
            </a:extLst>
          </p:cNvPr>
          <p:cNvSpPr/>
          <p:nvPr/>
        </p:nvSpPr>
        <p:spPr>
          <a:xfrm>
            <a:off x="839788" y="2616594"/>
            <a:ext cx="6096000" cy="366254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err="1">
                <a:ln>
                  <a:noFill/>
                </a:ln>
                <a:solidFill>
                  <a:srgbClr val="464646"/>
                </a:solidFill>
                <a:effectLst/>
                <a:uLnTx/>
                <a:uFillTx/>
                <a:latin typeface="Montserrat"/>
                <a:ea typeface="+mn-ea"/>
                <a:cs typeface="+mn-cs"/>
              </a:rPr>
              <a:t>Somfy</a:t>
            </a:r>
            <a:r>
              <a:rPr kumimoji="0" lang="en-CA" sz="2400" b="0" i="0" u="none" strike="noStrike" kern="1200" cap="none" spc="0" normalizeH="0" baseline="0" noProof="0" dirty="0">
                <a:ln>
                  <a:noFill/>
                </a:ln>
                <a:solidFill>
                  <a:srgbClr val="464646"/>
                </a:solidFill>
                <a:effectLst/>
                <a:uLnTx/>
                <a:uFillTx/>
                <a:latin typeface="Montserrat"/>
                <a:ea typeface="+mn-ea"/>
                <a:cs typeface="+mn-cs"/>
              </a:rPr>
              <a:t> Systems, Inc. (Chair)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srgbClr val="464646"/>
                </a:solidFill>
                <a:effectLst/>
                <a:uLnTx/>
                <a:uFillTx/>
                <a:latin typeface="Montserrat"/>
                <a:ea typeface="+mn-ea"/>
                <a:cs typeface="+mn-cs"/>
              </a:rPr>
              <a:t>Contemporary Controls Systems, Inc.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srgbClr val="464646"/>
                </a:solidFill>
                <a:effectLst/>
                <a:uLnTx/>
                <a:uFillTx/>
                <a:latin typeface="Montserrat"/>
                <a:ea typeface="+mn-ea"/>
                <a:cs typeface="+mn-cs"/>
              </a:rPr>
              <a:t>LumenCache, Inc.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srgbClr val="464646"/>
                </a:solidFill>
                <a:effectLst/>
                <a:uLnTx/>
                <a:uFillTx/>
                <a:latin typeface="Montserrat"/>
                <a:ea typeface="+mn-ea"/>
                <a:cs typeface="+mn-cs"/>
              </a:rPr>
              <a:t>National Electrical Manufacturers Association (NEMA)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srgbClr val="464646"/>
                </a:solidFill>
                <a:effectLst/>
                <a:uLnTx/>
                <a:uFillTx/>
                <a:latin typeface="Montserrat"/>
                <a:ea typeface="+mn-ea"/>
                <a:cs typeface="+mn-cs"/>
              </a:rPr>
              <a:t>Public Services and Procurement Canada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srgbClr val="464646"/>
                </a:solidFill>
                <a:effectLst/>
                <a:uLnTx/>
                <a:uFillTx/>
                <a:latin typeface="Montserrat"/>
                <a:ea typeface="+mn-ea"/>
                <a:cs typeface="+mn-cs"/>
              </a:rPr>
              <a:t>Renesas Electronics America Inc.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srgbClr val="464646"/>
                </a:solidFill>
                <a:effectLst/>
                <a:uLnTx/>
                <a:uFillTx/>
                <a:latin typeface="Montserrat"/>
                <a:ea typeface="+mn-ea"/>
                <a:cs typeface="+mn-cs"/>
              </a:rPr>
              <a:t>Southwire Company, LLC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srgbClr val="464646"/>
                </a:solidFill>
                <a:effectLst/>
                <a:uLnTx/>
                <a:uFillTx/>
                <a:latin typeface="Montserrat"/>
                <a:ea typeface="+mn-ea"/>
                <a:cs typeface="+mn-cs"/>
              </a:rPr>
              <a:t>UL LLC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dirty="0">
              <a:ln>
                <a:noFill/>
              </a:ln>
              <a:solidFill>
                <a:srgbClr val="E83E1D"/>
              </a:solidFill>
              <a:effectLst/>
              <a:uLnTx/>
              <a:uFillTx/>
              <a:latin typeface="Montserrat"/>
              <a:ea typeface="+mn-ea"/>
              <a:cs typeface="+mn-cs"/>
            </a:endParaRPr>
          </a:p>
        </p:txBody>
      </p:sp>
      <p:pic>
        <p:nvPicPr>
          <p:cNvPr id="9" name="Picture 8">
            <a:extLst>
              <a:ext uri="{FF2B5EF4-FFF2-40B4-BE49-F238E27FC236}">
                <a16:creationId xmlns:a16="http://schemas.microsoft.com/office/drawing/2014/main" id="{5D83FCAD-F57C-4D98-9F7F-B13BC6F94F99}"/>
              </a:ext>
            </a:extLst>
          </p:cNvPr>
          <p:cNvPicPr>
            <a:picLocks noChangeAspect="1"/>
          </p:cNvPicPr>
          <p:nvPr/>
        </p:nvPicPr>
        <p:blipFill>
          <a:blip r:embed="rId2"/>
          <a:stretch>
            <a:fillRect/>
          </a:stretch>
        </p:blipFill>
        <p:spPr>
          <a:xfrm>
            <a:off x="8898720" y="3255018"/>
            <a:ext cx="1488576" cy="1488576"/>
          </a:xfrm>
          <a:prstGeom prst="rect">
            <a:avLst/>
          </a:prstGeom>
        </p:spPr>
      </p:pic>
    </p:spTree>
    <p:extLst>
      <p:ext uri="{BB962C8B-B14F-4D97-AF65-F5344CB8AC3E}">
        <p14:creationId xmlns:p14="http://schemas.microsoft.com/office/powerpoint/2010/main" val="26350966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41865"/>
            <a:ext cx="6873240" cy="447675"/>
          </a:xfrm>
        </p:spPr>
        <p:txBody>
          <a:bodyPr/>
          <a:lstStyle/>
          <a:p>
            <a:r>
              <a:rPr lang="en-US" b="1" dirty="0"/>
              <a:t>4.  White Paper Sub-Committee Update </a:t>
            </a:r>
            <a:br>
              <a:rPr lang="en-US" b="1" dirty="0"/>
            </a:br>
            <a:r>
              <a:rPr lang="en-US" sz="2800" dirty="0"/>
              <a:t>Ken Wacks (Ken Wacks Associates)</a:t>
            </a:r>
            <a:endParaRPr lang="en-US" dirty="0"/>
          </a:p>
        </p:txBody>
      </p:sp>
      <p:sp>
        <p:nvSpPr>
          <p:cNvPr id="3" name="Slide Number Placeholder 2">
            <a:extLst>
              <a:ext uri="{FF2B5EF4-FFF2-40B4-BE49-F238E27FC236}">
                <a16:creationId xmlns:a16="http://schemas.microsoft.com/office/drawing/2014/main" id="{88D4AFD8-D003-4049-A099-E4EE17481E3C}"/>
              </a:ext>
            </a:extLst>
          </p:cNvPr>
          <p:cNvSpPr>
            <a:spLocks noGrp="1"/>
          </p:cNvSpPr>
          <p:nvPr>
            <p:ph type="sldNum"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658F449-AC56-C64A-8488-86A10DE691DA}" type="slidenum">
              <a:rPr kumimoji="0" lang="en-US" sz="1200" b="0" i="0" u="none" strike="noStrike" kern="1200" cap="none" spc="0" normalizeH="0" baseline="0" noProof="0" smtClean="0">
                <a:ln>
                  <a:noFill/>
                </a:ln>
                <a:solidFill>
                  <a:srgbClr val="E83E1D"/>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E83E1D"/>
              </a:solidFill>
              <a:effectLst/>
              <a:uLnTx/>
              <a:uFillTx/>
              <a:latin typeface="Montserrat"/>
              <a:ea typeface="+mn-ea"/>
              <a:cs typeface="+mn-cs"/>
            </a:endParaRPr>
          </a:p>
        </p:txBody>
      </p:sp>
      <p:sp>
        <p:nvSpPr>
          <p:cNvPr id="12" name="Text Placeholder 12">
            <a:extLst>
              <a:ext uri="{FF2B5EF4-FFF2-40B4-BE49-F238E27FC236}">
                <a16:creationId xmlns:a16="http://schemas.microsoft.com/office/drawing/2014/main" id="{26BF53E5-B88D-473C-920E-E8E885F8CCF4}"/>
              </a:ext>
            </a:extLst>
          </p:cNvPr>
          <p:cNvSpPr>
            <a:spLocks noGrp="1"/>
          </p:cNvSpPr>
          <p:nvPr>
            <p:ph type="body" sz="quarter" idx="12"/>
          </p:nvPr>
        </p:nvSpPr>
        <p:spPr>
          <a:xfrm>
            <a:off x="839788" y="1233488"/>
            <a:ext cx="11189722" cy="3388846"/>
          </a:xfrm>
        </p:spPr>
        <p:txBody>
          <a:bodyPr>
            <a:normAutofit/>
          </a:bodyPr>
          <a:lstStyle/>
          <a:p>
            <a:pPr marL="0" indent="0">
              <a:buNone/>
            </a:pPr>
            <a:r>
              <a:rPr lang="en-US" sz="2400" dirty="0"/>
              <a:t>4.2 In Progress:  </a:t>
            </a:r>
          </a:p>
          <a:p>
            <a:pPr marL="0" indent="0">
              <a:buNone/>
            </a:pPr>
            <a:r>
              <a:rPr lang="en-US" sz="2400" b="1" dirty="0"/>
              <a:t>“Human Centric Lighting: Non-Energy Benefits of Lighting and its Smart Controls”</a:t>
            </a:r>
          </a:p>
          <a:p>
            <a:pPr marL="0" indent="0">
              <a:buNone/>
            </a:pPr>
            <a:endParaRPr lang="en-US" dirty="0"/>
          </a:p>
          <a:p>
            <a:pPr marL="0" indent="0">
              <a:buNone/>
            </a:pPr>
            <a:r>
              <a:rPr lang="en-US" dirty="0"/>
              <a:t> </a:t>
            </a:r>
          </a:p>
        </p:txBody>
      </p:sp>
      <p:sp>
        <p:nvSpPr>
          <p:cNvPr id="8" name="Rectangle 7">
            <a:extLst>
              <a:ext uri="{FF2B5EF4-FFF2-40B4-BE49-F238E27FC236}">
                <a16:creationId xmlns:a16="http://schemas.microsoft.com/office/drawing/2014/main" id="{18DA1BBE-C45E-4664-9DB7-4E6E40437487}"/>
              </a:ext>
            </a:extLst>
          </p:cNvPr>
          <p:cNvSpPr/>
          <p:nvPr/>
        </p:nvSpPr>
        <p:spPr>
          <a:xfrm>
            <a:off x="833388" y="2367874"/>
            <a:ext cx="6096000" cy="2308324"/>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srgbClr val="464646"/>
                </a:solidFill>
                <a:effectLst/>
                <a:uLnTx/>
                <a:uFillTx/>
                <a:latin typeface="Montserrat"/>
                <a:ea typeface="+mn-ea"/>
                <a:cs typeface="+mn-cs"/>
              </a:rPr>
              <a:t>Human Centric Lighting Society (Chair)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err="1">
                <a:ln>
                  <a:noFill/>
                </a:ln>
                <a:solidFill>
                  <a:srgbClr val="464646"/>
                </a:solidFill>
                <a:effectLst/>
                <a:uLnTx/>
                <a:uFillTx/>
                <a:latin typeface="Montserrat"/>
                <a:ea typeface="+mn-ea"/>
                <a:cs typeface="+mn-cs"/>
              </a:rPr>
              <a:t>ArcoLogix</a:t>
            </a:r>
            <a:r>
              <a:rPr kumimoji="0" lang="en-CA" sz="2400" b="0" i="0" u="none" strike="noStrike" kern="1200" cap="none" spc="0" normalizeH="0" baseline="0" noProof="0" dirty="0">
                <a:ln>
                  <a:noFill/>
                </a:ln>
                <a:solidFill>
                  <a:srgbClr val="464646"/>
                </a:solidFill>
                <a:effectLst/>
                <a:uLnTx/>
                <a:uFillTx/>
                <a:latin typeface="Montserrat"/>
                <a:ea typeface="+mn-ea"/>
                <a:cs typeface="+mn-cs"/>
              </a:rPr>
              <a:t> LLC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srgbClr val="464646"/>
                </a:solidFill>
                <a:effectLst/>
                <a:uLnTx/>
                <a:uFillTx/>
                <a:latin typeface="Montserrat"/>
                <a:ea typeface="+mn-ea"/>
                <a:cs typeface="+mn-cs"/>
              </a:rPr>
              <a:t>Control4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srgbClr val="464646"/>
                </a:solidFill>
                <a:effectLst/>
                <a:uLnTx/>
                <a:uFillTx/>
                <a:latin typeface="Montserrat"/>
                <a:ea typeface="+mn-ea"/>
                <a:cs typeface="+mn-cs"/>
              </a:rPr>
              <a:t>National Electrical Manufacturers Association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err="1">
                <a:ln>
                  <a:noFill/>
                </a:ln>
                <a:solidFill>
                  <a:srgbClr val="464646"/>
                </a:solidFill>
                <a:effectLst/>
                <a:uLnTx/>
                <a:uFillTx/>
                <a:latin typeface="Montserrat"/>
                <a:ea typeface="+mn-ea"/>
                <a:cs typeface="+mn-cs"/>
              </a:rPr>
              <a:t>Syska</a:t>
            </a:r>
            <a:r>
              <a:rPr kumimoji="0" lang="en-CA" sz="2400" b="0" i="0" u="none" strike="noStrike" kern="1200" cap="none" spc="0" normalizeH="0" baseline="0" noProof="0" dirty="0">
                <a:ln>
                  <a:noFill/>
                </a:ln>
                <a:solidFill>
                  <a:srgbClr val="464646"/>
                </a:solidFill>
                <a:effectLst/>
                <a:uLnTx/>
                <a:uFillTx/>
                <a:latin typeface="Montserrat"/>
                <a:ea typeface="+mn-ea"/>
                <a:cs typeface="+mn-cs"/>
              </a:rPr>
              <a:t> Hennessy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srgbClr val="464646"/>
                </a:solidFill>
                <a:effectLst/>
                <a:uLnTx/>
                <a:uFillTx/>
                <a:latin typeface="Montserrat"/>
                <a:ea typeface="+mn-ea"/>
                <a:cs typeface="+mn-cs"/>
              </a:rPr>
              <a:t>UL LLC</a:t>
            </a:r>
          </a:p>
        </p:txBody>
      </p:sp>
      <p:pic>
        <p:nvPicPr>
          <p:cNvPr id="11" name="Picture 10">
            <a:extLst>
              <a:ext uri="{FF2B5EF4-FFF2-40B4-BE49-F238E27FC236}">
                <a16:creationId xmlns:a16="http://schemas.microsoft.com/office/drawing/2014/main" id="{0593DCBB-7AAF-4AB0-B145-1EEA6E725192}"/>
              </a:ext>
            </a:extLst>
          </p:cNvPr>
          <p:cNvPicPr>
            <a:picLocks noChangeAspect="1"/>
          </p:cNvPicPr>
          <p:nvPr/>
        </p:nvPicPr>
        <p:blipFill>
          <a:blip r:embed="rId2"/>
          <a:stretch>
            <a:fillRect/>
          </a:stretch>
        </p:blipFill>
        <p:spPr>
          <a:xfrm>
            <a:off x="8950798" y="2777748"/>
            <a:ext cx="1488576" cy="1488576"/>
          </a:xfrm>
          <a:prstGeom prst="rect">
            <a:avLst/>
          </a:prstGeom>
        </p:spPr>
      </p:pic>
    </p:spTree>
    <p:extLst>
      <p:ext uri="{BB962C8B-B14F-4D97-AF65-F5344CB8AC3E}">
        <p14:creationId xmlns:p14="http://schemas.microsoft.com/office/powerpoint/2010/main" val="7202845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41865"/>
            <a:ext cx="6873240" cy="447675"/>
          </a:xfrm>
        </p:spPr>
        <p:txBody>
          <a:bodyPr/>
          <a:lstStyle/>
          <a:p>
            <a:r>
              <a:rPr lang="en-US" b="1" dirty="0"/>
              <a:t>4.  White Paper Sub-Committee Update </a:t>
            </a:r>
            <a:br>
              <a:rPr lang="en-US" b="1" dirty="0"/>
            </a:br>
            <a:r>
              <a:rPr lang="en-US" sz="2800" dirty="0"/>
              <a:t>Ken Wacks (Ken Wacks Associates)</a:t>
            </a:r>
            <a:endParaRPr lang="en-US" dirty="0"/>
          </a:p>
        </p:txBody>
      </p:sp>
      <p:sp>
        <p:nvSpPr>
          <p:cNvPr id="3" name="Slide Number Placeholder 2">
            <a:extLst>
              <a:ext uri="{FF2B5EF4-FFF2-40B4-BE49-F238E27FC236}">
                <a16:creationId xmlns:a16="http://schemas.microsoft.com/office/drawing/2014/main" id="{88D4AFD8-D003-4049-A099-E4EE17481E3C}"/>
              </a:ext>
            </a:extLst>
          </p:cNvPr>
          <p:cNvSpPr>
            <a:spLocks noGrp="1"/>
          </p:cNvSpPr>
          <p:nvPr>
            <p:ph type="sldNum"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658F449-AC56-C64A-8488-86A10DE691DA}" type="slidenum">
              <a:rPr kumimoji="0" lang="en-US" sz="1200" b="0" i="0" u="none" strike="noStrike" kern="1200" cap="none" spc="0" normalizeH="0" baseline="0" noProof="0" smtClean="0">
                <a:ln>
                  <a:noFill/>
                </a:ln>
                <a:solidFill>
                  <a:srgbClr val="E83E1D"/>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E83E1D"/>
              </a:solidFill>
              <a:effectLst/>
              <a:uLnTx/>
              <a:uFillTx/>
              <a:latin typeface="Montserrat"/>
              <a:ea typeface="+mn-ea"/>
              <a:cs typeface="+mn-cs"/>
            </a:endParaRPr>
          </a:p>
        </p:txBody>
      </p:sp>
      <p:sp>
        <p:nvSpPr>
          <p:cNvPr id="13" name="Text Placeholder 9">
            <a:extLst>
              <a:ext uri="{FF2B5EF4-FFF2-40B4-BE49-F238E27FC236}">
                <a16:creationId xmlns:a16="http://schemas.microsoft.com/office/drawing/2014/main" id="{5EBA3C3A-26F7-4697-89FF-46569E674F13}"/>
              </a:ext>
            </a:extLst>
          </p:cNvPr>
          <p:cNvSpPr>
            <a:spLocks noGrp="1"/>
          </p:cNvSpPr>
          <p:nvPr>
            <p:ph type="body" sz="quarter" idx="12"/>
          </p:nvPr>
        </p:nvSpPr>
        <p:spPr>
          <a:xfrm>
            <a:off x="839788" y="1233488"/>
            <a:ext cx="10512425" cy="1339060"/>
          </a:xfrm>
        </p:spPr>
        <p:txBody>
          <a:bodyPr>
            <a:normAutofit/>
          </a:bodyPr>
          <a:lstStyle/>
          <a:p>
            <a:pPr marL="0" indent="0">
              <a:buNone/>
            </a:pPr>
            <a:r>
              <a:rPr lang="en-US" dirty="0"/>
              <a:t>4.2 In Progress:  </a:t>
            </a:r>
          </a:p>
          <a:p>
            <a:pPr marL="0" indent="0">
              <a:buNone/>
            </a:pPr>
            <a:r>
              <a:rPr lang="en-US" sz="2400" b="1" dirty="0"/>
              <a:t>“The Evolution of Integrating </a:t>
            </a:r>
            <a:r>
              <a:rPr lang="en-US" sz="2400" b="1" dirty="0" err="1"/>
              <a:t>LiFi</a:t>
            </a:r>
            <a:r>
              <a:rPr lang="en-US" sz="2400" b="1" dirty="0"/>
              <a:t> Technology into Smart Lighting and Control Systems for the Intelligent Building” </a:t>
            </a:r>
          </a:p>
          <a:p>
            <a:endParaRPr lang="en-CA" dirty="0"/>
          </a:p>
        </p:txBody>
      </p:sp>
      <p:sp>
        <p:nvSpPr>
          <p:cNvPr id="14" name="TextBox 13">
            <a:extLst>
              <a:ext uri="{FF2B5EF4-FFF2-40B4-BE49-F238E27FC236}">
                <a16:creationId xmlns:a16="http://schemas.microsoft.com/office/drawing/2014/main" id="{0C0A06F8-8107-4521-8942-951765774CE4}"/>
              </a:ext>
            </a:extLst>
          </p:cNvPr>
          <p:cNvSpPr txBox="1"/>
          <p:nvPr/>
        </p:nvSpPr>
        <p:spPr>
          <a:xfrm>
            <a:off x="833388" y="2777748"/>
            <a:ext cx="12091121" cy="3051964"/>
          </a:xfrm>
          <a:prstGeom prst="rect">
            <a:avLst/>
          </a:prstGeom>
          <a:noFill/>
        </p:spPr>
        <p:txBody>
          <a:bodyPr wrap="square" numCol="2"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64646"/>
                </a:solidFill>
                <a:effectLst/>
                <a:uLnTx/>
                <a:uFillTx/>
                <a:latin typeface="Montserrat"/>
                <a:ea typeface="+mn-ea"/>
                <a:cs typeface="+mn-cs"/>
              </a:rPr>
              <a:t>Wharton County Junior College (Chair)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64646"/>
                </a:solidFill>
                <a:effectLst/>
                <a:uLnTx/>
                <a:uFillTx/>
                <a:latin typeface="Montserrat"/>
                <a:ea typeface="+mn-ea"/>
                <a:cs typeface="+mn-cs"/>
              </a:rPr>
              <a:t>Acuity Brands, Inc.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64646"/>
                </a:solidFill>
                <a:effectLst/>
                <a:uLnTx/>
                <a:uFillTx/>
                <a:latin typeface="Montserrat"/>
                <a:ea typeface="+mn-ea"/>
                <a:cs typeface="+mn-cs"/>
              </a:rPr>
              <a:t>ArcoLogix</a:t>
            </a:r>
            <a:r>
              <a:rPr kumimoji="0" lang="en-US" sz="2400" b="0" i="0" u="none" strike="noStrike" kern="1200" cap="none" spc="0" normalizeH="0" baseline="0" noProof="0" dirty="0">
                <a:ln>
                  <a:noFill/>
                </a:ln>
                <a:solidFill>
                  <a:srgbClr val="464646"/>
                </a:solidFill>
                <a:effectLst/>
                <a:uLnTx/>
                <a:uFillTx/>
                <a:latin typeface="Montserrat"/>
                <a:ea typeface="+mn-ea"/>
                <a:cs typeface="+mn-cs"/>
              </a:rPr>
              <a:t> LLC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64646"/>
                </a:solidFill>
                <a:effectLst/>
                <a:uLnTx/>
                <a:uFillTx/>
                <a:latin typeface="Montserrat"/>
                <a:ea typeface="+mn-ea"/>
                <a:cs typeface="+mn-cs"/>
              </a:rPr>
              <a:t>Control4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64646"/>
                </a:solidFill>
                <a:effectLst/>
                <a:uLnTx/>
                <a:uFillTx/>
                <a:latin typeface="Montserrat"/>
                <a:ea typeface="+mn-ea"/>
                <a:cs typeface="+mn-cs"/>
              </a:rPr>
              <a:t>National Electrical Manufacturers Association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64646"/>
                </a:solidFill>
                <a:effectLst/>
                <a:uLnTx/>
                <a:uFillTx/>
                <a:latin typeface="Montserrat"/>
                <a:ea typeface="+mn-ea"/>
                <a:cs typeface="+mn-cs"/>
              </a:rPr>
              <a:t>Telecommunications Industry Association (TIA)</a:t>
            </a:r>
            <a:endParaRPr kumimoji="0" lang="en-CA" sz="2400" b="0" i="0" u="none" strike="noStrike" kern="1200" cap="none" spc="0" normalizeH="0" baseline="0" noProof="0" dirty="0">
              <a:ln>
                <a:noFill/>
              </a:ln>
              <a:solidFill>
                <a:srgbClr val="464646"/>
              </a:solidFill>
              <a:effectLst/>
              <a:uLnTx/>
              <a:uFillTx/>
              <a:latin typeface="Montserra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0" normalizeH="0" baseline="0" noProof="0" dirty="0">
              <a:ln>
                <a:noFill/>
              </a:ln>
              <a:solidFill>
                <a:srgbClr val="464646"/>
              </a:solidFill>
              <a:effectLst/>
              <a:uLnTx/>
              <a:uFillTx/>
              <a:latin typeface="Montserra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0" normalizeH="0" baseline="0" noProof="0" dirty="0">
              <a:ln>
                <a:noFill/>
              </a:ln>
              <a:solidFill>
                <a:srgbClr val="464646"/>
              </a:solidFill>
              <a:effectLst/>
              <a:uLnTx/>
              <a:uFillTx/>
              <a:latin typeface="Montserra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0" normalizeH="0" baseline="0" noProof="0" dirty="0">
              <a:ln>
                <a:noFill/>
              </a:ln>
              <a:solidFill>
                <a:srgbClr val="464646"/>
              </a:solidFill>
              <a:effectLst/>
              <a:uLnTx/>
              <a:uFillTx/>
              <a:latin typeface="Montserra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0" normalizeH="0" baseline="0" noProof="0" dirty="0">
              <a:ln>
                <a:noFill/>
              </a:ln>
              <a:solidFill>
                <a:srgbClr val="464646"/>
              </a:solidFill>
              <a:effectLst/>
              <a:uLnTx/>
              <a:uFillTx/>
              <a:latin typeface="Montserra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0" normalizeH="0" baseline="0" noProof="0" dirty="0">
              <a:ln>
                <a:noFill/>
              </a:ln>
              <a:solidFill>
                <a:srgbClr val="464646"/>
              </a:solidFill>
              <a:effectLst/>
              <a:uLnTx/>
              <a:uFillTx/>
              <a:latin typeface="Montserra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0" normalizeH="0" baseline="0" noProof="0" dirty="0">
              <a:ln>
                <a:noFill/>
              </a:ln>
              <a:solidFill>
                <a:srgbClr val="464646"/>
              </a:solidFill>
              <a:effectLst/>
              <a:uLnTx/>
              <a:uFillTx/>
              <a:latin typeface="Montserrat"/>
              <a:ea typeface="+mn-ea"/>
              <a:cs typeface="+mn-cs"/>
            </a:endParaRPr>
          </a:p>
        </p:txBody>
      </p:sp>
      <p:pic>
        <p:nvPicPr>
          <p:cNvPr id="16" name="Picture 15">
            <a:extLst>
              <a:ext uri="{FF2B5EF4-FFF2-40B4-BE49-F238E27FC236}">
                <a16:creationId xmlns:a16="http://schemas.microsoft.com/office/drawing/2014/main" id="{9B9D97A8-350D-4EED-BC49-035DF7EF8505}"/>
              </a:ext>
            </a:extLst>
          </p:cNvPr>
          <p:cNvPicPr>
            <a:picLocks noChangeAspect="1"/>
          </p:cNvPicPr>
          <p:nvPr/>
        </p:nvPicPr>
        <p:blipFill>
          <a:blip r:embed="rId2"/>
          <a:stretch>
            <a:fillRect/>
          </a:stretch>
        </p:blipFill>
        <p:spPr>
          <a:xfrm>
            <a:off x="8950798" y="2777748"/>
            <a:ext cx="1488576" cy="1488576"/>
          </a:xfrm>
          <a:prstGeom prst="rect">
            <a:avLst/>
          </a:prstGeom>
        </p:spPr>
      </p:pic>
    </p:spTree>
    <p:extLst>
      <p:ext uri="{BB962C8B-B14F-4D97-AF65-F5344CB8AC3E}">
        <p14:creationId xmlns:p14="http://schemas.microsoft.com/office/powerpoint/2010/main" val="1299466057"/>
      </p:ext>
    </p:extLst>
  </p:cSld>
  <p:clrMapOvr>
    <a:masterClrMapping/>
  </p:clrMapOvr>
</p:sld>
</file>

<file path=ppt/theme/theme1.xml><?xml version="1.0" encoding="utf-8"?>
<a:theme xmlns:a="http://schemas.openxmlformats.org/drawingml/2006/main" name="CABA Presentation 1">
  <a:themeElements>
    <a:clrScheme name="CABA Presentation">
      <a:dk1>
        <a:srgbClr val="E83E1D"/>
      </a:dk1>
      <a:lt1>
        <a:srgbClr val="FFFFFF"/>
      </a:lt1>
      <a:dk2>
        <a:srgbClr val="464646"/>
      </a:dk2>
      <a:lt2>
        <a:srgbClr val="D7D7D7"/>
      </a:lt2>
      <a:accent1>
        <a:srgbClr val="009DF7"/>
      </a:accent1>
      <a:accent2>
        <a:srgbClr val="7A7A7A"/>
      </a:accent2>
      <a:accent3>
        <a:srgbClr val="F49200"/>
      </a:accent3>
      <a:accent4>
        <a:srgbClr val="2BAC3A"/>
      </a:accent4>
      <a:accent5>
        <a:srgbClr val="FFED00"/>
      </a:accent5>
      <a:accent6>
        <a:srgbClr val="912583"/>
      </a:accent6>
      <a:hlink>
        <a:srgbClr val="009DF7"/>
      </a:hlink>
      <a:folHlink>
        <a:srgbClr val="7A7A7A"/>
      </a:folHlink>
    </a:clrScheme>
    <a:fontScheme name="Scenariio">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BA Presentation 2018.potx" id="{98D26EC6-AE9B-494F-A44F-E252D094523E}" vid="{D435817C-20ED-454E-8F26-51F322C3469C}"/>
    </a:ext>
  </a:extLst>
</a:theme>
</file>

<file path=ppt/theme/theme2.xml><?xml version="1.0" encoding="utf-8"?>
<a:theme xmlns:a="http://schemas.openxmlformats.org/drawingml/2006/main" name="32_Main Title">
  <a:themeElements>
    <a:clrScheme name="Frost &amp; Sullivan">
      <a:dk1>
        <a:srgbClr val="000000"/>
      </a:dk1>
      <a:lt1>
        <a:srgbClr val="FFFFFF"/>
      </a:lt1>
      <a:dk2>
        <a:srgbClr val="06325C"/>
      </a:dk2>
      <a:lt2>
        <a:srgbClr val="EEECE1"/>
      </a:lt2>
      <a:accent1>
        <a:srgbClr val="ACBED1"/>
      </a:accent1>
      <a:accent2>
        <a:srgbClr val="517496"/>
      </a:accent2>
      <a:accent3>
        <a:srgbClr val="AAAA74"/>
      </a:accent3>
      <a:accent4>
        <a:srgbClr val="485A80"/>
      </a:accent4>
      <a:accent5>
        <a:srgbClr val="D6D6B6"/>
      </a:accent5>
      <a:accent6>
        <a:srgbClr val="404027"/>
      </a:accent6>
      <a:hlink>
        <a:srgbClr val="0070C0"/>
      </a:hlink>
      <a:folHlink>
        <a:srgbClr val="C8D0C7"/>
      </a:folHlink>
    </a:clrScheme>
    <a:fontScheme name="Main Tit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ain 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ain Titl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ain Titl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ain Titl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ain Titl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ain Titl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ain Titl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ain Titl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ain Titl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ain Titl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ain Titl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ain Titl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4_Main Title">
  <a:themeElements>
    <a:clrScheme name="Frost &amp; Sullivan Colors">
      <a:dk1>
        <a:srgbClr val="000000"/>
      </a:dk1>
      <a:lt1>
        <a:srgbClr val="FFFFFF"/>
      </a:lt1>
      <a:dk2>
        <a:srgbClr val="06325C"/>
      </a:dk2>
      <a:lt2>
        <a:srgbClr val="EEECE1"/>
      </a:lt2>
      <a:accent1>
        <a:srgbClr val="ACBED1"/>
      </a:accent1>
      <a:accent2>
        <a:srgbClr val="517496"/>
      </a:accent2>
      <a:accent3>
        <a:srgbClr val="AAAA74"/>
      </a:accent3>
      <a:accent4>
        <a:srgbClr val="4B5A80"/>
      </a:accent4>
      <a:accent5>
        <a:srgbClr val="D6D6B6"/>
      </a:accent5>
      <a:accent6>
        <a:srgbClr val="404027"/>
      </a:accent6>
      <a:hlink>
        <a:srgbClr val="0070C0"/>
      </a:hlink>
      <a:folHlink>
        <a:srgbClr val="C8D0C7"/>
      </a:folHlink>
    </a:clrScheme>
    <a:fontScheme name="Main Tit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lstStyle>
        <a:defPPr marL="0" indent="0">
          <a:defRPr sz="1400" dirty="0" smtClean="0"/>
        </a:defPPr>
      </a:lstStyle>
    </a:txDef>
  </a:objectDefaults>
  <a:extraClrSchemeLst>
    <a:extraClrScheme>
      <a:clrScheme name="Main 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ain Titl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ain Titl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ain Titl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ain Titl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ain Titl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ain Titl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ain Titl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ain Titl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ain Titl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ain Titl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ain Titl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6C827C2D24DC641BF3335721A0BFAD0" ma:contentTypeVersion="12" ma:contentTypeDescription="Create a new document." ma:contentTypeScope="" ma:versionID="0cc3287f1c372df7e125544d0ff6278f">
  <xsd:schema xmlns:xsd="http://www.w3.org/2001/XMLSchema" xmlns:xs="http://www.w3.org/2001/XMLSchema" xmlns:p="http://schemas.microsoft.com/office/2006/metadata/properties" xmlns:ns2="94aa7f9c-35f7-4afe-8da5-56a177c74bd1" xmlns:ns3="d0c6ae89-1a0c-40bd-bfa0-b278409e1f38" targetNamespace="http://schemas.microsoft.com/office/2006/metadata/properties" ma:root="true" ma:fieldsID="f79f373fcb90de526e9887bc67f6a73c" ns2:_="" ns3:_="">
    <xsd:import namespace="94aa7f9c-35f7-4afe-8da5-56a177c74bd1"/>
    <xsd:import namespace="d0c6ae89-1a0c-40bd-bfa0-b278409e1f3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aa7f9c-35f7-4afe-8da5-56a177c74b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0c6ae89-1a0c-40bd-bfa0-b278409e1f3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0BA5E6B-D73F-4426-8496-96C90641A5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aa7f9c-35f7-4afe-8da5-56a177c74bd1"/>
    <ds:schemaRef ds:uri="d0c6ae89-1a0c-40bd-bfa0-b278409e1f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A3CF60D-3AFA-4DEA-9831-A431FC8152D0}">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CDA54F96-0609-48A4-ADB4-BE5D12E820C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2182</TotalTime>
  <Words>1829</Words>
  <Application>Microsoft Office PowerPoint</Application>
  <PresentationFormat>Widescreen</PresentationFormat>
  <Paragraphs>209</Paragraphs>
  <Slides>28</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28</vt:i4>
      </vt:variant>
    </vt:vector>
  </HeadingPairs>
  <TitlesOfParts>
    <vt:vector size="38" baseType="lpstr">
      <vt:lpstr>Arial</vt:lpstr>
      <vt:lpstr>Calibri</vt:lpstr>
      <vt:lpstr>Courier New</vt:lpstr>
      <vt:lpstr>Helvetica</vt:lpstr>
      <vt:lpstr>Montserrat</vt:lpstr>
      <vt:lpstr>Montserrat Light</vt:lpstr>
      <vt:lpstr>Wingdings</vt:lpstr>
      <vt:lpstr>CABA Presentation 1</vt:lpstr>
      <vt:lpstr>32_Main Title</vt:lpstr>
      <vt:lpstr>14_Main Title</vt:lpstr>
      <vt:lpstr>Connected Home Council (CHC) Webinar  Wednesday, February 26, 2020, 12 NOON – 1:30 PM (ET)  </vt:lpstr>
      <vt:lpstr>1.  Agenda Greg Walker (CABA) </vt:lpstr>
      <vt:lpstr>2.  Call to Order, Welcome, Introductions, About the CHC Roy Perry (Alarm.com) </vt:lpstr>
      <vt:lpstr>3.  Administrative  Roy Perry (Alarm.com)</vt:lpstr>
      <vt:lpstr>3.  Administrative  Roy Perry (Alarm.com)</vt:lpstr>
      <vt:lpstr>4.  White Paper Sub-Committee Update  Ken Wacks (Ken Wacks Associates)</vt:lpstr>
      <vt:lpstr>4.  White Paper Sub-Committee Update  Ken Wacks (Ken Wacks Associates)</vt:lpstr>
      <vt:lpstr>4.  White Paper Sub-Committee Update  Ken Wacks (Ken Wacks Associates)</vt:lpstr>
      <vt:lpstr>4.  White Paper Sub-Committee Update  Ken Wacks (Ken Wacks Associates)</vt:lpstr>
      <vt:lpstr>4.  White Paper Sub-Committee Update  Ken Wacks (Ken Wacks Associates)</vt:lpstr>
      <vt:lpstr>5. Keynote Greg Walker (CABA)   </vt:lpstr>
      <vt:lpstr>PowerPoint Presentation</vt:lpstr>
      <vt:lpstr>Energy Costs, Entertainment Top Drivers</vt:lpstr>
      <vt:lpstr>Key Trends in Tech and Smart Homes </vt:lpstr>
      <vt:lpstr>PowerPoint Presentation</vt:lpstr>
      <vt:lpstr>PowerPoint Presentation</vt:lpstr>
      <vt:lpstr>PowerPoint Presentation</vt:lpstr>
      <vt:lpstr>Smart home vulnerabilities abound</vt:lpstr>
      <vt:lpstr>PowerPoint Presentation</vt:lpstr>
      <vt:lpstr>PowerPoint Presentation</vt:lpstr>
      <vt:lpstr>PowerPoint Presentation</vt:lpstr>
      <vt:lpstr>5. Keynote Greg Walker (CABA)   </vt:lpstr>
      <vt:lpstr>5.  Research Update Greg Walker (CABA) </vt:lpstr>
      <vt:lpstr>5.  Research Update Greg Walker (CABA)  (CABA) </vt:lpstr>
      <vt:lpstr>7.  New Business Roy Perry (Alarm.com)</vt:lpstr>
      <vt:lpstr>7.  New Business Roberta Gamble (Frost &amp; Sullivan)</vt:lpstr>
      <vt:lpstr>8.  Announcements  Ron Zimmer (CABA)</vt:lpstr>
      <vt:lpstr>9.  Adjournment Roy Perry (Alarm.com)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Rawlson King</dc:creator>
  <cp:lastModifiedBy>Conrad McCallum</cp:lastModifiedBy>
  <cp:revision>52</cp:revision>
  <dcterms:created xsi:type="dcterms:W3CDTF">2018-08-09T13:04:51Z</dcterms:created>
  <dcterms:modified xsi:type="dcterms:W3CDTF">2020-02-26T16:41:47Z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0x010100E6C827C2D24DC641BF3335721A0BFAD0</vt:lpwstr>
  </property>
</Properties>
</file>