
<file path=[Content_Types].xml><?xml version="1.0" encoding="utf-8"?>
<Types xmlns="http://schemas.openxmlformats.org/package/2006/content-types">
  <Default Extension="125201B0" ContentType="image/png"/>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874" r:id="rId5"/>
    <p:sldMasterId id="2147483876" r:id="rId6"/>
    <p:sldMasterId id="2147483884" r:id="rId7"/>
    <p:sldMasterId id="2147483886" r:id="rId8"/>
    <p:sldMasterId id="2147483898" r:id="rId9"/>
  </p:sldMasterIdLst>
  <p:notesMasterIdLst>
    <p:notesMasterId r:id="rId63"/>
  </p:notesMasterIdLst>
  <p:sldIdLst>
    <p:sldId id="256" r:id="rId10"/>
    <p:sldId id="257" r:id="rId11"/>
    <p:sldId id="258" r:id="rId12"/>
    <p:sldId id="259" r:id="rId13"/>
    <p:sldId id="461" r:id="rId14"/>
    <p:sldId id="749" r:id="rId15"/>
    <p:sldId id="596" r:id="rId16"/>
    <p:sldId id="788" r:id="rId17"/>
    <p:sldId id="719" r:id="rId18"/>
    <p:sldId id="790" r:id="rId19"/>
    <p:sldId id="744" r:id="rId20"/>
    <p:sldId id="649" r:id="rId21"/>
    <p:sldId id="789" r:id="rId22"/>
    <p:sldId id="732" r:id="rId23"/>
    <p:sldId id="781" r:id="rId24"/>
    <p:sldId id="782" r:id="rId25"/>
    <p:sldId id="792" r:id="rId26"/>
    <p:sldId id="793" r:id="rId27"/>
    <p:sldId id="797" r:id="rId28"/>
    <p:sldId id="796" r:id="rId29"/>
    <p:sldId id="400" r:id="rId30"/>
    <p:sldId id="401" r:id="rId31"/>
    <p:sldId id="791" r:id="rId32"/>
    <p:sldId id="785" r:id="rId33"/>
    <p:sldId id="780" r:id="rId34"/>
    <p:sldId id="758" r:id="rId35"/>
    <p:sldId id="759" r:id="rId36"/>
    <p:sldId id="468" r:id="rId37"/>
    <p:sldId id="761" r:id="rId38"/>
    <p:sldId id="762" r:id="rId39"/>
    <p:sldId id="807" r:id="rId40"/>
    <p:sldId id="443" r:id="rId41"/>
    <p:sldId id="752" r:id="rId42"/>
    <p:sldId id="801" r:id="rId43"/>
    <p:sldId id="802" r:id="rId44"/>
    <p:sldId id="803" r:id="rId45"/>
    <p:sldId id="262" r:id="rId46"/>
    <p:sldId id="804" r:id="rId47"/>
    <p:sldId id="260" r:id="rId48"/>
    <p:sldId id="261" r:id="rId49"/>
    <p:sldId id="798" r:id="rId50"/>
    <p:sldId id="805" r:id="rId51"/>
    <p:sldId id="278" r:id="rId52"/>
    <p:sldId id="268" r:id="rId53"/>
    <p:sldId id="806" r:id="rId54"/>
    <p:sldId id="279" r:id="rId55"/>
    <p:sldId id="271" r:id="rId56"/>
    <p:sldId id="267" r:id="rId57"/>
    <p:sldId id="753" r:id="rId58"/>
    <p:sldId id="769" r:id="rId59"/>
    <p:sldId id="476" r:id="rId60"/>
    <p:sldId id="800" r:id="rId61"/>
    <p:sldId id="75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50B573-DC27-40CD-9E04-8701E5AA7F7A}">
          <p14:sldIdLst>
            <p14:sldId id="256"/>
            <p14:sldId id="257"/>
            <p14:sldId id="258"/>
            <p14:sldId id="259"/>
            <p14:sldId id="461"/>
          </p14:sldIdLst>
        </p14:section>
        <p14:section name="Default Section" id="{75F548BF-24B5-4429-9A61-BF35E8B0D7B4}">
          <p14:sldIdLst>
            <p14:sldId id="749"/>
            <p14:sldId id="596"/>
            <p14:sldId id="788"/>
            <p14:sldId id="719"/>
            <p14:sldId id="790"/>
            <p14:sldId id="744"/>
            <p14:sldId id="649"/>
            <p14:sldId id="789"/>
            <p14:sldId id="732"/>
            <p14:sldId id="781"/>
            <p14:sldId id="782"/>
            <p14:sldId id="792"/>
            <p14:sldId id="793"/>
            <p14:sldId id="797"/>
            <p14:sldId id="796"/>
            <p14:sldId id="400"/>
            <p14:sldId id="401"/>
            <p14:sldId id="791"/>
            <p14:sldId id="785"/>
            <p14:sldId id="780"/>
          </p14:sldIdLst>
        </p14:section>
        <p14:section name="Default Section" id="{2DD2F941-628F-44AB-9CC5-16B954D5F3AC}">
          <p14:sldIdLst>
            <p14:sldId id="758"/>
            <p14:sldId id="759"/>
            <p14:sldId id="468"/>
            <p14:sldId id="761"/>
            <p14:sldId id="762"/>
            <p14:sldId id="807"/>
            <p14:sldId id="443"/>
            <p14:sldId id="752"/>
            <p14:sldId id="801"/>
            <p14:sldId id="802"/>
            <p14:sldId id="803"/>
            <p14:sldId id="262"/>
            <p14:sldId id="804"/>
            <p14:sldId id="260"/>
            <p14:sldId id="261"/>
            <p14:sldId id="798"/>
            <p14:sldId id="805"/>
            <p14:sldId id="278"/>
            <p14:sldId id="268"/>
            <p14:sldId id="806"/>
            <p14:sldId id="279"/>
            <p14:sldId id="271"/>
            <p14:sldId id="267"/>
            <p14:sldId id="753"/>
            <p14:sldId id="769"/>
            <p14:sldId id="476"/>
            <p14:sldId id="800"/>
            <p14:sldId id="7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4C5D64-E2AA-40AC-B93A-2B485A628588}" v="1" dt="2019-09-02T19:12:24.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varScale="1">
        <p:scale>
          <a:sx n="114" d="100"/>
          <a:sy n="114" d="100"/>
        </p:scale>
        <p:origin x="438"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9/3/2019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7583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657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91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3081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413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5809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132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58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53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readwrite.com</a:t>
            </a:r>
            <a:r>
              <a:rPr lang="en-US" dirty="0"/>
              <a:t>/2017/01/07/smart-cities-market-will-grow-3-5-trillion-worldwide-2026-cl4/</a:t>
            </a:r>
          </a:p>
          <a:p>
            <a:r>
              <a:rPr lang="en-US" dirty="0"/>
              <a:t>https://</a:t>
            </a:r>
            <a:r>
              <a:rPr lang="en-US" dirty="0" err="1"/>
              <a:t>www.linkedin.com</a:t>
            </a:r>
            <a:r>
              <a:rPr lang="en-US" dirty="0"/>
              <a:t>/pulse/social-enterprise-statistics-from-around-world-jay-</a:t>
            </a:r>
            <a:r>
              <a:rPr lang="en-US" dirty="0" err="1"/>
              <a:t>boolkin</a:t>
            </a:r>
            <a:endParaRPr lang="en-US" dirty="0"/>
          </a:p>
          <a:p>
            <a:r>
              <a:rPr lang="en-US" dirty="0"/>
              <a:t>http://</a:t>
            </a:r>
            <a:r>
              <a:rPr lang="en-US" dirty="0" err="1"/>
              <a:t>www.huffingtonpost.com</a:t>
            </a:r>
            <a:r>
              <a:rPr lang="en-US" dirty="0"/>
              <a:t>/ben-</a:t>
            </a:r>
            <a:r>
              <a:rPr lang="en-US" dirty="0" err="1"/>
              <a:t>thornley</a:t>
            </a:r>
            <a:r>
              <a:rPr lang="en-US" dirty="0"/>
              <a:t>/social-enterprise_b_2090144.html</a:t>
            </a:r>
          </a:p>
          <a:p>
            <a:r>
              <a:rPr lang="en-US" dirty="0"/>
              <a:t>http://</a:t>
            </a:r>
            <a:r>
              <a:rPr lang="en-US" dirty="0" err="1"/>
              <a:t>www.echoinggreen.org</a:t>
            </a:r>
            <a:r>
              <a:rPr lang="en-US" dirty="0"/>
              <a:t>/ideas/data-how-2017-applicants-are-impacting-world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65429-09F4-42A6-A4C1-639C8C50C9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61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70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968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919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33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685800" rtl="0" eaLnBrk="1" fontAlgn="auto" latinLnBrk="0" hangingPunct="1">
              <a:lnSpc>
                <a:spcPct val="100000"/>
              </a:lnSpc>
              <a:spcBef>
                <a:spcPts val="0"/>
              </a:spcBef>
              <a:spcAft>
                <a:spcPts val="0"/>
              </a:spcAft>
              <a:buClr>
                <a:prstClr val="black"/>
              </a:buClr>
              <a:buSzPct val="25000"/>
              <a:buFont typeface="Calibri"/>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prstClr val="black"/>
                </a:buClr>
                <a:buSzPct val="25000"/>
                <a:buFont typeface="Calibri"/>
                <a:buNone/>
                <a:tabLst/>
                <a:defRPr/>
              </a:pPr>
              <a:t>13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7692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70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8764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CB70A-C87A-4C73-9D8B-C3EDC76F4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931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a:blip r:embed="rId4"/>
          <a:stretch>
            <a:fillRect/>
          </a:stretch>
        </p:blipFill>
        <p:spPr>
          <a:xfrm>
            <a:off x="872839" y="498889"/>
            <a:ext cx="8091055"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266699" y="545038"/>
            <a:ext cx="11535852" cy="444705"/>
          </a:xfrm>
          <a:prstGeom prst="rect">
            <a:avLst/>
          </a:prstGeom>
        </p:spPr>
        <p:txBody>
          <a:bodyPr vert="horz" lIns="91440" tIns="45720" rIns="91440" bIns="45720" rtlCol="0" anchor="ctr">
            <a:noAutofit/>
          </a:bodyPr>
          <a:lstStyle>
            <a:lvl1pPr>
              <a:defRPr cap="all" baseline="0"/>
            </a:lvl1pPr>
          </a:lstStyle>
          <a:p>
            <a:r>
              <a:rPr lang="en-US"/>
              <a:t>CLICK TO add title</a:t>
            </a:r>
          </a:p>
        </p:txBody>
      </p:sp>
      <p:sp>
        <p:nvSpPr>
          <p:cNvPr id="3" name="Text Placeholder 2"/>
          <p:cNvSpPr>
            <a:spLocks noGrp="1"/>
          </p:cNvSpPr>
          <p:nvPr>
            <p:ph type="body" sz="quarter" idx="10"/>
          </p:nvPr>
        </p:nvSpPr>
        <p:spPr>
          <a:xfrm>
            <a:off x="266700" y="1252800"/>
            <a:ext cx="11535851" cy="4746104"/>
          </a:xfrm>
        </p:spPr>
        <p:txBody>
          <a:bodyPr/>
          <a:lstStyle>
            <a:lvl6pPr>
              <a:defRPr/>
            </a:lvl6pPr>
            <a:lvl7pP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719379A-2B80-47B0-8B70-513F4F56BBBE}"/>
              </a:ext>
            </a:extLst>
          </p:cNvPr>
          <p:cNvSpPr>
            <a:spLocks noGrp="1"/>
          </p:cNvSpPr>
          <p:nvPr>
            <p:ph type="sldNum" sz="quarter" idx="11"/>
          </p:nvPr>
        </p:nvSpPr>
        <p:spPr/>
        <p:txBody>
          <a:bodyPr/>
          <a:lstStyle/>
          <a:p>
            <a:fld id="{62BE45D2-24EC-483D-9D84-EF3B6D0F5C69}" type="slidenum">
              <a:rPr lang="de-DE" smtClean="0"/>
              <a:pPr/>
              <a:t>‹#›</a:t>
            </a:fld>
            <a:endParaRPr lang="de-DE"/>
          </a:p>
        </p:txBody>
      </p:sp>
    </p:spTree>
    <p:extLst>
      <p:ext uri="{BB962C8B-B14F-4D97-AF65-F5344CB8AC3E}">
        <p14:creationId xmlns:p14="http://schemas.microsoft.com/office/powerpoint/2010/main" val="1974113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35BCC-7EDA-4C4C-B009-06A182F2445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A887AD9-58DF-4D35-BB54-C1ADFEFBDADE}"/>
              </a:ext>
            </a:extLst>
          </p:cNvPr>
          <p:cNvSpPr>
            <a:spLocks noGrp="1"/>
          </p:cNvSpPr>
          <p:nvPr>
            <p:ph type="sldNum" sz="quarter" idx="10"/>
          </p:nvPr>
        </p:nvSpPr>
        <p:spPr/>
        <p:txBody>
          <a:bodyPr/>
          <a:lstStyle/>
          <a:p>
            <a:fld id="{62BE45D2-24EC-483D-9D84-EF3B6D0F5C69}" type="slidenum">
              <a:rPr lang="de-DE" smtClean="0"/>
              <a:pPr/>
              <a:t>‹#›</a:t>
            </a:fld>
            <a:endParaRPr lang="de-DE"/>
          </a:p>
        </p:txBody>
      </p:sp>
      <p:sp>
        <p:nvSpPr>
          <p:cNvPr id="5" name="Text Placeholder 4">
            <a:extLst>
              <a:ext uri="{FF2B5EF4-FFF2-40B4-BE49-F238E27FC236}">
                <a16:creationId xmlns:a16="http://schemas.microsoft.com/office/drawing/2014/main" id="{EC4D46B8-41C8-457D-8367-B8C459CBF294}"/>
              </a:ext>
            </a:extLst>
          </p:cNvPr>
          <p:cNvSpPr>
            <a:spLocks noGrp="1"/>
          </p:cNvSpPr>
          <p:nvPr>
            <p:ph type="body" sz="quarter" idx="11"/>
          </p:nvPr>
        </p:nvSpPr>
        <p:spPr>
          <a:xfrm>
            <a:off x="266700" y="1252800"/>
            <a:ext cx="11534400" cy="4737600"/>
          </a:xfrm>
        </p:spPr>
        <p:txBody>
          <a:bodyPr/>
          <a:lstStyle>
            <a:lvl1pPr marL="0" indent="0">
              <a:buFontTx/>
              <a:buNone/>
              <a:defRPr/>
            </a:lvl1pPr>
            <a:lvl2pPr marL="240810" indent="0">
              <a:buFontTx/>
              <a:buNone/>
              <a:defRPr/>
            </a:lvl2pPr>
            <a:lvl3pPr marL="481772" indent="0">
              <a:buFontTx/>
              <a:buNone/>
              <a:defRPr/>
            </a:lvl3pPr>
            <a:lvl4pPr marL="718833" indent="0">
              <a:buFontTx/>
              <a:buNone/>
              <a:defRPr/>
            </a:lvl4pPr>
            <a:lvl5pPr marL="959976" indent="0">
              <a:buFontTx/>
              <a:buNone/>
              <a:defRPr/>
            </a:lvl5pPr>
            <a:lvl6pPr marL="1198670" indent="0">
              <a:buFontTx/>
              <a:buNone/>
              <a:defRPr/>
            </a:lvl6pPr>
            <a:lvl7pPr marL="1439964" indent="0">
              <a:buFontTx/>
              <a:buNone/>
              <a:defRPr/>
            </a:lvl7pPr>
            <a:lvl8pPr marL="1679958" indent="0">
              <a:buFontTx/>
              <a:buNone/>
              <a:defRPr/>
            </a:lvl8pPr>
            <a:lvl9pPr marL="1919952" indent="0">
              <a:buFontTx/>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348433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ntent/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8" name="Text Placeholder 7"/>
          <p:cNvSpPr>
            <a:spLocks noGrp="1"/>
          </p:cNvSpPr>
          <p:nvPr>
            <p:ph type="body" sz="quarter" idx="13"/>
          </p:nvPr>
        </p:nvSpPr>
        <p:spPr>
          <a:xfrm>
            <a:off x="266700" y="1253500"/>
            <a:ext cx="6369232" cy="4737600"/>
          </a:xfrm>
        </p:spPr>
        <p:txBody>
          <a:bodyPr/>
          <a:lstStyle/>
          <a:p>
            <a:pPr lvl="0"/>
            <a:r>
              <a:rPr lang="en-US"/>
              <a:t>Click to edit Master text styles</a:t>
            </a:r>
          </a:p>
        </p:txBody>
      </p:sp>
      <p:sp>
        <p:nvSpPr>
          <p:cNvPr id="10" name="Picture Placeholder 9"/>
          <p:cNvSpPr>
            <a:spLocks noGrp="1"/>
          </p:cNvSpPr>
          <p:nvPr>
            <p:ph type="pic" sz="quarter" idx="14" hasCustomPrompt="1"/>
          </p:nvPr>
        </p:nvSpPr>
        <p:spPr>
          <a:xfrm>
            <a:off x="6951151" y="1253500"/>
            <a:ext cx="4851400" cy="4744703"/>
          </a:xfrm>
        </p:spPr>
        <p:txBody>
          <a:bodyPr tIns="914400" anchor="ctr"/>
          <a:lstStyle>
            <a:lvl1pPr marL="0" indent="0" algn="ctr">
              <a:buNone/>
              <a:defRPr sz="1467"/>
            </a:lvl1pPr>
          </a:lstStyle>
          <a:p>
            <a:r>
              <a:rPr lang="en-US"/>
              <a:t>Drag image into placeholder frame </a:t>
            </a:r>
            <a:br>
              <a:rPr lang="en-US"/>
            </a:br>
            <a:r>
              <a:rPr lang="en-US"/>
              <a:t>or click icon to add image</a:t>
            </a:r>
          </a:p>
        </p:txBody>
      </p:sp>
      <p:sp>
        <p:nvSpPr>
          <p:cNvPr id="3" name="Slide Number Placeholder 2">
            <a:extLst>
              <a:ext uri="{FF2B5EF4-FFF2-40B4-BE49-F238E27FC236}">
                <a16:creationId xmlns:a16="http://schemas.microsoft.com/office/drawing/2014/main" id="{CB30AB2F-44A5-4BFE-AE84-A450BAB292CA}"/>
              </a:ext>
            </a:extLst>
          </p:cNvPr>
          <p:cNvSpPr>
            <a:spLocks noGrp="1"/>
          </p:cNvSpPr>
          <p:nvPr>
            <p:ph type="sldNum" sz="quarter" idx="15"/>
          </p:nvPr>
        </p:nvSpPr>
        <p:spPr/>
        <p:txBody>
          <a:bodyPr/>
          <a:lstStyle/>
          <a:p>
            <a:fld id="{62BE45D2-24EC-483D-9D84-EF3B6D0F5C69}" type="slidenum">
              <a:rPr lang="de-DE" smtClean="0"/>
              <a:pPr/>
              <a:t>‹#›</a:t>
            </a:fld>
            <a:endParaRPr lang="de-DE"/>
          </a:p>
        </p:txBody>
      </p:sp>
    </p:spTree>
    <p:extLst>
      <p:ext uri="{BB962C8B-B14F-4D97-AF65-F5344CB8AC3E}">
        <p14:creationId xmlns:p14="http://schemas.microsoft.com/office/powerpoint/2010/main" val="100033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ontent/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3" name="Slide Number Placeholder 2">
            <a:extLst>
              <a:ext uri="{FF2B5EF4-FFF2-40B4-BE49-F238E27FC236}">
                <a16:creationId xmlns:a16="http://schemas.microsoft.com/office/drawing/2014/main" id="{5D5E93BB-AF11-453A-AD1F-A3D8D9A8415F}"/>
              </a:ext>
            </a:extLst>
          </p:cNvPr>
          <p:cNvSpPr>
            <a:spLocks noGrp="1"/>
          </p:cNvSpPr>
          <p:nvPr>
            <p:ph type="sldNum" sz="quarter" idx="16"/>
          </p:nvPr>
        </p:nvSpPr>
        <p:spPr/>
        <p:txBody>
          <a:bodyPr/>
          <a:lstStyle/>
          <a:p>
            <a:fld id="{62BE45D2-24EC-483D-9D84-EF3B6D0F5C69}" type="slidenum">
              <a:rPr lang="de-DE" smtClean="0"/>
              <a:pPr/>
              <a:t>‹#›</a:t>
            </a:fld>
            <a:endParaRPr lang="de-DE"/>
          </a:p>
        </p:txBody>
      </p:sp>
      <p:sp>
        <p:nvSpPr>
          <p:cNvPr id="6" name="Picture Placeholder 9"/>
          <p:cNvSpPr>
            <a:spLocks noGrp="1"/>
          </p:cNvSpPr>
          <p:nvPr>
            <p:ph type="pic" sz="quarter" idx="17" hasCustomPrompt="1"/>
          </p:nvPr>
        </p:nvSpPr>
        <p:spPr>
          <a:xfrm>
            <a:off x="6951151" y="1253500"/>
            <a:ext cx="4851400" cy="4744703"/>
          </a:xfrm>
        </p:spPr>
        <p:txBody>
          <a:bodyPr tIns="914400" anchor="ctr"/>
          <a:lstStyle>
            <a:lvl1pPr marL="0" indent="0" algn="ctr">
              <a:buNone/>
              <a:defRPr sz="1467"/>
            </a:lvl1pPr>
          </a:lstStyle>
          <a:p>
            <a:r>
              <a:rPr lang="en-US"/>
              <a:t>Drag image into placeholder frame </a:t>
            </a:r>
            <a:br>
              <a:rPr lang="en-US"/>
            </a:br>
            <a:r>
              <a:rPr lang="en-US"/>
              <a:t>or click icon to add image</a:t>
            </a:r>
          </a:p>
        </p:txBody>
      </p:sp>
      <p:sp>
        <p:nvSpPr>
          <p:cNvPr id="9" name="Text Placeholder 8">
            <a:extLst>
              <a:ext uri="{FF2B5EF4-FFF2-40B4-BE49-F238E27FC236}">
                <a16:creationId xmlns:a16="http://schemas.microsoft.com/office/drawing/2014/main" id="{E4572B3A-AA11-4975-9485-E75ECD90D836}"/>
              </a:ext>
            </a:extLst>
          </p:cNvPr>
          <p:cNvSpPr>
            <a:spLocks noGrp="1"/>
          </p:cNvSpPr>
          <p:nvPr>
            <p:ph type="body" sz="quarter" idx="18"/>
          </p:nvPr>
        </p:nvSpPr>
        <p:spPr>
          <a:xfrm>
            <a:off x="266699" y="1252801"/>
            <a:ext cx="6369600" cy="4745567"/>
          </a:xfrm>
        </p:spPr>
        <p:txBody>
          <a:bodyPr/>
          <a:lstStyle>
            <a:lvl1pPr marL="0" indent="0">
              <a:buFontTx/>
              <a:buNone/>
              <a:defRPr/>
            </a:lvl1pPr>
            <a:lvl2pPr marL="240810" indent="0">
              <a:buFontTx/>
              <a:buNone/>
              <a:defRPr/>
            </a:lvl2pPr>
            <a:lvl3pPr marL="481772" indent="0">
              <a:buFontTx/>
              <a:buNone/>
              <a:defRPr/>
            </a:lvl3pPr>
            <a:lvl4pPr marL="718833" indent="0">
              <a:buFontTx/>
              <a:buNone/>
              <a:defRPr/>
            </a:lvl4pPr>
            <a:lvl5pPr marL="959976" indent="0">
              <a:buFontTx/>
              <a:buNone/>
              <a:defRPr/>
            </a:lvl5pPr>
            <a:lvl6pPr marL="1198670" indent="0">
              <a:buNone/>
              <a:defRPr/>
            </a:lvl6pPr>
            <a:lvl7pPr marL="1439964" indent="0">
              <a:buNone/>
              <a:defRPr/>
            </a:lvl7pPr>
            <a:lvl8pPr marL="1679958" indent="0">
              <a:buNone/>
              <a:defRPr/>
            </a:lvl8pPr>
            <a:lvl9pPr marL="1919952"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1000744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Content/Conten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266699" y="545038"/>
            <a:ext cx="11535852" cy="444705"/>
          </a:xfrm>
          <a:prstGeom prst="rect">
            <a:avLst/>
          </a:prstGeom>
        </p:spPr>
        <p:txBody>
          <a:bodyPr vert="horz" lIns="91440" tIns="45720" rIns="91440" bIns="45720" rtlCol="0" anchor="ctr">
            <a:noAutofit/>
          </a:bodyPr>
          <a:lstStyle>
            <a:lvl1pPr>
              <a:defRPr cap="all" baseline="0"/>
            </a:lvl1pPr>
          </a:lstStyle>
          <a:p>
            <a:r>
              <a:rPr lang="en-US"/>
              <a:t>CLICK TO add title</a:t>
            </a:r>
          </a:p>
        </p:txBody>
      </p:sp>
      <p:sp>
        <p:nvSpPr>
          <p:cNvPr id="3" name="Text Placeholder 2"/>
          <p:cNvSpPr>
            <a:spLocks noGrp="1"/>
          </p:cNvSpPr>
          <p:nvPr>
            <p:ph type="body" sz="quarter" idx="10"/>
          </p:nvPr>
        </p:nvSpPr>
        <p:spPr>
          <a:xfrm>
            <a:off x="266700" y="1252800"/>
            <a:ext cx="5602877" cy="4746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719379A-2B80-47B0-8B70-513F4F56BBBE}"/>
              </a:ext>
            </a:extLst>
          </p:cNvPr>
          <p:cNvSpPr>
            <a:spLocks noGrp="1"/>
          </p:cNvSpPr>
          <p:nvPr>
            <p:ph type="sldNum" sz="quarter" idx="11"/>
          </p:nvPr>
        </p:nvSpPr>
        <p:spPr/>
        <p:txBody>
          <a:bodyPr/>
          <a:lstStyle/>
          <a:p>
            <a:fld id="{62BE45D2-24EC-483D-9D84-EF3B6D0F5C69}" type="slidenum">
              <a:rPr lang="de-DE" smtClean="0"/>
              <a:pPr/>
              <a:t>‹#›</a:t>
            </a:fld>
            <a:endParaRPr lang="de-DE"/>
          </a:p>
        </p:txBody>
      </p:sp>
      <p:sp>
        <p:nvSpPr>
          <p:cNvPr id="6" name="Text Placeholder 2">
            <a:extLst>
              <a:ext uri="{FF2B5EF4-FFF2-40B4-BE49-F238E27FC236}">
                <a16:creationId xmlns:a16="http://schemas.microsoft.com/office/drawing/2014/main" id="{B3782D34-04E4-497F-8DDF-90897F954E24}"/>
              </a:ext>
            </a:extLst>
          </p:cNvPr>
          <p:cNvSpPr>
            <a:spLocks noGrp="1"/>
          </p:cNvSpPr>
          <p:nvPr>
            <p:ph type="body" sz="quarter" idx="13"/>
          </p:nvPr>
        </p:nvSpPr>
        <p:spPr>
          <a:xfrm>
            <a:off x="6322426" y="1252800"/>
            <a:ext cx="5602877" cy="4746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242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9"/>
            <a:ext cx="109728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189"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377"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566"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754"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body" idx="1"/>
          </p:nvPr>
        </p:nvSpPr>
        <p:spPr>
          <a:xfrm>
            <a:off x="609600" y="1600201"/>
            <a:ext cx="10972800" cy="4525963"/>
          </a:xfrm>
          <a:prstGeom prst="rect">
            <a:avLst/>
          </a:prstGeom>
          <a:noFill/>
          <a:ln>
            <a:noFill/>
          </a:ln>
        </p:spPr>
        <p:txBody>
          <a:bodyPr wrap="square" lIns="91425" tIns="91425" rIns="91425" bIns="91425" anchor="t" anchorCtr="0"/>
          <a:lstStyle>
            <a:lvl1pPr marL="342891" marR="0" lvl="0" indent="-139697"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32" marR="0" lvl="1" indent="-10794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71" marR="0" lvl="2" indent="-76198"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60" marR="0" lvl="3" indent="-101597"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49" marR="0" lvl="4" indent="-101597"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4165600" y="6356352"/>
            <a:ext cx="38608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377"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566"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754"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5943" marR="0" lvl="5" indent="0" algn="l" rtl="0">
              <a:spcBef>
                <a:spcPts val="0"/>
              </a:spcBef>
              <a:buNone/>
              <a:defRPr sz="1800" b="0" i="0" u="none" strike="noStrike" cap="none">
                <a:solidFill>
                  <a:schemeClr val="dk1"/>
                </a:solidFill>
                <a:latin typeface="Arial"/>
                <a:ea typeface="Arial"/>
                <a:cs typeface="Arial"/>
                <a:sym typeface="Arial"/>
              </a:defRPr>
            </a:lvl6pPr>
            <a:lvl7pPr marL="2743131" marR="0" lvl="6" indent="0" algn="l" rtl="0">
              <a:spcBef>
                <a:spcPts val="0"/>
              </a:spcBef>
              <a:buNone/>
              <a:defRPr sz="1800" b="0" i="0" u="none" strike="noStrike" cap="none">
                <a:solidFill>
                  <a:schemeClr val="dk1"/>
                </a:solidFill>
                <a:latin typeface="Arial"/>
                <a:ea typeface="Arial"/>
                <a:cs typeface="Arial"/>
                <a:sym typeface="Arial"/>
              </a:defRPr>
            </a:lvl7pPr>
            <a:lvl8pPr marL="3200320" marR="0" lvl="7" indent="0" algn="l" rtl="0">
              <a:spcBef>
                <a:spcPts val="0"/>
              </a:spcBef>
              <a:buNone/>
              <a:defRPr sz="1800" b="0" i="0" u="none" strike="noStrike" cap="none">
                <a:solidFill>
                  <a:schemeClr val="dk1"/>
                </a:solidFill>
                <a:latin typeface="Arial"/>
                <a:ea typeface="Arial"/>
                <a:cs typeface="Arial"/>
                <a:sym typeface="Arial"/>
              </a:defRPr>
            </a:lvl8pPr>
            <a:lvl9pPr marL="3657509"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a:t>Confidential</a:t>
            </a:r>
            <a:endParaRPr/>
          </a:p>
        </p:txBody>
      </p:sp>
      <p:sp>
        <p:nvSpPr>
          <p:cNvPr id="25" name="Shape 25"/>
          <p:cNvSpPr txBox="1">
            <a:spLocks noGrp="1"/>
          </p:cNvSpPr>
          <p:nvPr>
            <p:ph type="sldNum" idx="12"/>
          </p:nvPr>
        </p:nvSpPr>
        <p:spPr>
          <a:xfrm>
            <a:off x="8737600" y="6356352"/>
            <a:ext cx="28448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smtClean="0">
                <a:solidFill>
                  <a:srgbClr val="888888"/>
                </a:solidFill>
                <a:ea typeface="Arial"/>
                <a:cs typeface="Arial"/>
                <a:sym typeface="Arial"/>
              </a:rPr>
              <a:pPr algn="r">
                <a:buSzPct val="25000"/>
              </a:pPr>
              <a:t>‹#›</a:t>
            </a:fld>
            <a:endParaRPr lang="en-US" sz="1200">
              <a:solidFill>
                <a:srgbClr val="888888"/>
              </a:solidFill>
              <a:ea typeface="Arial"/>
              <a:cs typeface="Arial"/>
              <a:sym typeface="Arial"/>
            </a:endParaRPr>
          </a:p>
        </p:txBody>
      </p:sp>
    </p:spTree>
    <p:extLst>
      <p:ext uri="{BB962C8B-B14F-4D97-AF65-F5344CB8AC3E}">
        <p14:creationId xmlns:p14="http://schemas.microsoft.com/office/powerpoint/2010/main" val="690750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61254"/>
            <a:ext cx="9144000" cy="699972"/>
          </a:xfrm>
          <a:prstGeom prst="rect">
            <a:avLst/>
          </a:prstGeom>
        </p:spPr>
        <p:txBody>
          <a:bodyPr anchor="ctr"/>
          <a:lstStyle>
            <a:lvl1pPr algn="ctr">
              <a:defRPr sz="2933"/>
            </a:lvl1pPr>
          </a:lstStyle>
          <a:p>
            <a:r>
              <a:rPr lang="en-US"/>
              <a:t>CLICK TO EDIT MASTER TITLE STYLE</a:t>
            </a:r>
          </a:p>
        </p:txBody>
      </p:sp>
      <p:sp>
        <p:nvSpPr>
          <p:cNvPr id="6" name="Slide Number Placeholder 5"/>
          <p:cNvSpPr>
            <a:spLocks noGrp="1"/>
          </p:cNvSpPr>
          <p:nvPr>
            <p:ph type="sldNum" sz="quarter" idx="12"/>
          </p:nvPr>
        </p:nvSpPr>
        <p:spPr>
          <a:xfrm>
            <a:off x="266699" y="6306391"/>
            <a:ext cx="2743200" cy="366183"/>
          </a:xfrm>
          <a:prstGeom prst="rect">
            <a:avLst/>
          </a:prstGeom>
        </p:spPr>
        <p:txBody>
          <a:bodyPr/>
          <a:lstStyle/>
          <a:p>
            <a:fld id="{14B76173-AEC0-4CF4-B223-18D2099D2AC6}" type="slidenum">
              <a:rPr lang="en-US" smtClean="0"/>
              <a:t>‹#›</a:t>
            </a:fld>
            <a:endParaRPr lang="en-US"/>
          </a:p>
        </p:txBody>
      </p:sp>
    </p:spTree>
    <p:extLst>
      <p:ext uri="{BB962C8B-B14F-4D97-AF65-F5344CB8AC3E}">
        <p14:creationId xmlns:p14="http://schemas.microsoft.com/office/powerpoint/2010/main" val="1274930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61254"/>
            <a:ext cx="9144000" cy="699972"/>
          </a:xfrm>
          <a:prstGeom prst="rect">
            <a:avLst/>
          </a:prstGeom>
        </p:spPr>
        <p:txBody>
          <a:bodyPr anchor="ctr"/>
          <a:lstStyle>
            <a:lvl1pPr algn="ctr">
              <a:defRPr sz="2933" cap="all" baseline="0">
                <a:solidFill>
                  <a:schemeClr val="bg1"/>
                </a:solidFill>
              </a:defRPr>
            </a:lvl1pPr>
          </a:lstStyle>
          <a:p>
            <a:r>
              <a:rPr lang="en-US"/>
              <a:t>CLICK TO add divider title</a:t>
            </a:r>
          </a:p>
        </p:txBody>
      </p:sp>
      <p:sp>
        <p:nvSpPr>
          <p:cNvPr id="3" name="Slide Number Placeholder 2">
            <a:extLst>
              <a:ext uri="{FF2B5EF4-FFF2-40B4-BE49-F238E27FC236}">
                <a16:creationId xmlns:a16="http://schemas.microsoft.com/office/drawing/2014/main" id="{9BC7AF63-9BEE-4011-B5E4-56255754E521}"/>
              </a:ext>
            </a:extLst>
          </p:cNvPr>
          <p:cNvSpPr>
            <a:spLocks noGrp="1"/>
          </p:cNvSpPr>
          <p:nvPr>
            <p:ph type="sldNum" sz="quarter" idx="10"/>
          </p:nvPr>
        </p:nvSpPr>
        <p:spPr>
          <a:xfrm>
            <a:off x="266700" y="6295506"/>
            <a:ext cx="930729" cy="366183"/>
          </a:xfrm>
        </p:spPr>
        <p:txBody>
          <a:bodyPr/>
          <a:lstStyle/>
          <a:p>
            <a:fld id="{14B76173-AEC0-4CF4-B223-18D2099D2AC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78761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2607" indent="0" algn="ctr">
              <a:buNone/>
              <a:defRPr>
                <a:solidFill>
                  <a:schemeClr val="tx1">
                    <a:tint val="75000"/>
                  </a:schemeClr>
                </a:solidFill>
              </a:defRPr>
            </a:lvl2pPr>
            <a:lvl3pPr marL="1085214" indent="0" algn="ctr">
              <a:buNone/>
              <a:defRPr>
                <a:solidFill>
                  <a:schemeClr val="tx1">
                    <a:tint val="75000"/>
                  </a:schemeClr>
                </a:solidFill>
              </a:defRPr>
            </a:lvl3pPr>
            <a:lvl4pPr marL="1627822" indent="0" algn="ctr">
              <a:buNone/>
              <a:defRPr>
                <a:solidFill>
                  <a:schemeClr val="tx1">
                    <a:tint val="75000"/>
                  </a:schemeClr>
                </a:solidFill>
              </a:defRPr>
            </a:lvl4pPr>
            <a:lvl5pPr marL="2170429" indent="0" algn="ctr">
              <a:buNone/>
              <a:defRPr>
                <a:solidFill>
                  <a:schemeClr val="tx1">
                    <a:tint val="75000"/>
                  </a:schemeClr>
                </a:solidFill>
              </a:defRPr>
            </a:lvl5pPr>
            <a:lvl6pPr marL="2713036" indent="0" algn="ctr">
              <a:buNone/>
              <a:defRPr>
                <a:solidFill>
                  <a:schemeClr val="tx1">
                    <a:tint val="75000"/>
                  </a:schemeClr>
                </a:solidFill>
              </a:defRPr>
            </a:lvl6pPr>
            <a:lvl7pPr marL="3255643" indent="0" algn="ctr">
              <a:buNone/>
              <a:defRPr>
                <a:solidFill>
                  <a:schemeClr val="tx1">
                    <a:tint val="75000"/>
                  </a:schemeClr>
                </a:solidFill>
              </a:defRPr>
            </a:lvl7pPr>
            <a:lvl8pPr marL="3798251" indent="0" algn="ctr">
              <a:buNone/>
              <a:defRPr>
                <a:solidFill>
                  <a:schemeClr val="tx1">
                    <a:tint val="75000"/>
                  </a:schemeClr>
                </a:solidFill>
              </a:defRPr>
            </a:lvl8pPr>
            <a:lvl9pPr marL="43408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85E2D0-E86C-43F6-91B8-6CEB022D611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3743943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5E2D0-E86C-43F6-91B8-6CEB022D611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112882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a:blip r:embed="rId3"/>
          <a:stretch>
            <a:fillRect/>
          </a:stretch>
        </p:blipFill>
        <p:spPr>
          <a:xfrm>
            <a:off x="858983" y="495302"/>
            <a:ext cx="2743200"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79">
                <a:solidFill>
                  <a:schemeClr val="tx1">
                    <a:tint val="75000"/>
                  </a:schemeClr>
                </a:solidFill>
              </a:defRPr>
            </a:lvl1pPr>
            <a:lvl2pPr marL="542607" indent="0">
              <a:buNone/>
              <a:defRPr sz="2132">
                <a:solidFill>
                  <a:schemeClr val="tx1">
                    <a:tint val="75000"/>
                  </a:schemeClr>
                </a:solidFill>
              </a:defRPr>
            </a:lvl2pPr>
            <a:lvl3pPr marL="1085214" indent="0">
              <a:buNone/>
              <a:defRPr sz="1884">
                <a:solidFill>
                  <a:schemeClr val="tx1">
                    <a:tint val="75000"/>
                  </a:schemeClr>
                </a:solidFill>
              </a:defRPr>
            </a:lvl3pPr>
            <a:lvl4pPr marL="1627822" indent="0">
              <a:buNone/>
              <a:defRPr sz="1685">
                <a:solidFill>
                  <a:schemeClr val="tx1">
                    <a:tint val="75000"/>
                  </a:schemeClr>
                </a:solidFill>
              </a:defRPr>
            </a:lvl4pPr>
            <a:lvl5pPr marL="2170429" indent="0">
              <a:buNone/>
              <a:defRPr sz="1685">
                <a:solidFill>
                  <a:schemeClr val="tx1">
                    <a:tint val="75000"/>
                  </a:schemeClr>
                </a:solidFill>
              </a:defRPr>
            </a:lvl5pPr>
            <a:lvl6pPr marL="2713036" indent="0">
              <a:buNone/>
              <a:defRPr sz="1685">
                <a:solidFill>
                  <a:schemeClr val="tx1">
                    <a:tint val="75000"/>
                  </a:schemeClr>
                </a:solidFill>
              </a:defRPr>
            </a:lvl6pPr>
            <a:lvl7pPr marL="3255643" indent="0">
              <a:buNone/>
              <a:defRPr sz="1685">
                <a:solidFill>
                  <a:schemeClr val="tx1">
                    <a:tint val="75000"/>
                  </a:schemeClr>
                </a:solidFill>
              </a:defRPr>
            </a:lvl7pPr>
            <a:lvl8pPr marL="3798251" indent="0">
              <a:buNone/>
              <a:defRPr sz="1685">
                <a:solidFill>
                  <a:schemeClr val="tx1">
                    <a:tint val="75000"/>
                  </a:schemeClr>
                </a:solidFill>
              </a:defRPr>
            </a:lvl8pPr>
            <a:lvl9pPr marL="4340858" indent="0">
              <a:buNone/>
              <a:defRPr sz="168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85E2D0-E86C-43F6-91B8-6CEB022D611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1867844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0418" y="3200401"/>
            <a:ext cx="14655800" cy="9051925"/>
          </a:xfrm>
        </p:spPr>
        <p:txBody>
          <a:bodyPr/>
          <a:lstStyle>
            <a:lvl1pPr>
              <a:defRPr sz="3321"/>
            </a:lvl1pPr>
            <a:lvl2pPr>
              <a:defRPr sz="2825"/>
            </a:lvl2pPr>
            <a:lvl3pPr>
              <a:defRPr sz="237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499417" y="3200401"/>
            <a:ext cx="14655800" cy="9051925"/>
          </a:xfrm>
        </p:spPr>
        <p:txBody>
          <a:bodyPr/>
          <a:lstStyle>
            <a:lvl1pPr>
              <a:defRPr sz="3321"/>
            </a:lvl1pPr>
            <a:lvl2pPr>
              <a:defRPr sz="2825"/>
            </a:lvl2pPr>
            <a:lvl3pPr>
              <a:defRPr sz="237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85E2D0-E86C-43F6-91B8-6CEB022D6114}"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252215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25" b="1"/>
            </a:lvl1pPr>
            <a:lvl2pPr marL="542607" indent="0">
              <a:buNone/>
              <a:defRPr sz="2379" b="1"/>
            </a:lvl2pPr>
            <a:lvl3pPr marL="1085214" indent="0">
              <a:buNone/>
              <a:defRPr sz="2132" b="1"/>
            </a:lvl3pPr>
            <a:lvl4pPr marL="1627822" indent="0">
              <a:buNone/>
              <a:defRPr sz="1884" b="1"/>
            </a:lvl4pPr>
            <a:lvl5pPr marL="2170429" indent="0">
              <a:buNone/>
              <a:defRPr sz="1884" b="1"/>
            </a:lvl5pPr>
            <a:lvl6pPr marL="2713036" indent="0">
              <a:buNone/>
              <a:defRPr sz="1884" b="1"/>
            </a:lvl6pPr>
            <a:lvl7pPr marL="3255643" indent="0">
              <a:buNone/>
              <a:defRPr sz="1884" b="1"/>
            </a:lvl7pPr>
            <a:lvl8pPr marL="3798251" indent="0">
              <a:buNone/>
              <a:defRPr sz="1884" b="1"/>
            </a:lvl8pPr>
            <a:lvl9pPr marL="4340858" indent="0">
              <a:buNone/>
              <a:defRPr sz="1884"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25"/>
            </a:lvl1pPr>
            <a:lvl2pPr>
              <a:defRPr sz="2379"/>
            </a:lvl2pPr>
            <a:lvl3pPr>
              <a:defRPr sz="2132"/>
            </a:lvl3pPr>
            <a:lvl4pPr>
              <a:defRPr sz="1884"/>
            </a:lvl4pPr>
            <a:lvl5pPr>
              <a:defRPr sz="1884"/>
            </a:lvl5pPr>
            <a:lvl6pPr>
              <a:defRPr sz="1884"/>
            </a:lvl6pPr>
            <a:lvl7pPr>
              <a:defRPr sz="1884"/>
            </a:lvl7pPr>
            <a:lvl8pPr>
              <a:defRPr sz="1884"/>
            </a:lvl8pPr>
            <a:lvl9pPr>
              <a:defRPr sz="18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25" b="1"/>
            </a:lvl1pPr>
            <a:lvl2pPr marL="542607" indent="0">
              <a:buNone/>
              <a:defRPr sz="2379" b="1"/>
            </a:lvl2pPr>
            <a:lvl3pPr marL="1085214" indent="0">
              <a:buNone/>
              <a:defRPr sz="2132" b="1"/>
            </a:lvl3pPr>
            <a:lvl4pPr marL="1627822" indent="0">
              <a:buNone/>
              <a:defRPr sz="1884" b="1"/>
            </a:lvl4pPr>
            <a:lvl5pPr marL="2170429" indent="0">
              <a:buNone/>
              <a:defRPr sz="1884" b="1"/>
            </a:lvl5pPr>
            <a:lvl6pPr marL="2713036" indent="0">
              <a:buNone/>
              <a:defRPr sz="1884" b="1"/>
            </a:lvl6pPr>
            <a:lvl7pPr marL="3255643" indent="0">
              <a:buNone/>
              <a:defRPr sz="1884" b="1"/>
            </a:lvl7pPr>
            <a:lvl8pPr marL="3798251" indent="0">
              <a:buNone/>
              <a:defRPr sz="1884" b="1"/>
            </a:lvl8pPr>
            <a:lvl9pPr marL="4340858" indent="0">
              <a:buNone/>
              <a:defRPr sz="1884"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825"/>
            </a:lvl1pPr>
            <a:lvl2pPr>
              <a:defRPr sz="2379"/>
            </a:lvl2pPr>
            <a:lvl3pPr>
              <a:defRPr sz="2132"/>
            </a:lvl3pPr>
            <a:lvl4pPr>
              <a:defRPr sz="1884"/>
            </a:lvl4pPr>
            <a:lvl5pPr>
              <a:defRPr sz="1884"/>
            </a:lvl5pPr>
            <a:lvl6pPr>
              <a:defRPr sz="1884"/>
            </a:lvl6pPr>
            <a:lvl7pPr>
              <a:defRPr sz="1884"/>
            </a:lvl7pPr>
            <a:lvl8pPr>
              <a:defRPr sz="1884"/>
            </a:lvl8pPr>
            <a:lvl9pPr>
              <a:defRPr sz="18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85E2D0-E86C-43F6-91B8-6CEB022D6114}" type="datetimeFigureOut">
              <a:rPr lang="en-US" smtClean="0"/>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1984652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85E2D0-E86C-43F6-91B8-6CEB022D6114}"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1846520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5E2D0-E86C-43F6-91B8-6CEB022D6114}"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3626017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7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17"/>
            </a:lvl1pPr>
            <a:lvl2pPr>
              <a:defRPr sz="3321"/>
            </a:lvl2pPr>
            <a:lvl3pPr>
              <a:defRPr sz="2825"/>
            </a:lvl3pPr>
            <a:lvl4pPr>
              <a:defRPr sz="2379"/>
            </a:lvl4pPr>
            <a:lvl5pPr>
              <a:defRPr sz="2379"/>
            </a:lvl5pPr>
            <a:lvl6pPr>
              <a:defRPr sz="2379"/>
            </a:lvl6pPr>
            <a:lvl7pPr>
              <a:defRPr sz="2379"/>
            </a:lvl7pPr>
            <a:lvl8pPr>
              <a:defRPr sz="2379"/>
            </a:lvl8pPr>
            <a:lvl9pPr>
              <a:defRPr sz="23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85"/>
            </a:lvl1pPr>
            <a:lvl2pPr marL="542607" indent="0">
              <a:buNone/>
              <a:defRPr sz="1438"/>
            </a:lvl2pPr>
            <a:lvl3pPr marL="1085214" indent="0">
              <a:buNone/>
              <a:defRPr sz="1190"/>
            </a:lvl3pPr>
            <a:lvl4pPr marL="1627822" indent="0">
              <a:buNone/>
              <a:defRPr sz="1091"/>
            </a:lvl4pPr>
            <a:lvl5pPr marL="2170429" indent="0">
              <a:buNone/>
              <a:defRPr sz="1091"/>
            </a:lvl5pPr>
            <a:lvl6pPr marL="2713036" indent="0">
              <a:buNone/>
              <a:defRPr sz="1091"/>
            </a:lvl6pPr>
            <a:lvl7pPr marL="3255643" indent="0">
              <a:buNone/>
              <a:defRPr sz="1091"/>
            </a:lvl7pPr>
            <a:lvl8pPr marL="3798251" indent="0">
              <a:buNone/>
              <a:defRPr sz="1091"/>
            </a:lvl8pPr>
            <a:lvl9pPr marL="4340858" indent="0">
              <a:buNone/>
              <a:defRPr sz="1091"/>
            </a:lvl9pPr>
          </a:lstStyle>
          <a:p>
            <a:pPr lvl="0"/>
            <a:r>
              <a:rPr lang="en-US"/>
              <a:t>Click to edit Master text styles</a:t>
            </a:r>
          </a:p>
        </p:txBody>
      </p:sp>
      <p:sp>
        <p:nvSpPr>
          <p:cNvPr id="5" name="Date Placeholder 4"/>
          <p:cNvSpPr>
            <a:spLocks noGrp="1"/>
          </p:cNvSpPr>
          <p:nvPr>
            <p:ph type="dt" sz="half" idx="10"/>
          </p:nvPr>
        </p:nvSpPr>
        <p:spPr/>
        <p:txBody>
          <a:bodyPr/>
          <a:lstStyle/>
          <a:p>
            <a:fld id="{D385E2D0-E86C-43F6-91B8-6CEB022D6114}"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2548723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379"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17"/>
            </a:lvl1pPr>
            <a:lvl2pPr marL="542607" indent="0">
              <a:buNone/>
              <a:defRPr sz="3321"/>
            </a:lvl2pPr>
            <a:lvl3pPr marL="1085214" indent="0">
              <a:buNone/>
              <a:defRPr sz="2825"/>
            </a:lvl3pPr>
            <a:lvl4pPr marL="1627822" indent="0">
              <a:buNone/>
              <a:defRPr sz="2379"/>
            </a:lvl4pPr>
            <a:lvl5pPr marL="2170429" indent="0">
              <a:buNone/>
              <a:defRPr sz="2379"/>
            </a:lvl5pPr>
            <a:lvl6pPr marL="2713036" indent="0">
              <a:buNone/>
              <a:defRPr sz="2379"/>
            </a:lvl6pPr>
            <a:lvl7pPr marL="3255643" indent="0">
              <a:buNone/>
              <a:defRPr sz="2379"/>
            </a:lvl7pPr>
            <a:lvl8pPr marL="3798251" indent="0">
              <a:buNone/>
              <a:defRPr sz="2379"/>
            </a:lvl8pPr>
            <a:lvl9pPr marL="4340858" indent="0">
              <a:buNone/>
              <a:defRPr sz="2379"/>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5"/>
            </a:lvl1pPr>
            <a:lvl2pPr marL="542607" indent="0">
              <a:buNone/>
              <a:defRPr sz="1438"/>
            </a:lvl2pPr>
            <a:lvl3pPr marL="1085214" indent="0">
              <a:buNone/>
              <a:defRPr sz="1190"/>
            </a:lvl3pPr>
            <a:lvl4pPr marL="1627822" indent="0">
              <a:buNone/>
              <a:defRPr sz="1091"/>
            </a:lvl4pPr>
            <a:lvl5pPr marL="2170429" indent="0">
              <a:buNone/>
              <a:defRPr sz="1091"/>
            </a:lvl5pPr>
            <a:lvl6pPr marL="2713036" indent="0">
              <a:buNone/>
              <a:defRPr sz="1091"/>
            </a:lvl6pPr>
            <a:lvl7pPr marL="3255643" indent="0">
              <a:buNone/>
              <a:defRPr sz="1091"/>
            </a:lvl7pPr>
            <a:lvl8pPr marL="3798251" indent="0">
              <a:buNone/>
              <a:defRPr sz="1091"/>
            </a:lvl8pPr>
            <a:lvl9pPr marL="4340858" indent="0">
              <a:buNone/>
              <a:defRPr sz="1091"/>
            </a:lvl9pPr>
          </a:lstStyle>
          <a:p>
            <a:pPr lvl="0"/>
            <a:r>
              <a:rPr lang="en-US"/>
              <a:t>Click to edit Master text styles</a:t>
            </a:r>
          </a:p>
        </p:txBody>
      </p:sp>
      <p:sp>
        <p:nvSpPr>
          <p:cNvPr id="5" name="Date Placeholder 4"/>
          <p:cNvSpPr>
            <a:spLocks noGrp="1"/>
          </p:cNvSpPr>
          <p:nvPr>
            <p:ph type="dt" sz="half" idx="10"/>
          </p:nvPr>
        </p:nvSpPr>
        <p:spPr/>
        <p:txBody>
          <a:bodyPr/>
          <a:lstStyle/>
          <a:p>
            <a:fld id="{D385E2D0-E86C-43F6-91B8-6CEB022D6114}"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119666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5E2D0-E86C-43F6-91B8-6CEB022D611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3290708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776518" y="549275"/>
            <a:ext cx="73787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0418" y="549275"/>
            <a:ext cx="219329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5E2D0-E86C-43F6-91B8-6CEB022D611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282169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914400" y="2130428"/>
            <a:ext cx="10363200" cy="1470025"/>
          </a:xfrm>
        </p:spPr>
        <p:txBody>
          <a:bodyPr/>
          <a:lstStyle/>
          <a:p>
            <a:r>
              <a:rPr lang="es-ES_tradnl" dirty="0"/>
              <a:t>CLIC PARA EDITAR TÍTULO</a:t>
            </a:r>
            <a:endParaRPr lang="es-ES" dirty="0"/>
          </a:p>
        </p:txBody>
      </p:sp>
      <p:sp>
        <p:nvSpPr>
          <p:cNvPr id="3" name="Subtítulo 2"/>
          <p:cNvSpPr>
            <a:spLocks noGrp="1"/>
          </p:cNvSpPr>
          <p:nvPr>
            <p:ph type="subTitle" idx="1"/>
          </p:nvPr>
        </p:nvSpPr>
        <p:spPr>
          <a:xfrm>
            <a:off x="1828800" y="3768355"/>
            <a:ext cx="8534400" cy="1752600"/>
          </a:xfrm>
        </p:spPr>
        <p:txBody>
          <a:bodyPr/>
          <a:lstStyle>
            <a:lvl1pPr marL="0" indent="0" algn="ctr">
              <a:buNone/>
              <a:defRPr>
                <a:solidFill>
                  <a:srgbClr val="FF6666"/>
                </a:solidFill>
              </a:defRPr>
            </a:lvl1pPr>
            <a:lvl2pPr marL="495181" indent="0" algn="ctr">
              <a:buNone/>
              <a:defRPr>
                <a:solidFill>
                  <a:schemeClr val="tx1">
                    <a:tint val="75000"/>
                  </a:schemeClr>
                </a:solidFill>
              </a:defRPr>
            </a:lvl2pPr>
            <a:lvl3pPr marL="990363" indent="0" algn="ctr">
              <a:buNone/>
              <a:defRPr>
                <a:solidFill>
                  <a:schemeClr val="tx1">
                    <a:tint val="75000"/>
                  </a:schemeClr>
                </a:solidFill>
              </a:defRPr>
            </a:lvl3pPr>
            <a:lvl4pPr marL="1485543" indent="0" algn="ctr">
              <a:buNone/>
              <a:defRPr>
                <a:solidFill>
                  <a:schemeClr val="tx1">
                    <a:tint val="75000"/>
                  </a:schemeClr>
                </a:solidFill>
              </a:defRPr>
            </a:lvl4pPr>
            <a:lvl5pPr marL="1980724" indent="0" algn="ctr">
              <a:buNone/>
              <a:defRPr>
                <a:solidFill>
                  <a:schemeClr val="tx1">
                    <a:tint val="75000"/>
                  </a:schemeClr>
                </a:solidFill>
              </a:defRPr>
            </a:lvl5pPr>
            <a:lvl6pPr marL="2475906" indent="0" algn="ctr">
              <a:buNone/>
              <a:defRPr>
                <a:solidFill>
                  <a:schemeClr val="tx1">
                    <a:tint val="75000"/>
                  </a:schemeClr>
                </a:solidFill>
              </a:defRPr>
            </a:lvl6pPr>
            <a:lvl7pPr marL="2971087" indent="0" algn="ctr">
              <a:buNone/>
              <a:defRPr>
                <a:solidFill>
                  <a:schemeClr val="tx1">
                    <a:tint val="75000"/>
                  </a:schemeClr>
                </a:solidFill>
              </a:defRPr>
            </a:lvl7pPr>
            <a:lvl8pPr marL="3466267" indent="0" algn="ctr">
              <a:buNone/>
              <a:defRPr>
                <a:solidFill>
                  <a:schemeClr val="tx1">
                    <a:tint val="75000"/>
                  </a:schemeClr>
                </a:solidFill>
              </a:defRPr>
            </a:lvl8pPr>
            <a:lvl9pPr marL="3961449" indent="0" algn="ctr">
              <a:buNone/>
              <a:defRPr>
                <a:solidFill>
                  <a:schemeClr val="tx1">
                    <a:tint val="75000"/>
                  </a:schemeClr>
                </a:solidFill>
              </a:defRPr>
            </a:lvl9pPr>
          </a:lstStyle>
          <a:p>
            <a:r>
              <a:rPr lang="es-ES_tradnl"/>
              <a:t>Haga clic para modificar el estilo de subtítulo del patrón</a:t>
            </a:r>
            <a:endParaRPr lang="es-ES"/>
          </a:p>
        </p:txBody>
      </p:sp>
      <p:sp>
        <p:nvSpPr>
          <p:cNvPr id="6" name="Marcador de número de diapositiva 5"/>
          <p:cNvSpPr>
            <a:spLocks noGrp="1"/>
          </p:cNvSpPr>
          <p:nvPr>
            <p:ph type="sldNum" sz="quarter" idx="12"/>
          </p:nvPr>
        </p:nvSpPr>
        <p:spPr/>
        <p:txBody>
          <a:bodyPr/>
          <a:lstStyle/>
          <a:p>
            <a:fld id="{97D73478-CC7D-3246-9B24-ABC68B31D946}" type="slidenum">
              <a:rPr lang="es-ES" smtClean="0"/>
              <a:pPr/>
              <a:t>‹#›</a:t>
            </a:fld>
            <a:endParaRPr lang="es-ES"/>
          </a:p>
        </p:txBody>
      </p:sp>
      <p:cxnSp>
        <p:nvCxnSpPr>
          <p:cNvPr id="10" name="Conector recto 9"/>
          <p:cNvCxnSpPr/>
          <p:nvPr userDrawn="1"/>
        </p:nvCxnSpPr>
        <p:spPr>
          <a:xfrm>
            <a:off x="2025091" y="3194944"/>
            <a:ext cx="8135275" cy="0"/>
          </a:xfrm>
          <a:prstGeom prst="line">
            <a:avLst/>
          </a:prstGeom>
          <a:ln>
            <a:solidFill>
              <a:srgbClr val="FF6666"/>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7132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5" name="Rectángulo 4"/>
          <p:cNvSpPr/>
          <p:nvPr userDrawn="1"/>
        </p:nvSpPr>
        <p:spPr>
          <a:xfrm>
            <a:off x="0" y="0"/>
            <a:ext cx="12192000" cy="6858000"/>
          </a:xfrm>
          <a:prstGeom prst="rect">
            <a:avLst/>
          </a:prstGeom>
          <a:gradFill flip="none" rotWithShape="1">
            <a:gsLst>
              <a:gs pos="0">
                <a:srgbClr val="FF6666">
                  <a:alpha val="73000"/>
                  <a:lumMod val="72000"/>
                  <a:lumOff val="28000"/>
                </a:srgbClr>
              </a:gs>
              <a:gs pos="96000">
                <a:schemeClr val="accent1">
                  <a:lumMod val="5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lIns="99034" tIns="49517" rIns="99034" bIns="49517" spcCol="0" rtlCol="0" anchor="ctr"/>
          <a:lstStyle/>
          <a:p>
            <a:pPr algn="ctr" defTabSz="495181"/>
            <a:endParaRPr lang="es-ES" sz="1939">
              <a:solidFill>
                <a:prstClr val="white"/>
              </a:solidFill>
            </a:endParaRPr>
          </a:p>
        </p:txBody>
      </p:sp>
      <p:sp>
        <p:nvSpPr>
          <p:cNvPr id="7" name="Subtítulo 2"/>
          <p:cNvSpPr>
            <a:spLocks noGrp="1"/>
          </p:cNvSpPr>
          <p:nvPr>
            <p:ph type="subTitle" idx="1"/>
          </p:nvPr>
        </p:nvSpPr>
        <p:spPr>
          <a:xfrm>
            <a:off x="1828800" y="3768355"/>
            <a:ext cx="8534400" cy="1752600"/>
          </a:xfrm>
        </p:spPr>
        <p:txBody>
          <a:bodyPr/>
          <a:lstStyle>
            <a:lvl1pPr marL="0" indent="0" algn="ctr">
              <a:buNone/>
              <a:defRPr>
                <a:solidFill>
                  <a:schemeClr val="bg1"/>
                </a:solidFill>
              </a:defRPr>
            </a:lvl1pPr>
            <a:lvl2pPr marL="495181" indent="0" algn="ctr">
              <a:buNone/>
              <a:defRPr>
                <a:solidFill>
                  <a:schemeClr val="tx1">
                    <a:tint val="75000"/>
                  </a:schemeClr>
                </a:solidFill>
              </a:defRPr>
            </a:lvl2pPr>
            <a:lvl3pPr marL="990363" indent="0" algn="ctr">
              <a:buNone/>
              <a:defRPr>
                <a:solidFill>
                  <a:schemeClr val="tx1">
                    <a:tint val="75000"/>
                  </a:schemeClr>
                </a:solidFill>
              </a:defRPr>
            </a:lvl3pPr>
            <a:lvl4pPr marL="1485543" indent="0" algn="ctr">
              <a:buNone/>
              <a:defRPr>
                <a:solidFill>
                  <a:schemeClr val="tx1">
                    <a:tint val="75000"/>
                  </a:schemeClr>
                </a:solidFill>
              </a:defRPr>
            </a:lvl4pPr>
            <a:lvl5pPr marL="1980724" indent="0" algn="ctr">
              <a:buNone/>
              <a:defRPr>
                <a:solidFill>
                  <a:schemeClr val="tx1">
                    <a:tint val="75000"/>
                  </a:schemeClr>
                </a:solidFill>
              </a:defRPr>
            </a:lvl5pPr>
            <a:lvl6pPr marL="2475906" indent="0" algn="ctr">
              <a:buNone/>
              <a:defRPr>
                <a:solidFill>
                  <a:schemeClr val="tx1">
                    <a:tint val="75000"/>
                  </a:schemeClr>
                </a:solidFill>
              </a:defRPr>
            </a:lvl6pPr>
            <a:lvl7pPr marL="2971087" indent="0" algn="ctr">
              <a:buNone/>
              <a:defRPr>
                <a:solidFill>
                  <a:schemeClr val="tx1">
                    <a:tint val="75000"/>
                  </a:schemeClr>
                </a:solidFill>
              </a:defRPr>
            </a:lvl7pPr>
            <a:lvl8pPr marL="3466267" indent="0" algn="ctr">
              <a:buNone/>
              <a:defRPr>
                <a:solidFill>
                  <a:schemeClr val="tx1">
                    <a:tint val="75000"/>
                  </a:schemeClr>
                </a:solidFill>
              </a:defRPr>
            </a:lvl8pPr>
            <a:lvl9pPr marL="3961449" indent="0" algn="ctr">
              <a:buNone/>
              <a:defRPr>
                <a:solidFill>
                  <a:schemeClr val="tx1">
                    <a:tint val="75000"/>
                  </a:schemeClr>
                </a:solidFill>
              </a:defRPr>
            </a:lvl9pPr>
          </a:lstStyle>
          <a:p>
            <a:r>
              <a:rPr lang="es-ES_tradnl" dirty="0"/>
              <a:t>Haga clic para modificar el estilo de subtítulo del patrón</a:t>
            </a:r>
            <a:endParaRPr lang="es-ES" dirty="0"/>
          </a:p>
        </p:txBody>
      </p:sp>
      <p:sp>
        <p:nvSpPr>
          <p:cNvPr id="6" name="Título 1"/>
          <p:cNvSpPr>
            <a:spLocks noGrp="1"/>
          </p:cNvSpPr>
          <p:nvPr>
            <p:ph type="ctrTitle" hasCustomPrompt="1"/>
          </p:nvPr>
        </p:nvSpPr>
        <p:spPr>
          <a:xfrm>
            <a:off x="914400" y="2130428"/>
            <a:ext cx="10363200" cy="1470025"/>
          </a:xfrm>
        </p:spPr>
        <p:txBody>
          <a:bodyPr/>
          <a:lstStyle>
            <a:lvl1pPr>
              <a:defRPr>
                <a:solidFill>
                  <a:schemeClr val="bg1">
                    <a:lumMod val="95000"/>
                  </a:schemeClr>
                </a:solidFill>
              </a:defRPr>
            </a:lvl1pPr>
          </a:lstStyle>
          <a:p>
            <a:r>
              <a:rPr lang="es-ES_tradnl" dirty="0"/>
              <a:t>CLIC PARA EDITAR TÍTULO</a:t>
            </a:r>
            <a:endParaRPr lang="es-ES" dirty="0"/>
          </a:p>
        </p:txBody>
      </p:sp>
      <p:cxnSp>
        <p:nvCxnSpPr>
          <p:cNvPr id="8" name="Conector recto 7"/>
          <p:cNvCxnSpPr/>
          <p:nvPr userDrawn="1"/>
        </p:nvCxnSpPr>
        <p:spPr>
          <a:xfrm>
            <a:off x="2025091" y="3194944"/>
            <a:ext cx="8135275" cy="0"/>
          </a:xfrm>
          <a:prstGeom prst="line">
            <a:avLst/>
          </a:prstGeom>
          <a:ln>
            <a:solidFill>
              <a:srgbClr val="FF6666"/>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8975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lvl1pPr>
              <a:defRPr baseline="0"/>
            </a:lvl1pPr>
          </a:lstStyle>
          <a:p>
            <a:r>
              <a:rPr lang="es-ES_tradnl" dirty="0"/>
              <a:t>CLIC PARA EDITAR TÍTULO</a:t>
            </a:r>
            <a:endParaRPr lang="es-ES" dirty="0"/>
          </a:p>
        </p:txBody>
      </p:sp>
      <p:sp>
        <p:nvSpPr>
          <p:cNvPr id="3" name="Marcador de contenido 2"/>
          <p:cNvSpPr>
            <a:spLocks noGrp="1"/>
          </p:cNvSpPr>
          <p:nvPr>
            <p:ph idx="1"/>
          </p:nvPr>
        </p:nvSpPr>
        <p:spPr/>
        <p:txBody>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6" name="Marcador de número de diapositiva 5"/>
          <p:cNvSpPr>
            <a:spLocks noGrp="1"/>
          </p:cNvSpPr>
          <p:nvPr>
            <p:ph type="sldNum" sz="quarter" idx="12"/>
          </p:nvPr>
        </p:nvSpPr>
        <p:spPr/>
        <p:txBody>
          <a:bodyPr/>
          <a:lstStyle/>
          <a:p>
            <a:fld id="{97D73478-CC7D-3246-9B24-ABC68B31D946}" type="slidenum">
              <a:rPr lang="es-ES" smtClean="0"/>
              <a:pPr/>
              <a:t>‹#›</a:t>
            </a:fld>
            <a:endParaRPr lang="es-ES"/>
          </a:p>
        </p:txBody>
      </p:sp>
      <p:cxnSp>
        <p:nvCxnSpPr>
          <p:cNvPr id="9" name="Conector recto 8"/>
          <p:cNvCxnSpPr/>
          <p:nvPr userDrawn="1"/>
        </p:nvCxnSpPr>
        <p:spPr>
          <a:xfrm>
            <a:off x="2025091" y="1178463"/>
            <a:ext cx="8135275" cy="0"/>
          </a:xfrm>
          <a:prstGeom prst="line">
            <a:avLst/>
          </a:prstGeom>
          <a:ln>
            <a:solidFill>
              <a:srgbClr val="FF6666"/>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5843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462531" y="707079"/>
            <a:ext cx="6119868" cy="710561"/>
          </a:xfrm>
        </p:spPr>
        <p:txBody>
          <a:bodyPr>
            <a:normAutofit/>
          </a:bodyPr>
          <a:lstStyle>
            <a:lvl1pPr>
              <a:defRPr sz="2585"/>
            </a:lvl1pPr>
          </a:lstStyle>
          <a:p>
            <a:r>
              <a:rPr lang="es-ES_tradnl" dirty="0"/>
              <a:t>CLIC PARA EDITAR TÍTULO</a:t>
            </a:r>
            <a:endParaRPr lang="es-ES" dirty="0"/>
          </a:p>
        </p:txBody>
      </p:sp>
      <p:sp>
        <p:nvSpPr>
          <p:cNvPr id="4" name="Marcador de número de diapositiva 3"/>
          <p:cNvSpPr>
            <a:spLocks noGrp="1"/>
          </p:cNvSpPr>
          <p:nvPr>
            <p:ph type="sldNum" sz="quarter" idx="11"/>
          </p:nvPr>
        </p:nvSpPr>
        <p:spPr/>
        <p:txBody>
          <a:bodyPr/>
          <a:lstStyle/>
          <a:p>
            <a:fld id="{97D73478-CC7D-3246-9B24-ABC68B31D946}" type="slidenum">
              <a:rPr lang="es-ES" smtClean="0"/>
              <a:pPr/>
              <a:t>‹#›</a:t>
            </a:fld>
            <a:endParaRPr lang="es-ES" dirty="0"/>
          </a:p>
        </p:txBody>
      </p:sp>
      <p:sp>
        <p:nvSpPr>
          <p:cNvPr id="6" name="Marcador de posición de imagen 5"/>
          <p:cNvSpPr>
            <a:spLocks noGrp="1"/>
          </p:cNvSpPr>
          <p:nvPr>
            <p:ph type="pic" sz="quarter" idx="12"/>
          </p:nvPr>
        </p:nvSpPr>
        <p:spPr>
          <a:xfrm>
            <a:off x="754185" y="706438"/>
            <a:ext cx="4513384" cy="5419726"/>
          </a:xfrm>
        </p:spPr>
        <p:txBody>
          <a:bodyPr/>
          <a:lstStyle/>
          <a:p>
            <a:endParaRPr lang="es-ES"/>
          </a:p>
        </p:txBody>
      </p:sp>
      <p:sp>
        <p:nvSpPr>
          <p:cNvPr id="7" name="Marcador de contenido 2"/>
          <p:cNvSpPr>
            <a:spLocks noGrp="1"/>
          </p:cNvSpPr>
          <p:nvPr>
            <p:ph idx="1"/>
          </p:nvPr>
        </p:nvSpPr>
        <p:spPr>
          <a:xfrm>
            <a:off x="5462531" y="1600203"/>
            <a:ext cx="6119869" cy="4525963"/>
          </a:xfrm>
        </p:spPr>
        <p:txBody>
          <a:bodyPr>
            <a:normAutofit/>
          </a:bodyPr>
          <a:lstStyle>
            <a:lvl1pPr>
              <a:defRPr sz="1292"/>
            </a:lvl1pPr>
            <a:lvl2pPr>
              <a:defRPr sz="1292"/>
            </a:lvl2pPr>
            <a:lvl3pPr>
              <a:defRPr sz="1292"/>
            </a:lvl3pPr>
            <a:lvl4pPr>
              <a:defRPr sz="1292"/>
            </a:lvl4pPr>
            <a:lvl5pPr>
              <a:defRPr sz="1292"/>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2883846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1"/>
          </p:nvPr>
        </p:nvSpPr>
        <p:spPr/>
        <p:txBody>
          <a:bodyPr/>
          <a:lstStyle/>
          <a:p>
            <a:fld id="{97D73478-CC7D-3246-9B24-ABC68B31D946}" type="slidenum">
              <a:rPr lang="es-ES" smtClean="0"/>
              <a:pPr/>
              <a:t>‹#›</a:t>
            </a:fld>
            <a:endParaRPr lang="es-ES" dirty="0"/>
          </a:p>
        </p:txBody>
      </p:sp>
      <p:sp>
        <p:nvSpPr>
          <p:cNvPr id="5" name="Título 1"/>
          <p:cNvSpPr>
            <a:spLocks noGrp="1"/>
          </p:cNvSpPr>
          <p:nvPr>
            <p:ph type="title" hasCustomPrompt="1"/>
          </p:nvPr>
        </p:nvSpPr>
        <p:spPr>
          <a:xfrm>
            <a:off x="4204328" y="927971"/>
            <a:ext cx="3947208" cy="710561"/>
          </a:xfrm>
        </p:spPr>
        <p:txBody>
          <a:bodyPr>
            <a:normAutofit/>
          </a:bodyPr>
          <a:lstStyle>
            <a:lvl1pPr>
              <a:defRPr sz="2585"/>
            </a:lvl1pPr>
          </a:lstStyle>
          <a:p>
            <a:r>
              <a:rPr lang="es-ES_tradnl" dirty="0"/>
              <a:t>CLIC PARA EDITAR TÍTULO</a:t>
            </a:r>
            <a:endParaRPr lang="es-ES" dirty="0"/>
          </a:p>
        </p:txBody>
      </p:sp>
      <p:sp>
        <p:nvSpPr>
          <p:cNvPr id="6" name="Marcador de posición de imagen 5"/>
          <p:cNvSpPr>
            <a:spLocks noGrp="1"/>
          </p:cNvSpPr>
          <p:nvPr>
            <p:ph type="pic" sz="quarter" idx="12"/>
          </p:nvPr>
        </p:nvSpPr>
        <p:spPr>
          <a:xfrm>
            <a:off x="754620" y="927330"/>
            <a:ext cx="3364760" cy="4928056"/>
          </a:xfrm>
        </p:spPr>
        <p:txBody>
          <a:bodyPr/>
          <a:lstStyle/>
          <a:p>
            <a:endParaRPr lang="es-ES" dirty="0"/>
          </a:p>
        </p:txBody>
      </p:sp>
      <p:sp>
        <p:nvSpPr>
          <p:cNvPr id="7" name="Marcador de contenido 2"/>
          <p:cNvSpPr>
            <a:spLocks noGrp="1"/>
          </p:cNvSpPr>
          <p:nvPr>
            <p:ph idx="1"/>
          </p:nvPr>
        </p:nvSpPr>
        <p:spPr>
          <a:xfrm>
            <a:off x="4204329" y="1821094"/>
            <a:ext cx="3947209" cy="4034292"/>
          </a:xfrm>
        </p:spPr>
        <p:txBody>
          <a:bodyPr/>
          <a:lstStyle>
            <a:lvl1pPr>
              <a:defRPr sz="1292"/>
            </a:lvl1pPr>
            <a:lvl2pPr>
              <a:defRPr sz="1292"/>
            </a:lvl2pPr>
            <a:lvl3pPr>
              <a:defRPr sz="1292"/>
            </a:lvl3pPr>
            <a:lvl4pPr>
              <a:defRPr sz="1292"/>
            </a:lvl4pPr>
            <a:lvl5pPr>
              <a:defRPr sz="1292"/>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8" name="Marcador de posición de imagen 5"/>
          <p:cNvSpPr>
            <a:spLocks noGrp="1"/>
          </p:cNvSpPr>
          <p:nvPr>
            <p:ph type="pic" sz="quarter" idx="13"/>
          </p:nvPr>
        </p:nvSpPr>
        <p:spPr>
          <a:xfrm>
            <a:off x="8217641" y="927330"/>
            <a:ext cx="3364760" cy="4928056"/>
          </a:xfrm>
        </p:spPr>
        <p:txBody>
          <a:bodyPr/>
          <a:lstStyle/>
          <a:p>
            <a:endParaRPr lang="es-ES"/>
          </a:p>
        </p:txBody>
      </p:sp>
    </p:spTree>
    <p:extLst>
      <p:ext uri="{BB962C8B-B14F-4D97-AF65-F5344CB8AC3E}">
        <p14:creationId xmlns:p14="http://schemas.microsoft.com/office/powerpoint/2010/main" val="4117570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3"/>
            <a:ext cx="10363200" cy="1362075"/>
          </a:xfrm>
        </p:spPr>
        <p:txBody>
          <a:bodyPr anchor="t">
            <a:normAutofit/>
          </a:bodyPr>
          <a:lstStyle>
            <a:lvl1pPr algn="ctr">
              <a:defRPr sz="3046" b="1" cap="all"/>
            </a:lvl1pPr>
          </a:lstStyle>
          <a:p>
            <a:r>
              <a:rPr lang="es-ES_tradnl" dirty="0"/>
              <a:t>Clic para editar título</a:t>
            </a:r>
            <a:endParaRPr lang="es-ES" dirty="0"/>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123">
                <a:solidFill>
                  <a:schemeClr val="tx1">
                    <a:tint val="75000"/>
                  </a:schemeClr>
                </a:solidFill>
              </a:defRPr>
            </a:lvl1pPr>
            <a:lvl2pPr marL="495181" indent="0">
              <a:buNone/>
              <a:defRPr sz="1939">
                <a:solidFill>
                  <a:schemeClr val="tx1">
                    <a:tint val="75000"/>
                  </a:schemeClr>
                </a:solidFill>
              </a:defRPr>
            </a:lvl2pPr>
            <a:lvl3pPr marL="990363" indent="0">
              <a:buNone/>
              <a:defRPr sz="1754">
                <a:solidFill>
                  <a:schemeClr val="tx1">
                    <a:tint val="75000"/>
                  </a:schemeClr>
                </a:solidFill>
              </a:defRPr>
            </a:lvl3pPr>
            <a:lvl4pPr marL="1485543" indent="0">
              <a:buNone/>
              <a:defRPr sz="1477">
                <a:solidFill>
                  <a:schemeClr val="tx1">
                    <a:tint val="75000"/>
                  </a:schemeClr>
                </a:solidFill>
              </a:defRPr>
            </a:lvl4pPr>
            <a:lvl5pPr marL="1980724" indent="0">
              <a:buNone/>
              <a:defRPr sz="1477">
                <a:solidFill>
                  <a:schemeClr val="tx1">
                    <a:tint val="75000"/>
                  </a:schemeClr>
                </a:solidFill>
              </a:defRPr>
            </a:lvl5pPr>
            <a:lvl6pPr marL="2475906" indent="0">
              <a:buNone/>
              <a:defRPr sz="1477">
                <a:solidFill>
                  <a:schemeClr val="tx1">
                    <a:tint val="75000"/>
                  </a:schemeClr>
                </a:solidFill>
              </a:defRPr>
            </a:lvl6pPr>
            <a:lvl7pPr marL="2971087" indent="0">
              <a:buNone/>
              <a:defRPr sz="1477">
                <a:solidFill>
                  <a:schemeClr val="tx1">
                    <a:tint val="75000"/>
                  </a:schemeClr>
                </a:solidFill>
              </a:defRPr>
            </a:lvl7pPr>
            <a:lvl8pPr marL="3466267" indent="0">
              <a:buNone/>
              <a:defRPr sz="1477">
                <a:solidFill>
                  <a:schemeClr val="tx1">
                    <a:tint val="75000"/>
                  </a:schemeClr>
                </a:solidFill>
              </a:defRPr>
            </a:lvl8pPr>
            <a:lvl9pPr marL="3961449" indent="0">
              <a:buNone/>
              <a:defRPr sz="1477">
                <a:solidFill>
                  <a:schemeClr val="tx1">
                    <a:tint val="75000"/>
                  </a:schemeClr>
                </a:solidFill>
              </a:defRPr>
            </a:lvl9pPr>
          </a:lstStyle>
          <a:p>
            <a:pPr lvl="0"/>
            <a:r>
              <a:rPr lang="es-ES_tradnl"/>
              <a:t>Haga clic para modificar el estilo de texto del patrón</a:t>
            </a:r>
          </a:p>
        </p:txBody>
      </p:sp>
      <p:sp>
        <p:nvSpPr>
          <p:cNvPr id="6" name="Marcador de número de diapositiva 5"/>
          <p:cNvSpPr>
            <a:spLocks noGrp="1"/>
          </p:cNvSpPr>
          <p:nvPr>
            <p:ph type="sldNum" sz="quarter" idx="12"/>
          </p:nvPr>
        </p:nvSpPr>
        <p:spPr/>
        <p:txBody>
          <a:bodyPr/>
          <a:lstStyle/>
          <a:p>
            <a:fld id="{97D73478-CC7D-3246-9B24-ABC68B31D946}" type="slidenum">
              <a:rPr lang="es-ES" smtClean="0"/>
              <a:pPr/>
              <a:t>‹#›</a:t>
            </a:fld>
            <a:endParaRPr lang="es-ES"/>
          </a:p>
        </p:txBody>
      </p:sp>
      <p:cxnSp>
        <p:nvCxnSpPr>
          <p:cNvPr id="9" name="Conector recto 8"/>
          <p:cNvCxnSpPr/>
          <p:nvPr userDrawn="1"/>
        </p:nvCxnSpPr>
        <p:spPr>
          <a:xfrm>
            <a:off x="2025091" y="4975733"/>
            <a:ext cx="8135275" cy="0"/>
          </a:xfrm>
          <a:prstGeom prst="line">
            <a:avLst/>
          </a:prstGeom>
          <a:ln>
            <a:solidFill>
              <a:srgbClr val="FF6666"/>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5776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_tradnl" dirty="0"/>
              <a:t>CLIC PARA EDITAR TÍTULO</a:t>
            </a:r>
            <a:endParaRPr lang="es-ES" dirty="0"/>
          </a:p>
        </p:txBody>
      </p:sp>
      <p:sp>
        <p:nvSpPr>
          <p:cNvPr id="3" name="Marcador de contenido 2"/>
          <p:cNvSpPr>
            <a:spLocks noGrp="1"/>
          </p:cNvSpPr>
          <p:nvPr>
            <p:ph sz="half" idx="1"/>
          </p:nvPr>
        </p:nvSpPr>
        <p:spPr>
          <a:xfrm>
            <a:off x="609600" y="1600203"/>
            <a:ext cx="5384800" cy="4525963"/>
          </a:xfrm>
        </p:spPr>
        <p:txBody>
          <a:bodyPr>
            <a:normAutofit/>
          </a:bodyPr>
          <a:lstStyle>
            <a:lvl1pPr>
              <a:defRPr sz="1846"/>
            </a:lvl1pPr>
            <a:lvl2pPr>
              <a:defRPr sz="1477"/>
            </a:lvl2pPr>
            <a:lvl3pPr>
              <a:defRPr sz="1292"/>
            </a:lvl3pPr>
            <a:lvl4pPr>
              <a:defRPr sz="1292"/>
            </a:lvl4pPr>
            <a:lvl5pPr>
              <a:defRPr sz="1292"/>
            </a:lvl5pPr>
            <a:lvl6pPr>
              <a:defRPr sz="1939"/>
            </a:lvl6pPr>
            <a:lvl7pPr>
              <a:defRPr sz="1939"/>
            </a:lvl7pPr>
            <a:lvl8pPr>
              <a:defRPr sz="1939"/>
            </a:lvl8pPr>
            <a:lvl9pPr>
              <a:defRPr sz="1939"/>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3"/>
            <a:ext cx="5384800" cy="4525963"/>
          </a:xfrm>
        </p:spPr>
        <p:txBody>
          <a:bodyPr>
            <a:normAutofit/>
          </a:bodyPr>
          <a:lstStyle>
            <a:lvl1pPr>
              <a:defRPr sz="1846"/>
            </a:lvl1pPr>
            <a:lvl2pPr>
              <a:defRPr sz="1477"/>
            </a:lvl2pPr>
            <a:lvl3pPr>
              <a:defRPr sz="1292"/>
            </a:lvl3pPr>
            <a:lvl4pPr>
              <a:defRPr sz="1292"/>
            </a:lvl4pPr>
            <a:lvl5pPr>
              <a:defRPr sz="1292"/>
            </a:lvl5pPr>
            <a:lvl6pPr>
              <a:defRPr sz="1939"/>
            </a:lvl6pPr>
            <a:lvl7pPr>
              <a:defRPr sz="1939"/>
            </a:lvl7pPr>
            <a:lvl8pPr>
              <a:defRPr sz="1939"/>
            </a:lvl8pPr>
            <a:lvl9pPr>
              <a:defRPr sz="1939"/>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número de diapositiva 6"/>
          <p:cNvSpPr>
            <a:spLocks noGrp="1"/>
          </p:cNvSpPr>
          <p:nvPr>
            <p:ph type="sldNum" sz="quarter" idx="12"/>
          </p:nvPr>
        </p:nvSpPr>
        <p:spPr/>
        <p:txBody>
          <a:bodyPr/>
          <a:lstStyle/>
          <a:p>
            <a:fld id="{97D73478-CC7D-3246-9B24-ABC68B31D946}" type="slidenum">
              <a:rPr lang="es-ES" smtClean="0"/>
              <a:pPr/>
              <a:t>‹#›</a:t>
            </a:fld>
            <a:endParaRPr lang="es-ES"/>
          </a:p>
        </p:txBody>
      </p:sp>
      <p:cxnSp>
        <p:nvCxnSpPr>
          <p:cNvPr id="10" name="Conector recto 9"/>
          <p:cNvCxnSpPr/>
          <p:nvPr userDrawn="1"/>
        </p:nvCxnSpPr>
        <p:spPr>
          <a:xfrm>
            <a:off x="2025091" y="1178463"/>
            <a:ext cx="8135275" cy="0"/>
          </a:xfrm>
          <a:prstGeom prst="line">
            <a:avLst/>
          </a:prstGeom>
          <a:ln>
            <a:solidFill>
              <a:srgbClr val="FF666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15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lvl1pPr>
              <a:defRPr/>
            </a:lvl1pPr>
          </a:lstStyle>
          <a:p>
            <a:r>
              <a:rPr lang="es-ES_tradnl" dirty="0"/>
              <a:t>CLIC PARA EDITAR TÍTULO</a:t>
            </a:r>
            <a:endParaRPr lang="es-ES" dirty="0"/>
          </a:p>
        </p:txBody>
      </p:sp>
      <p:sp>
        <p:nvSpPr>
          <p:cNvPr id="3" name="Marcador de texto 2"/>
          <p:cNvSpPr>
            <a:spLocks noGrp="1"/>
          </p:cNvSpPr>
          <p:nvPr>
            <p:ph type="body" idx="1"/>
          </p:nvPr>
        </p:nvSpPr>
        <p:spPr>
          <a:xfrm>
            <a:off x="609600" y="1535115"/>
            <a:ext cx="5386917" cy="639763"/>
          </a:xfrm>
        </p:spPr>
        <p:txBody>
          <a:bodyPr anchor="b">
            <a:noAutofit/>
          </a:bodyPr>
          <a:lstStyle>
            <a:lvl1pPr marL="0" indent="0">
              <a:buNone/>
              <a:defRPr sz="1662" b="1">
                <a:solidFill>
                  <a:srgbClr val="FF6666"/>
                </a:solidFill>
              </a:defRPr>
            </a:lvl1pPr>
            <a:lvl2pPr marL="495181" indent="0">
              <a:buNone/>
              <a:defRPr sz="2123" b="1"/>
            </a:lvl2pPr>
            <a:lvl3pPr marL="990363" indent="0">
              <a:buNone/>
              <a:defRPr sz="1939" b="1"/>
            </a:lvl3pPr>
            <a:lvl4pPr marL="1485543" indent="0">
              <a:buNone/>
              <a:defRPr sz="1754" b="1"/>
            </a:lvl4pPr>
            <a:lvl5pPr marL="1980724" indent="0">
              <a:buNone/>
              <a:defRPr sz="1754" b="1"/>
            </a:lvl5pPr>
            <a:lvl6pPr marL="2475906" indent="0">
              <a:buNone/>
              <a:defRPr sz="1754" b="1"/>
            </a:lvl6pPr>
            <a:lvl7pPr marL="2971087" indent="0">
              <a:buNone/>
              <a:defRPr sz="1754" b="1"/>
            </a:lvl7pPr>
            <a:lvl8pPr marL="3466267" indent="0">
              <a:buNone/>
              <a:defRPr sz="1754" b="1"/>
            </a:lvl8pPr>
            <a:lvl9pPr marL="3961449" indent="0">
              <a:buNone/>
              <a:defRPr sz="1754" b="1"/>
            </a:lvl9pPr>
          </a:lstStyle>
          <a:p>
            <a:pPr lvl="0"/>
            <a:r>
              <a:rPr lang="es-ES_tradnl" dirty="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normAutofit/>
          </a:bodyPr>
          <a:lstStyle>
            <a:lvl1pPr>
              <a:defRPr sz="1477"/>
            </a:lvl1pPr>
            <a:lvl2pPr>
              <a:defRPr sz="1477"/>
            </a:lvl2pPr>
            <a:lvl3pPr>
              <a:defRPr sz="1477"/>
            </a:lvl3pPr>
            <a:lvl4pPr>
              <a:defRPr sz="1292"/>
            </a:lvl4pPr>
            <a:lvl5pPr>
              <a:defRPr sz="1292"/>
            </a:lvl5pPr>
            <a:lvl6pPr>
              <a:defRPr sz="1754"/>
            </a:lvl6pPr>
            <a:lvl7pPr>
              <a:defRPr sz="1754"/>
            </a:lvl7pPr>
            <a:lvl8pPr>
              <a:defRPr sz="1754"/>
            </a:lvl8pPr>
            <a:lvl9pPr>
              <a:defRPr sz="1754"/>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5" name="Marcador de texto 4"/>
          <p:cNvSpPr>
            <a:spLocks noGrp="1"/>
          </p:cNvSpPr>
          <p:nvPr>
            <p:ph type="body" sz="quarter" idx="3"/>
          </p:nvPr>
        </p:nvSpPr>
        <p:spPr>
          <a:xfrm>
            <a:off x="6193370" y="1535115"/>
            <a:ext cx="5389033" cy="639763"/>
          </a:xfrm>
        </p:spPr>
        <p:txBody>
          <a:bodyPr anchor="b">
            <a:noAutofit/>
          </a:bodyPr>
          <a:lstStyle>
            <a:lvl1pPr marL="0" indent="0">
              <a:buNone/>
              <a:defRPr sz="1662" b="1">
                <a:solidFill>
                  <a:srgbClr val="FF6666"/>
                </a:solidFill>
              </a:defRPr>
            </a:lvl1pPr>
            <a:lvl2pPr marL="495181" indent="0">
              <a:buNone/>
              <a:defRPr sz="2123" b="1"/>
            </a:lvl2pPr>
            <a:lvl3pPr marL="990363" indent="0">
              <a:buNone/>
              <a:defRPr sz="1939" b="1"/>
            </a:lvl3pPr>
            <a:lvl4pPr marL="1485543" indent="0">
              <a:buNone/>
              <a:defRPr sz="1754" b="1"/>
            </a:lvl4pPr>
            <a:lvl5pPr marL="1980724" indent="0">
              <a:buNone/>
              <a:defRPr sz="1754" b="1"/>
            </a:lvl5pPr>
            <a:lvl6pPr marL="2475906" indent="0">
              <a:buNone/>
              <a:defRPr sz="1754" b="1"/>
            </a:lvl6pPr>
            <a:lvl7pPr marL="2971087" indent="0">
              <a:buNone/>
              <a:defRPr sz="1754" b="1"/>
            </a:lvl7pPr>
            <a:lvl8pPr marL="3466267" indent="0">
              <a:buNone/>
              <a:defRPr sz="1754" b="1"/>
            </a:lvl8pPr>
            <a:lvl9pPr marL="3961449" indent="0">
              <a:buNone/>
              <a:defRPr sz="1754"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70" y="2174875"/>
            <a:ext cx="5389033" cy="3951288"/>
          </a:xfrm>
        </p:spPr>
        <p:txBody>
          <a:bodyPr>
            <a:normAutofit/>
          </a:bodyPr>
          <a:lstStyle>
            <a:lvl1pPr>
              <a:defRPr sz="1477"/>
            </a:lvl1pPr>
            <a:lvl2pPr>
              <a:defRPr sz="1477"/>
            </a:lvl2pPr>
            <a:lvl3pPr>
              <a:defRPr sz="1477"/>
            </a:lvl3pPr>
            <a:lvl4pPr>
              <a:defRPr sz="1292"/>
            </a:lvl4pPr>
            <a:lvl5pPr>
              <a:defRPr sz="1292"/>
            </a:lvl5pPr>
            <a:lvl6pPr>
              <a:defRPr sz="1754"/>
            </a:lvl6pPr>
            <a:lvl7pPr>
              <a:defRPr sz="1754"/>
            </a:lvl7pPr>
            <a:lvl8pPr>
              <a:defRPr sz="1754"/>
            </a:lvl8pPr>
            <a:lvl9pPr>
              <a:defRPr sz="1754"/>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9" name="Marcador de número de diapositiva 8"/>
          <p:cNvSpPr>
            <a:spLocks noGrp="1"/>
          </p:cNvSpPr>
          <p:nvPr>
            <p:ph type="sldNum" sz="quarter" idx="12"/>
          </p:nvPr>
        </p:nvSpPr>
        <p:spPr/>
        <p:txBody>
          <a:bodyPr/>
          <a:lstStyle/>
          <a:p>
            <a:fld id="{97D73478-CC7D-3246-9B24-ABC68B31D946}" type="slidenum">
              <a:rPr lang="es-ES" smtClean="0"/>
              <a:pPr/>
              <a:t>‹#›</a:t>
            </a:fld>
            <a:endParaRPr lang="es-ES"/>
          </a:p>
        </p:txBody>
      </p:sp>
      <p:cxnSp>
        <p:nvCxnSpPr>
          <p:cNvPr id="12" name="Conector recto 11"/>
          <p:cNvCxnSpPr/>
          <p:nvPr userDrawn="1"/>
        </p:nvCxnSpPr>
        <p:spPr>
          <a:xfrm>
            <a:off x="2025091" y="1178463"/>
            <a:ext cx="8135275" cy="0"/>
          </a:xfrm>
          <a:prstGeom prst="line">
            <a:avLst/>
          </a:prstGeom>
          <a:ln>
            <a:solidFill>
              <a:srgbClr val="FF6666"/>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91559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normAutofit/>
          </a:bodyPr>
          <a:lstStyle>
            <a:lvl1pPr>
              <a:defRPr sz="3046"/>
            </a:lvl1pPr>
          </a:lstStyle>
          <a:p>
            <a:r>
              <a:rPr lang="es-ES_tradnl" dirty="0"/>
              <a:t>CLIC PARA EDITAR TÍTULO</a:t>
            </a:r>
            <a:endParaRPr lang="es-ES" dirty="0"/>
          </a:p>
        </p:txBody>
      </p:sp>
      <p:sp>
        <p:nvSpPr>
          <p:cNvPr id="5" name="Marcador de número de diapositiva 4"/>
          <p:cNvSpPr>
            <a:spLocks noGrp="1"/>
          </p:cNvSpPr>
          <p:nvPr>
            <p:ph type="sldNum" sz="quarter" idx="12"/>
          </p:nvPr>
        </p:nvSpPr>
        <p:spPr/>
        <p:txBody>
          <a:bodyPr/>
          <a:lstStyle/>
          <a:p>
            <a:fld id="{97D73478-CC7D-3246-9B24-ABC68B31D946}" type="slidenum">
              <a:rPr lang="es-ES" smtClean="0"/>
              <a:pPr/>
              <a:t>‹#›</a:t>
            </a:fld>
            <a:endParaRPr lang="es-ES"/>
          </a:p>
        </p:txBody>
      </p:sp>
      <p:cxnSp>
        <p:nvCxnSpPr>
          <p:cNvPr id="8" name="Conector recto 7"/>
          <p:cNvCxnSpPr/>
          <p:nvPr userDrawn="1"/>
        </p:nvCxnSpPr>
        <p:spPr>
          <a:xfrm>
            <a:off x="2025091" y="1178463"/>
            <a:ext cx="8135275" cy="0"/>
          </a:xfrm>
          <a:prstGeom prst="line">
            <a:avLst/>
          </a:prstGeom>
          <a:ln>
            <a:solidFill>
              <a:srgbClr val="FF6666"/>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038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D73478-CC7D-3246-9B24-ABC68B31D946}" type="slidenum">
              <a:rPr lang="es-ES" smtClean="0"/>
              <a:pPr/>
              <a:t>‹#›</a:t>
            </a:fld>
            <a:endParaRPr lang="es-ES"/>
          </a:p>
        </p:txBody>
      </p:sp>
    </p:spTree>
    <p:extLst>
      <p:ext uri="{BB962C8B-B14F-4D97-AF65-F5344CB8AC3E}">
        <p14:creationId xmlns:p14="http://schemas.microsoft.com/office/powerpoint/2010/main" val="477525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09603" y="273051"/>
            <a:ext cx="4011084" cy="1162051"/>
          </a:xfrm>
        </p:spPr>
        <p:txBody>
          <a:bodyPr anchor="b"/>
          <a:lstStyle>
            <a:lvl1pPr algn="l">
              <a:defRPr sz="2123" b="1"/>
            </a:lvl1pPr>
          </a:lstStyle>
          <a:p>
            <a:r>
              <a:rPr lang="es-ES_tradnl" dirty="0"/>
              <a:t>CLIC PARA EDITAR TÍTULO</a:t>
            </a:r>
            <a:endParaRPr lang="es-ES" dirty="0"/>
          </a:p>
        </p:txBody>
      </p:sp>
      <p:sp>
        <p:nvSpPr>
          <p:cNvPr id="3" name="Marcador de contenido 2"/>
          <p:cNvSpPr>
            <a:spLocks noGrp="1"/>
          </p:cNvSpPr>
          <p:nvPr>
            <p:ph idx="1"/>
          </p:nvPr>
        </p:nvSpPr>
        <p:spPr>
          <a:xfrm>
            <a:off x="4494904" y="503240"/>
            <a:ext cx="6815667" cy="5853113"/>
          </a:xfrm>
        </p:spPr>
        <p:txBody>
          <a:bodyPr>
            <a:normAutofit/>
          </a:bodyPr>
          <a:lstStyle>
            <a:lvl1pPr>
              <a:defRPr sz="1292"/>
            </a:lvl1pPr>
            <a:lvl2pPr>
              <a:defRPr sz="1292"/>
            </a:lvl2pPr>
            <a:lvl3pPr>
              <a:defRPr sz="1292"/>
            </a:lvl3pPr>
            <a:lvl4pPr>
              <a:defRPr sz="1292"/>
            </a:lvl4pPr>
            <a:lvl5pPr>
              <a:defRPr sz="1292"/>
            </a:lvl5pPr>
            <a:lvl6pPr>
              <a:defRPr sz="2123"/>
            </a:lvl6pPr>
            <a:lvl7pPr>
              <a:defRPr sz="2123"/>
            </a:lvl7pPr>
            <a:lvl8pPr>
              <a:defRPr sz="2123"/>
            </a:lvl8pPr>
            <a:lvl9pPr>
              <a:defRPr sz="2123"/>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4" name="Marcador de texto 3"/>
          <p:cNvSpPr>
            <a:spLocks noGrp="1"/>
          </p:cNvSpPr>
          <p:nvPr>
            <p:ph type="body" sz="half" idx="2"/>
          </p:nvPr>
        </p:nvSpPr>
        <p:spPr>
          <a:xfrm>
            <a:off x="609603" y="1435103"/>
            <a:ext cx="4011084" cy="4691063"/>
          </a:xfrm>
        </p:spPr>
        <p:txBody>
          <a:bodyPr/>
          <a:lstStyle>
            <a:lvl1pPr marL="0" indent="0">
              <a:buNone/>
              <a:defRPr sz="1477"/>
            </a:lvl1pPr>
            <a:lvl2pPr marL="495181" indent="0">
              <a:buNone/>
              <a:defRPr sz="1292"/>
            </a:lvl2pPr>
            <a:lvl3pPr marL="990363" indent="0">
              <a:buNone/>
              <a:defRPr sz="1108"/>
            </a:lvl3pPr>
            <a:lvl4pPr marL="1485543" indent="0">
              <a:buNone/>
              <a:defRPr sz="1015"/>
            </a:lvl4pPr>
            <a:lvl5pPr marL="1980724" indent="0">
              <a:buNone/>
              <a:defRPr sz="1015"/>
            </a:lvl5pPr>
            <a:lvl6pPr marL="2475906" indent="0">
              <a:buNone/>
              <a:defRPr sz="1015"/>
            </a:lvl6pPr>
            <a:lvl7pPr marL="2971087" indent="0">
              <a:buNone/>
              <a:defRPr sz="1015"/>
            </a:lvl7pPr>
            <a:lvl8pPr marL="3466267" indent="0">
              <a:buNone/>
              <a:defRPr sz="1015"/>
            </a:lvl8pPr>
            <a:lvl9pPr marL="3961449" indent="0">
              <a:buNone/>
              <a:defRPr sz="1015"/>
            </a:lvl9pPr>
          </a:lstStyle>
          <a:p>
            <a:pPr lvl="0"/>
            <a:r>
              <a:rPr lang="es-ES_tradnl"/>
              <a:t>Haga clic para modificar el estilo de texto del patrón</a:t>
            </a:r>
          </a:p>
        </p:txBody>
      </p:sp>
      <p:sp>
        <p:nvSpPr>
          <p:cNvPr id="9" name="Marcador de número de diapositiva 5"/>
          <p:cNvSpPr txBox="1">
            <a:spLocks/>
          </p:cNvSpPr>
          <p:nvPr userDrawn="1"/>
        </p:nvSpPr>
        <p:spPr>
          <a:xfrm>
            <a:off x="8737601" y="6356353"/>
            <a:ext cx="2844800" cy="365125"/>
          </a:xfrm>
          <a:prstGeom prst="rect">
            <a:avLst/>
          </a:prstGeom>
        </p:spPr>
        <p:txBody>
          <a:bodyPr vert="horz" lIns="99034" tIns="49517" rIns="99034" bIns="49517" rtlCol="0" anchor="ctr"/>
          <a:lstStyle>
            <a:defPPr>
              <a:defRPr lang="es-ES"/>
            </a:defPPr>
            <a:lvl1pPr marL="0" algn="r" defTabSz="457200" rtl="0" eaLnBrk="1" latinLnBrk="0" hangingPunct="1">
              <a:defRPr sz="1200" b="0" i="0" kern="1200">
                <a:solidFill>
                  <a:srgbClr val="FF6666"/>
                </a:solidFill>
                <a:latin typeface="Gotham Book"/>
                <a:ea typeface="+mn-ea"/>
                <a:cs typeface="Gotham Boo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D73478-CC7D-3246-9B24-ABC68B31D946}" type="slidenum">
              <a:rPr lang="es-ES" sz="1108" smtClean="0"/>
              <a:pPr/>
              <a:t>‹#›</a:t>
            </a:fld>
            <a:endParaRPr lang="es-ES" sz="1108" dirty="0"/>
          </a:p>
        </p:txBody>
      </p:sp>
    </p:spTree>
    <p:extLst>
      <p:ext uri="{BB962C8B-B14F-4D97-AF65-F5344CB8AC3E}">
        <p14:creationId xmlns:p14="http://schemas.microsoft.com/office/powerpoint/2010/main" val="1728268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389717" y="4800602"/>
            <a:ext cx="7315200" cy="566739"/>
          </a:xfrm>
        </p:spPr>
        <p:txBody>
          <a:bodyPr anchor="b">
            <a:normAutofit/>
          </a:bodyPr>
          <a:lstStyle>
            <a:lvl1pPr algn="ctr">
              <a:defRPr sz="3046" b="1"/>
            </a:lvl1pPr>
          </a:lstStyle>
          <a:p>
            <a:r>
              <a:rPr lang="es-ES_tradnl" dirty="0"/>
              <a:t>CLIC PARA EDITAR TÍTULO</a:t>
            </a:r>
            <a:endParaRPr lang="es-ES" dirty="0"/>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508"/>
            </a:lvl1pPr>
            <a:lvl2pPr marL="495181" indent="0">
              <a:buNone/>
              <a:defRPr sz="3046"/>
            </a:lvl2pPr>
            <a:lvl3pPr marL="990363" indent="0">
              <a:buNone/>
              <a:defRPr sz="2585"/>
            </a:lvl3pPr>
            <a:lvl4pPr marL="1485543" indent="0">
              <a:buNone/>
              <a:defRPr sz="2123"/>
            </a:lvl4pPr>
            <a:lvl5pPr marL="1980724" indent="0">
              <a:buNone/>
              <a:defRPr sz="2123"/>
            </a:lvl5pPr>
            <a:lvl6pPr marL="2475906" indent="0">
              <a:buNone/>
              <a:defRPr sz="2123"/>
            </a:lvl6pPr>
            <a:lvl7pPr marL="2971087" indent="0">
              <a:buNone/>
              <a:defRPr sz="2123"/>
            </a:lvl7pPr>
            <a:lvl8pPr marL="3466267" indent="0">
              <a:buNone/>
              <a:defRPr sz="2123"/>
            </a:lvl8pPr>
            <a:lvl9pPr marL="3961449" indent="0">
              <a:buNone/>
              <a:defRPr sz="2123"/>
            </a:lvl9pPr>
          </a:lstStyle>
          <a:p>
            <a:endParaRPr lang="es-ES"/>
          </a:p>
        </p:txBody>
      </p:sp>
      <p:sp>
        <p:nvSpPr>
          <p:cNvPr id="4" name="Marcador de texto 3"/>
          <p:cNvSpPr>
            <a:spLocks noGrp="1"/>
          </p:cNvSpPr>
          <p:nvPr>
            <p:ph type="body" sz="half" idx="2"/>
          </p:nvPr>
        </p:nvSpPr>
        <p:spPr>
          <a:xfrm>
            <a:off x="2389717" y="5367340"/>
            <a:ext cx="7315200" cy="804863"/>
          </a:xfrm>
        </p:spPr>
        <p:txBody>
          <a:bodyPr/>
          <a:lstStyle>
            <a:lvl1pPr marL="0" indent="0">
              <a:buNone/>
              <a:defRPr sz="1477"/>
            </a:lvl1pPr>
            <a:lvl2pPr marL="495181" indent="0">
              <a:buNone/>
              <a:defRPr sz="1292"/>
            </a:lvl2pPr>
            <a:lvl3pPr marL="990363" indent="0">
              <a:buNone/>
              <a:defRPr sz="1108"/>
            </a:lvl3pPr>
            <a:lvl4pPr marL="1485543" indent="0">
              <a:buNone/>
              <a:defRPr sz="1015"/>
            </a:lvl4pPr>
            <a:lvl5pPr marL="1980724" indent="0">
              <a:buNone/>
              <a:defRPr sz="1015"/>
            </a:lvl5pPr>
            <a:lvl6pPr marL="2475906" indent="0">
              <a:buNone/>
              <a:defRPr sz="1015"/>
            </a:lvl6pPr>
            <a:lvl7pPr marL="2971087" indent="0">
              <a:buNone/>
              <a:defRPr sz="1015"/>
            </a:lvl7pPr>
            <a:lvl8pPr marL="3466267" indent="0">
              <a:buNone/>
              <a:defRPr sz="1015"/>
            </a:lvl8pPr>
            <a:lvl9pPr marL="3961449" indent="0">
              <a:buNone/>
              <a:defRPr sz="1015"/>
            </a:lvl9pPr>
          </a:lstStyle>
          <a:p>
            <a:pPr lvl="0"/>
            <a:r>
              <a:rPr lang="es-ES_tradnl"/>
              <a:t>Haga clic para modificar el estilo de texto del patrón</a:t>
            </a:r>
          </a:p>
        </p:txBody>
      </p:sp>
      <p:sp>
        <p:nvSpPr>
          <p:cNvPr id="11" name="Marcador de número de diapositiva 5"/>
          <p:cNvSpPr txBox="1">
            <a:spLocks/>
          </p:cNvSpPr>
          <p:nvPr userDrawn="1"/>
        </p:nvSpPr>
        <p:spPr>
          <a:xfrm>
            <a:off x="8737600" y="6356353"/>
            <a:ext cx="2844800" cy="365125"/>
          </a:xfrm>
          <a:prstGeom prst="rect">
            <a:avLst/>
          </a:prstGeom>
        </p:spPr>
        <p:txBody>
          <a:bodyPr vert="horz" lIns="99034" tIns="49517" rIns="99034" bIns="49517" rtlCol="0" anchor="ctr"/>
          <a:lstStyle>
            <a:defPPr>
              <a:defRPr lang="es-ES"/>
            </a:defPPr>
            <a:lvl1pPr marL="0" algn="r" defTabSz="457200" rtl="0" eaLnBrk="1" latinLnBrk="0" hangingPunct="1">
              <a:defRPr sz="1200" b="0" i="0" kern="1200">
                <a:solidFill>
                  <a:srgbClr val="FF6666"/>
                </a:solidFill>
                <a:latin typeface="Gotham Book"/>
                <a:ea typeface="+mn-ea"/>
                <a:cs typeface="Gotham Boo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D73478-CC7D-3246-9B24-ABC68B31D946}" type="slidenum">
              <a:rPr lang="es-ES" sz="1108" smtClean="0"/>
              <a:pPr/>
              <a:t>‹#›</a:t>
            </a:fld>
            <a:endParaRPr lang="es-ES" sz="1108" dirty="0"/>
          </a:p>
        </p:txBody>
      </p:sp>
      <p:cxnSp>
        <p:nvCxnSpPr>
          <p:cNvPr id="12" name="Conector recto 11"/>
          <p:cNvCxnSpPr/>
          <p:nvPr userDrawn="1"/>
        </p:nvCxnSpPr>
        <p:spPr>
          <a:xfrm>
            <a:off x="1945260" y="5367338"/>
            <a:ext cx="8135275" cy="0"/>
          </a:xfrm>
          <a:prstGeom prst="line">
            <a:avLst/>
          </a:prstGeom>
          <a:ln>
            <a:solidFill>
              <a:srgbClr val="FF6666"/>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780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normAutofit/>
          </a:bodyPr>
          <a:lstStyle>
            <a:lvl1pPr>
              <a:defRPr sz="3046"/>
            </a:lvl1pPr>
          </a:lstStyle>
          <a:p>
            <a:r>
              <a:rPr lang="es-ES_tradnl" dirty="0"/>
              <a:t>CLIC PARA EDITAR TÍTULO</a:t>
            </a:r>
            <a:endParaRPr lang="es-ES" dirty="0"/>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8" name="Marcador de número de diapositiva 5"/>
          <p:cNvSpPr txBox="1">
            <a:spLocks/>
          </p:cNvSpPr>
          <p:nvPr userDrawn="1"/>
        </p:nvSpPr>
        <p:spPr>
          <a:xfrm>
            <a:off x="8737600" y="6370462"/>
            <a:ext cx="2844800" cy="365125"/>
          </a:xfrm>
          <a:prstGeom prst="rect">
            <a:avLst/>
          </a:prstGeom>
        </p:spPr>
        <p:txBody>
          <a:bodyPr vert="horz" lIns="99034" tIns="49517" rIns="99034" bIns="49517" rtlCol="0" anchor="ctr"/>
          <a:lstStyle>
            <a:defPPr>
              <a:defRPr lang="es-ES"/>
            </a:defPPr>
            <a:lvl1pPr marL="0" algn="r" defTabSz="457200" rtl="0" eaLnBrk="1" latinLnBrk="0" hangingPunct="1">
              <a:defRPr sz="1200" b="0" i="0" kern="1200">
                <a:solidFill>
                  <a:srgbClr val="FF6666"/>
                </a:solidFill>
                <a:latin typeface="Gotham Book"/>
                <a:ea typeface="+mn-ea"/>
                <a:cs typeface="Gotham Boo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D73478-CC7D-3246-9B24-ABC68B31D946}" type="slidenum">
              <a:rPr lang="es-ES" sz="1108" smtClean="0"/>
              <a:pPr/>
              <a:t>‹#›</a:t>
            </a:fld>
            <a:endParaRPr lang="es-ES" sz="1108" dirty="0"/>
          </a:p>
        </p:txBody>
      </p:sp>
      <p:cxnSp>
        <p:nvCxnSpPr>
          <p:cNvPr id="9" name="Conector recto 8"/>
          <p:cNvCxnSpPr/>
          <p:nvPr userDrawn="1"/>
        </p:nvCxnSpPr>
        <p:spPr>
          <a:xfrm>
            <a:off x="2025091" y="1178463"/>
            <a:ext cx="8135275" cy="0"/>
          </a:xfrm>
          <a:prstGeom prst="line">
            <a:avLst/>
          </a:prstGeom>
          <a:ln>
            <a:solidFill>
              <a:srgbClr val="FF6666"/>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005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8839200" y="274641"/>
            <a:ext cx="2743200" cy="5851525"/>
          </a:xfrm>
        </p:spPr>
        <p:txBody>
          <a:bodyPr vert="eaVert">
            <a:normAutofit/>
          </a:bodyPr>
          <a:lstStyle>
            <a:lvl1pPr>
              <a:defRPr sz="3046"/>
            </a:lvl1pPr>
          </a:lstStyle>
          <a:p>
            <a:r>
              <a:rPr lang="es-ES_tradnl" dirty="0"/>
              <a:t>CLIC PARA EDITAR TÍTULO</a:t>
            </a:r>
            <a:endParaRPr lang="es-ES" dirty="0"/>
          </a:p>
        </p:txBody>
      </p:sp>
      <p:sp>
        <p:nvSpPr>
          <p:cNvPr id="3" name="Marcador de texto vertical 2"/>
          <p:cNvSpPr>
            <a:spLocks noGrp="1"/>
          </p:cNvSpPr>
          <p:nvPr>
            <p:ph type="body" orient="vert" idx="1"/>
          </p:nvPr>
        </p:nvSpPr>
        <p:spPr>
          <a:xfrm>
            <a:off x="609600" y="274641"/>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8" name="Marcador de número de diapositiva 5"/>
          <p:cNvSpPr txBox="1">
            <a:spLocks/>
          </p:cNvSpPr>
          <p:nvPr userDrawn="1"/>
        </p:nvSpPr>
        <p:spPr>
          <a:xfrm>
            <a:off x="8737600" y="6356353"/>
            <a:ext cx="2844800" cy="365125"/>
          </a:xfrm>
          <a:prstGeom prst="rect">
            <a:avLst/>
          </a:prstGeom>
        </p:spPr>
        <p:txBody>
          <a:bodyPr vert="horz" lIns="99034" tIns="49517" rIns="99034" bIns="49517" rtlCol="0" anchor="ctr"/>
          <a:lstStyle>
            <a:defPPr>
              <a:defRPr lang="es-ES"/>
            </a:defPPr>
            <a:lvl1pPr marL="0" algn="r" defTabSz="457200" rtl="0" eaLnBrk="1" latinLnBrk="0" hangingPunct="1">
              <a:defRPr sz="1200" b="0" i="0" kern="1200">
                <a:solidFill>
                  <a:srgbClr val="FF6666"/>
                </a:solidFill>
                <a:latin typeface="Gotham Book"/>
                <a:ea typeface="+mn-ea"/>
                <a:cs typeface="Gotham Boo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D73478-CC7D-3246-9B24-ABC68B31D946}" type="slidenum">
              <a:rPr lang="es-ES" sz="1108" smtClean="0"/>
              <a:pPr/>
              <a:t>‹#›</a:t>
            </a:fld>
            <a:endParaRPr lang="es-ES" sz="1108" dirty="0"/>
          </a:p>
        </p:txBody>
      </p:sp>
    </p:spTree>
    <p:extLst>
      <p:ext uri="{BB962C8B-B14F-4D97-AF65-F5344CB8AC3E}">
        <p14:creationId xmlns:p14="http://schemas.microsoft.com/office/powerpoint/2010/main" val="119453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Subtitle">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0" y="1"/>
            <a:ext cx="12192000" cy="5355833"/>
          </a:xfrm>
          <a:prstGeom prst="rect">
            <a:avLst/>
          </a:prstGeom>
        </p:spPr>
        <p:txBody>
          <a:bodyPr bIns="1463040" anchor="b" anchorCtr="1"/>
          <a:lstStyle>
            <a:lvl1pPr marL="0" indent="0" algn="ctr">
              <a:buNone/>
              <a:defRPr sz="1200">
                <a:latin typeface="Arial" charset="0"/>
                <a:ea typeface="Arial" charset="0"/>
                <a:cs typeface="Arial" charset="0"/>
              </a:defRPr>
            </a:lvl1pPr>
          </a:lstStyle>
          <a:p>
            <a:r>
              <a:rPr lang="en-US"/>
              <a:t>Drag image into placeholder frame or click icon to add image</a:t>
            </a:r>
          </a:p>
        </p:txBody>
      </p:sp>
      <p:sp>
        <p:nvSpPr>
          <p:cNvPr id="5" name="Title 1">
            <a:extLst>
              <a:ext uri="{FF2B5EF4-FFF2-40B4-BE49-F238E27FC236}">
                <a16:creationId xmlns:a16="http://schemas.microsoft.com/office/drawing/2014/main" id="{02B040BF-E374-44A3-B58B-2F8512141C35}"/>
              </a:ext>
            </a:extLst>
          </p:cNvPr>
          <p:cNvSpPr>
            <a:spLocks noGrp="1"/>
          </p:cNvSpPr>
          <p:nvPr>
            <p:ph type="ctrTitle" hasCustomPrompt="1"/>
          </p:nvPr>
        </p:nvSpPr>
        <p:spPr>
          <a:xfrm>
            <a:off x="334617" y="5537550"/>
            <a:ext cx="10440224" cy="404805"/>
          </a:xfrm>
          <a:prstGeom prst="rect">
            <a:avLst/>
          </a:prstGeom>
        </p:spPr>
        <p:txBody>
          <a:bodyPr anchor="ctr"/>
          <a:lstStyle>
            <a:lvl1pPr algn="l">
              <a:lnSpc>
                <a:spcPct val="100000"/>
              </a:lnSpc>
              <a:defRPr sz="2400" cap="all" baseline="0">
                <a:solidFill>
                  <a:schemeClr val="bg1"/>
                </a:solidFill>
                <a:latin typeface="Arial" panose="020B0604020202020204" pitchFamily="34" charset="0"/>
                <a:cs typeface="Arial" panose="020B0604020202020204" pitchFamily="34" charset="0"/>
              </a:defRPr>
            </a:lvl1pPr>
          </a:lstStyle>
          <a:p>
            <a:r>
              <a:rPr lang="en-US"/>
              <a:t>Click to add presentation title</a:t>
            </a:r>
          </a:p>
        </p:txBody>
      </p:sp>
      <p:sp>
        <p:nvSpPr>
          <p:cNvPr id="8" name="Subtitle 2">
            <a:extLst>
              <a:ext uri="{FF2B5EF4-FFF2-40B4-BE49-F238E27FC236}">
                <a16:creationId xmlns:a16="http://schemas.microsoft.com/office/drawing/2014/main" id="{D764758A-F275-4EA4-B8EA-045384652F53}"/>
              </a:ext>
            </a:extLst>
          </p:cNvPr>
          <p:cNvSpPr>
            <a:spLocks noGrp="1"/>
          </p:cNvSpPr>
          <p:nvPr>
            <p:ph type="subTitle" idx="1" hasCustomPrompt="1"/>
          </p:nvPr>
        </p:nvSpPr>
        <p:spPr>
          <a:xfrm>
            <a:off x="334617" y="5946356"/>
            <a:ext cx="10440223" cy="260741"/>
          </a:xfrm>
          <a:prstGeom prst="rect">
            <a:avLst/>
          </a:prstGeom>
        </p:spPr>
        <p:txBody>
          <a:bodyPr anchor="ctr"/>
          <a:lstStyle>
            <a:lvl1pPr marL="0" indent="0" algn="l">
              <a:lnSpc>
                <a:spcPct val="100000"/>
              </a:lnSpc>
              <a:spcBef>
                <a:spcPts val="0"/>
              </a:spcBef>
              <a:buNone/>
              <a:defRPr sz="1867" cap="none" baseline="0">
                <a:solidFill>
                  <a:schemeClr val="bg1"/>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presentation optional subtitle</a:t>
            </a:r>
          </a:p>
        </p:txBody>
      </p:sp>
      <p:sp>
        <p:nvSpPr>
          <p:cNvPr id="9" name="Text Placeholder 6">
            <a:extLst>
              <a:ext uri="{FF2B5EF4-FFF2-40B4-BE49-F238E27FC236}">
                <a16:creationId xmlns:a16="http://schemas.microsoft.com/office/drawing/2014/main" id="{F6C1D253-B9F4-4B21-8A4D-C92808C95905}"/>
              </a:ext>
            </a:extLst>
          </p:cNvPr>
          <p:cNvSpPr>
            <a:spLocks noGrp="1"/>
          </p:cNvSpPr>
          <p:nvPr>
            <p:ph type="body" sz="quarter" idx="10" hasCustomPrompt="1"/>
          </p:nvPr>
        </p:nvSpPr>
        <p:spPr>
          <a:xfrm>
            <a:off x="334617" y="6388823"/>
            <a:ext cx="10440223" cy="236796"/>
          </a:xfrm>
          <a:prstGeom prst="rect">
            <a:avLst/>
          </a:prstGeom>
        </p:spPr>
        <p:txBody>
          <a:bodyPr anchor="ctr"/>
          <a:lstStyle>
            <a:lvl1pPr marL="0" marR="0" indent="0" defTabSz="914377" rtl="0" eaLnBrk="1" fontAlgn="auto" latinLnBrk="0" hangingPunct="1">
              <a:lnSpc>
                <a:spcPct val="90000"/>
              </a:lnSpc>
              <a:spcBef>
                <a:spcPct val="0"/>
              </a:spcBef>
              <a:spcAft>
                <a:spcPts val="0"/>
              </a:spcAft>
              <a:buClrTx/>
              <a:buSzTx/>
              <a:buFontTx/>
              <a:buNone/>
              <a:tabLst/>
              <a:defRPr sz="1600" b="0">
                <a:solidFill>
                  <a:schemeClr val="bg1"/>
                </a:solidFill>
                <a:latin typeface="Arial" panose="020B0604020202020204" pitchFamily="34" charset="0"/>
                <a:cs typeface="Arial" panose="020B0604020202020204" pitchFamily="34" charset="0"/>
              </a:defRPr>
            </a:lvl1pPr>
          </a:lstStyle>
          <a:p>
            <a:pPr marL="0" marR="0" lvl="0" indent="0" defTabSz="914377" rtl="0" eaLnBrk="1" fontAlgn="auto" latinLnBrk="0" hangingPunct="1">
              <a:lnSpc>
                <a:spcPct val="90000"/>
              </a:lnSpc>
              <a:spcBef>
                <a:spcPct val="0"/>
              </a:spcBef>
              <a:spcAft>
                <a:spcPts val="0"/>
              </a:spcAft>
              <a:buClrTx/>
              <a:buSzTx/>
              <a:buFontTx/>
              <a:buNone/>
              <a:tabLst/>
              <a:defRPr/>
            </a:pPr>
            <a:r>
              <a:rPr kumimoji="0" lang="en-US" sz="1600" u="none" strike="noStrike" kern="1200" cap="none" spc="0" normalizeH="0" baseline="0" noProof="0">
                <a:ln>
                  <a:noFill/>
                </a:ln>
                <a:solidFill>
                  <a:schemeClr val="bg1"/>
                </a:solidFill>
                <a:effectLst/>
                <a:uLnTx/>
                <a:uFillTx/>
              </a:rPr>
              <a:t>Presenter Name • Title • Date</a:t>
            </a:r>
          </a:p>
        </p:txBody>
      </p:sp>
    </p:spTree>
    <p:extLst>
      <p:ext uri="{BB962C8B-B14F-4D97-AF65-F5344CB8AC3E}">
        <p14:creationId xmlns:p14="http://schemas.microsoft.com/office/powerpoint/2010/main" val="36486547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9.e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6.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 2019,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5685256" y="6407484"/>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Intelligent Buildings Council (IBC)</a:t>
            </a:r>
          </a:p>
        </p:txBody>
      </p:sp>
      <p:pic>
        <p:nvPicPr>
          <p:cNvPr id="14" name="Picture 13">
            <a:extLst>
              <a:ext uri="{FF2B5EF4-FFF2-40B4-BE49-F238E27FC236}">
                <a16:creationId xmlns:a16="http://schemas.microsoft.com/office/drawing/2014/main" id="{3A9F9271-E286-4D8A-8EE2-C7E842C43D74}"/>
              </a:ext>
            </a:extLst>
          </p:cNvPr>
          <p:cNvPicPr>
            <a:picLocks noChangeAspect="1"/>
          </p:cNvPicPr>
          <p:nvPr userDrawn="1"/>
        </p:nvPicPr>
        <p:blipFill>
          <a:blip r:embed="rId11"/>
          <a:stretch>
            <a:fillRect/>
          </a:stretch>
        </p:blipFill>
        <p:spPr>
          <a:xfrm>
            <a:off x="9275338" y="6239435"/>
            <a:ext cx="2122295" cy="530574"/>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DECDC0-6380-4C5F-B3D2-B0191579CEA6}"/>
              </a:ext>
            </a:extLst>
          </p:cNvPr>
          <p:cNvSpPr/>
          <p:nvPr userDrawn="1"/>
        </p:nvSpPr>
        <p:spPr>
          <a:xfrm>
            <a:off x="1" y="5353967"/>
            <a:ext cx="12191999" cy="1515532"/>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6491" y="5617634"/>
            <a:ext cx="805349" cy="952500"/>
          </a:xfrm>
          <a:prstGeom prst="rect">
            <a:avLst/>
          </a:prstGeom>
        </p:spPr>
      </p:pic>
    </p:spTree>
    <p:extLst>
      <p:ext uri="{BB962C8B-B14F-4D97-AF65-F5344CB8AC3E}">
        <p14:creationId xmlns:p14="http://schemas.microsoft.com/office/powerpoint/2010/main" val="391448740"/>
      </p:ext>
    </p:extLst>
  </p:cSld>
  <p:clrMap bg1="lt1" tx1="dk1" bg2="lt2" tx2="dk2" accent1="accent1" accent2="accent2" accent3="accent3" accent4="accent4" accent5="accent5" accent6="accent6" hlink="hlink" folHlink="folHlink"/>
  <p:sldLayoutIdLst>
    <p:sldLayoutId id="2147483875" r:id="rId1"/>
  </p:sldLayoutIdLst>
  <p:hf sldNum="0"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699" y="545038"/>
            <a:ext cx="11535852" cy="44470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66699" y="1251741"/>
            <a:ext cx="11535851" cy="473975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TextBox 5"/>
          <p:cNvSpPr txBox="1"/>
          <p:nvPr userDrawn="1"/>
        </p:nvSpPr>
        <p:spPr>
          <a:xfrm>
            <a:off x="6801451" y="125006"/>
            <a:ext cx="5295957" cy="246221"/>
          </a:xfrm>
          <a:prstGeom prst="rect">
            <a:avLst/>
          </a:prstGeom>
          <a:noFill/>
        </p:spPr>
        <p:txBody>
          <a:bodyPr wrap="square" rtlCol="0">
            <a:noAutofit/>
          </a:bodyPr>
          <a:lstStyle/>
          <a:p>
            <a:pPr algn="r"/>
            <a:fld id="{EA9457A7-0609-4202-A3C2-E6A474C533DA}" type="datetime4">
              <a:rPr lang="en-US" sz="800" smtClean="0">
                <a:solidFill>
                  <a:schemeClr val="tx1"/>
                </a:solidFill>
              </a:rPr>
              <a:t>September 3, 2019</a:t>
            </a:fld>
            <a:r>
              <a:rPr lang="en-US" sz="800">
                <a:solidFill>
                  <a:schemeClr val="tx1"/>
                </a:solidFill>
              </a:rPr>
              <a:t> Altair Engineering, Inc. Proprietary and Confidential. All rights reserved.</a:t>
            </a:r>
          </a:p>
        </p:txBody>
      </p:sp>
      <p:pic>
        <p:nvPicPr>
          <p:cNvPr id="9" name="Picture 8"/>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1424792" y="6125633"/>
            <a:ext cx="540848" cy="540848"/>
          </a:xfrm>
          <a:prstGeom prst="rect">
            <a:avLst/>
          </a:prstGeom>
        </p:spPr>
      </p:pic>
      <p:sp>
        <p:nvSpPr>
          <p:cNvPr id="7" name="TextBox 6">
            <a:extLst>
              <a:ext uri="{FF2B5EF4-FFF2-40B4-BE49-F238E27FC236}">
                <a16:creationId xmlns:a16="http://schemas.microsoft.com/office/drawing/2014/main" id="{CB14A299-3637-463A-87CC-DF4A8C4F1BED}"/>
              </a:ext>
            </a:extLst>
          </p:cNvPr>
          <p:cNvSpPr txBox="1"/>
          <p:nvPr userDrawn="1"/>
        </p:nvSpPr>
        <p:spPr>
          <a:xfrm>
            <a:off x="6677465" y="125006"/>
            <a:ext cx="1819423" cy="246221"/>
          </a:xfrm>
          <a:prstGeom prst="rect">
            <a:avLst/>
          </a:prstGeom>
          <a:solidFill>
            <a:schemeClr val="bg1"/>
          </a:solidFill>
        </p:spPr>
        <p:txBody>
          <a:bodyPr wrap="square" rIns="48000" rtlCol="0">
            <a:noAutofit/>
          </a:bodyPr>
          <a:lstStyle/>
          <a:p>
            <a:pPr algn="r"/>
            <a:r>
              <a:rPr lang="en-US" sz="800">
                <a:solidFill>
                  <a:schemeClr val="tx1"/>
                </a:solidFill>
              </a:rPr>
              <a:t>©</a:t>
            </a:r>
          </a:p>
        </p:txBody>
      </p:sp>
      <p:sp>
        <p:nvSpPr>
          <p:cNvPr id="14" name="Slide Number Placeholder 13">
            <a:extLst>
              <a:ext uri="{FF2B5EF4-FFF2-40B4-BE49-F238E27FC236}">
                <a16:creationId xmlns:a16="http://schemas.microsoft.com/office/drawing/2014/main" id="{D9A0D9D1-33B4-44EC-BB7C-06E7BBB9D8D9}"/>
              </a:ext>
            </a:extLst>
          </p:cNvPr>
          <p:cNvSpPr>
            <a:spLocks noGrp="1"/>
          </p:cNvSpPr>
          <p:nvPr>
            <p:ph type="sldNum" sz="quarter" idx="4"/>
          </p:nvPr>
        </p:nvSpPr>
        <p:spPr>
          <a:xfrm>
            <a:off x="266699" y="6300299"/>
            <a:ext cx="908959" cy="366183"/>
          </a:xfrm>
          <a:prstGeom prst="rect">
            <a:avLst/>
          </a:prstGeom>
        </p:spPr>
        <p:txBody>
          <a:bodyPr vert="horz" lIns="91440" tIns="45720" rIns="91440" bIns="45720" rtlCol="0" anchor="ctr"/>
          <a:lstStyle>
            <a:lvl1pPr algn="l">
              <a:defRPr lang="en-US" sz="1333" kern="1200" smtClean="0">
                <a:solidFill>
                  <a:schemeClr val="tx1"/>
                </a:solidFill>
                <a:latin typeface="+mn-lt"/>
                <a:ea typeface="+mn-ea"/>
                <a:cs typeface="+mn-cs"/>
              </a:defRPr>
            </a:lvl1pPr>
          </a:lstStyle>
          <a:p>
            <a:fld id="{62BE45D2-24EC-483D-9D84-EF3B6D0F5C69}" type="slidenum">
              <a:rPr lang="de-DE" smtClean="0"/>
              <a:pPr/>
              <a:t>‹#›</a:t>
            </a:fld>
            <a:endParaRPr lang="de-DE"/>
          </a:p>
        </p:txBody>
      </p:sp>
    </p:spTree>
    <p:extLst>
      <p:ext uri="{BB962C8B-B14F-4D97-AF65-F5344CB8AC3E}">
        <p14:creationId xmlns:p14="http://schemas.microsoft.com/office/powerpoint/2010/main" val="403484237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Lst>
  <p:hf sldNum="0" hdr="0" ftr="0" dt="0"/>
  <p:txStyles>
    <p:titleStyle>
      <a:lvl1pPr algn="l" defTabSz="914377" rtl="0" eaLnBrk="1" latinLnBrk="0" hangingPunct="1">
        <a:lnSpc>
          <a:spcPct val="90000"/>
        </a:lnSpc>
        <a:spcBef>
          <a:spcPct val="0"/>
        </a:spcBef>
        <a:buNone/>
        <a:defRPr sz="2667" b="0" i="0" kern="1200" cap="all" baseline="0">
          <a:solidFill>
            <a:schemeClr val="tx2"/>
          </a:solidFill>
          <a:latin typeface="Arial" charset="0"/>
          <a:ea typeface="Arial" charset="0"/>
          <a:cs typeface="Arial" charset="0"/>
        </a:defRPr>
      </a:lvl1pPr>
    </p:titleStyle>
    <p:bodyStyle>
      <a:lvl1pPr marL="239994" indent="-239994" algn="l" defTabSz="914377" rtl="0" eaLnBrk="1" latinLnBrk="0" hangingPunct="1">
        <a:lnSpc>
          <a:spcPct val="100000"/>
        </a:lnSpc>
        <a:spcBef>
          <a:spcPts val="1000"/>
        </a:spcBef>
        <a:buClr>
          <a:srgbClr val="333333"/>
        </a:buClr>
        <a:buFont typeface="Arial" panose="020B0604020202020204" pitchFamily="34" charset="0"/>
        <a:buChar char="•"/>
        <a:defRPr sz="2133" kern="1200">
          <a:solidFill>
            <a:schemeClr val="tx1"/>
          </a:solidFill>
          <a:latin typeface="+mn-lt"/>
          <a:ea typeface="+mn-ea"/>
          <a:cs typeface="+mn-cs"/>
        </a:defRPr>
      </a:lvl1pPr>
      <a:lvl2pPr marL="479988" indent="-239178" algn="l" defTabSz="914377" rtl="0" eaLnBrk="1" latinLnBrk="0" hangingPunct="1">
        <a:lnSpc>
          <a:spcPct val="100000"/>
        </a:lnSpc>
        <a:spcBef>
          <a:spcPts val="500"/>
        </a:spcBef>
        <a:buClr>
          <a:srgbClr val="333333"/>
        </a:buClr>
        <a:buFont typeface="Arial" panose="020B0604020202020204" pitchFamily="34" charset="0"/>
        <a:buChar char="•"/>
        <a:defRPr sz="1867" kern="1200">
          <a:solidFill>
            <a:schemeClr val="tx1"/>
          </a:solidFill>
          <a:latin typeface="+mn-lt"/>
          <a:ea typeface="+mn-ea"/>
          <a:cs typeface="+mn-cs"/>
        </a:defRPr>
      </a:lvl2pPr>
      <a:lvl3pPr marL="721766" indent="-239994" algn="l" defTabSz="914377" rtl="0" eaLnBrk="1" latinLnBrk="0" hangingPunct="1">
        <a:lnSpc>
          <a:spcPct val="100000"/>
        </a:lnSpc>
        <a:spcBef>
          <a:spcPts val="500"/>
        </a:spcBef>
        <a:buClr>
          <a:srgbClr val="333333"/>
        </a:buClr>
        <a:buFont typeface="Arial" panose="020B0604020202020204" pitchFamily="34" charset="0"/>
        <a:buChar char="•"/>
        <a:defRPr sz="1600" kern="1200">
          <a:solidFill>
            <a:schemeClr val="tx1"/>
          </a:solidFill>
          <a:latin typeface="+mn-lt"/>
          <a:ea typeface="+mn-ea"/>
          <a:cs typeface="+mn-cs"/>
        </a:defRPr>
      </a:lvl3pPr>
      <a:lvl4pPr marL="958827" indent="-239994" algn="l" defTabSz="914377" rtl="0" eaLnBrk="1" latinLnBrk="0" hangingPunct="1">
        <a:lnSpc>
          <a:spcPct val="100000"/>
        </a:lnSpc>
        <a:spcBef>
          <a:spcPts val="500"/>
        </a:spcBef>
        <a:buClr>
          <a:srgbClr val="333333"/>
        </a:buClr>
        <a:buFont typeface="Arial" panose="020B0604020202020204" pitchFamily="34" charset="0"/>
        <a:buChar char="•"/>
        <a:defRPr sz="1533" kern="1200">
          <a:solidFill>
            <a:schemeClr val="tx1"/>
          </a:solidFill>
          <a:latin typeface="+mn-lt"/>
          <a:ea typeface="+mn-ea"/>
          <a:cs typeface="+mn-cs"/>
        </a:defRPr>
      </a:lvl4pPr>
      <a:lvl5pPr marL="1188570" indent="-228594" algn="l" defTabSz="914377" rtl="0" eaLnBrk="1" latinLnBrk="0" hangingPunct="1">
        <a:lnSpc>
          <a:spcPct val="100000"/>
        </a:lnSpc>
        <a:spcBef>
          <a:spcPts val="500"/>
        </a:spcBef>
        <a:buClr>
          <a:srgbClr val="333333"/>
        </a:buClr>
        <a:buFont typeface="Arial" panose="020B0604020202020204" pitchFamily="34" charset="0"/>
        <a:buChar char="•"/>
        <a:defRPr lang="en-US" sz="1533" kern="1200" baseline="0" dirty="0" smtClean="0">
          <a:solidFill>
            <a:schemeClr val="tx1"/>
          </a:solidFill>
          <a:latin typeface="+mn-lt"/>
          <a:ea typeface="+mn-ea"/>
          <a:cs typeface="+mn-cs"/>
        </a:defRPr>
      </a:lvl5pPr>
      <a:lvl6pPr marL="1439964" indent="-241294" algn="l" defTabSz="914377" rtl="0" eaLnBrk="1" latinLnBrk="0" hangingPunct="1">
        <a:lnSpc>
          <a:spcPct val="100000"/>
        </a:lnSpc>
        <a:spcBef>
          <a:spcPts val="500"/>
        </a:spcBef>
        <a:buFont typeface="Arial" panose="020B0604020202020204" pitchFamily="34" charset="0"/>
        <a:buChar char="•"/>
        <a:defRPr sz="1533" kern="1200">
          <a:solidFill>
            <a:schemeClr val="tx1"/>
          </a:solidFill>
          <a:latin typeface="+mn-lt"/>
          <a:ea typeface="+mn-ea"/>
          <a:cs typeface="+mn-cs"/>
        </a:defRPr>
      </a:lvl6pPr>
      <a:lvl7pPr marL="1679958" indent="-239994" algn="l" defTabSz="914377" rtl="0" eaLnBrk="1" latinLnBrk="0" hangingPunct="1">
        <a:lnSpc>
          <a:spcPct val="100000"/>
        </a:lnSpc>
        <a:spcBef>
          <a:spcPts val="500"/>
        </a:spcBef>
        <a:buFont typeface="Arial" panose="020B0604020202020204" pitchFamily="34" charset="0"/>
        <a:buChar char="•"/>
        <a:defRPr sz="1533" kern="1200">
          <a:solidFill>
            <a:schemeClr val="tx1"/>
          </a:solidFill>
          <a:latin typeface="+mn-lt"/>
          <a:ea typeface="+mn-ea"/>
          <a:cs typeface="+mn-cs"/>
        </a:defRPr>
      </a:lvl7pPr>
      <a:lvl8pPr marL="1919952" indent="-239994" algn="l" defTabSz="914377" rtl="0" eaLnBrk="1" latinLnBrk="0" hangingPunct="1">
        <a:lnSpc>
          <a:spcPct val="100000"/>
        </a:lnSpc>
        <a:spcBef>
          <a:spcPts val="500"/>
        </a:spcBef>
        <a:buFont typeface="Arial" panose="020B0604020202020204" pitchFamily="34" charset="0"/>
        <a:buChar char="•"/>
        <a:defRPr sz="1533" kern="1200">
          <a:solidFill>
            <a:schemeClr val="tx1"/>
          </a:solidFill>
          <a:latin typeface="+mn-lt"/>
          <a:ea typeface="+mn-ea"/>
          <a:cs typeface="+mn-cs"/>
        </a:defRPr>
      </a:lvl8pPr>
      <a:lvl9pPr marL="2159946" indent="-239994" algn="l" defTabSz="914377" rtl="0" eaLnBrk="1" latinLnBrk="0" hangingPunct="1">
        <a:lnSpc>
          <a:spcPct val="100000"/>
        </a:lnSpc>
        <a:spcBef>
          <a:spcPts val="500"/>
        </a:spcBef>
        <a:buFont typeface="Arial" panose="020B0604020202020204" pitchFamily="34" charset="0"/>
        <a:buChar char="•"/>
        <a:defRPr sz="1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5" name="Slide Number Placeholder 5"/>
          <p:cNvSpPr>
            <a:spLocks noGrp="1"/>
          </p:cNvSpPr>
          <p:nvPr>
            <p:ph type="sldNum" sz="quarter" idx="4"/>
          </p:nvPr>
        </p:nvSpPr>
        <p:spPr>
          <a:xfrm>
            <a:off x="266700" y="6295506"/>
            <a:ext cx="930729" cy="366183"/>
          </a:xfrm>
          <a:prstGeom prst="rect">
            <a:avLst/>
          </a:prstGeom>
        </p:spPr>
        <p:txBody>
          <a:bodyPr vert="horz" lIns="91440" tIns="45720" rIns="91440" bIns="45720" rtlCol="0" anchor="ctr"/>
          <a:lstStyle>
            <a:lvl1pPr algn="l">
              <a:defRPr sz="1333">
                <a:solidFill>
                  <a:schemeClr val="bg1"/>
                </a:solidFill>
              </a:defRPr>
            </a:lvl1pPr>
          </a:lstStyle>
          <a:p>
            <a:fld id="{14B76173-AEC0-4CF4-B223-18D2099D2AC6}" type="slidenum">
              <a:rPr lang="en-US" smtClean="0">
                <a:solidFill>
                  <a:prstClr val="white"/>
                </a:solidFill>
              </a:rPr>
              <a:pPr/>
              <a:t>‹#›</a:t>
            </a:fld>
            <a:endParaRPr lang="en-US">
              <a:solidFill>
                <a:prstClr val="white"/>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24792" y="6125633"/>
            <a:ext cx="540848" cy="540848"/>
          </a:xfrm>
          <a:prstGeom prst="rect">
            <a:avLst/>
          </a:prstGeom>
        </p:spPr>
      </p:pic>
      <p:sp>
        <p:nvSpPr>
          <p:cNvPr id="9" name="TextBox 8">
            <a:extLst>
              <a:ext uri="{FF2B5EF4-FFF2-40B4-BE49-F238E27FC236}">
                <a16:creationId xmlns:a16="http://schemas.microsoft.com/office/drawing/2014/main" id="{E19BE713-5439-4107-9141-93ACE9E0F1D2}"/>
              </a:ext>
            </a:extLst>
          </p:cNvPr>
          <p:cNvSpPr txBox="1"/>
          <p:nvPr userDrawn="1"/>
        </p:nvSpPr>
        <p:spPr>
          <a:xfrm>
            <a:off x="6801451" y="125006"/>
            <a:ext cx="5295957" cy="246221"/>
          </a:xfrm>
          <a:prstGeom prst="rect">
            <a:avLst/>
          </a:prstGeom>
          <a:noFill/>
        </p:spPr>
        <p:txBody>
          <a:bodyPr wrap="square" rtlCol="0">
            <a:noAutofit/>
          </a:bodyPr>
          <a:lstStyle/>
          <a:p>
            <a:pPr algn="r"/>
            <a:fld id="{EA9457A7-0609-4202-A3C2-E6A474C533DA}" type="datetime4">
              <a:rPr lang="en-US" sz="800" smtClean="0">
                <a:solidFill>
                  <a:schemeClr val="bg1"/>
                </a:solidFill>
              </a:rPr>
              <a:t>September 3, 2019</a:t>
            </a:fld>
            <a:r>
              <a:rPr lang="en-US" sz="800">
                <a:solidFill>
                  <a:schemeClr val="bg1"/>
                </a:solidFill>
              </a:rPr>
              <a:t> Altair Engineering, Inc. Proprietary and Confidential. All rights reserved.</a:t>
            </a:r>
          </a:p>
        </p:txBody>
      </p:sp>
      <p:sp>
        <p:nvSpPr>
          <p:cNvPr id="10" name="TextBox 9">
            <a:extLst>
              <a:ext uri="{FF2B5EF4-FFF2-40B4-BE49-F238E27FC236}">
                <a16:creationId xmlns:a16="http://schemas.microsoft.com/office/drawing/2014/main" id="{C5CC1775-C1E8-4BF6-810B-A23AE72AFCCE}"/>
              </a:ext>
            </a:extLst>
          </p:cNvPr>
          <p:cNvSpPr txBox="1"/>
          <p:nvPr userDrawn="1"/>
        </p:nvSpPr>
        <p:spPr>
          <a:xfrm>
            <a:off x="6677465" y="125006"/>
            <a:ext cx="1819423" cy="246221"/>
          </a:xfrm>
          <a:prstGeom prst="rect">
            <a:avLst/>
          </a:prstGeom>
          <a:solidFill>
            <a:schemeClr val="bg2"/>
          </a:solidFill>
        </p:spPr>
        <p:txBody>
          <a:bodyPr wrap="square" rIns="48000" rtlCol="0">
            <a:noAutofit/>
          </a:bodyPr>
          <a:lstStyle/>
          <a:p>
            <a:pPr algn="r"/>
            <a:r>
              <a:rPr lang="en-US" sz="800">
                <a:solidFill>
                  <a:schemeClr val="bg1"/>
                </a:solidFill>
              </a:rPr>
              <a:t>©</a:t>
            </a:r>
          </a:p>
        </p:txBody>
      </p:sp>
    </p:spTree>
    <p:extLst>
      <p:ext uri="{BB962C8B-B14F-4D97-AF65-F5344CB8AC3E}">
        <p14:creationId xmlns:p14="http://schemas.microsoft.com/office/powerpoint/2010/main" val="1026065087"/>
      </p:ext>
    </p:extLst>
  </p:cSld>
  <p:clrMap bg1="lt1" tx1="dk1" bg2="lt2" tx2="dk2" accent1="accent1" accent2="accent2" accent3="accent3" accent4="accent4" accent5="accent5" accent6="accent6" hlink="hlink" folHlink="folHlink"/>
  <p:sldLayoutIdLst>
    <p:sldLayoutId id="2147483885" r:id="rId1"/>
  </p:sldLayoutIdLst>
  <p:hf sldNum="0" hdr="0" ftr="0" dt="0"/>
  <p:txStyles>
    <p:titleStyle>
      <a:lvl1pPr algn="ctr" defTabSz="1219170" rtl="0" eaLnBrk="1" latinLnBrk="0" hangingPunct="1">
        <a:lnSpc>
          <a:spcPct val="90000"/>
        </a:lnSpc>
        <a:spcBef>
          <a:spcPct val="0"/>
        </a:spcBef>
        <a:buNone/>
        <a:defRPr sz="2667" kern="1200">
          <a:solidFill>
            <a:schemeClr val="bg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18926" tIns="109463" rIns="218926" bIns="109463"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218926" tIns="109463" rIns="218926" bIns="1094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218926" tIns="109463" rIns="218926" bIns="109463" rtlCol="0" anchor="ctr"/>
          <a:lstStyle>
            <a:lvl1pPr algn="l">
              <a:defRPr sz="1438">
                <a:solidFill>
                  <a:schemeClr val="tx1">
                    <a:tint val="75000"/>
                  </a:schemeClr>
                </a:solidFill>
              </a:defRPr>
            </a:lvl1pPr>
          </a:lstStyle>
          <a:p>
            <a:fld id="{D385E2D0-E86C-43F6-91B8-6CEB022D6114}" type="datetimeFigureOut">
              <a:rPr lang="en-US" smtClean="0"/>
              <a:t>9/3/2019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218926" tIns="109463" rIns="218926" bIns="109463" rtlCol="0" anchor="ctr"/>
          <a:lstStyle>
            <a:lvl1pPr algn="ctr">
              <a:defRPr sz="143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218926" tIns="109463" rIns="218926" bIns="109463" rtlCol="0" anchor="ctr"/>
          <a:lstStyle>
            <a:lvl1pPr algn="r">
              <a:defRPr sz="1438">
                <a:solidFill>
                  <a:schemeClr val="tx1">
                    <a:tint val="75000"/>
                  </a:schemeClr>
                </a:solidFill>
              </a:defRPr>
            </a:lvl1pPr>
          </a:lstStyle>
          <a:p>
            <a:fld id="{1B396A39-9A9C-40B3-8DA1-D47184F6DDCA}" type="slidenum">
              <a:rPr lang="en-US" smtClean="0"/>
              <a:t>‹#›</a:t>
            </a:fld>
            <a:endParaRPr lang="en-US"/>
          </a:p>
        </p:txBody>
      </p:sp>
    </p:spTree>
    <p:extLst>
      <p:ext uri="{BB962C8B-B14F-4D97-AF65-F5344CB8AC3E}">
        <p14:creationId xmlns:p14="http://schemas.microsoft.com/office/powerpoint/2010/main" val="187890572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defTabSz="1085214" rtl="0" eaLnBrk="1" latinLnBrk="0" hangingPunct="1">
        <a:spcBef>
          <a:spcPct val="0"/>
        </a:spcBef>
        <a:buNone/>
        <a:defRPr sz="5205" kern="1200">
          <a:solidFill>
            <a:schemeClr val="tx1"/>
          </a:solidFill>
          <a:latin typeface="+mj-lt"/>
          <a:ea typeface="+mj-ea"/>
          <a:cs typeface="+mj-cs"/>
        </a:defRPr>
      </a:lvl1pPr>
    </p:titleStyle>
    <p:bodyStyle>
      <a:lvl1pPr marL="406955" indent="-406955" algn="l" defTabSz="1085214" rtl="0" eaLnBrk="1" latinLnBrk="0" hangingPunct="1">
        <a:spcBef>
          <a:spcPct val="20000"/>
        </a:spcBef>
        <a:buFont typeface="Arial" pitchFamily="34" charset="0"/>
        <a:buChar char="•"/>
        <a:defRPr sz="3817" kern="1200">
          <a:solidFill>
            <a:schemeClr val="tx1"/>
          </a:solidFill>
          <a:latin typeface="+mn-lt"/>
          <a:ea typeface="+mn-ea"/>
          <a:cs typeface="+mn-cs"/>
        </a:defRPr>
      </a:lvl1pPr>
      <a:lvl2pPr marL="881737" indent="-339130" algn="l" defTabSz="1085214" rtl="0" eaLnBrk="1" latinLnBrk="0" hangingPunct="1">
        <a:spcBef>
          <a:spcPct val="20000"/>
        </a:spcBef>
        <a:buFont typeface="Arial" pitchFamily="34" charset="0"/>
        <a:buChar char="–"/>
        <a:defRPr sz="3321" kern="1200">
          <a:solidFill>
            <a:schemeClr val="tx1"/>
          </a:solidFill>
          <a:latin typeface="+mn-lt"/>
          <a:ea typeface="+mn-ea"/>
          <a:cs typeface="+mn-cs"/>
        </a:defRPr>
      </a:lvl2pPr>
      <a:lvl3pPr marL="1356518" indent="-271304" algn="l" defTabSz="1085214" rtl="0" eaLnBrk="1" latinLnBrk="0" hangingPunct="1">
        <a:spcBef>
          <a:spcPct val="20000"/>
        </a:spcBef>
        <a:buFont typeface="Arial" pitchFamily="34" charset="0"/>
        <a:buChar char="•"/>
        <a:defRPr sz="2825" kern="1200">
          <a:solidFill>
            <a:schemeClr val="tx1"/>
          </a:solidFill>
          <a:latin typeface="+mn-lt"/>
          <a:ea typeface="+mn-ea"/>
          <a:cs typeface="+mn-cs"/>
        </a:defRPr>
      </a:lvl3pPr>
      <a:lvl4pPr marL="1899125"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4pPr>
      <a:lvl5pPr marL="2441732"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5pPr>
      <a:lvl6pPr marL="2984340"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6pPr>
      <a:lvl7pPr marL="3526947"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7pPr>
      <a:lvl8pPr marL="4069554"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8pPr>
      <a:lvl9pPr marL="4612161"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9pPr>
    </p:bodyStyle>
    <p:otherStyle>
      <a:defPPr>
        <a:defRPr lang="en-US"/>
      </a:defPPr>
      <a:lvl1pPr marL="0" algn="l" defTabSz="1085214" rtl="0" eaLnBrk="1" latinLnBrk="0" hangingPunct="1">
        <a:defRPr sz="2132" kern="1200">
          <a:solidFill>
            <a:schemeClr val="tx1"/>
          </a:solidFill>
          <a:latin typeface="+mn-lt"/>
          <a:ea typeface="+mn-ea"/>
          <a:cs typeface="+mn-cs"/>
        </a:defRPr>
      </a:lvl1pPr>
      <a:lvl2pPr marL="542607" algn="l" defTabSz="1085214" rtl="0" eaLnBrk="1" latinLnBrk="0" hangingPunct="1">
        <a:defRPr sz="2132" kern="1200">
          <a:solidFill>
            <a:schemeClr val="tx1"/>
          </a:solidFill>
          <a:latin typeface="+mn-lt"/>
          <a:ea typeface="+mn-ea"/>
          <a:cs typeface="+mn-cs"/>
        </a:defRPr>
      </a:lvl2pPr>
      <a:lvl3pPr marL="1085214" algn="l" defTabSz="1085214" rtl="0" eaLnBrk="1" latinLnBrk="0" hangingPunct="1">
        <a:defRPr sz="2132" kern="1200">
          <a:solidFill>
            <a:schemeClr val="tx1"/>
          </a:solidFill>
          <a:latin typeface="+mn-lt"/>
          <a:ea typeface="+mn-ea"/>
          <a:cs typeface="+mn-cs"/>
        </a:defRPr>
      </a:lvl3pPr>
      <a:lvl4pPr marL="1627822" algn="l" defTabSz="1085214" rtl="0" eaLnBrk="1" latinLnBrk="0" hangingPunct="1">
        <a:defRPr sz="2132" kern="1200">
          <a:solidFill>
            <a:schemeClr val="tx1"/>
          </a:solidFill>
          <a:latin typeface="+mn-lt"/>
          <a:ea typeface="+mn-ea"/>
          <a:cs typeface="+mn-cs"/>
        </a:defRPr>
      </a:lvl4pPr>
      <a:lvl5pPr marL="2170429" algn="l" defTabSz="1085214" rtl="0" eaLnBrk="1" latinLnBrk="0" hangingPunct="1">
        <a:defRPr sz="2132" kern="1200">
          <a:solidFill>
            <a:schemeClr val="tx1"/>
          </a:solidFill>
          <a:latin typeface="+mn-lt"/>
          <a:ea typeface="+mn-ea"/>
          <a:cs typeface="+mn-cs"/>
        </a:defRPr>
      </a:lvl5pPr>
      <a:lvl6pPr marL="2713036" algn="l" defTabSz="1085214" rtl="0" eaLnBrk="1" latinLnBrk="0" hangingPunct="1">
        <a:defRPr sz="2132" kern="1200">
          <a:solidFill>
            <a:schemeClr val="tx1"/>
          </a:solidFill>
          <a:latin typeface="+mn-lt"/>
          <a:ea typeface="+mn-ea"/>
          <a:cs typeface="+mn-cs"/>
        </a:defRPr>
      </a:lvl6pPr>
      <a:lvl7pPr marL="3255643" algn="l" defTabSz="1085214" rtl="0" eaLnBrk="1" latinLnBrk="0" hangingPunct="1">
        <a:defRPr sz="2132" kern="1200">
          <a:solidFill>
            <a:schemeClr val="tx1"/>
          </a:solidFill>
          <a:latin typeface="+mn-lt"/>
          <a:ea typeface="+mn-ea"/>
          <a:cs typeface="+mn-cs"/>
        </a:defRPr>
      </a:lvl7pPr>
      <a:lvl8pPr marL="3798251" algn="l" defTabSz="1085214" rtl="0" eaLnBrk="1" latinLnBrk="0" hangingPunct="1">
        <a:defRPr sz="2132" kern="1200">
          <a:solidFill>
            <a:schemeClr val="tx1"/>
          </a:solidFill>
          <a:latin typeface="+mn-lt"/>
          <a:ea typeface="+mn-ea"/>
          <a:cs typeface="+mn-cs"/>
        </a:defRPr>
      </a:lvl8pPr>
      <a:lvl9pPr marL="4340858" algn="l" defTabSz="1085214" rtl="0" eaLnBrk="1" latinLnBrk="0" hangingPunct="1">
        <a:defRPr sz="213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41000"/>
          </a:schemeClr>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9"/>
            <a:ext cx="10972800" cy="1143000"/>
          </a:xfrm>
          <a:prstGeom prst="rect">
            <a:avLst/>
          </a:prstGeom>
        </p:spPr>
        <p:txBody>
          <a:bodyPr vert="horz" lIns="107287" tIns="53643" rIns="107287" bIns="53643" rtlCol="0" anchor="ctr">
            <a:normAutofit/>
          </a:bodyPr>
          <a:lstStyle/>
          <a:p>
            <a:r>
              <a:rPr lang="es-ES_tradnl" dirty="0"/>
              <a:t>CLIC PARA EDITAR TÍTULO</a:t>
            </a:r>
            <a:endParaRPr lang="es-ES" dirty="0"/>
          </a:p>
        </p:txBody>
      </p:sp>
      <p:sp>
        <p:nvSpPr>
          <p:cNvPr id="3" name="Marcador de texto 2"/>
          <p:cNvSpPr>
            <a:spLocks noGrp="1"/>
          </p:cNvSpPr>
          <p:nvPr>
            <p:ph type="body" idx="1"/>
          </p:nvPr>
        </p:nvSpPr>
        <p:spPr>
          <a:xfrm>
            <a:off x="609600" y="1600203"/>
            <a:ext cx="10972800" cy="4525963"/>
          </a:xfrm>
          <a:prstGeom prst="rect">
            <a:avLst/>
          </a:prstGeom>
        </p:spPr>
        <p:txBody>
          <a:bodyPr vert="horz" lIns="107287" tIns="53643" rIns="107287" bIns="53643"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6" name="Marcador de número de diapositiva 5"/>
          <p:cNvSpPr>
            <a:spLocks noGrp="1"/>
          </p:cNvSpPr>
          <p:nvPr>
            <p:ph type="sldNum" sz="quarter" idx="4"/>
          </p:nvPr>
        </p:nvSpPr>
        <p:spPr>
          <a:xfrm>
            <a:off x="8737600" y="6356353"/>
            <a:ext cx="2844800" cy="365125"/>
          </a:xfrm>
          <a:prstGeom prst="rect">
            <a:avLst/>
          </a:prstGeom>
        </p:spPr>
        <p:txBody>
          <a:bodyPr vert="horz" lIns="107287" tIns="53643" rIns="107287" bIns="53643" rtlCol="0" anchor="ctr"/>
          <a:lstStyle>
            <a:lvl1pPr algn="r">
              <a:defRPr sz="1292" b="0" i="0">
                <a:solidFill>
                  <a:srgbClr val="FF6666"/>
                </a:solidFill>
                <a:latin typeface="Gotham Book"/>
                <a:cs typeface="Gotham Book"/>
              </a:defRPr>
            </a:lvl1pPr>
          </a:lstStyle>
          <a:p>
            <a:pPr defTabSz="495181"/>
            <a:fld id="{97D73478-CC7D-3246-9B24-ABC68B31D946}" type="slidenum">
              <a:rPr lang="es-ES" smtClean="0"/>
              <a:pPr defTabSz="495181"/>
              <a:t>‹#›</a:t>
            </a:fld>
            <a:endParaRPr lang="es-ES" dirty="0"/>
          </a:p>
        </p:txBody>
      </p:sp>
      <p:cxnSp>
        <p:nvCxnSpPr>
          <p:cNvPr id="9" name="Conector recto 8"/>
          <p:cNvCxnSpPr/>
          <p:nvPr/>
        </p:nvCxnSpPr>
        <p:spPr>
          <a:xfrm flipV="1">
            <a:off x="1064917" y="6356352"/>
            <a:ext cx="10517483" cy="13095"/>
          </a:xfrm>
          <a:prstGeom prst="line">
            <a:avLst/>
          </a:prstGeom>
          <a:ln w="6350" cmpd="sng">
            <a:solidFill>
              <a:schemeClr val="accent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13" name="Imagen 12"/>
          <p:cNvPicPr>
            <a:picLocks noChangeAspect="1"/>
          </p:cNvPicPr>
          <p:nvPr/>
        </p:nvPicPr>
        <p:blipFill>
          <a:blip r:embed="rId16"/>
          <a:stretch>
            <a:fillRect/>
          </a:stretch>
        </p:blipFill>
        <p:spPr>
          <a:xfrm>
            <a:off x="609600" y="6517992"/>
            <a:ext cx="547077" cy="190500"/>
          </a:xfrm>
          <a:prstGeom prst="rect">
            <a:avLst/>
          </a:prstGeom>
        </p:spPr>
      </p:pic>
      <p:sp>
        <p:nvSpPr>
          <p:cNvPr id="8" name="Rectangle 7">
            <a:extLst>
              <a:ext uri="{FF2B5EF4-FFF2-40B4-BE49-F238E27FC236}">
                <a16:creationId xmlns:a16="http://schemas.microsoft.com/office/drawing/2014/main" id="{9E314C5B-54E1-4989-AA04-18C973BBD30C}"/>
              </a:ext>
            </a:extLst>
          </p:cNvPr>
          <p:cNvSpPr/>
          <p:nvPr userDrawn="1"/>
        </p:nvSpPr>
        <p:spPr>
          <a:xfrm>
            <a:off x="1153659" y="6460251"/>
            <a:ext cx="11393940" cy="246221"/>
          </a:xfrm>
          <a:prstGeom prst="rect">
            <a:avLst/>
          </a:prstGeom>
        </p:spPr>
        <p:txBody>
          <a:bodyPr wrap="square">
            <a:spAutoFit/>
          </a:bodyPr>
          <a:lstStyle/>
          <a:p>
            <a:pPr marL="0" marR="0" lvl="0" indent="0" algn="ctr" defTabSz="536433"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err="1">
                <a:ln>
                  <a:noFill/>
                </a:ln>
                <a:solidFill>
                  <a:srgbClr val="FF6666"/>
                </a:solidFill>
                <a:effectLst/>
                <a:uLnTx/>
                <a:uFillTx/>
                <a:latin typeface="+mn-lt"/>
                <a:ea typeface="+mn-ea"/>
                <a:cs typeface="+mn-cs"/>
              </a:rPr>
              <a:t>Founding</a:t>
            </a:r>
            <a:r>
              <a:rPr kumimoji="0" lang="es-ES" sz="1000" b="1" i="0" u="none" strike="noStrike" kern="1200" cap="none" spc="0" normalizeH="0" baseline="0" noProof="0" dirty="0">
                <a:ln>
                  <a:noFill/>
                </a:ln>
                <a:solidFill>
                  <a:prstClr val="white">
                    <a:lumMod val="50000"/>
                  </a:prstClr>
                </a:solidFill>
                <a:effectLst/>
                <a:uLnTx/>
                <a:uFillTx/>
                <a:latin typeface="+mn-lt"/>
                <a:ea typeface="+mn-ea"/>
                <a:cs typeface="+mn-cs"/>
              </a:rPr>
              <a:t> </a:t>
            </a:r>
            <a:r>
              <a:rPr kumimoji="0" lang="es-ES" sz="1000" b="1" i="0" u="none" strike="noStrike" kern="1200" cap="none" spc="0" normalizeH="0" baseline="0" noProof="0" dirty="0" err="1">
                <a:ln>
                  <a:noFill/>
                </a:ln>
                <a:solidFill>
                  <a:srgbClr val="FF6666"/>
                </a:solidFill>
                <a:effectLst/>
                <a:uLnTx/>
                <a:uFillTx/>
                <a:latin typeface="+mn-lt"/>
                <a:ea typeface="+mn-ea"/>
                <a:cs typeface="+mn-cs"/>
              </a:rPr>
              <a:t>Members</a:t>
            </a:r>
            <a:r>
              <a:rPr kumimoji="0" lang="es-ES" sz="1000" b="1" i="0" u="none" strike="noStrike" kern="1200" cap="none" spc="0" normalizeH="0" baseline="0" noProof="0" dirty="0">
                <a:ln>
                  <a:noFill/>
                </a:ln>
                <a:solidFill>
                  <a:srgbClr val="FF6666"/>
                </a:solidFill>
                <a:effectLst/>
                <a:uLnTx/>
                <a:uFillTx/>
                <a:latin typeface="+mn-lt"/>
                <a:ea typeface="+mn-ea"/>
                <a:cs typeface="+mn-cs"/>
              </a:rPr>
              <a:t> </a:t>
            </a:r>
            <a:r>
              <a:rPr kumimoji="0" lang="es-ES" sz="1000" b="0" i="0" u="none" strike="noStrike" kern="1200" cap="none" spc="0" normalizeH="0" baseline="0" noProof="0" dirty="0">
                <a:ln>
                  <a:noFill/>
                </a:ln>
                <a:solidFill>
                  <a:srgbClr val="FF6666"/>
                </a:solidFill>
                <a:effectLst/>
                <a:uLnTx/>
                <a:uFillTx/>
                <a:latin typeface="+mn-lt"/>
                <a:ea typeface="+mn-ea"/>
                <a:cs typeface="+mn-cs"/>
              </a:rPr>
              <a:t>// </a:t>
            </a:r>
            <a:r>
              <a:rPr kumimoji="0" lang="es-ES" sz="1000" b="0" i="0" u="none" strike="noStrike" kern="1200" cap="none" spc="0" normalizeH="0" baseline="0" noProof="0" dirty="0">
                <a:ln>
                  <a:noFill/>
                </a:ln>
                <a:solidFill>
                  <a:srgbClr val="5C5F68"/>
                </a:solidFill>
                <a:effectLst/>
                <a:uLnTx/>
                <a:uFillTx/>
                <a:latin typeface="+mn-lt"/>
                <a:ea typeface="+mn-ea"/>
                <a:cs typeface="+mn-cs"/>
              </a:rPr>
              <a:t>Boston</a:t>
            </a:r>
            <a:r>
              <a:rPr kumimoji="0" lang="es-ES" sz="1000" b="0" i="0" u="none" strike="noStrike" kern="1200" cap="none" spc="0" normalizeH="0" baseline="0" noProof="0" dirty="0">
                <a:ln>
                  <a:noFill/>
                </a:ln>
                <a:solidFill>
                  <a:srgbClr val="FF6666"/>
                </a:solidFill>
                <a:effectLst/>
                <a:uLnTx/>
                <a:uFillTx/>
                <a:latin typeface="+mn-lt"/>
                <a:ea typeface="+mn-ea"/>
                <a:cs typeface="+mn-cs"/>
              </a:rPr>
              <a:t> / </a:t>
            </a:r>
            <a:r>
              <a:rPr kumimoji="0" lang="es-ES" sz="1000" b="0" i="0" u="none" strike="noStrike" kern="1200" cap="none" spc="0" normalizeH="0" baseline="0" noProof="0" dirty="0">
                <a:ln>
                  <a:noFill/>
                </a:ln>
                <a:solidFill>
                  <a:srgbClr val="5C5F68"/>
                </a:solidFill>
                <a:effectLst/>
                <a:uLnTx/>
                <a:uFillTx/>
                <a:latin typeface="+mn-lt"/>
                <a:ea typeface="+mn-ea"/>
                <a:cs typeface="+mn-cs"/>
              </a:rPr>
              <a:t>Barcelona</a:t>
            </a:r>
            <a:r>
              <a:rPr kumimoji="0" lang="es-ES" sz="1000" b="0" i="0" u="none" strike="noStrike" kern="1200" cap="none" spc="0" normalizeH="0" baseline="0" noProof="0" dirty="0">
                <a:ln>
                  <a:noFill/>
                </a:ln>
                <a:solidFill>
                  <a:srgbClr val="FF6666"/>
                </a:solidFill>
                <a:effectLst/>
                <a:uLnTx/>
                <a:uFillTx/>
                <a:latin typeface="+mn-lt"/>
                <a:ea typeface="+mn-ea"/>
                <a:cs typeface="+mn-cs"/>
              </a:rPr>
              <a:t> / </a:t>
            </a:r>
            <a:r>
              <a:rPr kumimoji="0" lang="es-ES" sz="1000" b="0" i="0" u="none" strike="noStrike" kern="1200" cap="none" spc="0" normalizeH="0" baseline="0" noProof="0" dirty="0">
                <a:ln>
                  <a:noFill/>
                </a:ln>
                <a:solidFill>
                  <a:srgbClr val="5C5F68"/>
                </a:solidFill>
                <a:effectLst/>
                <a:uLnTx/>
                <a:uFillTx/>
                <a:latin typeface="+mn-lt"/>
                <a:ea typeface="+mn-ea"/>
                <a:cs typeface="+mn-cs"/>
              </a:rPr>
              <a:t>Dublin</a:t>
            </a:r>
            <a:r>
              <a:rPr kumimoji="0" lang="es-ES" sz="1000" b="0" i="0" u="none" strike="noStrike" kern="1200" cap="none" spc="0" normalizeH="0" baseline="0" noProof="0" dirty="0">
                <a:ln>
                  <a:noFill/>
                </a:ln>
                <a:solidFill>
                  <a:srgbClr val="FF6666"/>
                </a:solidFill>
                <a:effectLst/>
                <a:uLnTx/>
                <a:uFillTx/>
                <a:latin typeface="+mn-lt"/>
                <a:ea typeface="+mn-ea"/>
                <a:cs typeface="+mn-cs"/>
              </a:rPr>
              <a:t> / </a:t>
            </a:r>
            <a:r>
              <a:rPr kumimoji="0" lang="es-ES" sz="1000" b="0" i="0" u="none" strike="noStrike" kern="1200" cap="none" spc="0" normalizeH="0" baseline="0" noProof="0" dirty="0">
                <a:ln>
                  <a:noFill/>
                </a:ln>
                <a:solidFill>
                  <a:srgbClr val="5C5F68"/>
                </a:solidFill>
                <a:effectLst/>
                <a:uLnTx/>
                <a:uFillTx/>
                <a:latin typeface="+mn-lt"/>
                <a:ea typeface="+mn-ea"/>
                <a:cs typeface="+mn-cs"/>
              </a:rPr>
              <a:t>Haifa</a:t>
            </a:r>
            <a:r>
              <a:rPr kumimoji="0" lang="es-ES" sz="1000" b="0" i="0" u="none" strike="noStrike" kern="1200" cap="none" spc="0" normalizeH="0" baseline="0" noProof="0" dirty="0">
                <a:ln>
                  <a:noFill/>
                </a:ln>
                <a:solidFill>
                  <a:srgbClr val="FF6666"/>
                </a:solidFill>
                <a:effectLst/>
                <a:uLnTx/>
                <a:uFillTx/>
                <a:latin typeface="+mn-lt"/>
                <a:ea typeface="+mn-ea"/>
                <a:cs typeface="+mn-cs"/>
              </a:rPr>
              <a:t> / </a:t>
            </a:r>
            <a:r>
              <a:rPr kumimoji="0" lang="es-ES" sz="1000" b="0" i="0" u="none" strike="noStrike" kern="1200" cap="none" spc="0" normalizeH="0" baseline="0" noProof="0" dirty="0" err="1">
                <a:ln>
                  <a:noFill/>
                </a:ln>
                <a:solidFill>
                  <a:srgbClr val="5C5F68"/>
                </a:solidFill>
                <a:effectLst/>
                <a:uLnTx/>
                <a:uFillTx/>
                <a:latin typeface="+mn-lt"/>
                <a:ea typeface="+mn-ea"/>
                <a:cs typeface="+mn-cs"/>
              </a:rPr>
              <a:t>Hamburg</a:t>
            </a:r>
            <a:r>
              <a:rPr kumimoji="0" lang="es-ES" sz="1000" b="0" i="0" u="none" strike="noStrike" kern="1200" cap="none" spc="0" normalizeH="0" baseline="0" noProof="0" dirty="0">
                <a:ln>
                  <a:noFill/>
                </a:ln>
                <a:solidFill>
                  <a:srgbClr val="FF6666"/>
                </a:solidFill>
                <a:effectLst/>
                <a:uLnTx/>
                <a:uFillTx/>
                <a:latin typeface="+mn-lt"/>
                <a:ea typeface="+mn-ea"/>
                <a:cs typeface="+mn-cs"/>
              </a:rPr>
              <a:t> / </a:t>
            </a:r>
            <a:r>
              <a:rPr kumimoji="0" lang="es-ES" sz="1000" b="0" i="0" u="none" strike="noStrike" kern="1200" cap="none" spc="0" normalizeH="0" baseline="0" noProof="0" dirty="0" err="1">
                <a:ln>
                  <a:noFill/>
                </a:ln>
                <a:solidFill>
                  <a:srgbClr val="5C5F68"/>
                </a:solidFill>
                <a:effectLst/>
                <a:uLnTx/>
                <a:uFillTx/>
                <a:latin typeface="+mn-lt"/>
                <a:ea typeface="+mn-ea"/>
                <a:cs typeface="+mn-cs"/>
              </a:rPr>
              <a:t>Lisbon</a:t>
            </a:r>
            <a:r>
              <a:rPr kumimoji="0" lang="es-ES" sz="1000" b="0" i="0" u="none" strike="noStrike" kern="1200" cap="none" spc="0" normalizeH="0" baseline="0" noProof="0" dirty="0">
                <a:ln>
                  <a:noFill/>
                </a:ln>
                <a:solidFill>
                  <a:srgbClr val="FF6666"/>
                </a:solidFill>
                <a:effectLst/>
                <a:uLnTx/>
                <a:uFillTx/>
                <a:latin typeface="+mn-lt"/>
                <a:ea typeface="+mn-ea"/>
                <a:cs typeface="+mn-cs"/>
              </a:rPr>
              <a:t> / </a:t>
            </a:r>
            <a:r>
              <a:rPr kumimoji="0" lang="es-ES" sz="1000" b="0" i="0" u="none" strike="noStrike" kern="1200" cap="none" spc="0" normalizeH="0" baseline="0" noProof="0" dirty="0">
                <a:ln>
                  <a:noFill/>
                </a:ln>
                <a:solidFill>
                  <a:srgbClr val="5C5F68"/>
                </a:solidFill>
                <a:effectLst/>
                <a:uLnTx/>
                <a:uFillTx/>
                <a:latin typeface="+mn-lt"/>
                <a:ea typeface="+mn-ea"/>
                <a:cs typeface="+mn-cs"/>
              </a:rPr>
              <a:t>Lyon</a:t>
            </a:r>
            <a:r>
              <a:rPr kumimoji="0" lang="es-ES" sz="1000" b="0" i="0" u="none" strike="noStrike" kern="1200" cap="none" spc="0" normalizeH="0" baseline="0" noProof="0" dirty="0">
                <a:ln>
                  <a:noFill/>
                </a:ln>
                <a:solidFill>
                  <a:srgbClr val="FF6666"/>
                </a:solidFill>
                <a:effectLst/>
                <a:uLnTx/>
                <a:uFillTx/>
                <a:latin typeface="+mn-lt"/>
                <a:ea typeface="+mn-ea"/>
                <a:cs typeface="+mn-cs"/>
              </a:rPr>
              <a:t> / </a:t>
            </a:r>
            <a:r>
              <a:rPr kumimoji="0" lang="es-ES" sz="1000" b="0" i="0" u="none" strike="noStrike" kern="1200" cap="none" spc="0" normalizeH="0" baseline="0" noProof="0" dirty="0">
                <a:ln>
                  <a:noFill/>
                </a:ln>
                <a:solidFill>
                  <a:srgbClr val="5C5F68"/>
                </a:solidFill>
                <a:effectLst/>
                <a:uLnTx/>
                <a:uFillTx/>
                <a:latin typeface="+mn-lt"/>
                <a:ea typeface="+mn-ea"/>
                <a:cs typeface="+mn-cs"/>
              </a:rPr>
              <a:t>Rio de Janeiro </a:t>
            </a:r>
            <a:r>
              <a:rPr kumimoji="0" lang="es-ES" sz="1000" b="0" i="0" u="none" strike="noStrike" kern="1200" cap="none" spc="0" normalizeH="0" baseline="0" noProof="0" dirty="0">
                <a:ln>
                  <a:noFill/>
                </a:ln>
                <a:solidFill>
                  <a:srgbClr val="FF6666"/>
                </a:solidFill>
                <a:effectLst/>
                <a:uLnTx/>
                <a:uFillTx/>
                <a:latin typeface="+mn-lt"/>
                <a:ea typeface="+mn-ea"/>
                <a:cs typeface="+mn-cs"/>
              </a:rPr>
              <a:t>/ </a:t>
            </a:r>
            <a:r>
              <a:rPr kumimoji="0" lang="es-ES" sz="1000" b="0" i="0" u="none" strike="noStrike" kern="1200" cap="none" spc="0" normalizeH="0" baseline="0" noProof="0" dirty="0">
                <a:ln>
                  <a:noFill/>
                </a:ln>
                <a:solidFill>
                  <a:srgbClr val="5C5F68"/>
                </a:solidFill>
                <a:effectLst/>
                <a:uLnTx/>
                <a:uFillTx/>
                <a:latin typeface="+mn-lt"/>
                <a:ea typeface="+mn-ea"/>
                <a:cs typeface="+mn-cs"/>
              </a:rPr>
              <a:t>Vancouver</a:t>
            </a:r>
            <a:r>
              <a:rPr kumimoji="0" lang="es-ES" sz="1000" b="0" i="0" u="none" strike="noStrike" kern="1200" cap="none" spc="0" normalizeH="0" baseline="0" noProof="0" dirty="0">
                <a:ln>
                  <a:noFill/>
                </a:ln>
                <a:solidFill>
                  <a:srgbClr val="FF6666"/>
                </a:solidFill>
                <a:effectLst/>
                <a:uLnTx/>
                <a:uFillTx/>
                <a:latin typeface="+mn-lt"/>
                <a:ea typeface="+mn-ea"/>
                <a:cs typeface="+mn-cs"/>
              </a:rPr>
              <a:t> / </a:t>
            </a:r>
            <a:r>
              <a:rPr kumimoji="0" lang="es-ES" sz="1000" b="0" i="0" u="none" strike="noStrike" kern="1200" cap="none" spc="0" normalizeH="0" baseline="0" noProof="0" dirty="0">
                <a:ln>
                  <a:noFill/>
                </a:ln>
                <a:solidFill>
                  <a:srgbClr val="5C5F68"/>
                </a:solidFill>
                <a:effectLst/>
                <a:uLnTx/>
                <a:uFillTx/>
                <a:latin typeface="+mn-lt"/>
                <a:ea typeface="+mn-ea"/>
                <a:cs typeface="+mn-cs"/>
              </a:rPr>
              <a:t>Zapopan</a:t>
            </a:r>
            <a:r>
              <a:rPr kumimoji="0" lang="es-ES" sz="1000" b="0" i="0" u="none" strike="noStrike" kern="1200" cap="none" spc="0" normalizeH="0" baseline="0" noProof="0" dirty="0">
                <a:ln>
                  <a:noFill/>
                </a:ln>
                <a:solidFill>
                  <a:srgbClr val="FF6666"/>
                </a:solidFill>
                <a:effectLst/>
                <a:uLnTx/>
                <a:uFillTx/>
                <a:latin typeface="+mn-lt"/>
                <a:ea typeface="+mn-ea"/>
                <a:cs typeface="+mn-cs"/>
              </a:rPr>
              <a:t> </a:t>
            </a:r>
          </a:p>
        </p:txBody>
      </p:sp>
    </p:spTree>
    <p:extLst>
      <p:ext uri="{BB962C8B-B14F-4D97-AF65-F5344CB8AC3E}">
        <p14:creationId xmlns:p14="http://schemas.microsoft.com/office/powerpoint/2010/main" val="6775625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dt="0"/>
  <p:txStyles>
    <p:titleStyle>
      <a:lvl1pPr algn="ctr" defTabSz="495181" rtl="0" eaLnBrk="1" latinLnBrk="0" hangingPunct="1">
        <a:spcBef>
          <a:spcPct val="0"/>
        </a:spcBef>
        <a:buNone/>
        <a:defRPr sz="3508" b="0" i="0" kern="1200" cap="small" baseline="0">
          <a:solidFill>
            <a:schemeClr val="accent1">
              <a:lumMod val="50000"/>
            </a:schemeClr>
          </a:solidFill>
          <a:latin typeface="Gotham Medium"/>
          <a:ea typeface="+mj-ea"/>
          <a:cs typeface="Gotham Medium"/>
        </a:defRPr>
      </a:lvl1pPr>
    </p:titleStyle>
    <p:bodyStyle>
      <a:lvl1pPr marL="371386" indent="-371386" algn="l" defTabSz="495181" rtl="0" eaLnBrk="1" latinLnBrk="0" hangingPunct="1">
        <a:spcBef>
          <a:spcPct val="20000"/>
        </a:spcBef>
        <a:buFont typeface="Arial"/>
        <a:buChar char="•"/>
        <a:defRPr sz="1292" b="0" i="0" kern="1200">
          <a:solidFill>
            <a:srgbClr val="254061"/>
          </a:solidFill>
          <a:latin typeface="Gotham Book"/>
          <a:ea typeface="+mn-ea"/>
          <a:cs typeface="Gotham Book"/>
        </a:defRPr>
      </a:lvl1pPr>
      <a:lvl2pPr marL="804669" indent="-309488" algn="l" defTabSz="495181" rtl="0" eaLnBrk="1" latinLnBrk="0" hangingPunct="1">
        <a:spcBef>
          <a:spcPct val="20000"/>
        </a:spcBef>
        <a:buFont typeface="Arial"/>
        <a:buChar char="–"/>
        <a:defRPr sz="1292" b="0" i="0" kern="1200">
          <a:solidFill>
            <a:srgbClr val="254061"/>
          </a:solidFill>
          <a:latin typeface="Gotham Light"/>
          <a:ea typeface="+mn-ea"/>
          <a:cs typeface="Gotham Light"/>
        </a:defRPr>
      </a:lvl2pPr>
      <a:lvl3pPr marL="1237953" indent="-247590" algn="l" defTabSz="495181" rtl="0" eaLnBrk="1" latinLnBrk="0" hangingPunct="1">
        <a:spcBef>
          <a:spcPct val="20000"/>
        </a:spcBef>
        <a:buFont typeface="Arial"/>
        <a:buChar char="•"/>
        <a:defRPr sz="1292" b="0" i="0" kern="1200">
          <a:solidFill>
            <a:srgbClr val="FF6666"/>
          </a:solidFill>
          <a:latin typeface="Gotham Light"/>
          <a:ea typeface="+mn-ea"/>
          <a:cs typeface="Gotham Light"/>
        </a:defRPr>
      </a:lvl3pPr>
      <a:lvl4pPr marL="1733134" indent="-247590" algn="l" defTabSz="495181" rtl="0" eaLnBrk="1" latinLnBrk="0" hangingPunct="1">
        <a:spcBef>
          <a:spcPct val="20000"/>
        </a:spcBef>
        <a:buFont typeface="Arial"/>
        <a:buChar char="–"/>
        <a:defRPr sz="1292" b="0" i="0" kern="1200">
          <a:solidFill>
            <a:schemeClr val="accent1">
              <a:lumMod val="50000"/>
            </a:schemeClr>
          </a:solidFill>
          <a:latin typeface="Gotham Extra Light"/>
          <a:ea typeface="+mn-ea"/>
          <a:cs typeface="Gotham Extra Light"/>
        </a:defRPr>
      </a:lvl4pPr>
      <a:lvl5pPr marL="2228314" indent="-247590" algn="l" defTabSz="495181" rtl="0" eaLnBrk="1" latinLnBrk="0" hangingPunct="1">
        <a:spcBef>
          <a:spcPct val="20000"/>
        </a:spcBef>
        <a:buFont typeface="Arial"/>
        <a:buChar char="»"/>
        <a:defRPr sz="1292" b="0" i="0" kern="1200">
          <a:solidFill>
            <a:schemeClr val="accent1">
              <a:lumMod val="50000"/>
            </a:schemeClr>
          </a:solidFill>
          <a:latin typeface="Gotham Extra Light"/>
          <a:ea typeface="+mn-ea"/>
          <a:cs typeface="Gotham Extra Light"/>
        </a:defRPr>
      </a:lvl5pPr>
      <a:lvl6pPr marL="2723496" indent="-247590" algn="l" defTabSz="495181" rtl="0" eaLnBrk="1" latinLnBrk="0" hangingPunct="1">
        <a:spcBef>
          <a:spcPct val="20000"/>
        </a:spcBef>
        <a:buFont typeface="Arial"/>
        <a:buChar char="•"/>
        <a:defRPr sz="2123" kern="1200">
          <a:solidFill>
            <a:schemeClr val="tx1"/>
          </a:solidFill>
          <a:latin typeface="+mn-lt"/>
          <a:ea typeface="+mn-ea"/>
          <a:cs typeface="+mn-cs"/>
        </a:defRPr>
      </a:lvl6pPr>
      <a:lvl7pPr marL="3218677" indent="-247590" algn="l" defTabSz="495181" rtl="0" eaLnBrk="1" latinLnBrk="0" hangingPunct="1">
        <a:spcBef>
          <a:spcPct val="20000"/>
        </a:spcBef>
        <a:buFont typeface="Arial"/>
        <a:buChar char="•"/>
        <a:defRPr sz="2123" kern="1200">
          <a:solidFill>
            <a:schemeClr val="tx1"/>
          </a:solidFill>
          <a:latin typeface="+mn-lt"/>
          <a:ea typeface="+mn-ea"/>
          <a:cs typeface="+mn-cs"/>
        </a:defRPr>
      </a:lvl7pPr>
      <a:lvl8pPr marL="3713858" indent="-247590" algn="l" defTabSz="495181" rtl="0" eaLnBrk="1" latinLnBrk="0" hangingPunct="1">
        <a:spcBef>
          <a:spcPct val="20000"/>
        </a:spcBef>
        <a:buFont typeface="Arial"/>
        <a:buChar char="•"/>
        <a:defRPr sz="2123" kern="1200">
          <a:solidFill>
            <a:schemeClr val="tx1"/>
          </a:solidFill>
          <a:latin typeface="+mn-lt"/>
          <a:ea typeface="+mn-ea"/>
          <a:cs typeface="+mn-cs"/>
        </a:defRPr>
      </a:lvl8pPr>
      <a:lvl9pPr marL="4209039" indent="-247590" algn="l" defTabSz="495181" rtl="0" eaLnBrk="1" latinLnBrk="0" hangingPunct="1">
        <a:spcBef>
          <a:spcPct val="20000"/>
        </a:spcBef>
        <a:buFont typeface="Arial"/>
        <a:buChar char="•"/>
        <a:defRPr sz="2123" kern="1200">
          <a:solidFill>
            <a:schemeClr val="tx1"/>
          </a:solidFill>
          <a:latin typeface="+mn-lt"/>
          <a:ea typeface="+mn-ea"/>
          <a:cs typeface="+mn-cs"/>
        </a:defRPr>
      </a:lvl9pPr>
    </p:bodyStyle>
    <p:otherStyle>
      <a:defPPr>
        <a:defRPr lang="es-ES"/>
      </a:defPPr>
      <a:lvl1pPr marL="0" algn="l" defTabSz="495181" rtl="0" eaLnBrk="1" latinLnBrk="0" hangingPunct="1">
        <a:defRPr sz="1939" kern="1200">
          <a:solidFill>
            <a:schemeClr val="tx1"/>
          </a:solidFill>
          <a:latin typeface="+mn-lt"/>
          <a:ea typeface="+mn-ea"/>
          <a:cs typeface="+mn-cs"/>
        </a:defRPr>
      </a:lvl1pPr>
      <a:lvl2pPr marL="495181" algn="l" defTabSz="495181" rtl="0" eaLnBrk="1" latinLnBrk="0" hangingPunct="1">
        <a:defRPr sz="1939" kern="1200">
          <a:solidFill>
            <a:schemeClr val="tx1"/>
          </a:solidFill>
          <a:latin typeface="+mn-lt"/>
          <a:ea typeface="+mn-ea"/>
          <a:cs typeface="+mn-cs"/>
        </a:defRPr>
      </a:lvl2pPr>
      <a:lvl3pPr marL="990363" algn="l" defTabSz="495181" rtl="0" eaLnBrk="1" latinLnBrk="0" hangingPunct="1">
        <a:defRPr sz="1939" kern="1200">
          <a:solidFill>
            <a:schemeClr val="tx1"/>
          </a:solidFill>
          <a:latin typeface="+mn-lt"/>
          <a:ea typeface="+mn-ea"/>
          <a:cs typeface="+mn-cs"/>
        </a:defRPr>
      </a:lvl3pPr>
      <a:lvl4pPr marL="1485543" algn="l" defTabSz="495181" rtl="0" eaLnBrk="1" latinLnBrk="0" hangingPunct="1">
        <a:defRPr sz="1939" kern="1200">
          <a:solidFill>
            <a:schemeClr val="tx1"/>
          </a:solidFill>
          <a:latin typeface="+mn-lt"/>
          <a:ea typeface="+mn-ea"/>
          <a:cs typeface="+mn-cs"/>
        </a:defRPr>
      </a:lvl4pPr>
      <a:lvl5pPr marL="1980724" algn="l" defTabSz="495181" rtl="0" eaLnBrk="1" latinLnBrk="0" hangingPunct="1">
        <a:defRPr sz="1939" kern="1200">
          <a:solidFill>
            <a:schemeClr val="tx1"/>
          </a:solidFill>
          <a:latin typeface="+mn-lt"/>
          <a:ea typeface="+mn-ea"/>
          <a:cs typeface="+mn-cs"/>
        </a:defRPr>
      </a:lvl5pPr>
      <a:lvl6pPr marL="2475906" algn="l" defTabSz="495181" rtl="0" eaLnBrk="1" latinLnBrk="0" hangingPunct="1">
        <a:defRPr sz="1939" kern="1200">
          <a:solidFill>
            <a:schemeClr val="tx1"/>
          </a:solidFill>
          <a:latin typeface="+mn-lt"/>
          <a:ea typeface="+mn-ea"/>
          <a:cs typeface="+mn-cs"/>
        </a:defRPr>
      </a:lvl6pPr>
      <a:lvl7pPr marL="2971087" algn="l" defTabSz="495181" rtl="0" eaLnBrk="1" latinLnBrk="0" hangingPunct="1">
        <a:defRPr sz="1939" kern="1200">
          <a:solidFill>
            <a:schemeClr val="tx1"/>
          </a:solidFill>
          <a:latin typeface="+mn-lt"/>
          <a:ea typeface="+mn-ea"/>
          <a:cs typeface="+mn-cs"/>
        </a:defRPr>
      </a:lvl7pPr>
      <a:lvl8pPr marL="3466267" algn="l" defTabSz="495181" rtl="0" eaLnBrk="1" latinLnBrk="0" hangingPunct="1">
        <a:defRPr sz="1939" kern="1200">
          <a:solidFill>
            <a:schemeClr val="tx1"/>
          </a:solidFill>
          <a:latin typeface="+mn-lt"/>
          <a:ea typeface="+mn-ea"/>
          <a:cs typeface="+mn-cs"/>
        </a:defRPr>
      </a:lvl8pPr>
      <a:lvl9pPr marL="3961449" algn="l" defTabSz="495181" rtl="0" eaLnBrk="1" latinLnBrk="0" hangingPunct="1">
        <a:defRPr sz="193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1.emf"/><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1.125201B0"/><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gif"/><Relationship Id="rId11" Type="http://schemas.openxmlformats.org/officeDocument/2006/relationships/image" Target="../media/image60.jp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gif"/><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hyperlink" Target="mailto:maurice.okawaki@frost.com"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5.png"/><Relationship Id="rId1" Type="http://schemas.openxmlformats.org/officeDocument/2006/relationships/slideLayout" Target="../slideLayouts/slideLayout38.xml"/><Relationship Id="rId5" Type="http://schemas.microsoft.com/office/2007/relationships/hdphoto" Target="../media/hdphoto3.wdp"/><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4.wdp"/><Relationship Id="rId2" Type="http://schemas.openxmlformats.org/officeDocument/2006/relationships/hyperlink" Target="mailto:info@LeadingCities.org" TargetMode="External"/><Relationship Id="rId1" Type="http://schemas.openxmlformats.org/officeDocument/2006/relationships/slideLayout" Target="../slideLayouts/slideLayout3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1.125201B0"/><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lstStyle/>
          <a:p>
            <a:r>
              <a:rPr lang="en-US" altLang="en-US" sz="3200" b="1" dirty="0">
                <a:solidFill>
                  <a:schemeClr val="tx1"/>
                </a:solidFill>
              </a:rPr>
              <a:t>Intelligent Buildings Council (IBC)  </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748717" y="3161747"/>
            <a:ext cx="10537591" cy="2492433"/>
          </a:xfrm>
        </p:spPr>
        <p:txBody>
          <a:bodyPr>
            <a:normAutofit/>
          </a:bodyPr>
          <a:lstStyle/>
          <a:p>
            <a:r>
              <a:rPr lang="en-US" dirty="0"/>
              <a:t>Chair:  Trevor Nightingale (National Research Council) </a:t>
            </a:r>
          </a:p>
          <a:p>
            <a:r>
              <a:rPr lang="en-US" dirty="0"/>
              <a:t>Vice-Chair:  Harsha Chandrashekar (Honeywell International Inc)</a:t>
            </a:r>
          </a:p>
          <a:p>
            <a:r>
              <a:rPr lang="en-US" dirty="0"/>
              <a:t>Vice-Chair:  Robert Lane (Robert H. Lane and Associates Inc.)</a:t>
            </a:r>
          </a:p>
          <a:p>
            <a:r>
              <a:rPr lang="en-US" dirty="0"/>
              <a:t>Vice-Chair:  Bob Allan (The </a:t>
            </a:r>
            <a:r>
              <a:rPr lang="en-US" dirty="0" err="1"/>
              <a:t>Siemon</a:t>
            </a:r>
            <a:r>
              <a:rPr lang="en-US" dirty="0"/>
              <a:t> Company)</a:t>
            </a:r>
          </a:p>
          <a:p>
            <a:endParaRPr lang="en-US" sz="1400" dirty="0"/>
          </a:p>
          <a:p>
            <a:endParaRPr lang="en-US" sz="1400" dirty="0"/>
          </a:p>
          <a:p>
            <a:endParaRPr lang="en-US" sz="1200" dirty="0"/>
          </a:p>
          <a:p>
            <a:endParaRPr lang="en-US" sz="1200" dirty="0"/>
          </a:p>
          <a:p>
            <a:endParaRPr lang="en-US" sz="1200"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F06C197-18DB-2346-8E87-9656E63DCF2F}"/>
              </a:ext>
            </a:extLst>
          </p:cNvPr>
          <p:cNvSpPr>
            <a:spLocks noGrp="1"/>
          </p:cNvSpPr>
          <p:nvPr>
            <p:ph type="title"/>
          </p:nvPr>
        </p:nvSpPr>
        <p:spPr>
          <a:xfrm>
            <a:off x="266699" y="545038"/>
            <a:ext cx="11535852" cy="444705"/>
          </a:xfrm>
        </p:spPr>
        <p:txBody>
          <a:bodyPr/>
          <a:lstStyle/>
          <a:p>
            <a:pPr lvl="1">
              <a:lnSpc>
                <a:spcPct val="150000"/>
              </a:lnSpc>
            </a:pPr>
            <a:r>
              <a:rPr lang="en-US" sz="2667" dirty="0">
                <a:solidFill>
                  <a:srgbClr val="00A9E0"/>
                </a:solidFill>
                <a:latin typeface="Arial" panose="020B0604020202020204" pitchFamily="34" charset="0"/>
                <a:ea typeface="Open Sans" panose="020B0606030504020204" pitchFamily="34" charset="0"/>
                <a:cs typeface="Arial" panose="020B0604020202020204" pitchFamily="34" charset="0"/>
              </a:rPr>
              <a:t>MANY SMART &amp; CONNECTED BUILDING SOLUTIONS ARE: </a:t>
            </a:r>
          </a:p>
        </p:txBody>
      </p:sp>
      <p:pic>
        <p:nvPicPr>
          <p:cNvPr id="3" name="Picture 2">
            <a:extLst>
              <a:ext uri="{FF2B5EF4-FFF2-40B4-BE49-F238E27FC236}">
                <a16:creationId xmlns:a16="http://schemas.microsoft.com/office/drawing/2014/main" id="{70140EC9-2799-8E48-8815-84BC1FBA77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50"/>
          <a:stretch/>
        </p:blipFill>
        <p:spPr>
          <a:xfrm>
            <a:off x="8022572" y="1933977"/>
            <a:ext cx="3825437" cy="2779619"/>
          </a:xfrm>
          <a:prstGeom prst="rect">
            <a:avLst/>
          </a:prstGeom>
          <a:ln>
            <a:solidFill>
              <a:schemeClr val="bg2"/>
            </a:solidFill>
          </a:ln>
        </p:spPr>
      </p:pic>
      <p:pic>
        <p:nvPicPr>
          <p:cNvPr id="15" name="Picture 14">
            <a:extLst>
              <a:ext uri="{FF2B5EF4-FFF2-40B4-BE49-F238E27FC236}">
                <a16:creationId xmlns:a16="http://schemas.microsoft.com/office/drawing/2014/main" id="{1B59081B-35D8-404F-A0F8-51DC636F11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54"/>
          <a:stretch/>
        </p:blipFill>
        <p:spPr>
          <a:xfrm>
            <a:off x="4180268" y="1933977"/>
            <a:ext cx="3722387" cy="2779619"/>
          </a:xfrm>
          <a:prstGeom prst="rect">
            <a:avLst/>
          </a:prstGeom>
          <a:ln>
            <a:solidFill>
              <a:schemeClr val="bg2"/>
            </a:solidFill>
          </a:ln>
        </p:spPr>
      </p:pic>
      <p:pic>
        <p:nvPicPr>
          <p:cNvPr id="17" name="Picture 16">
            <a:extLst>
              <a:ext uri="{FF2B5EF4-FFF2-40B4-BE49-F238E27FC236}">
                <a16:creationId xmlns:a16="http://schemas.microsoft.com/office/drawing/2014/main" id="{3FE89656-C70B-854B-AA34-BB55A68221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43" r="17543"/>
          <a:stretch/>
        </p:blipFill>
        <p:spPr>
          <a:xfrm>
            <a:off x="246674" y="1933977"/>
            <a:ext cx="3756085" cy="2779619"/>
          </a:xfrm>
          <a:prstGeom prst="rect">
            <a:avLst/>
          </a:prstGeom>
          <a:ln>
            <a:solidFill>
              <a:schemeClr val="bg2"/>
            </a:solidFill>
          </a:ln>
        </p:spPr>
      </p:pic>
      <p:sp>
        <p:nvSpPr>
          <p:cNvPr id="4" name="Rectangle 3">
            <a:extLst>
              <a:ext uri="{FF2B5EF4-FFF2-40B4-BE49-F238E27FC236}">
                <a16:creationId xmlns:a16="http://schemas.microsoft.com/office/drawing/2014/main" id="{ED0FDBBB-3791-429E-9174-9E2440D88C9F}"/>
              </a:ext>
            </a:extLst>
          </p:cNvPr>
          <p:cNvSpPr/>
          <p:nvPr/>
        </p:nvSpPr>
        <p:spPr>
          <a:xfrm>
            <a:off x="2027401" y="5239871"/>
            <a:ext cx="8014447" cy="106680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Arial" panose="020B0604020202020204"/>
            </a:endParaRPr>
          </a:p>
        </p:txBody>
      </p:sp>
      <p:sp>
        <p:nvSpPr>
          <p:cNvPr id="2" name="TextBox 1"/>
          <p:cNvSpPr txBox="1"/>
          <p:nvPr/>
        </p:nvSpPr>
        <p:spPr>
          <a:xfrm>
            <a:off x="2459054" y="5547569"/>
            <a:ext cx="7273893" cy="420564"/>
          </a:xfrm>
          <a:prstGeom prst="rect">
            <a:avLst/>
          </a:prstGeom>
          <a:noFill/>
        </p:spPr>
        <p:txBody>
          <a:bodyPr wrap="square" rtlCol="0">
            <a:spAutoFit/>
          </a:bodyPr>
          <a:lstStyle/>
          <a:p>
            <a:pPr defTabSz="914377"/>
            <a:r>
              <a:rPr lang="en-US" sz="2133" dirty="0">
                <a:solidFill>
                  <a:srgbClr val="FFFFFF"/>
                </a:solidFill>
                <a:latin typeface="Arial" panose="020B0604020202020204"/>
              </a:rPr>
              <a:t>… Resulting in slow adoption of smart building solutions</a:t>
            </a:r>
          </a:p>
        </p:txBody>
      </p:sp>
      <p:sp>
        <p:nvSpPr>
          <p:cNvPr id="6" name="Rectangle 5">
            <a:extLst>
              <a:ext uri="{FF2B5EF4-FFF2-40B4-BE49-F238E27FC236}">
                <a16:creationId xmlns:a16="http://schemas.microsoft.com/office/drawing/2014/main" id="{08B4748A-7E23-4E2E-B28E-9596E1445FC2}"/>
              </a:ext>
            </a:extLst>
          </p:cNvPr>
          <p:cNvSpPr/>
          <p:nvPr/>
        </p:nvSpPr>
        <p:spPr>
          <a:xfrm>
            <a:off x="246674" y="1933977"/>
            <a:ext cx="3756085" cy="2779619"/>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Arial" panose="020B0604020202020204"/>
            </a:endParaRPr>
          </a:p>
        </p:txBody>
      </p:sp>
      <p:sp>
        <p:nvSpPr>
          <p:cNvPr id="13" name="Rectangle 12">
            <a:extLst>
              <a:ext uri="{FF2B5EF4-FFF2-40B4-BE49-F238E27FC236}">
                <a16:creationId xmlns:a16="http://schemas.microsoft.com/office/drawing/2014/main" id="{5F69C23B-08EC-423F-9ACC-34F56EBCBF58}"/>
              </a:ext>
            </a:extLst>
          </p:cNvPr>
          <p:cNvSpPr/>
          <p:nvPr/>
        </p:nvSpPr>
        <p:spPr>
          <a:xfrm>
            <a:off x="4196168" y="1933977"/>
            <a:ext cx="3722387" cy="2779619"/>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Arial" panose="020B0604020202020204"/>
            </a:endParaRPr>
          </a:p>
        </p:txBody>
      </p:sp>
      <p:sp>
        <p:nvSpPr>
          <p:cNvPr id="14" name="Rectangle 13">
            <a:extLst>
              <a:ext uri="{FF2B5EF4-FFF2-40B4-BE49-F238E27FC236}">
                <a16:creationId xmlns:a16="http://schemas.microsoft.com/office/drawing/2014/main" id="{E0D691A8-1D8E-4897-B6DF-00A39ACAE24D}"/>
              </a:ext>
            </a:extLst>
          </p:cNvPr>
          <p:cNvSpPr/>
          <p:nvPr/>
        </p:nvSpPr>
        <p:spPr>
          <a:xfrm>
            <a:off x="8043290" y="1915809"/>
            <a:ext cx="3825437" cy="2779619"/>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Arial" panose="020B0604020202020204"/>
            </a:endParaRPr>
          </a:p>
        </p:txBody>
      </p:sp>
      <p:sp>
        <p:nvSpPr>
          <p:cNvPr id="7" name="Rectangle 6">
            <a:extLst>
              <a:ext uri="{FF2B5EF4-FFF2-40B4-BE49-F238E27FC236}">
                <a16:creationId xmlns:a16="http://schemas.microsoft.com/office/drawing/2014/main" id="{489CFBA9-C362-304F-BFB5-36C1DB79D68C}"/>
              </a:ext>
            </a:extLst>
          </p:cNvPr>
          <p:cNvSpPr/>
          <p:nvPr/>
        </p:nvSpPr>
        <p:spPr>
          <a:xfrm>
            <a:off x="907476" y="3159153"/>
            <a:ext cx="2239848" cy="44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defTabSz="914377"/>
            <a:r>
              <a:rPr lang="en-US" sz="1333" dirty="0">
                <a:solidFill>
                  <a:srgbClr val="FFFFFF"/>
                </a:solidFill>
                <a:latin typeface="Arial" panose="020B0604020202020204"/>
              </a:rPr>
              <a:t>DESIGNED WITH SILOED SYSTEMS</a:t>
            </a:r>
          </a:p>
        </p:txBody>
      </p:sp>
      <p:sp>
        <p:nvSpPr>
          <p:cNvPr id="11" name="Rectangle 10">
            <a:extLst>
              <a:ext uri="{FF2B5EF4-FFF2-40B4-BE49-F238E27FC236}">
                <a16:creationId xmlns:a16="http://schemas.microsoft.com/office/drawing/2014/main" id="{51CFBCEF-85D5-CA44-8339-E1D0151A2479}"/>
              </a:ext>
            </a:extLst>
          </p:cNvPr>
          <p:cNvSpPr/>
          <p:nvPr/>
        </p:nvSpPr>
        <p:spPr>
          <a:xfrm>
            <a:off x="4881392" y="3159153"/>
            <a:ext cx="2239848" cy="44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defTabSz="914377"/>
            <a:r>
              <a:rPr lang="en-US" sz="1333" dirty="0">
                <a:solidFill>
                  <a:srgbClr val="FFFFFF"/>
                </a:solidFill>
                <a:latin typeface="Arial" panose="020B0604020202020204"/>
              </a:rPr>
              <a:t>EXPENSIVE TO DEPLOY &amp; MAINTAIN</a:t>
            </a:r>
          </a:p>
        </p:txBody>
      </p:sp>
      <p:sp>
        <p:nvSpPr>
          <p:cNvPr id="12" name="Rectangle 11">
            <a:extLst>
              <a:ext uri="{FF2B5EF4-FFF2-40B4-BE49-F238E27FC236}">
                <a16:creationId xmlns:a16="http://schemas.microsoft.com/office/drawing/2014/main" id="{F1228E88-3EB1-464E-AFAD-EF059FE3EC93}"/>
              </a:ext>
            </a:extLst>
          </p:cNvPr>
          <p:cNvSpPr/>
          <p:nvPr/>
        </p:nvSpPr>
        <p:spPr>
          <a:xfrm>
            <a:off x="8921923" y="3159153"/>
            <a:ext cx="2239848" cy="444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defTabSz="914377"/>
            <a:r>
              <a:rPr lang="en-US" sz="1333" dirty="0">
                <a:solidFill>
                  <a:srgbClr val="FFFFFF"/>
                </a:solidFill>
                <a:latin typeface="Arial" panose="020B0604020202020204"/>
              </a:rPr>
              <a:t>REQUIRE SPECIALIZED EXPERTISE</a:t>
            </a:r>
          </a:p>
        </p:txBody>
      </p:sp>
    </p:spTree>
    <p:extLst>
      <p:ext uri="{BB962C8B-B14F-4D97-AF65-F5344CB8AC3E}">
        <p14:creationId xmlns:p14="http://schemas.microsoft.com/office/powerpoint/2010/main" val="2323956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BB645-F1C4-D743-A481-8D9702C6BEEC}"/>
              </a:ext>
            </a:extLst>
          </p:cNvPr>
          <p:cNvPicPr>
            <a:picLocks noChangeAspect="1"/>
          </p:cNvPicPr>
          <p:nvPr/>
        </p:nvPicPr>
        <p:blipFill rotWithShape="1">
          <a:blip r:embed="rId3">
            <a:extLst>
              <a:ext uri="{28A0092B-C50C-407E-A947-70E740481C1C}">
                <a14:useLocalDpi xmlns:a14="http://schemas.microsoft.com/office/drawing/2010/main" val="0"/>
              </a:ext>
            </a:extLst>
          </a:blip>
          <a:srcRect t="3092" r="1076" b="4167"/>
          <a:stretch/>
        </p:blipFill>
        <p:spPr>
          <a:xfrm>
            <a:off x="1" y="0"/>
            <a:ext cx="12192000" cy="6858000"/>
          </a:xfrm>
          <a:prstGeom prst="rect">
            <a:avLst/>
          </a:prstGeom>
        </p:spPr>
      </p:pic>
      <p:sp>
        <p:nvSpPr>
          <p:cNvPr id="9" name="TextBox 8">
            <a:extLst>
              <a:ext uri="{FF2B5EF4-FFF2-40B4-BE49-F238E27FC236}">
                <a16:creationId xmlns:a16="http://schemas.microsoft.com/office/drawing/2014/main" id="{CA88174A-9F3D-4A42-A8B9-2518874F12CA}"/>
              </a:ext>
            </a:extLst>
          </p:cNvPr>
          <p:cNvSpPr txBox="1"/>
          <p:nvPr/>
        </p:nvSpPr>
        <p:spPr>
          <a:xfrm>
            <a:off x="0" y="1730499"/>
            <a:ext cx="7919731" cy="4195444"/>
          </a:xfrm>
          <a:prstGeom prst="rect">
            <a:avLst/>
          </a:prstGeom>
          <a:noFill/>
        </p:spPr>
        <p:txBody>
          <a:bodyPr wrap="square" rtlCol="0" anchor="ctr">
            <a:spAutoFit/>
          </a:bodyPr>
          <a:lstStyle/>
          <a:p>
            <a:pPr marL="838179" lvl="1" indent="-380990" defTabSz="914377">
              <a:lnSpc>
                <a:spcPct val="150000"/>
              </a:lnSpc>
              <a:buFont typeface="Arial" panose="020B0604020202020204" pitchFamily="34" charset="0"/>
              <a:buChar char="•"/>
            </a:pPr>
            <a:r>
              <a:rPr lang="en-US" sz="2133" dirty="0">
                <a:solidFill>
                  <a:srgbClr val="FFFFFF"/>
                </a:solidFill>
                <a:latin typeface="Arial" panose="020B0604020202020204"/>
              </a:rPr>
              <a:t>	Simple to set-up and maintain</a:t>
            </a:r>
          </a:p>
          <a:p>
            <a:pPr marL="838179" lvl="1" indent="-380990" defTabSz="914377">
              <a:lnSpc>
                <a:spcPct val="150000"/>
              </a:lnSpc>
              <a:buFont typeface="Arial" panose="020B0604020202020204" pitchFamily="34" charset="0"/>
              <a:buChar char="•"/>
            </a:pPr>
            <a:r>
              <a:rPr lang="en-US" sz="2133" dirty="0">
                <a:solidFill>
                  <a:srgbClr val="FFFFFF"/>
                </a:solidFill>
                <a:latin typeface="Arial" panose="020B0604020202020204"/>
              </a:rPr>
              <a:t> Open platform design to reduce vendor lock-in</a:t>
            </a:r>
          </a:p>
          <a:p>
            <a:pPr marL="838179" lvl="1" indent="-380990" defTabSz="914377">
              <a:lnSpc>
                <a:spcPct val="150000"/>
              </a:lnSpc>
              <a:buFont typeface="Arial" panose="020B0604020202020204" pitchFamily="34" charset="0"/>
              <a:buChar char="•"/>
            </a:pPr>
            <a:r>
              <a:rPr lang="en-US" sz="2133" dirty="0">
                <a:solidFill>
                  <a:srgbClr val="FFFFFF"/>
                </a:solidFill>
                <a:latin typeface="Arial" panose="020B0604020202020204"/>
              </a:rPr>
              <a:t>	Able to match needed complexity (upgradeable)</a:t>
            </a:r>
          </a:p>
          <a:p>
            <a:pPr marL="838179" lvl="1" indent="-380990" defTabSz="914377">
              <a:lnSpc>
                <a:spcPct val="150000"/>
              </a:lnSpc>
              <a:buFont typeface="Arial" panose="020B0604020202020204" pitchFamily="34" charset="0"/>
              <a:buChar char="•"/>
            </a:pPr>
            <a:r>
              <a:rPr lang="en-US" sz="2133" dirty="0">
                <a:solidFill>
                  <a:srgbClr val="FFFFFF"/>
                </a:solidFill>
                <a:latin typeface="Arial" panose="020B0604020202020204"/>
              </a:rPr>
              <a:t>	State of the art controls technology</a:t>
            </a:r>
          </a:p>
          <a:p>
            <a:pPr marL="838179" lvl="1" indent="-380990" defTabSz="914377">
              <a:lnSpc>
                <a:spcPct val="150000"/>
              </a:lnSpc>
              <a:buFont typeface="Arial" panose="020B0604020202020204" pitchFamily="34" charset="0"/>
              <a:buChar char="•"/>
            </a:pPr>
            <a:r>
              <a:rPr lang="en-US" sz="2133" dirty="0">
                <a:solidFill>
                  <a:srgbClr val="FFFFFF"/>
                </a:solidFill>
                <a:latin typeface="Arial" panose="020B0604020202020204"/>
              </a:rPr>
              <a:t>	Economical (short and long-term)</a:t>
            </a:r>
          </a:p>
          <a:p>
            <a:pPr marL="838179" lvl="1" indent="-380990" defTabSz="914377">
              <a:lnSpc>
                <a:spcPct val="150000"/>
              </a:lnSpc>
              <a:buFont typeface="Arial" panose="020B0604020202020204" pitchFamily="34" charset="0"/>
              <a:buChar char="•"/>
            </a:pPr>
            <a:r>
              <a:rPr lang="en-US" sz="2133" dirty="0">
                <a:solidFill>
                  <a:srgbClr val="FFFFFF"/>
                </a:solidFill>
                <a:latin typeface="Arial" panose="020B0604020202020204"/>
              </a:rPr>
              <a:t>	Designed with end-user satisfaction at its core</a:t>
            </a:r>
          </a:p>
          <a:p>
            <a:pPr marL="838179" lvl="1" indent="-380990" defTabSz="914377">
              <a:lnSpc>
                <a:spcPct val="150000"/>
              </a:lnSpc>
              <a:buFont typeface="Arial" panose="020B0604020202020204" pitchFamily="34" charset="0"/>
              <a:buChar char="•"/>
            </a:pPr>
            <a:r>
              <a:rPr lang="en-US" sz="2133" dirty="0">
                <a:solidFill>
                  <a:srgbClr val="FFFFFF"/>
                </a:solidFill>
                <a:latin typeface="Arial" panose="020B0604020202020204"/>
              </a:rPr>
              <a:t>	Rich with productive analytics</a:t>
            </a:r>
          </a:p>
          <a:p>
            <a:pPr defTabSz="914377"/>
            <a:br>
              <a:rPr lang="en-US" sz="2133" dirty="0">
                <a:solidFill>
                  <a:srgbClr val="FFFFFF"/>
                </a:solidFill>
                <a:latin typeface="Arial" panose="020B0604020202020204"/>
              </a:rPr>
            </a:br>
            <a:endParaRPr lang="en-US" sz="2133" dirty="0">
              <a:solidFill>
                <a:srgbClr val="FFFFFF"/>
              </a:solidFill>
              <a:latin typeface="Arial" panose="020B0604020202020204"/>
            </a:endParaRPr>
          </a:p>
        </p:txBody>
      </p:sp>
      <p:sp>
        <p:nvSpPr>
          <p:cNvPr id="7" name="Title 3">
            <a:extLst>
              <a:ext uri="{FF2B5EF4-FFF2-40B4-BE49-F238E27FC236}">
                <a16:creationId xmlns:a16="http://schemas.microsoft.com/office/drawing/2014/main" id="{BF662FF4-769D-1F4E-B486-A0C271D7B897}"/>
              </a:ext>
            </a:extLst>
          </p:cNvPr>
          <p:cNvSpPr txBox="1">
            <a:spLocks/>
          </p:cNvSpPr>
          <p:nvPr/>
        </p:nvSpPr>
        <p:spPr>
          <a:xfrm>
            <a:off x="266699" y="545038"/>
            <a:ext cx="11535852" cy="444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0" i="0" kern="1200" cap="all" baseline="0">
                <a:solidFill>
                  <a:schemeClr val="tx2"/>
                </a:solidFill>
                <a:latin typeface="Arial" charset="0"/>
                <a:ea typeface="Arial" charset="0"/>
                <a:cs typeface="Arial" charset="0"/>
              </a:defRPr>
            </a:lvl1pPr>
          </a:lstStyle>
          <a:p>
            <a:pPr defTabSz="914377"/>
            <a:r>
              <a:rPr lang="en-US" sz="2667" dirty="0">
                <a:solidFill>
                  <a:srgbClr val="FFFFFF"/>
                </a:solidFill>
                <a:ea typeface="Open Sans" panose="020B0606030504020204" pitchFamily="34" charset="0"/>
                <a:cs typeface="Open Sans" panose="020B0606030504020204" pitchFamily="34" charset="0"/>
              </a:rPr>
              <a:t>A Scalable SMART BUILDING SOLUTION</a:t>
            </a:r>
            <a:endParaRPr lang="en-US" sz="2667" dirty="0">
              <a:solidFill>
                <a:srgbClr val="00B0F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0549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55ABF4-17DF-4718-A632-283E91319A58}"/>
              </a:ext>
            </a:extLst>
          </p:cNvPr>
          <p:cNvSpPr/>
          <p:nvPr/>
        </p:nvSpPr>
        <p:spPr>
          <a:xfrm>
            <a:off x="2" y="1622225"/>
            <a:ext cx="4944533" cy="180677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endParaRPr lang="en-US" sz="2667" b="1" dirty="0">
              <a:solidFill>
                <a:srgbClr val="FFFFFF"/>
              </a:solidFill>
              <a:latin typeface="Century Gothic" panose="020B0502020202020204" pitchFamily="34" charset="0"/>
            </a:endParaRPr>
          </a:p>
        </p:txBody>
      </p:sp>
      <p:pic>
        <p:nvPicPr>
          <p:cNvPr id="3" name="Picture 2">
            <a:extLst>
              <a:ext uri="{FF2B5EF4-FFF2-40B4-BE49-F238E27FC236}">
                <a16:creationId xmlns:a16="http://schemas.microsoft.com/office/drawing/2014/main" id="{C457F6E6-F81D-4976-8602-A06524F62ACE}"/>
              </a:ext>
            </a:extLst>
          </p:cNvPr>
          <p:cNvPicPr>
            <a:picLocks noChangeAspect="1"/>
          </p:cNvPicPr>
          <p:nvPr/>
        </p:nvPicPr>
        <p:blipFill>
          <a:blip r:embed="rId3"/>
          <a:stretch>
            <a:fillRect/>
          </a:stretch>
        </p:blipFill>
        <p:spPr>
          <a:xfrm>
            <a:off x="4395555" y="798225"/>
            <a:ext cx="6864460" cy="5868257"/>
          </a:xfrm>
          <a:prstGeom prst="rect">
            <a:avLst/>
          </a:prstGeom>
        </p:spPr>
      </p:pic>
      <p:sp>
        <p:nvSpPr>
          <p:cNvPr id="2" name="TextBox 1">
            <a:extLst>
              <a:ext uri="{FF2B5EF4-FFF2-40B4-BE49-F238E27FC236}">
                <a16:creationId xmlns:a16="http://schemas.microsoft.com/office/drawing/2014/main" id="{C75DBDCA-BF8F-4279-B0DF-9AEDCFC0EE9C}"/>
              </a:ext>
            </a:extLst>
          </p:cNvPr>
          <p:cNvSpPr txBox="1"/>
          <p:nvPr/>
        </p:nvSpPr>
        <p:spPr>
          <a:xfrm>
            <a:off x="187565" y="1807466"/>
            <a:ext cx="4207991" cy="1405256"/>
          </a:xfrm>
          <a:prstGeom prst="rect">
            <a:avLst/>
          </a:prstGeom>
          <a:noFill/>
        </p:spPr>
        <p:txBody>
          <a:bodyPr wrap="square" rtlCol="0">
            <a:spAutoFit/>
          </a:bodyPr>
          <a:lstStyle/>
          <a:p>
            <a:pPr defTabSz="914377"/>
            <a:r>
              <a:rPr lang="en-US" sz="2133" dirty="0">
                <a:solidFill>
                  <a:srgbClr val="FFFFFF"/>
                </a:solidFill>
                <a:latin typeface="Arial" panose="020B0604020202020204"/>
              </a:rPr>
              <a:t>Open scalable IoT solutions to enable, connect, and manage devices and optimize business performance</a:t>
            </a:r>
          </a:p>
        </p:txBody>
      </p:sp>
      <p:pic>
        <p:nvPicPr>
          <p:cNvPr id="27" name="Picture 26">
            <a:extLst>
              <a:ext uri="{FF2B5EF4-FFF2-40B4-BE49-F238E27FC236}">
                <a16:creationId xmlns:a16="http://schemas.microsoft.com/office/drawing/2014/main" id="{4FE8B0DD-07F3-43E4-BD95-8CBAC8793F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24792" y="6125633"/>
            <a:ext cx="540848" cy="540848"/>
          </a:xfrm>
          <a:prstGeom prst="rect">
            <a:avLst/>
          </a:prstGeom>
        </p:spPr>
      </p:pic>
      <p:sp>
        <p:nvSpPr>
          <p:cNvPr id="5" name="Title 4">
            <a:extLst>
              <a:ext uri="{FF2B5EF4-FFF2-40B4-BE49-F238E27FC236}">
                <a16:creationId xmlns:a16="http://schemas.microsoft.com/office/drawing/2014/main" id="{E8D62992-1266-0E40-B3CC-4B41035B7224}"/>
              </a:ext>
            </a:extLst>
          </p:cNvPr>
          <p:cNvSpPr>
            <a:spLocks noGrp="1"/>
          </p:cNvSpPr>
          <p:nvPr>
            <p:ph type="title"/>
          </p:nvPr>
        </p:nvSpPr>
        <p:spPr/>
        <p:txBody>
          <a:bodyPr/>
          <a:lstStyle/>
          <a:p>
            <a:r>
              <a:rPr lang="en-US" cap="none" dirty="0"/>
              <a:t>ALTAIR SMARTWORKS</a:t>
            </a:r>
            <a:r>
              <a:rPr lang="en-US" cap="none" baseline="30000" dirty="0"/>
              <a:t>™</a:t>
            </a:r>
            <a:r>
              <a:rPr lang="en-US" cap="none" dirty="0"/>
              <a:t> PLATFORM</a:t>
            </a:r>
          </a:p>
        </p:txBody>
      </p:sp>
    </p:spTree>
    <p:extLst>
      <p:ext uri="{BB962C8B-B14F-4D97-AF65-F5344CB8AC3E}">
        <p14:creationId xmlns:p14="http://schemas.microsoft.com/office/powerpoint/2010/main" val="135040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FFE8F46-DF6D-9B47-9079-1B971695FC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4792" y="6125633"/>
            <a:ext cx="540848" cy="540848"/>
          </a:xfrm>
          <a:prstGeom prst="rect">
            <a:avLst/>
          </a:prstGeom>
        </p:spPr>
      </p:pic>
      <p:sp>
        <p:nvSpPr>
          <p:cNvPr id="38" name="TextBox 37">
            <a:extLst>
              <a:ext uri="{FF2B5EF4-FFF2-40B4-BE49-F238E27FC236}">
                <a16:creationId xmlns:a16="http://schemas.microsoft.com/office/drawing/2014/main" id="{D3FD0FD7-BF13-CE4F-BE7C-312E296D01DE}"/>
              </a:ext>
            </a:extLst>
          </p:cNvPr>
          <p:cNvSpPr txBox="1"/>
          <p:nvPr/>
        </p:nvSpPr>
        <p:spPr>
          <a:xfrm>
            <a:off x="6801451" y="125006"/>
            <a:ext cx="5295957" cy="246221"/>
          </a:xfrm>
          <a:prstGeom prst="rect">
            <a:avLst/>
          </a:prstGeom>
          <a:noFill/>
        </p:spPr>
        <p:txBody>
          <a:bodyPr wrap="square" rtlCol="0">
            <a:noAutofit/>
          </a:bodyPr>
          <a:lstStyle/>
          <a:p>
            <a:pPr algn="r" defTabSz="914377"/>
            <a:fld id="{EA9457A7-0609-4202-A3C2-E6A474C533DA}" type="datetime4">
              <a:rPr lang="en-US" sz="800">
                <a:solidFill>
                  <a:srgbClr val="FFFFFF"/>
                </a:solidFill>
                <a:latin typeface="Arial" panose="020B0604020202020204"/>
              </a:rPr>
              <a:pPr algn="r" defTabSz="914377"/>
              <a:t>September 3, 2019</a:t>
            </a:fld>
            <a:r>
              <a:rPr lang="en-US" sz="800">
                <a:solidFill>
                  <a:srgbClr val="FFFFFF"/>
                </a:solidFill>
                <a:latin typeface="Arial" panose="020B0604020202020204"/>
              </a:rPr>
              <a:t> Altair Engineering, Inc. Proprietary and Confidential. All rights reserved.</a:t>
            </a:r>
          </a:p>
        </p:txBody>
      </p:sp>
      <p:sp>
        <p:nvSpPr>
          <p:cNvPr id="41" name="Rectangle 40">
            <a:extLst>
              <a:ext uri="{FF2B5EF4-FFF2-40B4-BE49-F238E27FC236}">
                <a16:creationId xmlns:a16="http://schemas.microsoft.com/office/drawing/2014/main" id="{D387F94C-1E4C-B04B-9DAF-CFBA0DC63E5B}"/>
              </a:ext>
            </a:extLst>
          </p:cNvPr>
          <p:cNvSpPr/>
          <p:nvPr/>
        </p:nvSpPr>
        <p:spPr>
          <a:xfrm>
            <a:off x="291869" y="232701"/>
            <a:ext cx="11673772" cy="819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2667" dirty="0">
                <a:solidFill>
                  <a:srgbClr val="00A9E0"/>
                </a:solidFill>
                <a:latin typeface="Arial" panose="020B0604020202020204"/>
                <a:ea typeface="Open Sans" panose="020B0606030504020204" pitchFamily="34" charset="0"/>
                <a:cs typeface="Open Sans" panose="020B0606030504020204" pitchFamily="34" charset="0"/>
              </a:rPr>
              <a:t>MARKET-READY SOLUTIONS</a:t>
            </a:r>
          </a:p>
        </p:txBody>
      </p:sp>
      <p:pic>
        <p:nvPicPr>
          <p:cNvPr id="4" name="Picture 3"/>
          <p:cNvPicPr>
            <a:picLocks noChangeAspect="1"/>
          </p:cNvPicPr>
          <p:nvPr/>
        </p:nvPicPr>
        <p:blipFill>
          <a:blip r:embed="rId4"/>
          <a:stretch>
            <a:fillRect/>
          </a:stretch>
        </p:blipFill>
        <p:spPr>
          <a:xfrm>
            <a:off x="1099645" y="957181"/>
            <a:ext cx="9832176" cy="5900820"/>
          </a:xfrm>
          <a:prstGeom prst="rect">
            <a:avLst/>
          </a:prstGeom>
        </p:spPr>
      </p:pic>
    </p:spTree>
    <p:extLst>
      <p:ext uri="{BB962C8B-B14F-4D97-AF65-F5344CB8AC3E}">
        <p14:creationId xmlns:p14="http://schemas.microsoft.com/office/powerpoint/2010/main" val="301593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4EA56-551A-A543-9E13-B331252A2687}"/>
              </a:ext>
            </a:extLst>
          </p:cNvPr>
          <p:cNvSpPr/>
          <p:nvPr/>
        </p:nvSpPr>
        <p:spPr>
          <a:xfrm>
            <a:off x="291869" y="379246"/>
            <a:ext cx="10192975" cy="819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2667" dirty="0">
                <a:solidFill>
                  <a:srgbClr val="00B0F0"/>
                </a:solidFill>
                <a:latin typeface="Arial" panose="020B0604020202020204"/>
                <a:ea typeface="Open Sans" panose="020B0606030504020204" pitchFamily="34" charset="0"/>
                <a:cs typeface="Open Sans" panose="020B0606030504020204" pitchFamily="34" charset="0"/>
              </a:rPr>
              <a:t>CONVERGENCE AT THE EDGE</a:t>
            </a:r>
          </a:p>
        </p:txBody>
      </p:sp>
      <p:grpSp>
        <p:nvGrpSpPr>
          <p:cNvPr id="16" name="Group 15">
            <a:extLst>
              <a:ext uri="{FF2B5EF4-FFF2-40B4-BE49-F238E27FC236}">
                <a16:creationId xmlns:a16="http://schemas.microsoft.com/office/drawing/2014/main" id="{C857BA5C-4305-2449-9D0D-19DFE0734A11}"/>
              </a:ext>
            </a:extLst>
          </p:cNvPr>
          <p:cNvGrpSpPr/>
          <p:nvPr/>
        </p:nvGrpSpPr>
        <p:grpSpPr>
          <a:xfrm>
            <a:off x="1235369" y="1322939"/>
            <a:ext cx="4293377" cy="5126031"/>
            <a:chOff x="3466526" y="992204"/>
            <a:chExt cx="3220033" cy="3844523"/>
          </a:xfrm>
        </p:grpSpPr>
        <p:pic>
          <p:nvPicPr>
            <p:cNvPr id="8" name="Picture 7">
              <a:extLst>
                <a:ext uri="{FF2B5EF4-FFF2-40B4-BE49-F238E27FC236}">
                  <a16:creationId xmlns:a16="http://schemas.microsoft.com/office/drawing/2014/main" id="{9D56903D-9412-6E4C-BC57-98E1A5343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6526" y="992204"/>
              <a:ext cx="3220032" cy="3844523"/>
            </a:xfrm>
            <a:prstGeom prst="rect">
              <a:avLst/>
            </a:prstGeom>
          </p:spPr>
        </p:pic>
        <p:sp>
          <p:nvSpPr>
            <p:cNvPr id="9" name="TextBox 8">
              <a:extLst>
                <a:ext uri="{FF2B5EF4-FFF2-40B4-BE49-F238E27FC236}">
                  <a16:creationId xmlns:a16="http://schemas.microsoft.com/office/drawing/2014/main" id="{5A553960-14B6-3544-9E0C-18A1287793C0}"/>
                </a:ext>
              </a:extLst>
            </p:cNvPr>
            <p:cNvSpPr txBox="1"/>
            <p:nvPr/>
          </p:nvSpPr>
          <p:spPr>
            <a:xfrm>
              <a:off x="3466526" y="1011354"/>
              <a:ext cx="3220032" cy="530915"/>
            </a:xfrm>
            <a:prstGeom prst="rect">
              <a:avLst/>
            </a:prstGeom>
            <a:noFill/>
          </p:spPr>
          <p:txBody>
            <a:bodyPr wrap="square" rtlCol="0">
              <a:spAutoFit/>
            </a:bodyPr>
            <a:lstStyle/>
            <a:p>
              <a:pPr algn="ctr" defTabSz="914377"/>
              <a:r>
                <a:rPr lang="en-US" sz="2133" spc="400">
                  <a:solidFill>
                    <a:srgbClr val="FFFFFF"/>
                  </a:solidFill>
                  <a:latin typeface="Arial" panose="020B0604020202020204"/>
                </a:rPr>
                <a:t>ADVANTAGES</a:t>
              </a:r>
            </a:p>
            <a:p>
              <a:pPr algn="ctr" defTabSz="914377"/>
              <a:r>
                <a:rPr lang="en-US" sz="1867">
                  <a:solidFill>
                    <a:srgbClr val="FFFFFF"/>
                  </a:solidFill>
                  <a:latin typeface="Arial" panose="020B0604020202020204"/>
                </a:rPr>
                <a:t>of </a:t>
              </a:r>
              <a:r>
                <a:rPr lang="en-US" sz="1867" err="1">
                  <a:solidFill>
                    <a:srgbClr val="FFFFFF"/>
                  </a:solidFill>
                  <a:latin typeface="Arial" panose="020B0604020202020204"/>
                </a:rPr>
                <a:t>SmartEdge</a:t>
              </a:r>
              <a:endParaRPr lang="en-US" sz="1867">
                <a:solidFill>
                  <a:srgbClr val="FFFFFF"/>
                </a:solidFill>
                <a:latin typeface="Arial" panose="020B0604020202020204"/>
              </a:endParaRPr>
            </a:p>
          </p:txBody>
        </p:sp>
        <p:sp>
          <p:nvSpPr>
            <p:cNvPr id="11" name="TextBox 10">
              <a:extLst>
                <a:ext uri="{FF2B5EF4-FFF2-40B4-BE49-F238E27FC236}">
                  <a16:creationId xmlns:a16="http://schemas.microsoft.com/office/drawing/2014/main" id="{880B0E67-77AE-CC44-B3F7-D123BDFA7B81}"/>
                </a:ext>
              </a:extLst>
            </p:cNvPr>
            <p:cNvSpPr txBox="1"/>
            <p:nvPr/>
          </p:nvSpPr>
          <p:spPr>
            <a:xfrm>
              <a:off x="3989661" y="1936031"/>
              <a:ext cx="2696898" cy="253916"/>
            </a:xfrm>
            <a:prstGeom prst="rect">
              <a:avLst/>
            </a:prstGeom>
            <a:noFill/>
          </p:spPr>
          <p:txBody>
            <a:bodyPr wrap="square" rtlCol="0">
              <a:spAutoFit/>
            </a:bodyPr>
            <a:lstStyle/>
            <a:p>
              <a:pPr algn="ctr" defTabSz="914377">
                <a:spcAft>
                  <a:spcPts val="800"/>
                </a:spcAft>
              </a:pPr>
              <a:r>
                <a:rPr lang="en-US" sz="1600">
                  <a:solidFill>
                    <a:srgbClr val="000000"/>
                  </a:solidFill>
                  <a:latin typeface="Arial" panose="020B0604020202020204"/>
                  <a:ea typeface="Open Sans" panose="020B0606030504020204" pitchFamily="34" charset="0"/>
                  <a:cs typeface="Open Sans" panose="020B0606030504020204" pitchFamily="34" charset="0"/>
                </a:rPr>
                <a:t>Technology interoperability</a:t>
              </a:r>
            </a:p>
          </p:txBody>
        </p:sp>
        <p:sp>
          <p:nvSpPr>
            <p:cNvPr id="12" name="TextBox 11">
              <a:extLst>
                <a:ext uri="{FF2B5EF4-FFF2-40B4-BE49-F238E27FC236}">
                  <a16:creationId xmlns:a16="http://schemas.microsoft.com/office/drawing/2014/main" id="{E8CBE68F-14D9-864E-805C-319837AC2409}"/>
                </a:ext>
              </a:extLst>
            </p:cNvPr>
            <p:cNvSpPr txBox="1"/>
            <p:nvPr/>
          </p:nvSpPr>
          <p:spPr>
            <a:xfrm>
              <a:off x="3989661" y="2565951"/>
              <a:ext cx="2696897" cy="253916"/>
            </a:xfrm>
            <a:prstGeom prst="rect">
              <a:avLst/>
            </a:prstGeom>
            <a:noFill/>
          </p:spPr>
          <p:txBody>
            <a:bodyPr wrap="square" rtlCol="0">
              <a:spAutoFit/>
            </a:bodyPr>
            <a:lstStyle/>
            <a:p>
              <a:pPr algn="ctr" defTabSz="914377">
                <a:spcAft>
                  <a:spcPts val="800"/>
                </a:spcAft>
              </a:pPr>
              <a:r>
                <a:rPr lang="en-US" sz="1600">
                  <a:solidFill>
                    <a:srgbClr val="000000"/>
                  </a:solidFill>
                  <a:latin typeface="Arial" panose="020B0604020202020204"/>
                  <a:ea typeface="Open Sans" panose="020B0606030504020204" pitchFamily="34" charset="0"/>
                  <a:cs typeface="Open Sans" panose="020B0606030504020204" pitchFamily="34" charset="0"/>
                </a:rPr>
                <a:t>Communication protocols bridge</a:t>
              </a:r>
            </a:p>
          </p:txBody>
        </p:sp>
        <p:sp>
          <p:nvSpPr>
            <p:cNvPr id="13" name="TextBox 12">
              <a:extLst>
                <a:ext uri="{FF2B5EF4-FFF2-40B4-BE49-F238E27FC236}">
                  <a16:creationId xmlns:a16="http://schemas.microsoft.com/office/drawing/2014/main" id="{F6D8A002-A5AE-D546-BD86-7703CD8294EB}"/>
                </a:ext>
              </a:extLst>
            </p:cNvPr>
            <p:cNvSpPr txBox="1"/>
            <p:nvPr/>
          </p:nvSpPr>
          <p:spPr>
            <a:xfrm>
              <a:off x="3989661" y="3195871"/>
              <a:ext cx="2696897" cy="253916"/>
            </a:xfrm>
            <a:prstGeom prst="rect">
              <a:avLst/>
            </a:prstGeom>
            <a:noFill/>
          </p:spPr>
          <p:txBody>
            <a:bodyPr wrap="square" rtlCol="0">
              <a:spAutoFit/>
            </a:bodyPr>
            <a:lstStyle/>
            <a:p>
              <a:pPr algn="ctr" defTabSz="914377">
                <a:spcAft>
                  <a:spcPts val="800"/>
                </a:spcAft>
              </a:pPr>
              <a:r>
                <a:rPr lang="en-US" sz="1600">
                  <a:solidFill>
                    <a:srgbClr val="000000"/>
                  </a:solidFill>
                  <a:latin typeface="Arial" panose="020B0604020202020204"/>
                  <a:ea typeface="Open Sans" panose="020B0606030504020204" pitchFamily="34" charset="0"/>
                  <a:cs typeface="Open Sans" panose="020B0606030504020204" pitchFamily="34" charset="0"/>
                </a:rPr>
                <a:t>Data aggregation and normalization</a:t>
              </a:r>
            </a:p>
          </p:txBody>
        </p:sp>
        <p:sp>
          <p:nvSpPr>
            <p:cNvPr id="14" name="TextBox 13">
              <a:extLst>
                <a:ext uri="{FF2B5EF4-FFF2-40B4-BE49-F238E27FC236}">
                  <a16:creationId xmlns:a16="http://schemas.microsoft.com/office/drawing/2014/main" id="{BE4E4B6F-DDDA-844F-9676-CB154DA811E0}"/>
                </a:ext>
              </a:extLst>
            </p:cNvPr>
            <p:cNvSpPr txBox="1"/>
            <p:nvPr/>
          </p:nvSpPr>
          <p:spPr>
            <a:xfrm>
              <a:off x="3989661" y="3825791"/>
              <a:ext cx="2696897" cy="253916"/>
            </a:xfrm>
            <a:prstGeom prst="rect">
              <a:avLst/>
            </a:prstGeom>
            <a:noFill/>
          </p:spPr>
          <p:txBody>
            <a:bodyPr wrap="square" rtlCol="0">
              <a:spAutoFit/>
            </a:bodyPr>
            <a:lstStyle/>
            <a:p>
              <a:pPr algn="ctr" defTabSz="914377">
                <a:spcAft>
                  <a:spcPts val="800"/>
                </a:spcAft>
              </a:pPr>
              <a:r>
                <a:rPr lang="en-US" sz="1600">
                  <a:solidFill>
                    <a:srgbClr val="000000"/>
                  </a:solidFill>
                  <a:latin typeface="Arial" panose="020B0604020202020204"/>
                  <a:ea typeface="Open Sans" panose="020B0606030504020204" pitchFamily="34" charset="0"/>
                  <a:cs typeface="Open Sans" panose="020B0606030504020204" pitchFamily="34" charset="0"/>
                </a:rPr>
                <a:t>API for IoT apps and services</a:t>
              </a:r>
            </a:p>
          </p:txBody>
        </p:sp>
        <p:sp>
          <p:nvSpPr>
            <p:cNvPr id="15" name="TextBox 14">
              <a:extLst>
                <a:ext uri="{FF2B5EF4-FFF2-40B4-BE49-F238E27FC236}">
                  <a16:creationId xmlns:a16="http://schemas.microsoft.com/office/drawing/2014/main" id="{39DC42AA-838B-E540-A83C-9F10789DA0D5}"/>
                </a:ext>
              </a:extLst>
            </p:cNvPr>
            <p:cNvSpPr txBox="1"/>
            <p:nvPr/>
          </p:nvSpPr>
          <p:spPr>
            <a:xfrm>
              <a:off x="3989661" y="4343951"/>
              <a:ext cx="2696897" cy="438581"/>
            </a:xfrm>
            <a:prstGeom prst="rect">
              <a:avLst/>
            </a:prstGeom>
            <a:noFill/>
          </p:spPr>
          <p:txBody>
            <a:bodyPr wrap="square" rtlCol="0">
              <a:spAutoFit/>
            </a:bodyPr>
            <a:lstStyle/>
            <a:p>
              <a:pPr algn="ctr" defTabSz="914377">
                <a:spcAft>
                  <a:spcPts val="800"/>
                </a:spcAft>
              </a:pPr>
              <a:r>
                <a:rPr lang="en-US" sz="1600">
                  <a:solidFill>
                    <a:srgbClr val="000000"/>
                  </a:solidFill>
                  <a:latin typeface="Arial" panose="020B0604020202020204"/>
                  <a:ea typeface="Open Sans" panose="020B0606030504020204" pitchFamily="34" charset="0"/>
                  <a:cs typeface="Open Sans" panose="020B0606030504020204" pitchFamily="34" charset="0"/>
                </a:rPr>
                <a:t>Automatic and secure </a:t>
              </a:r>
              <a:br>
                <a:rPr lang="en-US" sz="1600">
                  <a:solidFill>
                    <a:srgbClr val="000000"/>
                  </a:solidFill>
                  <a:latin typeface="Arial" panose="020B0604020202020204"/>
                  <a:ea typeface="Open Sans" panose="020B0606030504020204" pitchFamily="34" charset="0"/>
                  <a:cs typeface="Open Sans" panose="020B0606030504020204" pitchFamily="34" charset="0"/>
                </a:rPr>
              </a:br>
              <a:r>
                <a:rPr lang="en-US" sz="1600">
                  <a:solidFill>
                    <a:srgbClr val="000000"/>
                  </a:solidFill>
                  <a:latin typeface="Arial" panose="020B0604020202020204"/>
                  <a:ea typeface="Open Sans" panose="020B0606030504020204" pitchFamily="34" charset="0"/>
                  <a:cs typeface="Open Sans" panose="020B0606030504020204" pitchFamily="34" charset="0"/>
                </a:rPr>
                <a:t>cloud connection</a:t>
              </a:r>
            </a:p>
          </p:txBody>
        </p:sp>
      </p:grpSp>
      <p:grpSp>
        <p:nvGrpSpPr>
          <p:cNvPr id="17" name="Group 16">
            <a:extLst>
              <a:ext uri="{FF2B5EF4-FFF2-40B4-BE49-F238E27FC236}">
                <a16:creationId xmlns:a16="http://schemas.microsoft.com/office/drawing/2014/main" id="{CDE080C1-52BC-B040-91F4-BB383B92E7D7}"/>
              </a:ext>
            </a:extLst>
          </p:cNvPr>
          <p:cNvGrpSpPr/>
          <p:nvPr/>
        </p:nvGrpSpPr>
        <p:grpSpPr>
          <a:xfrm>
            <a:off x="6152809" y="1324798"/>
            <a:ext cx="4293377" cy="5122313"/>
            <a:chOff x="3466526" y="993598"/>
            <a:chExt cx="3220033" cy="3841735"/>
          </a:xfrm>
        </p:grpSpPr>
        <p:pic>
          <p:nvPicPr>
            <p:cNvPr id="18" name="Picture 17">
              <a:extLst>
                <a:ext uri="{FF2B5EF4-FFF2-40B4-BE49-F238E27FC236}">
                  <a16:creationId xmlns:a16="http://schemas.microsoft.com/office/drawing/2014/main" id="{ECF998D7-A999-7E40-BDFF-0712AFB71E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7694" y="993598"/>
              <a:ext cx="3217696" cy="3841735"/>
            </a:xfrm>
            <a:prstGeom prst="rect">
              <a:avLst/>
            </a:prstGeom>
          </p:spPr>
        </p:pic>
        <p:sp>
          <p:nvSpPr>
            <p:cNvPr id="19" name="TextBox 18">
              <a:extLst>
                <a:ext uri="{FF2B5EF4-FFF2-40B4-BE49-F238E27FC236}">
                  <a16:creationId xmlns:a16="http://schemas.microsoft.com/office/drawing/2014/main" id="{C8BAA960-F5D5-EC48-ABDB-2EACFAD4438A}"/>
                </a:ext>
              </a:extLst>
            </p:cNvPr>
            <p:cNvSpPr txBox="1"/>
            <p:nvPr/>
          </p:nvSpPr>
          <p:spPr>
            <a:xfrm>
              <a:off x="3466526" y="1011354"/>
              <a:ext cx="3220032" cy="530915"/>
            </a:xfrm>
            <a:prstGeom prst="rect">
              <a:avLst/>
            </a:prstGeom>
            <a:noFill/>
          </p:spPr>
          <p:txBody>
            <a:bodyPr wrap="square" rtlCol="0">
              <a:spAutoFit/>
            </a:bodyPr>
            <a:lstStyle/>
            <a:p>
              <a:pPr algn="ctr" defTabSz="914377"/>
              <a:r>
                <a:rPr lang="en-US" sz="2133" spc="400">
                  <a:solidFill>
                    <a:srgbClr val="FFFFFF"/>
                  </a:solidFill>
                  <a:latin typeface="Arial" panose="020B0604020202020204"/>
                </a:rPr>
                <a:t>OUTCOMES</a:t>
              </a:r>
            </a:p>
            <a:p>
              <a:pPr algn="ctr" defTabSz="914377"/>
              <a:r>
                <a:rPr lang="en-US" sz="1867">
                  <a:solidFill>
                    <a:srgbClr val="FFFFFF"/>
                  </a:solidFill>
                  <a:latin typeface="Arial" panose="020B0604020202020204"/>
                </a:rPr>
                <a:t>of </a:t>
              </a:r>
              <a:r>
                <a:rPr lang="en-US" sz="1867" err="1">
                  <a:solidFill>
                    <a:srgbClr val="FFFFFF"/>
                  </a:solidFill>
                  <a:latin typeface="Arial" panose="020B0604020202020204"/>
                </a:rPr>
                <a:t>SmartEdge</a:t>
              </a:r>
              <a:endParaRPr lang="en-US" sz="1867">
                <a:solidFill>
                  <a:srgbClr val="FFFFFF"/>
                </a:solidFill>
                <a:latin typeface="Arial" panose="020B0604020202020204"/>
              </a:endParaRPr>
            </a:p>
          </p:txBody>
        </p:sp>
        <p:sp>
          <p:nvSpPr>
            <p:cNvPr id="20" name="TextBox 19">
              <a:extLst>
                <a:ext uri="{FF2B5EF4-FFF2-40B4-BE49-F238E27FC236}">
                  <a16:creationId xmlns:a16="http://schemas.microsoft.com/office/drawing/2014/main" id="{C91BB9DA-1CC0-524F-885F-167A068862FD}"/>
                </a:ext>
              </a:extLst>
            </p:cNvPr>
            <p:cNvSpPr txBox="1"/>
            <p:nvPr/>
          </p:nvSpPr>
          <p:spPr>
            <a:xfrm>
              <a:off x="3989661" y="1936031"/>
              <a:ext cx="2696898" cy="253916"/>
            </a:xfrm>
            <a:prstGeom prst="rect">
              <a:avLst/>
            </a:prstGeom>
            <a:noFill/>
          </p:spPr>
          <p:txBody>
            <a:bodyPr wrap="square" rtlCol="0">
              <a:spAutoFit/>
            </a:bodyPr>
            <a:lstStyle/>
            <a:p>
              <a:pPr algn="ctr" defTabSz="914377">
                <a:spcAft>
                  <a:spcPts val="800"/>
                </a:spcAft>
              </a:pPr>
              <a:r>
                <a:rPr lang="en-US" sz="1600">
                  <a:solidFill>
                    <a:srgbClr val="000000"/>
                  </a:solidFill>
                  <a:latin typeface="Arial" panose="020B0604020202020204"/>
                  <a:ea typeface="Open Sans" panose="020B0606030504020204" pitchFamily="34" charset="0"/>
                  <a:cs typeface="Open Sans" panose="020B0606030504020204" pitchFamily="34" charset="0"/>
                </a:rPr>
                <a:t>Asset Optimization </a:t>
              </a:r>
            </a:p>
          </p:txBody>
        </p:sp>
        <p:sp>
          <p:nvSpPr>
            <p:cNvPr id="21" name="TextBox 20">
              <a:extLst>
                <a:ext uri="{FF2B5EF4-FFF2-40B4-BE49-F238E27FC236}">
                  <a16:creationId xmlns:a16="http://schemas.microsoft.com/office/drawing/2014/main" id="{73F36E8E-A591-9747-82D9-05B9FCFEABA7}"/>
                </a:ext>
              </a:extLst>
            </p:cNvPr>
            <p:cNvSpPr txBox="1"/>
            <p:nvPr/>
          </p:nvSpPr>
          <p:spPr>
            <a:xfrm>
              <a:off x="3989661" y="2565951"/>
              <a:ext cx="2696897" cy="253916"/>
            </a:xfrm>
            <a:prstGeom prst="rect">
              <a:avLst/>
            </a:prstGeom>
            <a:noFill/>
          </p:spPr>
          <p:txBody>
            <a:bodyPr wrap="square" rtlCol="0">
              <a:spAutoFit/>
            </a:bodyPr>
            <a:lstStyle/>
            <a:p>
              <a:pPr algn="ctr" defTabSz="914377">
                <a:spcAft>
                  <a:spcPts val="800"/>
                </a:spcAft>
              </a:pPr>
              <a:r>
                <a:rPr lang="en-US" sz="1600">
                  <a:solidFill>
                    <a:srgbClr val="000000"/>
                  </a:solidFill>
                  <a:latin typeface="Arial" panose="020B0604020202020204"/>
                  <a:ea typeface="Open Sans" panose="020B0606030504020204" pitchFamily="34" charset="0"/>
                  <a:cs typeface="Open Sans" panose="020B0606030504020204" pitchFamily="34" charset="0"/>
                </a:rPr>
                <a:t>Energy Efficiency </a:t>
              </a:r>
            </a:p>
          </p:txBody>
        </p:sp>
        <p:sp>
          <p:nvSpPr>
            <p:cNvPr id="22" name="TextBox 21">
              <a:extLst>
                <a:ext uri="{FF2B5EF4-FFF2-40B4-BE49-F238E27FC236}">
                  <a16:creationId xmlns:a16="http://schemas.microsoft.com/office/drawing/2014/main" id="{DAAF26D9-E43D-2F48-8BFB-73F085098D3D}"/>
                </a:ext>
              </a:extLst>
            </p:cNvPr>
            <p:cNvSpPr txBox="1"/>
            <p:nvPr/>
          </p:nvSpPr>
          <p:spPr>
            <a:xfrm>
              <a:off x="3989661" y="3195871"/>
              <a:ext cx="2696897" cy="253916"/>
            </a:xfrm>
            <a:prstGeom prst="rect">
              <a:avLst/>
            </a:prstGeom>
            <a:noFill/>
          </p:spPr>
          <p:txBody>
            <a:bodyPr wrap="square" rtlCol="0">
              <a:spAutoFit/>
            </a:bodyPr>
            <a:lstStyle/>
            <a:p>
              <a:pPr algn="ctr" defTabSz="914377">
                <a:spcAft>
                  <a:spcPts val="800"/>
                </a:spcAft>
              </a:pPr>
              <a:r>
                <a:rPr lang="en-US" sz="1600" dirty="0">
                  <a:solidFill>
                    <a:srgbClr val="000000"/>
                  </a:solidFill>
                  <a:latin typeface="Arial" panose="020B0604020202020204"/>
                  <a:ea typeface="Open Sans" panose="020B0606030504020204" pitchFamily="34" charset="0"/>
                  <a:cs typeface="Open Sans" panose="020B0606030504020204" pitchFamily="34" charset="0"/>
                </a:rPr>
                <a:t>Proactive Maintenance</a:t>
              </a:r>
            </a:p>
          </p:txBody>
        </p:sp>
        <p:sp>
          <p:nvSpPr>
            <p:cNvPr id="23" name="TextBox 22">
              <a:extLst>
                <a:ext uri="{FF2B5EF4-FFF2-40B4-BE49-F238E27FC236}">
                  <a16:creationId xmlns:a16="http://schemas.microsoft.com/office/drawing/2014/main" id="{6A3E96A7-C9F4-A047-ACFC-234F5C98F5F7}"/>
                </a:ext>
              </a:extLst>
            </p:cNvPr>
            <p:cNvSpPr txBox="1"/>
            <p:nvPr/>
          </p:nvSpPr>
          <p:spPr>
            <a:xfrm>
              <a:off x="3989661" y="3825791"/>
              <a:ext cx="2696897" cy="253916"/>
            </a:xfrm>
            <a:prstGeom prst="rect">
              <a:avLst/>
            </a:prstGeom>
            <a:noFill/>
          </p:spPr>
          <p:txBody>
            <a:bodyPr wrap="square" rtlCol="0">
              <a:spAutoFit/>
            </a:bodyPr>
            <a:lstStyle/>
            <a:p>
              <a:pPr algn="ctr" defTabSz="914377">
                <a:spcAft>
                  <a:spcPts val="800"/>
                </a:spcAft>
              </a:pPr>
              <a:r>
                <a:rPr lang="en-US" sz="1600" dirty="0">
                  <a:solidFill>
                    <a:srgbClr val="000000"/>
                  </a:solidFill>
                  <a:latin typeface="Arial" panose="020B0604020202020204"/>
                  <a:ea typeface="Open Sans" panose="020B0606030504020204" pitchFamily="34" charset="0"/>
                  <a:cs typeface="Open Sans" panose="020B0606030504020204" pitchFamily="34" charset="0"/>
                </a:rPr>
                <a:t>Real Time Insights</a:t>
              </a:r>
            </a:p>
          </p:txBody>
        </p:sp>
        <p:sp>
          <p:nvSpPr>
            <p:cNvPr id="24" name="TextBox 23">
              <a:extLst>
                <a:ext uri="{FF2B5EF4-FFF2-40B4-BE49-F238E27FC236}">
                  <a16:creationId xmlns:a16="http://schemas.microsoft.com/office/drawing/2014/main" id="{4DE2B58A-40D2-3F4E-AF94-A42BC4FB3BEA}"/>
                </a:ext>
              </a:extLst>
            </p:cNvPr>
            <p:cNvSpPr txBox="1"/>
            <p:nvPr/>
          </p:nvSpPr>
          <p:spPr>
            <a:xfrm>
              <a:off x="3989661" y="4435391"/>
              <a:ext cx="2696897" cy="253916"/>
            </a:xfrm>
            <a:prstGeom prst="rect">
              <a:avLst/>
            </a:prstGeom>
            <a:noFill/>
          </p:spPr>
          <p:txBody>
            <a:bodyPr wrap="square" rtlCol="0">
              <a:spAutoFit/>
            </a:bodyPr>
            <a:lstStyle/>
            <a:p>
              <a:pPr algn="ctr" defTabSz="914377">
                <a:spcAft>
                  <a:spcPts val="800"/>
                </a:spcAft>
              </a:pPr>
              <a:r>
                <a:rPr lang="en-US" sz="1600" dirty="0">
                  <a:solidFill>
                    <a:srgbClr val="000000"/>
                  </a:solidFill>
                  <a:latin typeface="Arial" panose="020B0604020202020204"/>
                  <a:ea typeface="Open Sans" panose="020B0606030504020204" pitchFamily="34" charset="0"/>
                  <a:cs typeface="Open Sans" panose="020B0606030504020204" pitchFamily="34" charset="0"/>
                </a:rPr>
                <a:t>Tenant Satisfaction</a:t>
              </a:r>
            </a:p>
          </p:txBody>
        </p:sp>
      </p:grpSp>
    </p:spTree>
    <p:extLst>
      <p:ext uri="{BB962C8B-B14F-4D97-AF65-F5344CB8AC3E}">
        <p14:creationId xmlns:p14="http://schemas.microsoft.com/office/powerpoint/2010/main" val="106794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ECCA-DA80-4A8A-96AF-95BF3C7BB6F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5382304-4103-431C-9DCE-FE775F1986FD}"/>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25BCC978-D862-4997-9D5E-707CA2BE76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292" b="16301"/>
          <a:stretch/>
        </p:blipFill>
        <p:spPr>
          <a:xfrm>
            <a:off x="1" y="1"/>
            <a:ext cx="12191999" cy="6899561"/>
          </a:xfrm>
          <a:prstGeom prst="rect">
            <a:avLst/>
          </a:prstGeom>
        </p:spPr>
      </p:pic>
      <p:sp>
        <p:nvSpPr>
          <p:cNvPr id="5" name="Rectangle 4">
            <a:extLst>
              <a:ext uri="{FF2B5EF4-FFF2-40B4-BE49-F238E27FC236}">
                <a16:creationId xmlns:a16="http://schemas.microsoft.com/office/drawing/2014/main" id="{12CB95C1-5DD7-4E3F-A54A-971E5B0DDF89}"/>
              </a:ext>
            </a:extLst>
          </p:cNvPr>
          <p:cNvSpPr/>
          <p:nvPr/>
        </p:nvSpPr>
        <p:spPr>
          <a:xfrm>
            <a:off x="1" y="1"/>
            <a:ext cx="12220609" cy="6899561"/>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Arial" panose="020B0604020202020204"/>
            </a:endParaRPr>
          </a:p>
        </p:txBody>
      </p:sp>
      <p:sp>
        <p:nvSpPr>
          <p:cNvPr id="6" name="Title 1">
            <a:extLst>
              <a:ext uri="{FF2B5EF4-FFF2-40B4-BE49-F238E27FC236}">
                <a16:creationId xmlns:a16="http://schemas.microsoft.com/office/drawing/2014/main" id="{81B5F42A-A37C-45CD-88CA-42868B0CB8CA}"/>
              </a:ext>
            </a:extLst>
          </p:cNvPr>
          <p:cNvSpPr txBox="1">
            <a:spLocks/>
          </p:cNvSpPr>
          <p:nvPr/>
        </p:nvSpPr>
        <p:spPr>
          <a:xfrm>
            <a:off x="266699" y="545038"/>
            <a:ext cx="11535852" cy="444705"/>
          </a:xfrm>
          <a:prstGeom prst="rect">
            <a:avLst/>
          </a:prstGeom>
        </p:spPr>
        <p:txBody>
          <a:bodyPr anchor="ctr"/>
          <a:lstStyle>
            <a:lvl1pPr algn="ctr" defTabSz="914400" rtl="0" eaLnBrk="1" latinLnBrk="0" hangingPunct="1">
              <a:lnSpc>
                <a:spcPct val="90000"/>
              </a:lnSpc>
              <a:spcBef>
                <a:spcPct val="0"/>
              </a:spcBef>
              <a:buNone/>
              <a:defRPr sz="2200" kern="1200">
                <a:solidFill>
                  <a:schemeClr val="bg1"/>
                </a:solidFill>
                <a:latin typeface="+mj-lt"/>
                <a:ea typeface="+mj-ea"/>
                <a:cs typeface="+mj-cs"/>
              </a:defRPr>
            </a:lvl1pPr>
          </a:lstStyle>
          <a:p>
            <a:pPr algn="l" defTabSz="1219170"/>
            <a:r>
              <a:rPr lang="en-US" sz="2933">
                <a:solidFill>
                  <a:srgbClr val="FFFFFF"/>
                </a:solidFill>
                <a:latin typeface="Arial" panose="020B0604020202020204"/>
              </a:rPr>
              <a:t>OPTIMIZE ENERGY USE </a:t>
            </a:r>
          </a:p>
        </p:txBody>
      </p:sp>
      <p:sp>
        <p:nvSpPr>
          <p:cNvPr id="7" name="TextBox 6">
            <a:extLst>
              <a:ext uri="{FF2B5EF4-FFF2-40B4-BE49-F238E27FC236}">
                <a16:creationId xmlns:a16="http://schemas.microsoft.com/office/drawing/2014/main" id="{04FD019F-6AC8-4CF6-A178-809B95536941}"/>
              </a:ext>
            </a:extLst>
          </p:cNvPr>
          <p:cNvSpPr txBox="1"/>
          <p:nvPr/>
        </p:nvSpPr>
        <p:spPr>
          <a:xfrm>
            <a:off x="398779" y="1163554"/>
            <a:ext cx="11285221" cy="4462953"/>
          </a:xfrm>
          <a:prstGeom prst="rect">
            <a:avLst/>
          </a:prstGeom>
          <a:noFill/>
        </p:spPr>
        <p:txBody>
          <a:bodyPr wrap="square" rtlCol="0">
            <a:spAutoFit/>
          </a:bodyPr>
          <a:lstStyle/>
          <a:p>
            <a:pPr defTabSz="914377" fontAlgn="base">
              <a:lnSpc>
                <a:spcPct val="150000"/>
              </a:lnSpc>
            </a:pPr>
            <a:r>
              <a:rPr lang="en-US" sz="2133" dirty="0">
                <a:solidFill>
                  <a:srgbClr val="FFFFFF"/>
                </a:solidFill>
                <a:latin typeface="Arial" panose="020B0604020202020204"/>
              </a:rPr>
              <a:t>Facility Manager at a special needs elementary school in California deployed Altair’s cost-effective IoT platform to optimize energy use and remotely diagnose and control building HVAC while delivering a comfortable learning environment for students</a:t>
            </a:r>
          </a:p>
          <a:p>
            <a:pPr defTabSz="914377" fontAlgn="base">
              <a:lnSpc>
                <a:spcPct val="150000"/>
              </a:lnSpc>
            </a:pPr>
            <a:endParaRPr lang="en-US" sz="2133" dirty="0">
              <a:solidFill>
                <a:srgbClr val="FFFFFF"/>
              </a:solidFill>
              <a:latin typeface="Arial" panose="020B0604020202020204"/>
            </a:endParaRPr>
          </a:p>
          <a:p>
            <a:pPr defTabSz="914377" fontAlgn="base">
              <a:lnSpc>
                <a:spcPct val="150000"/>
              </a:lnSpc>
            </a:pPr>
            <a:r>
              <a:rPr lang="en-US" sz="2133" dirty="0">
                <a:solidFill>
                  <a:srgbClr val="FFFFFF"/>
                </a:solidFill>
                <a:latin typeface="Arial" panose="020B0604020202020204"/>
              </a:rPr>
              <a:t>CHALLENGES: </a:t>
            </a:r>
          </a:p>
          <a:p>
            <a:pPr marL="380990" indent="-380990" defTabSz="914377" fontAlgn="base">
              <a:lnSpc>
                <a:spcPct val="150000"/>
              </a:lnSpc>
              <a:buFont typeface="Wingdings" panose="05000000000000000000" pitchFamily="2" charset="2"/>
              <a:buChar char="§"/>
            </a:pPr>
            <a:r>
              <a:rPr lang="en-US" sz="2133" dirty="0">
                <a:solidFill>
                  <a:srgbClr val="FFFFFF"/>
                </a:solidFill>
                <a:latin typeface="Arial" panose="020B0604020202020204"/>
              </a:rPr>
              <a:t>Facility Manager found it very difficult to optimize building </a:t>
            </a:r>
            <a:r>
              <a:rPr lang="en-US" sz="2133" dirty="0" err="1">
                <a:solidFill>
                  <a:srgbClr val="FFFFFF"/>
                </a:solidFill>
                <a:latin typeface="Arial" panose="020B0604020202020204"/>
              </a:rPr>
              <a:t>hvac</a:t>
            </a:r>
            <a:r>
              <a:rPr lang="en-US" sz="2133" dirty="0">
                <a:solidFill>
                  <a:srgbClr val="FFFFFF"/>
                </a:solidFill>
                <a:latin typeface="Arial" panose="020B0604020202020204"/>
              </a:rPr>
              <a:t> performance without the benefit of real time data analysis. </a:t>
            </a:r>
          </a:p>
          <a:p>
            <a:pPr marL="380990" indent="-380990" defTabSz="914377" fontAlgn="base">
              <a:lnSpc>
                <a:spcPct val="150000"/>
              </a:lnSpc>
              <a:buFont typeface="Wingdings" panose="05000000000000000000" pitchFamily="2" charset="2"/>
              <a:buChar char="§"/>
            </a:pPr>
            <a:r>
              <a:rPr lang="en-US" sz="2133" dirty="0">
                <a:solidFill>
                  <a:srgbClr val="FFFFFF"/>
                </a:solidFill>
                <a:latin typeface="Arial" panose="020B0604020202020204"/>
              </a:rPr>
              <a:t>Facility Manager had no insight into off hours energy consumption which is likely contributing to higher than average energy bills</a:t>
            </a:r>
          </a:p>
        </p:txBody>
      </p:sp>
      <p:pic>
        <p:nvPicPr>
          <p:cNvPr id="8" name="Picture 7">
            <a:extLst>
              <a:ext uri="{FF2B5EF4-FFF2-40B4-BE49-F238E27FC236}">
                <a16:creationId xmlns:a16="http://schemas.microsoft.com/office/drawing/2014/main" id="{26D7FE79-566E-45FC-9FE8-7DE2F7FB0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44772" y="6173608"/>
            <a:ext cx="500017" cy="440928"/>
          </a:xfrm>
          <a:prstGeom prst="rect">
            <a:avLst/>
          </a:prstGeom>
        </p:spPr>
      </p:pic>
      <p:sp>
        <p:nvSpPr>
          <p:cNvPr id="9" name="TextBox 8">
            <a:extLst>
              <a:ext uri="{FF2B5EF4-FFF2-40B4-BE49-F238E27FC236}">
                <a16:creationId xmlns:a16="http://schemas.microsoft.com/office/drawing/2014/main" id="{B24243B8-8C10-429A-93E0-236C26C540BE}"/>
              </a:ext>
            </a:extLst>
          </p:cNvPr>
          <p:cNvSpPr txBox="1"/>
          <p:nvPr/>
        </p:nvSpPr>
        <p:spPr>
          <a:xfrm>
            <a:off x="8142354" y="125006"/>
            <a:ext cx="3955055" cy="215444"/>
          </a:xfrm>
          <a:prstGeom prst="rect">
            <a:avLst/>
          </a:prstGeom>
          <a:noFill/>
        </p:spPr>
        <p:txBody>
          <a:bodyPr wrap="square" rtlCol="0">
            <a:spAutoFit/>
          </a:bodyPr>
          <a:lstStyle/>
          <a:p>
            <a:pPr algn="r" defTabSz="914377"/>
            <a:r>
              <a:rPr lang="en-US" sz="800">
                <a:solidFill>
                  <a:srgbClr val="FFFFFF"/>
                </a:solidFill>
                <a:latin typeface="Arial" panose="020B0604020202020204"/>
              </a:rPr>
              <a:t>© 2017 Altair Engineering, Inc. Proprietary and Confidential. All rights reserved.</a:t>
            </a:r>
          </a:p>
        </p:txBody>
      </p:sp>
    </p:spTree>
    <p:extLst>
      <p:ext uri="{BB962C8B-B14F-4D97-AF65-F5344CB8AC3E}">
        <p14:creationId xmlns:p14="http://schemas.microsoft.com/office/powerpoint/2010/main" val="4028934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B4940-FB74-4D9E-BD26-0280281EEA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503" b="16096"/>
          <a:stretch/>
        </p:blipFill>
        <p:spPr>
          <a:xfrm>
            <a:off x="-61670" y="-1"/>
            <a:ext cx="6157671" cy="6858001"/>
          </a:xfrm>
          <a:prstGeom prst="rect">
            <a:avLst/>
          </a:prstGeom>
        </p:spPr>
      </p:pic>
      <p:sp>
        <p:nvSpPr>
          <p:cNvPr id="5" name="Title 2">
            <a:extLst>
              <a:ext uri="{FF2B5EF4-FFF2-40B4-BE49-F238E27FC236}">
                <a16:creationId xmlns:a16="http://schemas.microsoft.com/office/drawing/2014/main" id="{A2642DE5-6E38-48C4-BC88-2D71D691DBF4}"/>
              </a:ext>
            </a:extLst>
          </p:cNvPr>
          <p:cNvSpPr txBox="1">
            <a:spLocks/>
          </p:cNvSpPr>
          <p:nvPr/>
        </p:nvSpPr>
        <p:spPr>
          <a:xfrm>
            <a:off x="857514" y="572964"/>
            <a:ext cx="11535852" cy="444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0" i="0" kern="1200" cap="all" baseline="0">
                <a:solidFill>
                  <a:schemeClr val="tx2"/>
                </a:solidFill>
                <a:latin typeface="Arial" charset="0"/>
                <a:ea typeface="Arial" charset="0"/>
                <a:cs typeface="Arial" charset="0"/>
              </a:defRPr>
            </a:lvl1pPr>
          </a:lstStyle>
          <a:p>
            <a:pPr defTabSz="914377" fontAlgn="base"/>
            <a:endParaRPr lang="en-US" sz="2667" dirty="0">
              <a:solidFill>
                <a:srgbClr val="FFFFFF"/>
              </a:solidFill>
            </a:endParaRPr>
          </a:p>
        </p:txBody>
      </p:sp>
      <p:sp>
        <p:nvSpPr>
          <p:cNvPr id="6" name="TextBox 5">
            <a:extLst>
              <a:ext uri="{FF2B5EF4-FFF2-40B4-BE49-F238E27FC236}">
                <a16:creationId xmlns:a16="http://schemas.microsoft.com/office/drawing/2014/main" id="{FD160121-187F-47AD-AA74-59F3D167F996}"/>
              </a:ext>
            </a:extLst>
          </p:cNvPr>
          <p:cNvSpPr txBox="1"/>
          <p:nvPr/>
        </p:nvSpPr>
        <p:spPr>
          <a:xfrm>
            <a:off x="7980506" y="163371"/>
            <a:ext cx="3955055" cy="215444"/>
          </a:xfrm>
          <a:prstGeom prst="rect">
            <a:avLst/>
          </a:prstGeom>
          <a:noFill/>
        </p:spPr>
        <p:txBody>
          <a:bodyPr wrap="square" rtlCol="0">
            <a:spAutoFit/>
          </a:bodyPr>
          <a:lstStyle/>
          <a:p>
            <a:pPr algn="r" defTabSz="914377"/>
            <a:r>
              <a:rPr lang="en-US" sz="800">
                <a:solidFill>
                  <a:srgbClr val="FFFFFF"/>
                </a:solidFill>
                <a:latin typeface="Arial" panose="020B0604020202020204"/>
              </a:rPr>
              <a:t>© 2017 Altair Engineering, Inc. Proprietary and Confidential. All rights reserved.</a:t>
            </a:r>
          </a:p>
        </p:txBody>
      </p:sp>
      <p:sp>
        <p:nvSpPr>
          <p:cNvPr id="16" name="Title 1">
            <a:extLst>
              <a:ext uri="{FF2B5EF4-FFF2-40B4-BE49-F238E27FC236}">
                <a16:creationId xmlns:a16="http://schemas.microsoft.com/office/drawing/2014/main" id="{FA81C838-2294-47E6-AC30-86BC435E4AA9}"/>
              </a:ext>
            </a:extLst>
          </p:cNvPr>
          <p:cNvSpPr txBox="1">
            <a:spLocks/>
          </p:cNvSpPr>
          <p:nvPr/>
        </p:nvSpPr>
        <p:spPr>
          <a:xfrm>
            <a:off x="399709" y="558098"/>
            <a:ext cx="11535852" cy="444705"/>
          </a:xfrm>
          <a:prstGeom prst="rect">
            <a:avLst/>
          </a:prstGeom>
        </p:spPr>
        <p:txBody>
          <a:bodyPr anchor="ctr"/>
          <a:lstStyle>
            <a:lvl1pPr algn="ctr" defTabSz="914400" rtl="0" eaLnBrk="1" latinLnBrk="0" hangingPunct="1">
              <a:lnSpc>
                <a:spcPct val="90000"/>
              </a:lnSpc>
              <a:spcBef>
                <a:spcPct val="0"/>
              </a:spcBef>
              <a:buNone/>
              <a:defRPr sz="2200" kern="1200">
                <a:solidFill>
                  <a:schemeClr val="bg1"/>
                </a:solidFill>
                <a:latin typeface="+mj-lt"/>
                <a:ea typeface="+mj-ea"/>
                <a:cs typeface="+mj-cs"/>
              </a:defRPr>
            </a:lvl1pPr>
          </a:lstStyle>
          <a:p>
            <a:pPr algn="l" defTabSz="1219170"/>
            <a:r>
              <a:rPr lang="en-US" sz="2933" dirty="0">
                <a:solidFill>
                  <a:srgbClr val="000000">
                    <a:lumMod val="75000"/>
                    <a:lumOff val="25000"/>
                  </a:srgbClr>
                </a:solidFill>
                <a:latin typeface="Arial" panose="020B0604020202020204"/>
              </a:rPr>
              <a:t>OPTIMIZE ENERGY USE </a:t>
            </a:r>
          </a:p>
        </p:txBody>
      </p:sp>
      <p:sp>
        <p:nvSpPr>
          <p:cNvPr id="7" name="TextBox 6">
            <a:extLst>
              <a:ext uri="{FF2B5EF4-FFF2-40B4-BE49-F238E27FC236}">
                <a16:creationId xmlns:a16="http://schemas.microsoft.com/office/drawing/2014/main" id="{A59A385D-AD87-4851-BDDB-E518531E1258}"/>
              </a:ext>
            </a:extLst>
          </p:cNvPr>
          <p:cNvSpPr txBox="1"/>
          <p:nvPr/>
        </p:nvSpPr>
        <p:spPr>
          <a:xfrm>
            <a:off x="6625439" y="1560902"/>
            <a:ext cx="5140509" cy="3186770"/>
          </a:xfrm>
          <a:prstGeom prst="rect">
            <a:avLst/>
          </a:prstGeom>
          <a:noFill/>
        </p:spPr>
        <p:txBody>
          <a:bodyPr wrap="square" rtlCol="0">
            <a:spAutoFit/>
          </a:bodyPr>
          <a:lstStyle/>
          <a:p>
            <a:pPr defTabSz="914377">
              <a:lnSpc>
                <a:spcPct val="150000"/>
              </a:lnSpc>
            </a:pPr>
            <a:r>
              <a:rPr lang="en-US" sz="2667" dirty="0">
                <a:solidFill>
                  <a:srgbClr val="808080">
                    <a:lumMod val="50000"/>
                  </a:srgbClr>
                </a:solidFill>
                <a:latin typeface="Arial" panose="020B0604020202020204"/>
              </a:rPr>
              <a:t>The Solution</a:t>
            </a:r>
          </a:p>
          <a:p>
            <a:pPr defTabSz="914377">
              <a:lnSpc>
                <a:spcPct val="150000"/>
              </a:lnSpc>
            </a:pPr>
            <a:r>
              <a:rPr lang="en-US" sz="1867" dirty="0">
                <a:solidFill>
                  <a:srgbClr val="808080">
                    <a:lumMod val="50000"/>
                  </a:srgbClr>
                </a:solidFill>
                <a:latin typeface="Arial" panose="020B0604020202020204"/>
              </a:rPr>
              <a:t>Altair’s SmartEdge </a:t>
            </a:r>
            <a:r>
              <a:rPr lang="en-US" sz="1867" dirty="0">
                <a:solidFill>
                  <a:srgbClr val="808080">
                    <a:lumMod val="50000"/>
                  </a:srgbClr>
                </a:solidFill>
                <a:latin typeface="Arial" panose="020B0604020202020204"/>
                <a:ea typeface="Open Sans" panose="020B0606030504020204" pitchFamily="34" charset="0"/>
                <a:cs typeface="Open Sans" panose="020B0606030504020204" pitchFamily="34" charset="0"/>
              </a:rPr>
              <a:t>enabled gateway, low cost IoT sensors (3 thermostats/7 meters) and simple data visualization to monitor: </a:t>
            </a:r>
            <a:endParaRPr lang="en-US" sz="1867" dirty="0">
              <a:solidFill>
                <a:srgbClr val="808080">
                  <a:lumMod val="50000"/>
                </a:srgbClr>
              </a:solidFill>
              <a:latin typeface="Calibri" panose="020F0502020204030204" pitchFamily="34" charset="0"/>
              <a:cs typeface="Calibri" panose="020F0502020204030204" pitchFamily="34" charset="0"/>
            </a:endParaRPr>
          </a:p>
          <a:p>
            <a:pPr marL="228594" indent="-228594" defTabSz="914377">
              <a:lnSpc>
                <a:spcPct val="150000"/>
              </a:lnSpc>
              <a:buFont typeface="Arial" panose="020B0604020202020204" pitchFamily="34" charset="0"/>
              <a:buChar char="•"/>
            </a:pPr>
            <a:r>
              <a:rPr lang="en-US" sz="1867" dirty="0">
                <a:solidFill>
                  <a:srgbClr val="808080">
                    <a:lumMod val="50000"/>
                  </a:srgbClr>
                </a:solidFill>
                <a:latin typeface="Arial" panose="020B0604020202020204"/>
              </a:rPr>
              <a:t>Energy Monitoring</a:t>
            </a:r>
          </a:p>
          <a:p>
            <a:pPr marL="228594" indent="-228594" defTabSz="914377">
              <a:lnSpc>
                <a:spcPct val="150000"/>
              </a:lnSpc>
              <a:buFont typeface="Arial" panose="020B0604020202020204" pitchFamily="34" charset="0"/>
              <a:buChar char="•"/>
            </a:pPr>
            <a:r>
              <a:rPr lang="en-US" sz="1867" dirty="0">
                <a:solidFill>
                  <a:srgbClr val="808080">
                    <a:lumMod val="50000"/>
                  </a:srgbClr>
                </a:solidFill>
                <a:latin typeface="Arial" panose="020B0604020202020204"/>
              </a:rPr>
              <a:t>HVAC Control </a:t>
            </a:r>
          </a:p>
          <a:p>
            <a:pPr defTabSz="914377">
              <a:lnSpc>
                <a:spcPct val="150000"/>
              </a:lnSpc>
            </a:pPr>
            <a:endParaRPr lang="en-US" sz="1600" dirty="0">
              <a:solidFill>
                <a:srgbClr val="808080">
                  <a:lumMod val="50000"/>
                </a:srgbClr>
              </a:solidFill>
              <a:latin typeface="Arial" panose="020B0604020202020204"/>
            </a:endParaRPr>
          </a:p>
        </p:txBody>
      </p:sp>
    </p:spTree>
    <p:extLst>
      <p:ext uri="{BB962C8B-B14F-4D97-AF65-F5344CB8AC3E}">
        <p14:creationId xmlns:p14="http://schemas.microsoft.com/office/powerpoint/2010/main" val="2343710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2177-6528-421D-9C1C-0BC5C2B52693}"/>
              </a:ext>
            </a:extLst>
          </p:cNvPr>
          <p:cNvSpPr>
            <a:spLocks noGrp="1"/>
          </p:cNvSpPr>
          <p:nvPr>
            <p:ph type="title"/>
          </p:nvPr>
        </p:nvSpPr>
        <p:spPr/>
        <p:txBody>
          <a:bodyPr/>
          <a:lstStyle/>
          <a:p>
            <a:r>
              <a:rPr lang="en-US" dirty="0"/>
              <a:t>Summary of analytics</a:t>
            </a:r>
          </a:p>
        </p:txBody>
      </p:sp>
      <p:pic>
        <p:nvPicPr>
          <p:cNvPr id="4" name="Picture 3">
            <a:extLst>
              <a:ext uri="{FF2B5EF4-FFF2-40B4-BE49-F238E27FC236}">
                <a16:creationId xmlns:a16="http://schemas.microsoft.com/office/drawing/2014/main" id="{29AD7000-6D47-46E7-86F7-4415820E39D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33926" y="1758671"/>
            <a:ext cx="10030980" cy="2329216"/>
          </a:xfrm>
          <a:prstGeom prst="rect">
            <a:avLst/>
          </a:prstGeom>
        </p:spPr>
      </p:pic>
      <p:sp>
        <p:nvSpPr>
          <p:cNvPr id="5" name="Rectangle 4">
            <a:extLst>
              <a:ext uri="{FF2B5EF4-FFF2-40B4-BE49-F238E27FC236}">
                <a16:creationId xmlns:a16="http://schemas.microsoft.com/office/drawing/2014/main" id="{4FF14D3A-2B41-418A-9B4B-4E8CDC994892}"/>
              </a:ext>
            </a:extLst>
          </p:cNvPr>
          <p:cNvSpPr/>
          <p:nvPr/>
        </p:nvSpPr>
        <p:spPr>
          <a:xfrm>
            <a:off x="833927" y="4282441"/>
            <a:ext cx="10770640" cy="830997"/>
          </a:xfrm>
          <a:prstGeom prst="rect">
            <a:avLst/>
          </a:prstGeom>
        </p:spPr>
        <p:txBody>
          <a:bodyPr wrap="square">
            <a:spAutoFit/>
          </a:bodyPr>
          <a:lstStyle/>
          <a:p>
            <a:pPr defTabSz="914377"/>
            <a:r>
              <a:rPr lang="en-US" sz="1600" dirty="0">
                <a:solidFill>
                  <a:srgbClr val="000000"/>
                </a:solidFill>
                <a:latin typeface="Arial" panose="020B0604020202020204"/>
              </a:rPr>
              <a:t>In Period A: higher-than-expected energy consumption on non-working days vs regular non-working day profile </a:t>
            </a:r>
          </a:p>
          <a:p>
            <a:pPr defTabSz="914377"/>
            <a:endParaRPr lang="en-US" sz="1600" dirty="0">
              <a:solidFill>
                <a:srgbClr val="000000"/>
              </a:solidFill>
              <a:latin typeface="Arial" panose="020B0604020202020204"/>
            </a:endParaRPr>
          </a:p>
          <a:p>
            <a:pPr defTabSz="914377"/>
            <a:r>
              <a:rPr lang="en-US" sz="1600" dirty="0">
                <a:solidFill>
                  <a:srgbClr val="000000"/>
                </a:solidFill>
                <a:latin typeface="Arial" panose="020B0604020202020204"/>
              </a:rPr>
              <a:t>In Periods B and C the graph shows extended energy consumption beyond normal working hours</a:t>
            </a:r>
          </a:p>
        </p:txBody>
      </p:sp>
      <p:grpSp>
        <p:nvGrpSpPr>
          <p:cNvPr id="6" name="Group 5">
            <a:extLst>
              <a:ext uri="{FF2B5EF4-FFF2-40B4-BE49-F238E27FC236}">
                <a16:creationId xmlns:a16="http://schemas.microsoft.com/office/drawing/2014/main" id="{A2C6B113-FFB9-41E7-AB93-9FF90049EEDB}"/>
              </a:ext>
            </a:extLst>
          </p:cNvPr>
          <p:cNvGrpSpPr/>
          <p:nvPr/>
        </p:nvGrpSpPr>
        <p:grpSpPr>
          <a:xfrm>
            <a:off x="2456225" y="2698719"/>
            <a:ext cx="7950720" cy="915093"/>
            <a:chOff x="0" y="0"/>
            <a:chExt cx="5023993" cy="650647"/>
          </a:xfrm>
        </p:grpSpPr>
        <p:sp>
          <p:nvSpPr>
            <p:cNvPr id="7" name="Oval 6">
              <a:extLst>
                <a:ext uri="{FF2B5EF4-FFF2-40B4-BE49-F238E27FC236}">
                  <a16:creationId xmlns:a16="http://schemas.microsoft.com/office/drawing/2014/main" id="{6900A2A3-A8E2-4E74-8D84-A712765C10A1}"/>
                </a:ext>
              </a:extLst>
            </p:cNvPr>
            <p:cNvSpPr/>
            <p:nvPr/>
          </p:nvSpPr>
          <p:spPr>
            <a:xfrm>
              <a:off x="0" y="45720"/>
              <a:ext cx="921385" cy="599440"/>
            </a:xfrm>
            <a:prstGeom prst="ellipse">
              <a:avLst/>
            </a:prstGeom>
            <a:noFill/>
            <a:ln w="12700" cap="flat" cmpd="sng" algn="ctr">
              <a:solidFill>
                <a:srgbClr val="FF0000"/>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defTabSz="914377"/>
              <a:endParaRPr lang="en-US">
                <a:solidFill>
                  <a:srgbClr val="000000"/>
                </a:solidFill>
                <a:latin typeface="Arial" panose="020B0604020202020204"/>
              </a:endParaRPr>
            </a:p>
          </p:txBody>
        </p:sp>
        <p:grpSp>
          <p:nvGrpSpPr>
            <p:cNvPr id="8" name="Group 7">
              <a:extLst>
                <a:ext uri="{FF2B5EF4-FFF2-40B4-BE49-F238E27FC236}">
                  <a16:creationId xmlns:a16="http://schemas.microsoft.com/office/drawing/2014/main" id="{94692897-E369-4671-91A0-CDB37E05228C}"/>
                </a:ext>
              </a:extLst>
            </p:cNvPr>
            <p:cNvGrpSpPr/>
            <p:nvPr/>
          </p:nvGrpSpPr>
          <p:grpSpPr>
            <a:xfrm>
              <a:off x="335280" y="0"/>
              <a:ext cx="4688713" cy="650647"/>
              <a:chOff x="0" y="0"/>
              <a:chExt cx="4688713" cy="650647"/>
            </a:xfrm>
          </p:grpSpPr>
          <p:sp>
            <p:nvSpPr>
              <p:cNvPr id="9" name="Oval 8">
                <a:extLst>
                  <a:ext uri="{FF2B5EF4-FFF2-40B4-BE49-F238E27FC236}">
                    <a16:creationId xmlns:a16="http://schemas.microsoft.com/office/drawing/2014/main" id="{9815280D-44EE-453D-BB65-B5365483A582}"/>
                  </a:ext>
                </a:extLst>
              </p:cNvPr>
              <p:cNvSpPr/>
              <p:nvPr/>
            </p:nvSpPr>
            <p:spPr>
              <a:xfrm>
                <a:off x="1689811" y="43892"/>
                <a:ext cx="921385" cy="599440"/>
              </a:xfrm>
              <a:prstGeom prst="ellipse">
                <a:avLst/>
              </a:prstGeom>
              <a:noFill/>
              <a:ln w="12700" cap="flat" cmpd="sng" algn="ctr">
                <a:solidFill>
                  <a:srgbClr val="FF0000"/>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defTabSz="914377"/>
                <a:endParaRPr lang="en-US">
                  <a:solidFill>
                    <a:srgbClr val="000000"/>
                  </a:solidFill>
                  <a:latin typeface="Arial" panose="020B0604020202020204"/>
                </a:endParaRPr>
              </a:p>
            </p:txBody>
          </p:sp>
          <p:sp>
            <p:nvSpPr>
              <p:cNvPr id="10" name="Oval 9">
                <a:extLst>
                  <a:ext uri="{FF2B5EF4-FFF2-40B4-BE49-F238E27FC236}">
                    <a16:creationId xmlns:a16="http://schemas.microsoft.com/office/drawing/2014/main" id="{59DDEAD0-D0BC-4F9D-A034-D016A5C7B91F}"/>
                  </a:ext>
                </a:extLst>
              </p:cNvPr>
              <p:cNvSpPr/>
              <p:nvPr/>
            </p:nvSpPr>
            <p:spPr>
              <a:xfrm>
                <a:off x="3767328" y="51207"/>
                <a:ext cx="921385" cy="599440"/>
              </a:xfrm>
              <a:prstGeom prst="ellipse">
                <a:avLst/>
              </a:prstGeom>
              <a:noFill/>
              <a:ln w="12700" cap="flat" cmpd="sng" algn="ctr">
                <a:solidFill>
                  <a:srgbClr val="FF0000"/>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defTabSz="914377"/>
                <a:endParaRPr lang="en-US">
                  <a:solidFill>
                    <a:srgbClr val="000000"/>
                  </a:solidFill>
                  <a:latin typeface="Arial" panose="020B0604020202020204"/>
                </a:endParaRPr>
              </a:p>
            </p:txBody>
          </p:sp>
          <p:sp>
            <p:nvSpPr>
              <p:cNvPr id="11" name="Text Box 14">
                <a:extLst>
                  <a:ext uri="{FF2B5EF4-FFF2-40B4-BE49-F238E27FC236}">
                    <a16:creationId xmlns:a16="http://schemas.microsoft.com/office/drawing/2014/main" id="{BC4BB872-B9A8-446F-B772-9CA46508F32E}"/>
                  </a:ext>
                </a:extLst>
              </p:cNvPr>
              <p:cNvSpPr txBox="1"/>
              <p:nvPr/>
            </p:nvSpPr>
            <p:spPr>
              <a:xfrm>
                <a:off x="0" y="0"/>
                <a:ext cx="224790" cy="236220"/>
              </a:xfrm>
              <a:prstGeom prst="rect">
                <a:avLst/>
              </a:prstGeom>
              <a:noFill/>
              <a:ln w="6350">
                <a:noFill/>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defTabSz="914377"/>
                <a:r>
                  <a:rPr lang="en-US" sz="1067">
                    <a:solidFill>
                      <a:srgbClr val="000000"/>
                    </a:solidFill>
                    <a:latin typeface="Calibri" panose="020F0502020204030204" pitchFamily="34" charset="0"/>
                    <a:ea typeface="Calibri" panose="020F0502020204030204" pitchFamily="34" charset="0"/>
                    <a:cs typeface="Times New Roman" panose="02020603050405020304" pitchFamily="18" charset="0"/>
                  </a:rPr>
                  <a:t>A</a:t>
                </a:r>
                <a:endParaRPr lang="en-US"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15">
                <a:extLst>
                  <a:ext uri="{FF2B5EF4-FFF2-40B4-BE49-F238E27FC236}">
                    <a16:creationId xmlns:a16="http://schemas.microsoft.com/office/drawing/2014/main" id="{B717DDE6-94A0-4962-B38C-6BC2CCC1B718}"/>
                  </a:ext>
                </a:extLst>
              </p:cNvPr>
              <p:cNvSpPr txBox="1"/>
              <p:nvPr/>
            </p:nvSpPr>
            <p:spPr>
              <a:xfrm>
                <a:off x="2026310" y="0"/>
                <a:ext cx="224790" cy="236220"/>
              </a:xfrm>
              <a:prstGeom prst="rect">
                <a:avLst/>
              </a:prstGeom>
              <a:noFill/>
              <a:ln w="6350">
                <a:noFill/>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defTabSz="914377"/>
                <a:r>
                  <a:rPr lang="en-US" sz="1067">
                    <a:solidFill>
                      <a:srgbClr val="000000"/>
                    </a:solidFill>
                    <a:latin typeface="Calibri" panose="020F0502020204030204" pitchFamily="34" charset="0"/>
                    <a:ea typeface="Calibri" panose="020F0502020204030204" pitchFamily="34" charset="0"/>
                    <a:cs typeface="Times New Roman" panose="02020603050405020304" pitchFamily="18" charset="0"/>
                  </a:rPr>
                  <a:t>B</a:t>
                </a:r>
                <a:endParaRPr lang="en-US"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16">
                <a:extLst>
                  <a:ext uri="{FF2B5EF4-FFF2-40B4-BE49-F238E27FC236}">
                    <a16:creationId xmlns:a16="http://schemas.microsoft.com/office/drawing/2014/main" id="{E7B34703-E6B5-4CE3-9802-A72EEE8F4A2A}"/>
                  </a:ext>
                </a:extLst>
              </p:cNvPr>
              <p:cNvSpPr txBox="1"/>
              <p:nvPr/>
            </p:nvSpPr>
            <p:spPr>
              <a:xfrm>
                <a:off x="4140403" y="7316"/>
                <a:ext cx="224790" cy="236220"/>
              </a:xfrm>
              <a:prstGeom prst="rect">
                <a:avLst/>
              </a:prstGeom>
              <a:noFill/>
              <a:ln w="6350">
                <a:noFill/>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defTabSz="914377"/>
                <a:r>
                  <a:rPr lang="en-US" sz="1067">
                    <a:solidFill>
                      <a:srgbClr val="000000"/>
                    </a:solidFill>
                    <a:latin typeface="Calibri" panose="020F0502020204030204" pitchFamily="34" charset="0"/>
                    <a:ea typeface="Calibri" panose="020F0502020204030204" pitchFamily="34" charset="0"/>
                    <a:cs typeface="Times New Roman" panose="02020603050405020304" pitchFamily="18" charset="0"/>
                  </a:rPr>
                  <a:t>C</a:t>
                </a:r>
                <a:endParaRPr lang="en-US"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2027328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2177-6528-421D-9C1C-0BC5C2B52693}"/>
              </a:ext>
            </a:extLst>
          </p:cNvPr>
          <p:cNvSpPr>
            <a:spLocks noGrp="1"/>
          </p:cNvSpPr>
          <p:nvPr>
            <p:ph type="title"/>
          </p:nvPr>
        </p:nvSpPr>
        <p:spPr/>
        <p:txBody>
          <a:bodyPr/>
          <a:lstStyle/>
          <a:p>
            <a:r>
              <a:rPr lang="en-US" dirty="0"/>
              <a:t>Summary of analytics</a:t>
            </a:r>
          </a:p>
        </p:txBody>
      </p:sp>
      <p:sp>
        <p:nvSpPr>
          <p:cNvPr id="14" name="Rectangle 13">
            <a:extLst>
              <a:ext uri="{FF2B5EF4-FFF2-40B4-BE49-F238E27FC236}">
                <a16:creationId xmlns:a16="http://schemas.microsoft.com/office/drawing/2014/main" id="{8426CCC7-0338-4098-9A11-A2DBB4B243CC}"/>
              </a:ext>
            </a:extLst>
          </p:cNvPr>
          <p:cNvSpPr/>
          <p:nvPr/>
        </p:nvSpPr>
        <p:spPr>
          <a:xfrm>
            <a:off x="1154085" y="4033795"/>
            <a:ext cx="9761079" cy="1268104"/>
          </a:xfrm>
          <a:prstGeom prst="rect">
            <a:avLst/>
          </a:prstGeom>
        </p:spPr>
        <p:txBody>
          <a:bodyPr wrap="square">
            <a:spAutoFit/>
          </a:bodyPr>
          <a:lstStyle/>
          <a:p>
            <a:pPr defTabSz="914377">
              <a:lnSpc>
                <a:spcPct val="107000"/>
              </a:lnSpc>
              <a:spcAft>
                <a:spcPts val="1067"/>
              </a:spcAft>
            </a:pPr>
            <a:r>
              <a:rPr lang="en-US" sz="1600" dirty="0">
                <a:solidFill>
                  <a:srgbClr val="000000"/>
                </a:solidFill>
                <a:latin typeface="Arial" panose="020B0604020202020204"/>
                <a:ea typeface="Calibri" panose="020F0502020204030204" pitchFamily="34" charset="0"/>
                <a:cs typeface="Times New Roman" panose="02020603050405020304" pitchFamily="18" charset="0"/>
              </a:rPr>
              <a:t>During Period A, the SHP-1 (Green) and SHP-2 (Pink) heat pumps were operating during off-hours on non-working days.</a:t>
            </a:r>
          </a:p>
          <a:p>
            <a:pPr defTabSz="914377">
              <a:lnSpc>
                <a:spcPct val="107000"/>
              </a:lnSpc>
              <a:spcAft>
                <a:spcPts val="1067"/>
              </a:spcAft>
            </a:pPr>
            <a:r>
              <a:rPr lang="en-US" sz="1600" dirty="0">
                <a:solidFill>
                  <a:srgbClr val="000000"/>
                </a:solidFill>
                <a:latin typeface="Arial" panose="020B0604020202020204"/>
                <a:ea typeface="Calibri" panose="020F0502020204030204" pitchFamily="34" charset="0"/>
                <a:cs typeface="Times New Roman" panose="02020603050405020304" pitchFamily="18" charset="0"/>
              </a:rPr>
              <a:t>During Periods B and C the graph shows that SHP-1 extended its operation during these two off-hours windows.</a:t>
            </a:r>
          </a:p>
        </p:txBody>
      </p:sp>
      <p:pic>
        <p:nvPicPr>
          <p:cNvPr id="15" name="Picture 14">
            <a:extLst>
              <a:ext uri="{FF2B5EF4-FFF2-40B4-BE49-F238E27FC236}">
                <a16:creationId xmlns:a16="http://schemas.microsoft.com/office/drawing/2014/main" id="{31FC1003-3397-4D23-A1FD-50FD1FFEB84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2394" y="1305516"/>
            <a:ext cx="9559359" cy="2459977"/>
          </a:xfrm>
          <a:prstGeom prst="rect">
            <a:avLst/>
          </a:prstGeom>
        </p:spPr>
      </p:pic>
      <p:grpSp>
        <p:nvGrpSpPr>
          <p:cNvPr id="16" name="Group 15">
            <a:extLst>
              <a:ext uri="{FF2B5EF4-FFF2-40B4-BE49-F238E27FC236}">
                <a16:creationId xmlns:a16="http://schemas.microsoft.com/office/drawing/2014/main" id="{923D8138-23FF-47D3-879D-BE167817310C}"/>
              </a:ext>
            </a:extLst>
          </p:cNvPr>
          <p:cNvGrpSpPr/>
          <p:nvPr/>
        </p:nvGrpSpPr>
        <p:grpSpPr>
          <a:xfrm>
            <a:off x="2280844" y="2535503"/>
            <a:ext cx="7893541" cy="937327"/>
            <a:chOff x="0" y="0"/>
            <a:chExt cx="5023079" cy="650646"/>
          </a:xfrm>
        </p:grpSpPr>
        <p:sp>
          <p:nvSpPr>
            <p:cNvPr id="17" name="Oval 16">
              <a:extLst>
                <a:ext uri="{FF2B5EF4-FFF2-40B4-BE49-F238E27FC236}">
                  <a16:creationId xmlns:a16="http://schemas.microsoft.com/office/drawing/2014/main" id="{A10D672D-D710-491C-99F7-7584C7E02CE1}"/>
                </a:ext>
              </a:extLst>
            </p:cNvPr>
            <p:cNvSpPr/>
            <p:nvPr/>
          </p:nvSpPr>
          <p:spPr>
            <a:xfrm>
              <a:off x="0" y="38100"/>
              <a:ext cx="921715" cy="599846"/>
            </a:xfrm>
            <a:prstGeom prst="ellipse">
              <a:avLst/>
            </a:prstGeom>
            <a:noFill/>
            <a:ln w="12700" cap="flat" cmpd="sng" algn="ctr">
              <a:solidFill>
                <a:srgbClr val="FF0000"/>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defTabSz="914377"/>
              <a:endParaRPr lang="en-US">
                <a:solidFill>
                  <a:srgbClr val="000000"/>
                </a:solidFill>
                <a:latin typeface="Arial" panose="020B0604020202020204"/>
              </a:endParaRPr>
            </a:p>
          </p:txBody>
        </p:sp>
        <p:grpSp>
          <p:nvGrpSpPr>
            <p:cNvPr id="18" name="Group 17">
              <a:extLst>
                <a:ext uri="{FF2B5EF4-FFF2-40B4-BE49-F238E27FC236}">
                  <a16:creationId xmlns:a16="http://schemas.microsoft.com/office/drawing/2014/main" id="{E9B46D54-4737-40A3-A7EC-A0D0A15767BC}"/>
                </a:ext>
              </a:extLst>
            </p:cNvPr>
            <p:cNvGrpSpPr/>
            <p:nvPr/>
          </p:nvGrpSpPr>
          <p:grpSpPr>
            <a:xfrm>
              <a:off x="312420" y="0"/>
              <a:ext cx="4710659" cy="650646"/>
              <a:chOff x="0" y="0"/>
              <a:chExt cx="4710659" cy="650646"/>
            </a:xfrm>
          </p:grpSpPr>
          <p:sp>
            <p:nvSpPr>
              <p:cNvPr id="19" name="Oval 18">
                <a:extLst>
                  <a:ext uri="{FF2B5EF4-FFF2-40B4-BE49-F238E27FC236}">
                    <a16:creationId xmlns:a16="http://schemas.microsoft.com/office/drawing/2014/main" id="{5D13215E-3C67-4EBF-9F10-DFE281FD4226}"/>
                  </a:ext>
                </a:extLst>
              </p:cNvPr>
              <p:cNvSpPr/>
              <p:nvPr/>
            </p:nvSpPr>
            <p:spPr>
              <a:xfrm>
                <a:off x="1711757" y="43891"/>
                <a:ext cx="921385" cy="599440"/>
              </a:xfrm>
              <a:prstGeom prst="ellipse">
                <a:avLst/>
              </a:prstGeom>
              <a:noFill/>
              <a:ln w="12700" cap="flat" cmpd="sng" algn="ctr">
                <a:solidFill>
                  <a:srgbClr val="FF0000"/>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defTabSz="914377"/>
                <a:endParaRPr lang="en-US">
                  <a:solidFill>
                    <a:srgbClr val="000000"/>
                  </a:solidFill>
                  <a:latin typeface="Arial" panose="020B0604020202020204"/>
                </a:endParaRPr>
              </a:p>
            </p:txBody>
          </p:sp>
          <p:sp>
            <p:nvSpPr>
              <p:cNvPr id="20" name="Oval 19">
                <a:extLst>
                  <a:ext uri="{FF2B5EF4-FFF2-40B4-BE49-F238E27FC236}">
                    <a16:creationId xmlns:a16="http://schemas.microsoft.com/office/drawing/2014/main" id="{82197049-D5D3-4EF5-84FD-B7A7919EB929}"/>
                  </a:ext>
                </a:extLst>
              </p:cNvPr>
              <p:cNvSpPr/>
              <p:nvPr/>
            </p:nvSpPr>
            <p:spPr>
              <a:xfrm>
                <a:off x="3789274" y="51206"/>
                <a:ext cx="921385" cy="599440"/>
              </a:xfrm>
              <a:prstGeom prst="ellipse">
                <a:avLst/>
              </a:prstGeom>
              <a:noFill/>
              <a:ln w="12700" cap="flat" cmpd="sng" algn="ctr">
                <a:solidFill>
                  <a:srgbClr val="FF0000"/>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defTabSz="914377"/>
                <a:endParaRPr lang="en-US">
                  <a:solidFill>
                    <a:srgbClr val="000000"/>
                  </a:solidFill>
                  <a:latin typeface="Arial" panose="020B0604020202020204"/>
                </a:endParaRPr>
              </a:p>
            </p:txBody>
          </p:sp>
          <p:sp>
            <p:nvSpPr>
              <p:cNvPr id="21" name="Text Box 17">
                <a:extLst>
                  <a:ext uri="{FF2B5EF4-FFF2-40B4-BE49-F238E27FC236}">
                    <a16:creationId xmlns:a16="http://schemas.microsoft.com/office/drawing/2014/main" id="{C0D5FEC1-4240-4AD3-8E77-B6F33584D4C9}"/>
                  </a:ext>
                </a:extLst>
              </p:cNvPr>
              <p:cNvSpPr txBox="1"/>
              <p:nvPr/>
            </p:nvSpPr>
            <p:spPr>
              <a:xfrm>
                <a:off x="0" y="0"/>
                <a:ext cx="224790" cy="236220"/>
              </a:xfrm>
              <a:prstGeom prst="rect">
                <a:avLst/>
              </a:prstGeom>
              <a:noFill/>
              <a:ln w="6350">
                <a:noFill/>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defTabSz="914377"/>
                <a:r>
                  <a:rPr lang="en-US" sz="1067">
                    <a:solidFill>
                      <a:srgbClr val="000000"/>
                    </a:solidFill>
                    <a:latin typeface="Calibri" panose="020F0502020204030204" pitchFamily="34" charset="0"/>
                    <a:ea typeface="Calibri" panose="020F0502020204030204" pitchFamily="34" charset="0"/>
                    <a:cs typeface="Times New Roman" panose="02020603050405020304" pitchFamily="18" charset="0"/>
                  </a:rPr>
                  <a:t>A</a:t>
                </a:r>
                <a:endParaRPr lang="en-US"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18">
                <a:extLst>
                  <a:ext uri="{FF2B5EF4-FFF2-40B4-BE49-F238E27FC236}">
                    <a16:creationId xmlns:a16="http://schemas.microsoft.com/office/drawing/2014/main" id="{D869928B-5B3E-4C20-8428-A277C8CDEC2E}"/>
                  </a:ext>
                </a:extLst>
              </p:cNvPr>
              <p:cNvSpPr txBox="1"/>
              <p:nvPr/>
            </p:nvSpPr>
            <p:spPr>
              <a:xfrm>
                <a:off x="2026311" y="0"/>
                <a:ext cx="224790" cy="236220"/>
              </a:xfrm>
              <a:prstGeom prst="rect">
                <a:avLst/>
              </a:prstGeom>
              <a:noFill/>
              <a:ln w="6350">
                <a:noFill/>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defTabSz="914377"/>
                <a:r>
                  <a:rPr lang="en-US" sz="1067">
                    <a:solidFill>
                      <a:srgbClr val="000000"/>
                    </a:solidFill>
                    <a:latin typeface="Calibri" panose="020F0502020204030204" pitchFamily="34" charset="0"/>
                    <a:ea typeface="Calibri" panose="020F0502020204030204" pitchFamily="34" charset="0"/>
                    <a:cs typeface="Times New Roman" panose="02020603050405020304" pitchFamily="18" charset="0"/>
                  </a:rPr>
                  <a:t>B</a:t>
                </a:r>
                <a:endParaRPr lang="en-US"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19">
                <a:extLst>
                  <a:ext uri="{FF2B5EF4-FFF2-40B4-BE49-F238E27FC236}">
                    <a16:creationId xmlns:a16="http://schemas.microsoft.com/office/drawing/2014/main" id="{4BB015C3-50C5-4213-9228-1D76EE53E31E}"/>
                  </a:ext>
                </a:extLst>
              </p:cNvPr>
              <p:cNvSpPr txBox="1"/>
              <p:nvPr/>
            </p:nvSpPr>
            <p:spPr>
              <a:xfrm>
                <a:off x="4140403" y="7315"/>
                <a:ext cx="224790" cy="236220"/>
              </a:xfrm>
              <a:prstGeom prst="rect">
                <a:avLst/>
              </a:prstGeom>
              <a:noFill/>
              <a:ln w="6350">
                <a:noFill/>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defTabSz="914377"/>
                <a:r>
                  <a:rPr lang="en-US" sz="1067">
                    <a:solidFill>
                      <a:srgbClr val="000000"/>
                    </a:solidFill>
                    <a:latin typeface="Calibri" panose="020F0502020204030204" pitchFamily="34" charset="0"/>
                    <a:ea typeface="Calibri" panose="020F0502020204030204" pitchFamily="34" charset="0"/>
                    <a:cs typeface="Times New Roman" panose="02020603050405020304" pitchFamily="18" charset="0"/>
                  </a:rPr>
                  <a:t>C</a:t>
                </a:r>
                <a:endParaRPr lang="en-US"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183767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2177-6528-421D-9C1C-0BC5C2B52693}"/>
              </a:ext>
            </a:extLst>
          </p:cNvPr>
          <p:cNvSpPr>
            <a:spLocks noGrp="1"/>
          </p:cNvSpPr>
          <p:nvPr>
            <p:ph type="title"/>
          </p:nvPr>
        </p:nvSpPr>
        <p:spPr/>
        <p:txBody>
          <a:bodyPr/>
          <a:lstStyle/>
          <a:p>
            <a:r>
              <a:rPr lang="en-US" dirty="0"/>
              <a:t>Summary of analytics</a:t>
            </a:r>
          </a:p>
        </p:txBody>
      </p:sp>
      <p:pic>
        <p:nvPicPr>
          <p:cNvPr id="2049" name="Picture 37" descr="SHP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124" y="1773015"/>
            <a:ext cx="7747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Shape 38"/>
          <p:cNvSpPr/>
          <p:nvPr/>
        </p:nvSpPr>
        <p:spPr>
          <a:xfrm>
            <a:off x="2418080" y="9946640"/>
            <a:ext cx="1849120" cy="940647"/>
          </a:xfrm>
          <a:custGeom>
            <a:avLst/>
            <a:gdLst>
              <a:gd name="connsiteX0" fmla="*/ 0 w 1455420"/>
              <a:gd name="connsiteY0" fmla="*/ 750105 h 863930"/>
              <a:gd name="connsiteX1" fmla="*/ 198120 w 1455420"/>
              <a:gd name="connsiteY1" fmla="*/ 33825 h 863930"/>
              <a:gd name="connsiteX2" fmla="*/ 419100 w 1455420"/>
              <a:gd name="connsiteY2" fmla="*/ 757725 h 863930"/>
              <a:gd name="connsiteX3" fmla="*/ 876300 w 1455420"/>
              <a:gd name="connsiteY3" fmla="*/ 788205 h 863930"/>
              <a:gd name="connsiteX4" fmla="*/ 1036320 w 1455420"/>
              <a:gd name="connsiteY4" fmla="*/ 71925 h 863930"/>
              <a:gd name="connsiteX5" fmla="*/ 1348740 w 1455420"/>
              <a:gd name="connsiteY5" fmla="*/ 94785 h 863930"/>
              <a:gd name="connsiteX6" fmla="*/ 1386840 w 1455420"/>
              <a:gd name="connsiteY6" fmla="*/ 689145 h 863930"/>
              <a:gd name="connsiteX7" fmla="*/ 1455420 w 1455420"/>
              <a:gd name="connsiteY7" fmla="*/ 742485 h 863930"/>
              <a:gd name="connsiteX0" fmla="*/ 0 w 1508760"/>
              <a:gd name="connsiteY0" fmla="*/ 750105 h 863930"/>
              <a:gd name="connsiteX1" fmla="*/ 198120 w 1508760"/>
              <a:gd name="connsiteY1" fmla="*/ 33825 h 863930"/>
              <a:gd name="connsiteX2" fmla="*/ 419100 w 1508760"/>
              <a:gd name="connsiteY2" fmla="*/ 757725 h 863930"/>
              <a:gd name="connsiteX3" fmla="*/ 876300 w 1508760"/>
              <a:gd name="connsiteY3" fmla="*/ 788205 h 863930"/>
              <a:gd name="connsiteX4" fmla="*/ 1036320 w 1508760"/>
              <a:gd name="connsiteY4" fmla="*/ 71925 h 863930"/>
              <a:gd name="connsiteX5" fmla="*/ 1348740 w 1508760"/>
              <a:gd name="connsiteY5" fmla="*/ 94785 h 863930"/>
              <a:gd name="connsiteX6" fmla="*/ 1386840 w 1508760"/>
              <a:gd name="connsiteY6" fmla="*/ 689145 h 863930"/>
              <a:gd name="connsiteX7" fmla="*/ 1508760 w 1508760"/>
              <a:gd name="connsiteY7" fmla="*/ 848272 h 863930"/>
              <a:gd name="connsiteX0" fmla="*/ 0 w 1508760"/>
              <a:gd name="connsiteY0" fmla="*/ 728848 h 840277"/>
              <a:gd name="connsiteX1" fmla="*/ 198120 w 1508760"/>
              <a:gd name="connsiteY1" fmla="*/ 12568 h 840277"/>
              <a:gd name="connsiteX2" fmla="*/ 419100 w 1508760"/>
              <a:gd name="connsiteY2" fmla="*/ 736468 h 840277"/>
              <a:gd name="connsiteX3" fmla="*/ 876300 w 1508760"/>
              <a:gd name="connsiteY3" fmla="*/ 766948 h 840277"/>
              <a:gd name="connsiteX4" fmla="*/ 975360 w 1508760"/>
              <a:gd name="connsiteY4" fmla="*/ 85930 h 840277"/>
              <a:gd name="connsiteX5" fmla="*/ 1348740 w 1508760"/>
              <a:gd name="connsiteY5" fmla="*/ 73528 h 840277"/>
              <a:gd name="connsiteX6" fmla="*/ 1386840 w 1508760"/>
              <a:gd name="connsiteY6" fmla="*/ 667888 h 840277"/>
              <a:gd name="connsiteX7" fmla="*/ 1508760 w 1508760"/>
              <a:gd name="connsiteY7" fmla="*/ 827015 h 840277"/>
              <a:gd name="connsiteX0" fmla="*/ 0 w 1508760"/>
              <a:gd name="connsiteY0" fmla="*/ 736371 h 840970"/>
              <a:gd name="connsiteX1" fmla="*/ 198120 w 1508760"/>
              <a:gd name="connsiteY1" fmla="*/ 20091 h 840970"/>
              <a:gd name="connsiteX2" fmla="*/ 274320 w 1508760"/>
              <a:gd name="connsiteY2" fmla="*/ 245545 h 840970"/>
              <a:gd name="connsiteX3" fmla="*/ 419100 w 1508760"/>
              <a:gd name="connsiteY3" fmla="*/ 743991 h 840970"/>
              <a:gd name="connsiteX4" fmla="*/ 876300 w 1508760"/>
              <a:gd name="connsiteY4" fmla="*/ 774471 h 840970"/>
              <a:gd name="connsiteX5" fmla="*/ 975360 w 1508760"/>
              <a:gd name="connsiteY5" fmla="*/ 93453 h 840970"/>
              <a:gd name="connsiteX6" fmla="*/ 1348740 w 1508760"/>
              <a:gd name="connsiteY6" fmla="*/ 81051 h 840970"/>
              <a:gd name="connsiteX7" fmla="*/ 1386840 w 1508760"/>
              <a:gd name="connsiteY7" fmla="*/ 675411 h 840970"/>
              <a:gd name="connsiteX8" fmla="*/ 1508760 w 1508760"/>
              <a:gd name="connsiteY8" fmla="*/ 834538 h 840970"/>
              <a:gd name="connsiteX0" fmla="*/ 0 w 1508760"/>
              <a:gd name="connsiteY0" fmla="*/ 750520 h 855119"/>
              <a:gd name="connsiteX1" fmla="*/ 198120 w 1508760"/>
              <a:gd name="connsiteY1" fmla="*/ 34240 h 855119"/>
              <a:gd name="connsiteX2" fmla="*/ 365760 w 1508760"/>
              <a:gd name="connsiteY2" fmla="*/ 180302 h 855119"/>
              <a:gd name="connsiteX3" fmla="*/ 419100 w 1508760"/>
              <a:gd name="connsiteY3" fmla="*/ 758140 h 855119"/>
              <a:gd name="connsiteX4" fmla="*/ 876300 w 1508760"/>
              <a:gd name="connsiteY4" fmla="*/ 788620 h 855119"/>
              <a:gd name="connsiteX5" fmla="*/ 975360 w 1508760"/>
              <a:gd name="connsiteY5" fmla="*/ 107602 h 855119"/>
              <a:gd name="connsiteX6" fmla="*/ 1348740 w 1508760"/>
              <a:gd name="connsiteY6" fmla="*/ 95200 h 855119"/>
              <a:gd name="connsiteX7" fmla="*/ 1386840 w 1508760"/>
              <a:gd name="connsiteY7" fmla="*/ 689560 h 855119"/>
              <a:gd name="connsiteX8" fmla="*/ 1508760 w 1508760"/>
              <a:gd name="connsiteY8" fmla="*/ 848687 h 855119"/>
              <a:gd name="connsiteX0" fmla="*/ 0 w 1508760"/>
              <a:gd name="connsiteY0" fmla="*/ 728848 h 833447"/>
              <a:gd name="connsiteX1" fmla="*/ 114300 w 1508760"/>
              <a:gd name="connsiteY1" fmla="*/ 109540 h 833447"/>
              <a:gd name="connsiteX2" fmla="*/ 365760 w 1508760"/>
              <a:gd name="connsiteY2" fmla="*/ 158630 h 833447"/>
              <a:gd name="connsiteX3" fmla="*/ 419100 w 1508760"/>
              <a:gd name="connsiteY3" fmla="*/ 736468 h 833447"/>
              <a:gd name="connsiteX4" fmla="*/ 876300 w 1508760"/>
              <a:gd name="connsiteY4" fmla="*/ 766948 h 833447"/>
              <a:gd name="connsiteX5" fmla="*/ 975360 w 1508760"/>
              <a:gd name="connsiteY5" fmla="*/ 85930 h 833447"/>
              <a:gd name="connsiteX6" fmla="*/ 1348740 w 1508760"/>
              <a:gd name="connsiteY6" fmla="*/ 73528 h 833447"/>
              <a:gd name="connsiteX7" fmla="*/ 1386840 w 1508760"/>
              <a:gd name="connsiteY7" fmla="*/ 667888 h 833447"/>
              <a:gd name="connsiteX8" fmla="*/ 1508760 w 1508760"/>
              <a:gd name="connsiteY8" fmla="*/ 827015 h 833447"/>
              <a:gd name="connsiteX0" fmla="*/ 0 w 1432560"/>
              <a:gd name="connsiteY0" fmla="*/ 728848 h 832410"/>
              <a:gd name="connsiteX1" fmla="*/ 114300 w 1432560"/>
              <a:gd name="connsiteY1" fmla="*/ 109540 h 832410"/>
              <a:gd name="connsiteX2" fmla="*/ 365760 w 1432560"/>
              <a:gd name="connsiteY2" fmla="*/ 158630 h 832410"/>
              <a:gd name="connsiteX3" fmla="*/ 419100 w 1432560"/>
              <a:gd name="connsiteY3" fmla="*/ 736468 h 832410"/>
              <a:gd name="connsiteX4" fmla="*/ 876300 w 1432560"/>
              <a:gd name="connsiteY4" fmla="*/ 766948 h 832410"/>
              <a:gd name="connsiteX5" fmla="*/ 975360 w 1432560"/>
              <a:gd name="connsiteY5" fmla="*/ 85930 h 832410"/>
              <a:gd name="connsiteX6" fmla="*/ 1348740 w 1432560"/>
              <a:gd name="connsiteY6" fmla="*/ 73528 h 832410"/>
              <a:gd name="connsiteX7" fmla="*/ 1386840 w 1432560"/>
              <a:gd name="connsiteY7" fmla="*/ 667888 h 832410"/>
              <a:gd name="connsiteX8" fmla="*/ 1432560 w 1432560"/>
              <a:gd name="connsiteY8" fmla="*/ 782917 h 832410"/>
              <a:gd name="connsiteX0" fmla="*/ 0 w 1386840"/>
              <a:gd name="connsiteY0" fmla="*/ 772930 h 832410"/>
              <a:gd name="connsiteX1" fmla="*/ 68580 w 1386840"/>
              <a:gd name="connsiteY1" fmla="*/ 109540 h 832410"/>
              <a:gd name="connsiteX2" fmla="*/ 320040 w 1386840"/>
              <a:gd name="connsiteY2" fmla="*/ 158630 h 832410"/>
              <a:gd name="connsiteX3" fmla="*/ 373380 w 1386840"/>
              <a:gd name="connsiteY3" fmla="*/ 736468 h 832410"/>
              <a:gd name="connsiteX4" fmla="*/ 830580 w 1386840"/>
              <a:gd name="connsiteY4" fmla="*/ 766948 h 832410"/>
              <a:gd name="connsiteX5" fmla="*/ 929640 w 1386840"/>
              <a:gd name="connsiteY5" fmla="*/ 85930 h 832410"/>
              <a:gd name="connsiteX6" fmla="*/ 1303020 w 1386840"/>
              <a:gd name="connsiteY6" fmla="*/ 73528 h 832410"/>
              <a:gd name="connsiteX7" fmla="*/ 1341120 w 1386840"/>
              <a:gd name="connsiteY7" fmla="*/ 667888 h 832410"/>
              <a:gd name="connsiteX8" fmla="*/ 1386840 w 1386840"/>
              <a:gd name="connsiteY8" fmla="*/ 782917 h 832410"/>
              <a:gd name="connsiteX0" fmla="*/ 0 w 1394460"/>
              <a:gd name="connsiteY0" fmla="*/ 832410 h 832410"/>
              <a:gd name="connsiteX1" fmla="*/ 76200 w 1394460"/>
              <a:gd name="connsiteY1" fmla="*/ 109540 h 832410"/>
              <a:gd name="connsiteX2" fmla="*/ 327660 w 1394460"/>
              <a:gd name="connsiteY2" fmla="*/ 158630 h 832410"/>
              <a:gd name="connsiteX3" fmla="*/ 381000 w 1394460"/>
              <a:gd name="connsiteY3" fmla="*/ 736468 h 832410"/>
              <a:gd name="connsiteX4" fmla="*/ 838200 w 1394460"/>
              <a:gd name="connsiteY4" fmla="*/ 766948 h 832410"/>
              <a:gd name="connsiteX5" fmla="*/ 937260 w 1394460"/>
              <a:gd name="connsiteY5" fmla="*/ 85930 h 832410"/>
              <a:gd name="connsiteX6" fmla="*/ 1310640 w 1394460"/>
              <a:gd name="connsiteY6" fmla="*/ 73528 h 832410"/>
              <a:gd name="connsiteX7" fmla="*/ 1348740 w 1394460"/>
              <a:gd name="connsiteY7" fmla="*/ 667888 h 832410"/>
              <a:gd name="connsiteX8" fmla="*/ 1394460 w 1394460"/>
              <a:gd name="connsiteY8" fmla="*/ 782917 h 832410"/>
              <a:gd name="connsiteX0" fmla="*/ 0 w 1386840"/>
              <a:gd name="connsiteY0" fmla="*/ 832410 h 832410"/>
              <a:gd name="connsiteX1" fmla="*/ 76200 w 1386840"/>
              <a:gd name="connsiteY1" fmla="*/ 109540 h 832410"/>
              <a:gd name="connsiteX2" fmla="*/ 327660 w 1386840"/>
              <a:gd name="connsiteY2" fmla="*/ 158630 h 832410"/>
              <a:gd name="connsiteX3" fmla="*/ 381000 w 1386840"/>
              <a:gd name="connsiteY3" fmla="*/ 736468 h 832410"/>
              <a:gd name="connsiteX4" fmla="*/ 838200 w 1386840"/>
              <a:gd name="connsiteY4" fmla="*/ 766948 h 832410"/>
              <a:gd name="connsiteX5" fmla="*/ 937260 w 1386840"/>
              <a:gd name="connsiteY5" fmla="*/ 85930 h 832410"/>
              <a:gd name="connsiteX6" fmla="*/ 1310640 w 1386840"/>
              <a:gd name="connsiteY6" fmla="*/ 73528 h 832410"/>
              <a:gd name="connsiteX7" fmla="*/ 1348740 w 1386840"/>
              <a:gd name="connsiteY7" fmla="*/ 667888 h 832410"/>
              <a:gd name="connsiteX8" fmla="*/ 1386840 w 1386840"/>
              <a:gd name="connsiteY8" fmla="*/ 818182 h 832410"/>
              <a:gd name="connsiteX0" fmla="*/ 0 w 1386840"/>
              <a:gd name="connsiteY0" fmla="*/ 820547 h 820547"/>
              <a:gd name="connsiteX1" fmla="*/ 76200 w 1386840"/>
              <a:gd name="connsiteY1" fmla="*/ 97677 h 820547"/>
              <a:gd name="connsiteX2" fmla="*/ 327660 w 1386840"/>
              <a:gd name="connsiteY2" fmla="*/ 146767 h 820547"/>
              <a:gd name="connsiteX3" fmla="*/ 381000 w 1386840"/>
              <a:gd name="connsiteY3" fmla="*/ 724605 h 820547"/>
              <a:gd name="connsiteX4" fmla="*/ 861060 w 1386840"/>
              <a:gd name="connsiteY4" fmla="*/ 552309 h 820547"/>
              <a:gd name="connsiteX5" fmla="*/ 937260 w 1386840"/>
              <a:gd name="connsiteY5" fmla="*/ 74067 h 820547"/>
              <a:gd name="connsiteX6" fmla="*/ 1310640 w 1386840"/>
              <a:gd name="connsiteY6" fmla="*/ 61665 h 820547"/>
              <a:gd name="connsiteX7" fmla="*/ 1348740 w 1386840"/>
              <a:gd name="connsiteY7" fmla="*/ 656025 h 820547"/>
              <a:gd name="connsiteX8" fmla="*/ 1386840 w 1386840"/>
              <a:gd name="connsiteY8" fmla="*/ 806319 h 820547"/>
              <a:gd name="connsiteX0" fmla="*/ 0 w 1386840"/>
              <a:gd name="connsiteY0" fmla="*/ 820547 h 820547"/>
              <a:gd name="connsiteX1" fmla="*/ 76200 w 1386840"/>
              <a:gd name="connsiteY1" fmla="*/ 97677 h 820547"/>
              <a:gd name="connsiteX2" fmla="*/ 327660 w 1386840"/>
              <a:gd name="connsiteY2" fmla="*/ 146767 h 820547"/>
              <a:gd name="connsiteX3" fmla="*/ 434340 w 1386840"/>
              <a:gd name="connsiteY3" fmla="*/ 504027 h 820547"/>
              <a:gd name="connsiteX4" fmla="*/ 861060 w 1386840"/>
              <a:gd name="connsiteY4" fmla="*/ 552309 h 820547"/>
              <a:gd name="connsiteX5" fmla="*/ 937260 w 1386840"/>
              <a:gd name="connsiteY5" fmla="*/ 74067 h 820547"/>
              <a:gd name="connsiteX6" fmla="*/ 1310640 w 1386840"/>
              <a:gd name="connsiteY6" fmla="*/ 61665 h 820547"/>
              <a:gd name="connsiteX7" fmla="*/ 1348740 w 1386840"/>
              <a:gd name="connsiteY7" fmla="*/ 656025 h 820547"/>
              <a:gd name="connsiteX8" fmla="*/ 1386840 w 1386840"/>
              <a:gd name="connsiteY8" fmla="*/ 806319 h 820547"/>
              <a:gd name="connsiteX0" fmla="*/ 0 w 1386840"/>
              <a:gd name="connsiteY0" fmla="*/ 816309 h 816309"/>
              <a:gd name="connsiteX1" fmla="*/ 76200 w 1386840"/>
              <a:gd name="connsiteY1" fmla="*/ 93439 h 816309"/>
              <a:gd name="connsiteX2" fmla="*/ 327660 w 1386840"/>
              <a:gd name="connsiteY2" fmla="*/ 142529 h 816309"/>
              <a:gd name="connsiteX3" fmla="*/ 434340 w 1386840"/>
              <a:gd name="connsiteY3" fmla="*/ 499789 h 816309"/>
              <a:gd name="connsiteX4" fmla="*/ 861060 w 1386840"/>
              <a:gd name="connsiteY4" fmla="*/ 468663 h 816309"/>
              <a:gd name="connsiteX5" fmla="*/ 937260 w 1386840"/>
              <a:gd name="connsiteY5" fmla="*/ 69829 h 816309"/>
              <a:gd name="connsiteX6" fmla="*/ 1310640 w 1386840"/>
              <a:gd name="connsiteY6" fmla="*/ 57427 h 816309"/>
              <a:gd name="connsiteX7" fmla="*/ 1348740 w 1386840"/>
              <a:gd name="connsiteY7" fmla="*/ 651787 h 816309"/>
              <a:gd name="connsiteX8" fmla="*/ 1386840 w 1386840"/>
              <a:gd name="connsiteY8" fmla="*/ 802081 h 816309"/>
              <a:gd name="connsiteX0" fmla="*/ 0 w 1386840"/>
              <a:gd name="connsiteY0" fmla="*/ 816309 h 816309"/>
              <a:gd name="connsiteX1" fmla="*/ 76200 w 1386840"/>
              <a:gd name="connsiteY1" fmla="*/ 93439 h 816309"/>
              <a:gd name="connsiteX2" fmla="*/ 327660 w 1386840"/>
              <a:gd name="connsiteY2" fmla="*/ 142529 h 816309"/>
              <a:gd name="connsiteX3" fmla="*/ 411480 w 1386840"/>
              <a:gd name="connsiteY3" fmla="*/ 464522 h 816309"/>
              <a:gd name="connsiteX4" fmla="*/ 861060 w 1386840"/>
              <a:gd name="connsiteY4" fmla="*/ 468663 h 816309"/>
              <a:gd name="connsiteX5" fmla="*/ 937260 w 1386840"/>
              <a:gd name="connsiteY5" fmla="*/ 69829 h 816309"/>
              <a:gd name="connsiteX6" fmla="*/ 1310640 w 1386840"/>
              <a:gd name="connsiteY6" fmla="*/ 57427 h 816309"/>
              <a:gd name="connsiteX7" fmla="*/ 1348740 w 1386840"/>
              <a:gd name="connsiteY7" fmla="*/ 651787 h 816309"/>
              <a:gd name="connsiteX8" fmla="*/ 1386840 w 1386840"/>
              <a:gd name="connsiteY8" fmla="*/ 802081 h 81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840" h="816309">
                <a:moveTo>
                  <a:pt x="0" y="816309"/>
                </a:moveTo>
                <a:cubicBezTo>
                  <a:pt x="64135" y="457534"/>
                  <a:pt x="21590" y="205736"/>
                  <a:pt x="76200" y="93439"/>
                </a:cubicBezTo>
                <a:cubicBezTo>
                  <a:pt x="130810" y="-18858"/>
                  <a:pt x="290830" y="21879"/>
                  <a:pt x="327660" y="142529"/>
                </a:cubicBezTo>
                <a:cubicBezTo>
                  <a:pt x="364490" y="263179"/>
                  <a:pt x="322580" y="410166"/>
                  <a:pt x="411480" y="464522"/>
                </a:cubicBezTo>
                <a:cubicBezTo>
                  <a:pt x="500380" y="518878"/>
                  <a:pt x="773430" y="534445"/>
                  <a:pt x="861060" y="468663"/>
                </a:cubicBezTo>
                <a:cubicBezTo>
                  <a:pt x="948690" y="402881"/>
                  <a:pt x="862330" y="138368"/>
                  <a:pt x="937260" y="69829"/>
                </a:cubicBezTo>
                <a:cubicBezTo>
                  <a:pt x="1012190" y="1290"/>
                  <a:pt x="1242060" y="-39566"/>
                  <a:pt x="1310640" y="57427"/>
                </a:cubicBezTo>
                <a:cubicBezTo>
                  <a:pt x="1379220" y="154420"/>
                  <a:pt x="1336040" y="527678"/>
                  <a:pt x="1348740" y="651787"/>
                </a:cubicBezTo>
                <a:cubicBezTo>
                  <a:pt x="1361440" y="775896"/>
                  <a:pt x="1361440" y="829386"/>
                  <a:pt x="1386840" y="802081"/>
                </a:cubicBezTo>
              </a:path>
            </a:pathLst>
          </a:custGeom>
          <a:noFill/>
          <a:ln>
            <a:solidFill>
              <a:srgbClr val="9F48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377"/>
            <a:r>
              <a:rPr lang="en-US" sz="1467">
                <a:solidFill>
                  <a:srgbClr val="FFFFFF"/>
                </a:solidFill>
                <a:latin typeface="Arial" panose="020B0604020202020204"/>
                <a:ea typeface="Calibri" panose="020F0502020204030204" pitchFamily="34" charset="0"/>
                <a:cs typeface="Times New Roman" panose="02020603050405020304" pitchFamily="18" charset="0"/>
              </a:rPr>
              <a:t> </a:t>
            </a:r>
          </a:p>
        </p:txBody>
      </p:sp>
      <p:cxnSp>
        <p:nvCxnSpPr>
          <p:cNvPr id="25" name="Straight Arrow Connector 24"/>
          <p:cNvCxnSpPr/>
          <p:nvPr/>
        </p:nvCxnSpPr>
        <p:spPr>
          <a:xfrm>
            <a:off x="2214880" y="10501207"/>
            <a:ext cx="254000" cy="11176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3" name="Text Box 42"/>
          <p:cNvSpPr txBox="1">
            <a:spLocks noChangeArrowheads="1"/>
          </p:cNvSpPr>
          <p:nvPr/>
        </p:nvSpPr>
        <p:spPr bwMode="auto">
          <a:xfrm>
            <a:off x="2771986" y="2320266"/>
            <a:ext cx="893233"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endParaRPr lang="en-US" altLang="en-US" sz="1067"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1219170" eaLnBrk="0" fontAlgn="base" hangingPunct="0">
              <a:spcBef>
                <a:spcPct val="0"/>
              </a:spcBef>
              <a:spcAft>
                <a:spcPct val="0"/>
              </a:spcAft>
            </a:pPr>
            <a:r>
              <a:rPr lang="en-US" altLang="en-US" sz="1067" dirty="0">
                <a:solidFill>
                  <a:srgbClr val="000000"/>
                </a:solidFill>
                <a:latin typeface="Arial" panose="020B0604020202020204" pitchFamily="34" charset="0"/>
                <a:ea typeface="Calibri" panose="020F0502020204030204" pitchFamily="34" charset="0"/>
                <a:cs typeface="Times New Roman" panose="02020603050405020304" pitchFamily="18" charset="0"/>
              </a:rPr>
              <a:t>Estimated 2016 curve</a:t>
            </a:r>
            <a:endParaRPr lang="en-US" altLang="en-US" sz="2400" dirty="0">
              <a:solidFill>
                <a:srgbClr val="000000"/>
              </a:solidFill>
              <a:latin typeface="Arial" panose="020B0604020202020204" pitchFamily="34" charset="0"/>
            </a:endParaRPr>
          </a:p>
        </p:txBody>
      </p:sp>
      <p:cxnSp>
        <p:nvCxnSpPr>
          <p:cNvPr id="26" name="Straight Arrow Connector 25"/>
          <p:cNvCxnSpPr/>
          <p:nvPr/>
        </p:nvCxnSpPr>
        <p:spPr>
          <a:xfrm>
            <a:off x="5659120" y="10501207"/>
            <a:ext cx="254000" cy="11176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4" name="Text Box 44"/>
          <p:cNvSpPr txBox="1">
            <a:spLocks noChangeArrowheads="1"/>
          </p:cNvSpPr>
          <p:nvPr/>
        </p:nvSpPr>
        <p:spPr bwMode="auto">
          <a:xfrm>
            <a:off x="5913121" y="2497008"/>
            <a:ext cx="1178983" cy="62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1067" dirty="0">
                <a:solidFill>
                  <a:srgbClr val="000000"/>
                </a:solidFill>
                <a:latin typeface="Arial" panose="020B0604020202020204" pitchFamily="34" charset="0"/>
                <a:ea typeface="Calibri" panose="020F0502020204030204" pitchFamily="34" charset="0"/>
                <a:cs typeface="Times New Roman" panose="02020603050405020304" pitchFamily="18" charset="0"/>
              </a:rPr>
              <a:t>Current optimal curve</a:t>
            </a:r>
            <a:endParaRPr lang="en-US" altLang="en-US" sz="2400" dirty="0">
              <a:solidFill>
                <a:srgbClr val="000000"/>
              </a:solidFill>
              <a:latin typeface="Arial" panose="020B0604020202020204" pitchFamily="34" charset="0"/>
            </a:endParaRPr>
          </a:p>
        </p:txBody>
      </p:sp>
      <p:sp>
        <p:nvSpPr>
          <p:cNvPr id="6" name="Rectangle 9"/>
          <p:cNvSpPr>
            <a:spLocks noChangeArrowheads="1"/>
          </p:cNvSpPr>
          <p:nvPr/>
        </p:nvSpPr>
        <p:spPr bwMode="auto">
          <a:xfrm>
            <a:off x="1" y="409545"/>
            <a:ext cx="2462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914377"/>
            <a:endParaRPr lang="en-US">
              <a:solidFill>
                <a:srgbClr val="000000"/>
              </a:solidFill>
              <a:latin typeface="Arial" panose="020B0604020202020204"/>
            </a:endParaRPr>
          </a:p>
        </p:txBody>
      </p:sp>
      <p:sp>
        <p:nvSpPr>
          <p:cNvPr id="27" name="Freeform: Shape 38"/>
          <p:cNvSpPr/>
          <p:nvPr/>
        </p:nvSpPr>
        <p:spPr>
          <a:xfrm>
            <a:off x="3506967" y="2336777"/>
            <a:ext cx="1849120" cy="940647"/>
          </a:xfrm>
          <a:custGeom>
            <a:avLst/>
            <a:gdLst>
              <a:gd name="connsiteX0" fmla="*/ 0 w 1455420"/>
              <a:gd name="connsiteY0" fmla="*/ 750105 h 863930"/>
              <a:gd name="connsiteX1" fmla="*/ 198120 w 1455420"/>
              <a:gd name="connsiteY1" fmla="*/ 33825 h 863930"/>
              <a:gd name="connsiteX2" fmla="*/ 419100 w 1455420"/>
              <a:gd name="connsiteY2" fmla="*/ 757725 h 863930"/>
              <a:gd name="connsiteX3" fmla="*/ 876300 w 1455420"/>
              <a:gd name="connsiteY3" fmla="*/ 788205 h 863930"/>
              <a:gd name="connsiteX4" fmla="*/ 1036320 w 1455420"/>
              <a:gd name="connsiteY4" fmla="*/ 71925 h 863930"/>
              <a:gd name="connsiteX5" fmla="*/ 1348740 w 1455420"/>
              <a:gd name="connsiteY5" fmla="*/ 94785 h 863930"/>
              <a:gd name="connsiteX6" fmla="*/ 1386840 w 1455420"/>
              <a:gd name="connsiteY6" fmla="*/ 689145 h 863930"/>
              <a:gd name="connsiteX7" fmla="*/ 1455420 w 1455420"/>
              <a:gd name="connsiteY7" fmla="*/ 742485 h 863930"/>
              <a:gd name="connsiteX0" fmla="*/ 0 w 1508760"/>
              <a:gd name="connsiteY0" fmla="*/ 750105 h 863930"/>
              <a:gd name="connsiteX1" fmla="*/ 198120 w 1508760"/>
              <a:gd name="connsiteY1" fmla="*/ 33825 h 863930"/>
              <a:gd name="connsiteX2" fmla="*/ 419100 w 1508760"/>
              <a:gd name="connsiteY2" fmla="*/ 757725 h 863930"/>
              <a:gd name="connsiteX3" fmla="*/ 876300 w 1508760"/>
              <a:gd name="connsiteY3" fmla="*/ 788205 h 863930"/>
              <a:gd name="connsiteX4" fmla="*/ 1036320 w 1508760"/>
              <a:gd name="connsiteY4" fmla="*/ 71925 h 863930"/>
              <a:gd name="connsiteX5" fmla="*/ 1348740 w 1508760"/>
              <a:gd name="connsiteY5" fmla="*/ 94785 h 863930"/>
              <a:gd name="connsiteX6" fmla="*/ 1386840 w 1508760"/>
              <a:gd name="connsiteY6" fmla="*/ 689145 h 863930"/>
              <a:gd name="connsiteX7" fmla="*/ 1508760 w 1508760"/>
              <a:gd name="connsiteY7" fmla="*/ 848272 h 863930"/>
              <a:gd name="connsiteX0" fmla="*/ 0 w 1508760"/>
              <a:gd name="connsiteY0" fmla="*/ 728848 h 840277"/>
              <a:gd name="connsiteX1" fmla="*/ 198120 w 1508760"/>
              <a:gd name="connsiteY1" fmla="*/ 12568 h 840277"/>
              <a:gd name="connsiteX2" fmla="*/ 419100 w 1508760"/>
              <a:gd name="connsiteY2" fmla="*/ 736468 h 840277"/>
              <a:gd name="connsiteX3" fmla="*/ 876300 w 1508760"/>
              <a:gd name="connsiteY3" fmla="*/ 766948 h 840277"/>
              <a:gd name="connsiteX4" fmla="*/ 975360 w 1508760"/>
              <a:gd name="connsiteY4" fmla="*/ 85930 h 840277"/>
              <a:gd name="connsiteX5" fmla="*/ 1348740 w 1508760"/>
              <a:gd name="connsiteY5" fmla="*/ 73528 h 840277"/>
              <a:gd name="connsiteX6" fmla="*/ 1386840 w 1508760"/>
              <a:gd name="connsiteY6" fmla="*/ 667888 h 840277"/>
              <a:gd name="connsiteX7" fmla="*/ 1508760 w 1508760"/>
              <a:gd name="connsiteY7" fmla="*/ 827015 h 840277"/>
              <a:gd name="connsiteX0" fmla="*/ 0 w 1508760"/>
              <a:gd name="connsiteY0" fmla="*/ 736371 h 840970"/>
              <a:gd name="connsiteX1" fmla="*/ 198120 w 1508760"/>
              <a:gd name="connsiteY1" fmla="*/ 20091 h 840970"/>
              <a:gd name="connsiteX2" fmla="*/ 274320 w 1508760"/>
              <a:gd name="connsiteY2" fmla="*/ 245545 h 840970"/>
              <a:gd name="connsiteX3" fmla="*/ 419100 w 1508760"/>
              <a:gd name="connsiteY3" fmla="*/ 743991 h 840970"/>
              <a:gd name="connsiteX4" fmla="*/ 876300 w 1508760"/>
              <a:gd name="connsiteY4" fmla="*/ 774471 h 840970"/>
              <a:gd name="connsiteX5" fmla="*/ 975360 w 1508760"/>
              <a:gd name="connsiteY5" fmla="*/ 93453 h 840970"/>
              <a:gd name="connsiteX6" fmla="*/ 1348740 w 1508760"/>
              <a:gd name="connsiteY6" fmla="*/ 81051 h 840970"/>
              <a:gd name="connsiteX7" fmla="*/ 1386840 w 1508760"/>
              <a:gd name="connsiteY7" fmla="*/ 675411 h 840970"/>
              <a:gd name="connsiteX8" fmla="*/ 1508760 w 1508760"/>
              <a:gd name="connsiteY8" fmla="*/ 834538 h 840970"/>
              <a:gd name="connsiteX0" fmla="*/ 0 w 1508760"/>
              <a:gd name="connsiteY0" fmla="*/ 750520 h 855119"/>
              <a:gd name="connsiteX1" fmla="*/ 198120 w 1508760"/>
              <a:gd name="connsiteY1" fmla="*/ 34240 h 855119"/>
              <a:gd name="connsiteX2" fmla="*/ 365760 w 1508760"/>
              <a:gd name="connsiteY2" fmla="*/ 180302 h 855119"/>
              <a:gd name="connsiteX3" fmla="*/ 419100 w 1508760"/>
              <a:gd name="connsiteY3" fmla="*/ 758140 h 855119"/>
              <a:gd name="connsiteX4" fmla="*/ 876300 w 1508760"/>
              <a:gd name="connsiteY4" fmla="*/ 788620 h 855119"/>
              <a:gd name="connsiteX5" fmla="*/ 975360 w 1508760"/>
              <a:gd name="connsiteY5" fmla="*/ 107602 h 855119"/>
              <a:gd name="connsiteX6" fmla="*/ 1348740 w 1508760"/>
              <a:gd name="connsiteY6" fmla="*/ 95200 h 855119"/>
              <a:gd name="connsiteX7" fmla="*/ 1386840 w 1508760"/>
              <a:gd name="connsiteY7" fmla="*/ 689560 h 855119"/>
              <a:gd name="connsiteX8" fmla="*/ 1508760 w 1508760"/>
              <a:gd name="connsiteY8" fmla="*/ 848687 h 855119"/>
              <a:gd name="connsiteX0" fmla="*/ 0 w 1508760"/>
              <a:gd name="connsiteY0" fmla="*/ 728848 h 833447"/>
              <a:gd name="connsiteX1" fmla="*/ 114300 w 1508760"/>
              <a:gd name="connsiteY1" fmla="*/ 109540 h 833447"/>
              <a:gd name="connsiteX2" fmla="*/ 365760 w 1508760"/>
              <a:gd name="connsiteY2" fmla="*/ 158630 h 833447"/>
              <a:gd name="connsiteX3" fmla="*/ 419100 w 1508760"/>
              <a:gd name="connsiteY3" fmla="*/ 736468 h 833447"/>
              <a:gd name="connsiteX4" fmla="*/ 876300 w 1508760"/>
              <a:gd name="connsiteY4" fmla="*/ 766948 h 833447"/>
              <a:gd name="connsiteX5" fmla="*/ 975360 w 1508760"/>
              <a:gd name="connsiteY5" fmla="*/ 85930 h 833447"/>
              <a:gd name="connsiteX6" fmla="*/ 1348740 w 1508760"/>
              <a:gd name="connsiteY6" fmla="*/ 73528 h 833447"/>
              <a:gd name="connsiteX7" fmla="*/ 1386840 w 1508760"/>
              <a:gd name="connsiteY7" fmla="*/ 667888 h 833447"/>
              <a:gd name="connsiteX8" fmla="*/ 1508760 w 1508760"/>
              <a:gd name="connsiteY8" fmla="*/ 827015 h 833447"/>
              <a:gd name="connsiteX0" fmla="*/ 0 w 1432560"/>
              <a:gd name="connsiteY0" fmla="*/ 728848 h 832410"/>
              <a:gd name="connsiteX1" fmla="*/ 114300 w 1432560"/>
              <a:gd name="connsiteY1" fmla="*/ 109540 h 832410"/>
              <a:gd name="connsiteX2" fmla="*/ 365760 w 1432560"/>
              <a:gd name="connsiteY2" fmla="*/ 158630 h 832410"/>
              <a:gd name="connsiteX3" fmla="*/ 419100 w 1432560"/>
              <a:gd name="connsiteY3" fmla="*/ 736468 h 832410"/>
              <a:gd name="connsiteX4" fmla="*/ 876300 w 1432560"/>
              <a:gd name="connsiteY4" fmla="*/ 766948 h 832410"/>
              <a:gd name="connsiteX5" fmla="*/ 975360 w 1432560"/>
              <a:gd name="connsiteY5" fmla="*/ 85930 h 832410"/>
              <a:gd name="connsiteX6" fmla="*/ 1348740 w 1432560"/>
              <a:gd name="connsiteY6" fmla="*/ 73528 h 832410"/>
              <a:gd name="connsiteX7" fmla="*/ 1386840 w 1432560"/>
              <a:gd name="connsiteY7" fmla="*/ 667888 h 832410"/>
              <a:gd name="connsiteX8" fmla="*/ 1432560 w 1432560"/>
              <a:gd name="connsiteY8" fmla="*/ 782917 h 832410"/>
              <a:gd name="connsiteX0" fmla="*/ 0 w 1386840"/>
              <a:gd name="connsiteY0" fmla="*/ 772930 h 832410"/>
              <a:gd name="connsiteX1" fmla="*/ 68580 w 1386840"/>
              <a:gd name="connsiteY1" fmla="*/ 109540 h 832410"/>
              <a:gd name="connsiteX2" fmla="*/ 320040 w 1386840"/>
              <a:gd name="connsiteY2" fmla="*/ 158630 h 832410"/>
              <a:gd name="connsiteX3" fmla="*/ 373380 w 1386840"/>
              <a:gd name="connsiteY3" fmla="*/ 736468 h 832410"/>
              <a:gd name="connsiteX4" fmla="*/ 830580 w 1386840"/>
              <a:gd name="connsiteY4" fmla="*/ 766948 h 832410"/>
              <a:gd name="connsiteX5" fmla="*/ 929640 w 1386840"/>
              <a:gd name="connsiteY5" fmla="*/ 85930 h 832410"/>
              <a:gd name="connsiteX6" fmla="*/ 1303020 w 1386840"/>
              <a:gd name="connsiteY6" fmla="*/ 73528 h 832410"/>
              <a:gd name="connsiteX7" fmla="*/ 1341120 w 1386840"/>
              <a:gd name="connsiteY7" fmla="*/ 667888 h 832410"/>
              <a:gd name="connsiteX8" fmla="*/ 1386840 w 1386840"/>
              <a:gd name="connsiteY8" fmla="*/ 782917 h 832410"/>
              <a:gd name="connsiteX0" fmla="*/ 0 w 1394460"/>
              <a:gd name="connsiteY0" fmla="*/ 832410 h 832410"/>
              <a:gd name="connsiteX1" fmla="*/ 76200 w 1394460"/>
              <a:gd name="connsiteY1" fmla="*/ 109540 h 832410"/>
              <a:gd name="connsiteX2" fmla="*/ 327660 w 1394460"/>
              <a:gd name="connsiteY2" fmla="*/ 158630 h 832410"/>
              <a:gd name="connsiteX3" fmla="*/ 381000 w 1394460"/>
              <a:gd name="connsiteY3" fmla="*/ 736468 h 832410"/>
              <a:gd name="connsiteX4" fmla="*/ 838200 w 1394460"/>
              <a:gd name="connsiteY4" fmla="*/ 766948 h 832410"/>
              <a:gd name="connsiteX5" fmla="*/ 937260 w 1394460"/>
              <a:gd name="connsiteY5" fmla="*/ 85930 h 832410"/>
              <a:gd name="connsiteX6" fmla="*/ 1310640 w 1394460"/>
              <a:gd name="connsiteY6" fmla="*/ 73528 h 832410"/>
              <a:gd name="connsiteX7" fmla="*/ 1348740 w 1394460"/>
              <a:gd name="connsiteY7" fmla="*/ 667888 h 832410"/>
              <a:gd name="connsiteX8" fmla="*/ 1394460 w 1394460"/>
              <a:gd name="connsiteY8" fmla="*/ 782917 h 832410"/>
              <a:gd name="connsiteX0" fmla="*/ 0 w 1386840"/>
              <a:gd name="connsiteY0" fmla="*/ 832410 h 832410"/>
              <a:gd name="connsiteX1" fmla="*/ 76200 w 1386840"/>
              <a:gd name="connsiteY1" fmla="*/ 109540 h 832410"/>
              <a:gd name="connsiteX2" fmla="*/ 327660 w 1386840"/>
              <a:gd name="connsiteY2" fmla="*/ 158630 h 832410"/>
              <a:gd name="connsiteX3" fmla="*/ 381000 w 1386840"/>
              <a:gd name="connsiteY3" fmla="*/ 736468 h 832410"/>
              <a:gd name="connsiteX4" fmla="*/ 838200 w 1386840"/>
              <a:gd name="connsiteY4" fmla="*/ 766948 h 832410"/>
              <a:gd name="connsiteX5" fmla="*/ 937260 w 1386840"/>
              <a:gd name="connsiteY5" fmla="*/ 85930 h 832410"/>
              <a:gd name="connsiteX6" fmla="*/ 1310640 w 1386840"/>
              <a:gd name="connsiteY6" fmla="*/ 73528 h 832410"/>
              <a:gd name="connsiteX7" fmla="*/ 1348740 w 1386840"/>
              <a:gd name="connsiteY7" fmla="*/ 667888 h 832410"/>
              <a:gd name="connsiteX8" fmla="*/ 1386840 w 1386840"/>
              <a:gd name="connsiteY8" fmla="*/ 818182 h 832410"/>
              <a:gd name="connsiteX0" fmla="*/ 0 w 1386840"/>
              <a:gd name="connsiteY0" fmla="*/ 820547 h 820547"/>
              <a:gd name="connsiteX1" fmla="*/ 76200 w 1386840"/>
              <a:gd name="connsiteY1" fmla="*/ 97677 h 820547"/>
              <a:gd name="connsiteX2" fmla="*/ 327660 w 1386840"/>
              <a:gd name="connsiteY2" fmla="*/ 146767 h 820547"/>
              <a:gd name="connsiteX3" fmla="*/ 381000 w 1386840"/>
              <a:gd name="connsiteY3" fmla="*/ 724605 h 820547"/>
              <a:gd name="connsiteX4" fmla="*/ 861060 w 1386840"/>
              <a:gd name="connsiteY4" fmla="*/ 552309 h 820547"/>
              <a:gd name="connsiteX5" fmla="*/ 937260 w 1386840"/>
              <a:gd name="connsiteY5" fmla="*/ 74067 h 820547"/>
              <a:gd name="connsiteX6" fmla="*/ 1310640 w 1386840"/>
              <a:gd name="connsiteY6" fmla="*/ 61665 h 820547"/>
              <a:gd name="connsiteX7" fmla="*/ 1348740 w 1386840"/>
              <a:gd name="connsiteY7" fmla="*/ 656025 h 820547"/>
              <a:gd name="connsiteX8" fmla="*/ 1386840 w 1386840"/>
              <a:gd name="connsiteY8" fmla="*/ 806319 h 820547"/>
              <a:gd name="connsiteX0" fmla="*/ 0 w 1386840"/>
              <a:gd name="connsiteY0" fmla="*/ 820547 h 820547"/>
              <a:gd name="connsiteX1" fmla="*/ 76200 w 1386840"/>
              <a:gd name="connsiteY1" fmla="*/ 97677 h 820547"/>
              <a:gd name="connsiteX2" fmla="*/ 327660 w 1386840"/>
              <a:gd name="connsiteY2" fmla="*/ 146767 h 820547"/>
              <a:gd name="connsiteX3" fmla="*/ 434340 w 1386840"/>
              <a:gd name="connsiteY3" fmla="*/ 504027 h 820547"/>
              <a:gd name="connsiteX4" fmla="*/ 861060 w 1386840"/>
              <a:gd name="connsiteY4" fmla="*/ 552309 h 820547"/>
              <a:gd name="connsiteX5" fmla="*/ 937260 w 1386840"/>
              <a:gd name="connsiteY5" fmla="*/ 74067 h 820547"/>
              <a:gd name="connsiteX6" fmla="*/ 1310640 w 1386840"/>
              <a:gd name="connsiteY6" fmla="*/ 61665 h 820547"/>
              <a:gd name="connsiteX7" fmla="*/ 1348740 w 1386840"/>
              <a:gd name="connsiteY7" fmla="*/ 656025 h 820547"/>
              <a:gd name="connsiteX8" fmla="*/ 1386840 w 1386840"/>
              <a:gd name="connsiteY8" fmla="*/ 806319 h 820547"/>
              <a:gd name="connsiteX0" fmla="*/ 0 w 1386840"/>
              <a:gd name="connsiteY0" fmla="*/ 816309 h 816309"/>
              <a:gd name="connsiteX1" fmla="*/ 76200 w 1386840"/>
              <a:gd name="connsiteY1" fmla="*/ 93439 h 816309"/>
              <a:gd name="connsiteX2" fmla="*/ 327660 w 1386840"/>
              <a:gd name="connsiteY2" fmla="*/ 142529 h 816309"/>
              <a:gd name="connsiteX3" fmla="*/ 434340 w 1386840"/>
              <a:gd name="connsiteY3" fmla="*/ 499789 h 816309"/>
              <a:gd name="connsiteX4" fmla="*/ 861060 w 1386840"/>
              <a:gd name="connsiteY4" fmla="*/ 468663 h 816309"/>
              <a:gd name="connsiteX5" fmla="*/ 937260 w 1386840"/>
              <a:gd name="connsiteY5" fmla="*/ 69829 h 816309"/>
              <a:gd name="connsiteX6" fmla="*/ 1310640 w 1386840"/>
              <a:gd name="connsiteY6" fmla="*/ 57427 h 816309"/>
              <a:gd name="connsiteX7" fmla="*/ 1348740 w 1386840"/>
              <a:gd name="connsiteY7" fmla="*/ 651787 h 816309"/>
              <a:gd name="connsiteX8" fmla="*/ 1386840 w 1386840"/>
              <a:gd name="connsiteY8" fmla="*/ 802081 h 816309"/>
              <a:gd name="connsiteX0" fmla="*/ 0 w 1386840"/>
              <a:gd name="connsiteY0" fmla="*/ 816309 h 816309"/>
              <a:gd name="connsiteX1" fmla="*/ 76200 w 1386840"/>
              <a:gd name="connsiteY1" fmla="*/ 93439 h 816309"/>
              <a:gd name="connsiteX2" fmla="*/ 327660 w 1386840"/>
              <a:gd name="connsiteY2" fmla="*/ 142529 h 816309"/>
              <a:gd name="connsiteX3" fmla="*/ 411480 w 1386840"/>
              <a:gd name="connsiteY3" fmla="*/ 464522 h 816309"/>
              <a:gd name="connsiteX4" fmla="*/ 861060 w 1386840"/>
              <a:gd name="connsiteY4" fmla="*/ 468663 h 816309"/>
              <a:gd name="connsiteX5" fmla="*/ 937260 w 1386840"/>
              <a:gd name="connsiteY5" fmla="*/ 69829 h 816309"/>
              <a:gd name="connsiteX6" fmla="*/ 1310640 w 1386840"/>
              <a:gd name="connsiteY6" fmla="*/ 57427 h 816309"/>
              <a:gd name="connsiteX7" fmla="*/ 1348740 w 1386840"/>
              <a:gd name="connsiteY7" fmla="*/ 651787 h 816309"/>
              <a:gd name="connsiteX8" fmla="*/ 1386840 w 1386840"/>
              <a:gd name="connsiteY8" fmla="*/ 802081 h 81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840" h="816309">
                <a:moveTo>
                  <a:pt x="0" y="816309"/>
                </a:moveTo>
                <a:cubicBezTo>
                  <a:pt x="64135" y="457534"/>
                  <a:pt x="21590" y="205736"/>
                  <a:pt x="76200" y="93439"/>
                </a:cubicBezTo>
                <a:cubicBezTo>
                  <a:pt x="130810" y="-18858"/>
                  <a:pt x="290830" y="21879"/>
                  <a:pt x="327660" y="142529"/>
                </a:cubicBezTo>
                <a:cubicBezTo>
                  <a:pt x="364490" y="263179"/>
                  <a:pt x="322580" y="410166"/>
                  <a:pt x="411480" y="464522"/>
                </a:cubicBezTo>
                <a:cubicBezTo>
                  <a:pt x="500380" y="518878"/>
                  <a:pt x="773430" y="534445"/>
                  <a:pt x="861060" y="468663"/>
                </a:cubicBezTo>
                <a:cubicBezTo>
                  <a:pt x="948690" y="402881"/>
                  <a:pt x="862330" y="138368"/>
                  <a:pt x="937260" y="69829"/>
                </a:cubicBezTo>
                <a:cubicBezTo>
                  <a:pt x="1012190" y="1290"/>
                  <a:pt x="1242060" y="-39566"/>
                  <a:pt x="1310640" y="57427"/>
                </a:cubicBezTo>
                <a:cubicBezTo>
                  <a:pt x="1379220" y="154420"/>
                  <a:pt x="1336040" y="527678"/>
                  <a:pt x="1348740" y="651787"/>
                </a:cubicBezTo>
                <a:cubicBezTo>
                  <a:pt x="1361440" y="775896"/>
                  <a:pt x="1361440" y="829386"/>
                  <a:pt x="1386840" y="802081"/>
                </a:cubicBezTo>
              </a:path>
            </a:pathLst>
          </a:custGeom>
          <a:noFill/>
          <a:ln>
            <a:solidFill>
              <a:srgbClr val="9F48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377"/>
            <a:r>
              <a:rPr lang="en-US" sz="1467">
                <a:solidFill>
                  <a:srgbClr val="FFFFFF"/>
                </a:solidFill>
                <a:latin typeface="Arial" panose="020B0604020202020204"/>
                <a:ea typeface="Calibri" panose="020F0502020204030204" pitchFamily="34" charset="0"/>
                <a:cs typeface="Times New Roman" panose="02020603050405020304" pitchFamily="18" charset="0"/>
              </a:rPr>
              <a:t> </a:t>
            </a:r>
          </a:p>
        </p:txBody>
      </p:sp>
      <p:pic>
        <p:nvPicPr>
          <p:cNvPr id="28" name="Picture 27"/>
          <p:cNvPicPr/>
          <p:nvPr/>
        </p:nvPicPr>
        <p:blipFill>
          <a:blip r:embed="rId4"/>
          <a:stretch>
            <a:fillRect/>
          </a:stretch>
        </p:blipFill>
        <p:spPr>
          <a:xfrm>
            <a:off x="2161124" y="4225266"/>
            <a:ext cx="7924800" cy="1682327"/>
          </a:xfrm>
          <a:prstGeom prst="rect">
            <a:avLst/>
          </a:prstGeom>
        </p:spPr>
      </p:pic>
      <p:sp>
        <p:nvSpPr>
          <p:cNvPr id="7" name="Rectangle 6"/>
          <p:cNvSpPr/>
          <p:nvPr/>
        </p:nvSpPr>
        <p:spPr>
          <a:xfrm>
            <a:off x="266699" y="2379384"/>
            <a:ext cx="1924436" cy="684931"/>
          </a:xfrm>
          <a:prstGeom prst="rect">
            <a:avLst/>
          </a:prstGeom>
        </p:spPr>
        <p:txBody>
          <a:bodyPr wrap="square">
            <a:spAutoFit/>
          </a:bodyPr>
          <a:lstStyle/>
          <a:p>
            <a:pPr defTabSz="914377">
              <a:lnSpc>
                <a:spcPct val="107000"/>
              </a:lnSpc>
              <a:spcAft>
                <a:spcPts val="1067"/>
              </a:spcAft>
            </a:pPr>
            <a:r>
              <a:rPr lang="en-US" sz="1867" dirty="0">
                <a:solidFill>
                  <a:srgbClr val="000000"/>
                </a:solidFill>
                <a:latin typeface="Arial" panose="020B0604020202020204"/>
                <a:ea typeface="Calibri" panose="020F0502020204030204" pitchFamily="34" charset="0"/>
                <a:cs typeface="Times New Roman" panose="02020603050405020304" pitchFamily="18" charset="0"/>
              </a:rPr>
              <a:t>Thermostat Settings</a:t>
            </a:r>
          </a:p>
        </p:txBody>
      </p:sp>
      <p:sp>
        <p:nvSpPr>
          <p:cNvPr id="8" name="Rectangle 7"/>
          <p:cNvSpPr/>
          <p:nvPr/>
        </p:nvSpPr>
        <p:spPr>
          <a:xfrm>
            <a:off x="266698" y="4635180"/>
            <a:ext cx="1894425" cy="992388"/>
          </a:xfrm>
          <a:prstGeom prst="rect">
            <a:avLst/>
          </a:prstGeom>
        </p:spPr>
        <p:txBody>
          <a:bodyPr wrap="square">
            <a:spAutoFit/>
          </a:bodyPr>
          <a:lstStyle/>
          <a:p>
            <a:pPr defTabSz="914377">
              <a:lnSpc>
                <a:spcPct val="107000"/>
              </a:lnSpc>
              <a:spcAft>
                <a:spcPts val="1067"/>
              </a:spcAft>
            </a:pPr>
            <a:r>
              <a:rPr lang="en-US" sz="1867" dirty="0">
                <a:solidFill>
                  <a:srgbClr val="000000"/>
                </a:solidFill>
                <a:latin typeface="Arial" panose="020B0604020202020204"/>
                <a:ea typeface="Calibri" panose="020F0502020204030204" pitchFamily="34" charset="0"/>
                <a:cs typeface="Times New Roman" panose="02020603050405020304" pitchFamily="18" charset="0"/>
              </a:rPr>
              <a:t>Electric Water Heater Load Profile</a:t>
            </a:r>
          </a:p>
        </p:txBody>
      </p:sp>
    </p:spTree>
    <p:extLst>
      <p:ext uri="{BB962C8B-B14F-4D97-AF65-F5344CB8AC3E}">
        <p14:creationId xmlns:p14="http://schemas.microsoft.com/office/powerpoint/2010/main" val="20689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747462" y="943505"/>
            <a:ext cx="2444537" cy="1648693"/>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pic>
        <p:nvPicPr>
          <p:cNvPr id="7" name="Picture 2" descr="http://www.caba.org/images/caba-intelligent-buildings-council.png">
            <a:extLst>
              <a:ext uri="{FF2B5EF4-FFF2-40B4-BE49-F238E27FC236}">
                <a16:creationId xmlns:a16="http://schemas.microsoft.com/office/drawing/2014/main" id="{5E0B5FC9-8800-4552-96E5-A06A261DB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631" y="4838460"/>
            <a:ext cx="3429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E2D81F0E-82D7-4FF0-885A-1A8DC23335C6}"/>
              </a:ext>
            </a:extLst>
          </p:cNvPr>
          <p:cNvSpPr>
            <a:spLocks noGrp="1"/>
          </p:cNvSpPr>
          <p:nvPr>
            <p:ph type="body" sz="quarter" idx="12"/>
          </p:nvPr>
        </p:nvSpPr>
        <p:spPr>
          <a:xfrm>
            <a:off x="839793" y="1297115"/>
            <a:ext cx="9210218" cy="4932362"/>
          </a:xfrm>
        </p:spPr>
        <p:txBody>
          <a:bodyPr>
            <a:normAutofit/>
          </a:bodyPr>
          <a:lstStyle/>
          <a:p>
            <a:pPr marL="0" indent="0">
              <a:buNone/>
            </a:pPr>
            <a:r>
              <a:rPr lang="en-US" sz="2400" dirty="0"/>
              <a:t>1.  Agenda</a:t>
            </a:r>
          </a:p>
          <a:p>
            <a:pPr marL="0" indent="0">
              <a:buNone/>
            </a:pPr>
            <a:r>
              <a:rPr lang="en-US" sz="2400" dirty="0"/>
              <a:t>2.  Call to Order, Welcome, Introductions, about IBC</a:t>
            </a:r>
          </a:p>
          <a:p>
            <a:pPr marL="0" indent="0">
              <a:buNone/>
            </a:pPr>
            <a:r>
              <a:rPr lang="en-US" sz="2400" dirty="0"/>
              <a:t>3.  Administrative </a:t>
            </a:r>
          </a:p>
          <a:p>
            <a:pPr marL="342900" indent="-342900">
              <a:buAutoNum type="arabicPeriod" startAt="4"/>
            </a:pPr>
            <a:r>
              <a:rPr lang="en-US" sz="2400" dirty="0"/>
              <a:t>“Deploying Scalable Smart Building solutions” (30 minutes) </a:t>
            </a:r>
          </a:p>
          <a:p>
            <a:pPr marL="0" indent="0">
              <a:buNone/>
            </a:pPr>
            <a:r>
              <a:rPr lang="en-US" sz="2400" dirty="0"/>
              <a:t>	Bryan Anderson (Altair Engineering Inc.)</a:t>
            </a:r>
          </a:p>
          <a:p>
            <a:pPr marL="0" indent="0">
              <a:buNone/>
            </a:pPr>
            <a:r>
              <a:rPr lang="en-US" sz="2400" dirty="0"/>
              <a:t>5.   Research Update  </a:t>
            </a:r>
          </a:p>
          <a:p>
            <a:pPr marL="0" indent="0">
              <a:buNone/>
            </a:pPr>
            <a:r>
              <a:rPr lang="en-US" sz="2400" dirty="0"/>
              <a:t>6.   White Paper Sub-Committee Update</a:t>
            </a:r>
          </a:p>
          <a:p>
            <a:pPr marL="0" indent="0">
              <a:buNone/>
            </a:pPr>
            <a:r>
              <a:rPr lang="en-US" sz="2400" dirty="0"/>
              <a:t>7.   New Business 	</a:t>
            </a:r>
          </a:p>
          <a:p>
            <a:pPr marL="0" indent="0">
              <a:buNone/>
            </a:pPr>
            <a:r>
              <a:rPr lang="en-US" sz="2400" dirty="0"/>
              <a:t>8.   Announcements</a:t>
            </a:r>
          </a:p>
          <a:p>
            <a:pPr marL="0" indent="0">
              <a:buNone/>
            </a:pPr>
            <a:r>
              <a:rPr lang="en-US" sz="2400" dirty="0"/>
              <a:t>9.   Adjournment</a:t>
            </a:r>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B4940-FB74-4D9E-BD26-0280281EEA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503" b="16096"/>
          <a:stretch/>
        </p:blipFill>
        <p:spPr>
          <a:xfrm>
            <a:off x="-61670" y="-1"/>
            <a:ext cx="6157671" cy="6858001"/>
          </a:xfrm>
          <a:prstGeom prst="rect">
            <a:avLst/>
          </a:prstGeom>
        </p:spPr>
      </p:pic>
      <p:sp>
        <p:nvSpPr>
          <p:cNvPr id="5" name="Title 2">
            <a:extLst>
              <a:ext uri="{FF2B5EF4-FFF2-40B4-BE49-F238E27FC236}">
                <a16:creationId xmlns:a16="http://schemas.microsoft.com/office/drawing/2014/main" id="{A2642DE5-6E38-48C4-BC88-2D71D691DBF4}"/>
              </a:ext>
            </a:extLst>
          </p:cNvPr>
          <p:cNvSpPr txBox="1">
            <a:spLocks/>
          </p:cNvSpPr>
          <p:nvPr/>
        </p:nvSpPr>
        <p:spPr>
          <a:xfrm>
            <a:off x="857514" y="572964"/>
            <a:ext cx="11535852" cy="444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0" i="0" kern="1200" cap="all" baseline="0">
                <a:solidFill>
                  <a:schemeClr val="tx2"/>
                </a:solidFill>
                <a:latin typeface="Arial" charset="0"/>
                <a:ea typeface="Arial" charset="0"/>
                <a:cs typeface="Arial" charset="0"/>
              </a:defRPr>
            </a:lvl1pPr>
          </a:lstStyle>
          <a:p>
            <a:pPr defTabSz="914377" fontAlgn="base"/>
            <a:endParaRPr lang="en-US" sz="2667" dirty="0">
              <a:solidFill>
                <a:srgbClr val="FFFFFF"/>
              </a:solidFill>
            </a:endParaRPr>
          </a:p>
        </p:txBody>
      </p:sp>
      <p:sp>
        <p:nvSpPr>
          <p:cNvPr id="6" name="TextBox 5">
            <a:extLst>
              <a:ext uri="{FF2B5EF4-FFF2-40B4-BE49-F238E27FC236}">
                <a16:creationId xmlns:a16="http://schemas.microsoft.com/office/drawing/2014/main" id="{FD160121-187F-47AD-AA74-59F3D167F996}"/>
              </a:ext>
            </a:extLst>
          </p:cNvPr>
          <p:cNvSpPr txBox="1"/>
          <p:nvPr/>
        </p:nvSpPr>
        <p:spPr>
          <a:xfrm>
            <a:off x="7980506" y="163371"/>
            <a:ext cx="3955055" cy="215444"/>
          </a:xfrm>
          <a:prstGeom prst="rect">
            <a:avLst/>
          </a:prstGeom>
          <a:noFill/>
        </p:spPr>
        <p:txBody>
          <a:bodyPr wrap="square" rtlCol="0">
            <a:spAutoFit/>
          </a:bodyPr>
          <a:lstStyle/>
          <a:p>
            <a:pPr algn="r" defTabSz="914377"/>
            <a:r>
              <a:rPr lang="en-US" sz="800">
                <a:solidFill>
                  <a:srgbClr val="FFFFFF"/>
                </a:solidFill>
                <a:latin typeface="Arial" panose="020B0604020202020204"/>
              </a:rPr>
              <a:t>© 2017 Altair Engineering, Inc. Proprietary and Confidential. All rights reserved.</a:t>
            </a:r>
          </a:p>
        </p:txBody>
      </p:sp>
      <p:sp>
        <p:nvSpPr>
          <p:cNvPr id="16" name="Title 1">
            <a:extLst>
              <a:ext uri="{FF2B5EF4-FFF2-40B4-BE49-F238E27FC236}">
                <a16:creationId xmlns:a16="http://schemas.microsoft.com/office/drawing/2014/main" id="{FA81C838-2294-47E6-AC30-86BC435E4AA9}"/>
              </a:ext>
            </a:extLst>
          </p:cNvPr>
          <p:cNvSpPr txBox="1">
            <a:spLocks/>
          </p:cNvSpPr>
          <p:nvPr/>
        </p:nvSpPr>
        <p:spPr>
          <a:xfrm>
            <a:off x="399709" y="558098"/>
            <a:ext cx="11535852" cy="444705"/>
          </a:xfrm>
          <a:prstGeom prst="rect">
            <a:avLst/>
          </a:prstGeom>
        </p:spPr>
        <p:txBody>
          <a:bodyPr anchor="ctr"/>
          <a:lstStyle>
            <a:lvl1pPr algn="ctr" defTabSz="914400" rtl="0" eaLnBrk="1" latinLnBrk="0" hangingPunct="1">
              <a:lnSpc>
                <a:spcPct val="90000"/>
              </a:lnSpc>
              <a:spcBef>
                <a:spcPct val="0"/>
              </a:spcBef>
              <a:buNone/>
              <a:defRPr sz="2200" kern="1200">
                <a:solidFill>
                  <a:schemeClr val="bg1"/>
                </a:solidFill>
                <a:latin typeface="+mj-lt"/>
                <a:ea typeface="+mj-ea"/>
                <a:cs typeface="+mj-cs"/>
              </a:defRPr>
            </a:lvl1pPr>
          </a:lstStyle>
          <a:p>
            <a:pPr algn="l" defTabSz="1219170"/>
            <a:r>
              <a:rPr lang="en-US" sz="2933" dirty="0">
                <a:solidFill>
                  <a:srgbClr val="000000">
                    <a:lumMod val="75000"/>
                    <a:lumOff val="25000"/>
                  </a:srgbClr>
                </a:solidFill>
                <a:latin typeface="Arial" panose="020B0604020202020204"/>
              </a:rPr>
              <a:t>OPTIMIZE ENERGY USE </a:t>
            </a:r>
          </a:p>
        </p:txBody>
      </p:sp>
      <p:sp>
        <p:nvSpPr>
          <p:cNvPr id="8" name="TextBox 7">
            <a:extLst>
              <a:ext uri="{FF2B5EF4-FFF2-40B4-BE49-F238E27FC236}">
                <a16:creationId xmlns:a16="http://schemas.microsoft.com/office/drawing/2014/main" id="{DD3FA51F-8E8E-449B-9ABD-B61AF6DC2F1D}"/>
              </a:ext>
            </a:extLst>
          </p:cNvPr>
          <p:cNvSpPr txBox="1"/>
          <p:nvPr/>
        </p:nvSpPr>
        <p:spPr>
          <a:xfrm>
            <a:off x="6682347" y="1944904"/>
            <a:ext cx="5124671" cy="1947841"/>
          </a:xfrm>
          <a:prstGeom prst="rect">
            <a:avLst/>
          </a:prstGeom>
          <a:noFill/>
        </p:spPr>
        <p:txBody>
          <a:bodyPr wrap="square" rtlCol="0" anchor="t">
            <a:spAutoFit/>
          </a:bodyPr>
          <a:lstStyle/>
          <a:p>
            <a:pPr defTabSz="914377">
              <a:lnSpc>
                <a:spcPct val="150000"/>
              </a:lnSpc>
            </a:pPr>
            <a:r>
              <a:rPr lang="en-US" sz="2667" dirty="0">
                <a:solidFill>
                  <a:srgbClr val="808080">
                    <a:lumMod val="50000"/>
                  </a:srgbClr>
                </a:solidFill>
                <a:latin typeface="Arial" panose="020B0604020202020204"/>
              </a:rPr>
              <a:t>The Results</a:t>
            </a:r>
          </a:p>
          <a:p>
            <a:pPr marL="228594" indent="-228594" defTabSz="914377">
              <a:lnSpc>
                <a:spcPct val="150000"/>
              </a:lnSpc>
              <a:buFont typeface="Arial" panose="020B0604020202020204" pitchFamily="34" charset="0"/>
              <a:buChar char="•"/>
            </a:pPr>
            <a:r>
              <a:rPr lang="en-US" sz="1867" dirty="0">
                <a:solidFill>
                  <a:srgbClr val="808080">
                    <a:lumMod val="50000"/>
                  </a:srgbClr>
                </a:solidFill>
                <a:latin typeface="Arial" panose="020B0604020202020204"/>
              </a:rPr>
              <a:t>Preset thermostat schedules</a:t>
            </a:r>
            <a:endParaRPr lang="en-US" sz="1867" dirty="0">
              <a:solidFill>
                <a:srgbClr val="808080">
                  <a:lumMod val="50000"/>
                </a:srgbClr>
              </a:solidFill>
              <a:latin typeface="Arial" panose="020B0604020202020204"/>
              <a:cs typeface="Arial"/>
            </a:endParaRPr>
          </a:p>
          <a:p>
            <a:pPr marL="228594" indent="-228594" defTabSz="914377">
              <a:lnSpc>
                <a:spcPct val="150000"/>
              </a:lnSpc>
              <a:buFont typeface="Arial" panose="020B0604020202020204" pitchFamily="34" charset="0"/>
              <a:buChar char="•"/>
            </a:pPr>
            <a:r>
              <a:rPr lang="en-US" sz="1867" dirty="0">
                <a:solidFill>
                  <a:srgbClr val="808080">
                    <a:lumMod val="50000"/>
                  </a:srgbClr>
                </a:solidFill>
                <a:latin typeface="Arial" panose="020B0604020202020204"/>
              </a:rPr>
              <a:t>Reduce off-hours energy consumption</a:t>
            </a:r>
          </a:p>
          <a:p>
            <a:pPr marL="228594" indent="-228594" defTabSz="914377">
              <a:lnSpc>
                <a:spcPct val="150000"/>
              </a:lnSpc>
              <a:buFont typeface="Arial" panose="020B0604020202020204" pitchFamily="34" charset="0"/>
              <a:buChar char="•"/>
            </a:pPr>
            <a:r>
              <a:rPr lang="en-US" sz="1867" dirty="0">
                <a:solidFill>
                  <a:srgbClr val="808080">
                    <a:lumMod val="50000"/>
                  </a:srgbClr>
                </a:solidFill>
                <a:latin typeface="Arial" panose="020B0604020202020204"/>
              </a:rPr>
              <a:t>Optimize equipment usage </a:t>
            </a:r>
          </a:p>
        </p:txBody>
      </p:sp>
    </p:spTree>
    <p:extLst>
      <p:ext uri="{BB962C8B-B14F-4D97-AF65-F5344CB8AC3E}">
        <p14:creationId xmlns:p14="http://schemas.microsoft.com/office/powerpoint/2010/main" val="143111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9867" b="16060"/>
          <a:stretch/>
        </p:blipFill>
        <p:spPr>
          <a:xfrm>
            <a:off x="-43125" y="1"/>
            <a:ext cx="12220609" cy="6899561"/>
          </a:xfrm>
          <a:prstGeom prst="rect">
            <a:avLst/>
          </a:prstGeom>
        </p:spPr>
      </p:pic>
      <p:sp>
        <p:nvSpPr>
          <p:cNvPr id="15" name="Rectangle 14"/>
          <p:cNvSpPr/>
          <p:nvPr/>
        </p:nvSpPr>
        <p:spPr>
          <a:xfrm>
            <a:off x="-28609" y="11237"/>
            <a:ext cx="12220609" cy="6899561"/>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Arial" panose="020B0604020202020204"/>
            </a:endParaRPr>
          </a:p>
        </p:txBody>
      </p:sp>
      <p:sp>
        <p:nvSpPr>
          <p:cNvPr id="4" name="Title 1"/>
          <p:cNvSpPr txBox="1">
            <a:spLocks/>
          </p:cNvSpPr>
          <p:nvPr/>
        </p:nvSpPr>
        <p:spPr>
          <a:xfrm>
            <a:off x="266700" y="545038"/>
            <a:ext cx="11678089" cy="444705"/>
          </a:xfrm>
          <a:prstGeom prst="rect">
            <a:avLst/>
          </a:prstGeom>
        </p:spPr>
        <p:txBody>
          <a:bodyPr anchor="ctr"/>
          <a:lstStyle>
            <a:lvl1pPr algn="ctr" defTabSz="914400" rtl="0" eaLnBrk="1" latinLnBrk="0" hangingPunct="1">
              <a:lnSpc>
                <a:spcPct val="90000"/>
              </a:lnSpc>
              <a:spcBef>
                <a:spcPct val="0"/>
              </a:spcBef>
              <a:buNone/>
              <a:defRPr sz="2200" kern="1200">
                <a:solidFill>
                  <a:schemeClr val="bg1"/>
                </a:solidFill>
                <a:latin typeface="+mj-lt"/>
                <a:ea typeface="+mj-ea"/>
                <a:cs typeface="+mj-cs"/>
              </a:defRPr>
            </a:lvl1pPr>
          </a:lstStyle>
          <a:p>
            <a:pPr algn="l" defTabSz="1219170"/>
            <a:r>
              <a:rPr lang="en-US" sz="2933" dirty="0">
                <a:solidFill>
                  <a:srgbClr val="FFFFFF"/>
                </a:solidFill>
                <a:latin typeface="Arial" panose="020B0604020202020204"/>
              </a:rPr>
              <a:t>ENERGY MONITORING, HVAC CONTROL AND LEAK DETECTION</a:t>
            </a:r>
          </a:p>
        </p:txBody>
      </p:sp>
      <p:sp>
        <p:nvSpPr>
          <p:cNvPr id="5" name="TextBox 4"/>
          <p:cNvSpPr txBox="1"/>
          <p:nvPr/>
        </p:nvSpPr>
        <p:spPr>
          <a:xfrm>
            <a:off x="398779" y="1163553"/>
            <a:ext cx="11285221" cy="4431598"/>
          </a:xfrm>
          <a:prstGeom prst="rect">
            <a:avLst/>
          </a:prstGeom>
          <a:noFill/>
        </p:spPr>
        <p:txBody>
          <a:bodyPr wrap="square" rtlCol="0">
            <a:spAutoFit/>
          </a:bodyPr>
          <a:lstStyle/>
          <a:p>
            <a:pPr defTabSz="914377" fontAlgn="base">
              <a:lnSpc>
                <a:spcPct val="150000"/>
              </a:lnSpc>
            </a:pPr>
            <a:r>
              <a:rPr lang="en-US" sz="2133" dirty="0">
                <a:solidFill>
                  <a:srgbClr val="FFFFFF"/>
                </a:solidFill>
                <a:latin typeface="Arial" panose="020B0604020202020204"/>
              </a:rPr>
              <a:t>A Prominent Canadian commercial Real Estate management company deployed Altair’s SmartEdge technology to deliver several IoT based smart building solutions quickly and cost effectively at high profile 4-storey commercial building in Vancouver, BC.</a:t>
            </a:r>
          </a:p>
          <a:p>
            <a:pPr defTabSz="914377" fontAlgn="base">
              <a:lnSpc>
                <a:spcPct val="150000"/>
              </a:lnSpc>
            </a:pPr>
            <a:endParaRPr lang="en-US" sz="2133" dirty="0">
              <a:solidFill>
                <a:srgbClr val="FFFFFF"/>
              </a:solidFill>
              <a:latin typeface="Arial" panose="020B0604020202020204"/>
            </a:endParaRPr>
          </a:p>
          <a:p>
            <a:pPr defTabSz="914377" fontAlgn="base">
              <a:lnSpc>
                <a:spcPct val="150000"/>
              </a:lnSpc>
            </a:pPr>
            <a:r>
              <a:rPr lang="en-US" sz="2133" dirty="0">
                <a:solidFill>
                  <a:srgbClr val="FFFFFF"/>
                </a:solidFill>
                <a:latin typeface="Arial" panose="020B0604020202020204"/>
              </a:rPr>
              <a:t>CHALLENGES: </a:t>
            </a:r>
          </a:p>
          <a:p>
            <a:pPr marL="380990" indent="-380990" defTabSz="914377" fontAlgn="base">
              <a:lnSpc>
                <a:spcPct val="150000"/>
              </a:lnSpc>
              <a:buFont typeface="Wingdings" panose="05000000000000000000" pitchFamily="2" charset="2"/>
              <a:buChar char="§"/>
            </a:pPr>
            <a:endParaRPr lang="en-US" sz="2133" b="1" dirty="0">
              <a:solidFill>
                <a:srgbClr val="FFFFFF"/>
              </a:solidFill>
              <a:latin typeface="Arial" panose="020B0604020202020204"/>
            </a:endParaRPr>
          </a:p>
          <a:p>
            <a:pPr marL="380990" indent="-380990" defTabSz="914377">
              <a:lnSpc>
                <a:spcPts val="2080"/>
              </a:lnSpc>
              <a:spcAft>
                <a:spcPts val="1200"/>
              </a:spcAft>
              <a:buClr>
                <a:srgbClr val="FFFFFF"/>
              </a:buClr>
              <a:buFont typeface="Wingdings" panose="05000000000000000000" pitchFamily="2" charset="2"/>
              <a:buChar char="§"/>
              <a:tabLst>
                <a:tab pos="1088998" algn="r"/>
                <a:tab pos="1196945" algn="l"/>
              </a:tabLst>
            </a:pPr>
            <a:r>
              <a:rPr lang="en-US" sz="2133" dirty="0">
                <a:solidFill>
                  <a:srgbClr val="FFFFFF"/>
                </a:solidFill>
                <a:latin typeface="Arial" panose="020B0604020202020204"/>
              </a:rPr>
              <a:t>Provide tenant energy use bills fairly based on actual consumption</a:t>
            </a:r>
          </a:p>
          <a:p>
            <a:pPr marL="380990" indent="-380990" defTabSz="914377">
              <a:lnSpc>
                <a:spcPts val="2080"/>
              </a:lnSpc>
              <a:spcAft>
                <a:spcPts val="1200"/>
              </a:spcAft>
              <a:buClr>
                <a:srgbClr val="FFFFFF"/>
              </a:buClr>
              <a:buFont typeface="Wingdings" panose="05000000000000000000" pitchFamily="2" charset="2"/>
              <a:buChar char="§"/>
              <a:tabLst>
                <a:tab pos="1088998" algn="r"/>
                <a:tab pos="1196945" algn="l"/>
              </a:tabLst>
            </a:pPr>
            <a:r>
              <a:rPr lang="en-US" sz="2133" dirty="0">
                <a:solidFill>
                  <a:srgbClr val="FFFFFF"/>
                </a:solidFill>
                <a:latin typeface="Arial" panose="020B0604020202020204"/>
              </a:rPr>
              <a:t>Need for real time flood detection monitoring to reduce the risk of new flood damage. </a:t>
            </a:r>
          </a:p>
          <a:p>
            <a:pPr marL="380990" indent="-380990" defTabSz="914377">
              <a:lnSpc>
                <a:spcPts val="2080"/>
              </a:lnSpc>
              <a:spcAft>
                <a:spcPts val="1200"/>
              </a:spcAft>
              <a:buClr>
                <a:srgbClr val="FFFFFF"/>
              </a:buClr>
              <a:buFont typeface="Wingdings" panose="05000000000000000000" pitchFamily="2" charset="2"/>
              <a:buChar char="§"/>
              <a:tabLst>
                <a:tab pos="1088998" algn="r"/>
                <a:tab pos="1196945" algn="l"/>
              </a:tabLst>
            </a:pPr>
            <a:r>
              <a:rPr lang="en-US" sz="2133" dirty="0">
                <a:solidFill>
                  <a:srgbClr val="FFFFFF"/>
                </a:solidFill>
                <a:latin typeface="Arial" panose="020B0604020202020204"/>
              </a:rPr>
              <a:t>Looking to control thermostat settings throughout the buildings to manage after hours HVAC use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44772" y="6173608"/>
            <a:ext cx="500017" cy="440928"/>
          </a:xfrm>
          <a:prstGeom prst="rect">
            <a:avLst/>
          </a:prstGeom>
        </p:spPr>
      </p:pic>
      <p:sp>
        <p:nvSpPr>
          <p:cNvPr id="13" name="TextBox 12"/>
          <p:cNvSpPr txBox="1"/>
          <p:nvPr/>
        </p:nvSpPr>
        <p:spPr>
          <a:xfrm>
            <a:off x="8142354" y="125006"/>
            <a:ext cx="3955055" cy="215444"/>
          </a:xfrm>
          <a:prstGeom prst="rect">
            <a:avLst/>
          </a:prstGeom>
          <a:noFill/>
        </p:spPr>
        <p:txBody>
          <a:bodyPr wrap="square" rtlCol="0">
            <a:spAutoFit/>
          </a:bodyPr>
          <a:lstStyle/>
          <a:p>
            <a:pPr algn="r" defTabSz="914377"/>
            <a:r>
              <a:rPr lang="en-US" sz="800">
                <a:solidFill>
                  <a:srgbClr val="FFFFFF"/>
                </a:solidFill>
                <a:latin typeface="Arial" panose="020B0604020202020204"/>
              </a:rPr>
              <a:t>© 2017 Altair Engineering, Inc. Proprietary and Confidential. All rights reserved.</a:t>
            </a:r>
          </a:p>
        </p:txBody>
      </p:sp>
    </p:spTree>
    <p:extLst>
      <p:ext uri="{BB962C8B-B14F-4D97-AF65-F5344CB8AC3E}">
        <p14:creationId xmlns:p14="http://schemas.microsoft.com/office/powerpoint/2010/main" val="648730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951624" y="-3"/>
            <a:ext cx="6240377" cy="386839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srgbClr val="FFFFFF"/>
              </a:solidFill>
              <a:latin typeface="Arial" panose="020B0604020202020204"/>
            </a:endParaRPr>
          </a:p>
        </p:txBody>
      </p:sp>
      <p:sp>
        <p:nvSpPr>
          <p:cNvPr id="3" name="Title 2"/>
          <p:cNvSpPr>
            <a:spLocks noGrp="1"/>
          </p:cNvSpPr>
          <p:nvPr>
            <p:ph type="title"/>
          </p:nvPr>
        </p:nvSpPr>
        <p:spPr>
          <a:xfrm>
            <a:off x="266699" y="572961"/>
            <a:ext cx="11535852" cy="444705"/>
          </a:xfrm>
        </p:spPr>
        <p:txBody>
          <a:bodyPr/>
          <a:lstStyle/>
          <a:p>
            <a:pPr fontAlgn="base"/>
            <a:r>
              <a:rPr lang="en-US">
                <a:solidFill>
                  <a:schemeClr val="bg1"/>
                </a:solidFill>
              </a:rPr>
              <a:t>SMART BUILDINGS</a:t>
            </a:r>
          </a:p>
        </p:txBody>
      </p:sp>
      <p:sp>
        <p:nvSpPr>
          <p:cNvPr id="31" name="TextBox 30"/>
          <p:cNvSpPr txBox="1"/>
          <p:nvPr/>
        </p:nvSpPr>
        <p:spPr>
          <a:xfrm>
            <a:off x="8142354" y="125006"/>
            <a:ext cx="3955055" cy="215444"/>
          </a:xfrm>
          <a:prstGeom prst="rect">
            <a:avLst/>
          </a:prstGeom>
          <a:noFill/>
        </p:spPr>
        <p:txBody>
          <a:bodyPr wrap="square" rtlCol="0">
            <a:spAutoFit/>
          </a:bodyPr>
          <a:lstStyle/>
          <a:p>
            <a:pPr algn="r" defTabSz="914377"/>
            <a:r>
              <a:rPr lang="en-US" sz="800">
                <a:solidFill>
                  <a:srgbClr val="FFFFFF"/>
                </a:solidFill>
                <a:latin typeface="Arial" panose="020B0604020202020204"/>
              </a:rPr>
              <a:t>© 2017 Altair Engineering, Inc. Proprietary and Confidential. All rights reserved.</a:t>
            </a:r>
          </a:p>
        </p:txBody>
      </p:sp>
      <p:sp>
        <p:nvSpPr>
          <p:cNvPr id="17" name="TextBox 16"/>
          <p:cNvSpPr txBox="1"/>
          <p:nvPr/>
        </p:nvSpPr>
        <p:spPr>
          <a:xfrm>
            <a:off x="6804885" y="572961"/>
            <a:ext cx="5124671" cy="3124381"/>
          </a:xfrm>
          <a:prstGeom prst="rect">
            <a:avLst/>
          </a:prstGeom>
          <a:noFill/>
        </p:spPr>
        <p:txBody>
          <a:bodyPr wrap="square" rtlCol="0">
            <a:spAutoFit/>
          </a:bodyPr>
          <a:lstStyle/>
          <a:p>
            <a:pPr defTabSz="914377">
              <a:lnSpc>
                <a:spcPct val="150000"/>
              </a:lnSpc>
            </a:pPr>
            <a:r>
              <a:rPr lang="en-US" sz="2133" dirty="0">
                <a:solidFill>
                  <a:srgbClr val="808080">
                    <a:lumMod val="50000"/>
                  </a:srgbClr>
                </a:solidFill>
                <a:latin typeface="Arial" panose="020B0604020202020204"/>
              </a:rPr>
              <a:t>The Solution</a:t>
            </a:r>
          </a:p>
          <a:p>
            <a:pPr defTabSz="914377">
              <a:lnSpc>
                <a:spcPct val="150000"/>
              </a:lnSpc>
            </a:pPr>
            <a:r>
              <a:rPr lang="en-US" sz="1600" dirty="0">
                <a:solidFill>
                  <a:srgbClr val="808080">
                    <a:lumMod val="50000"/>
                  </a:srgbClr>
                </a:solidFill>
                <a:latin typeface="Arial" panose="020B0604020202020204"/>
              </a:rPr>
              <a:t>Altair’s SmartEdge technology to deliver several IoT based smart building solutions quickly and cost effectively. </a:t>
            </a:r>
          </a:p>
          <a:p>
            <a:pPr marL="228594" indent="-228594" defTabSz="914377">
              <a:lnSpc>
                <a:spcPct val="150000"/>
              </a:lnSpc>
              <a:buFontTx/>
              <a:buChar char="-"/>
            </a:pPr>
            <a:r>
              <a:rPr lang="en-US" sz="1600" dirty="0">
                <a:solidFill>
                  <a:srgbClr val="808080">
                    <a:lumMod val="50000"/>
                  </a:srgbClr>
                </a:solidFill>
                <a:latin typeface="Arial" panose="020B0604020202020204"/>
              </a:rPr>
              <a:t>Energy Monitoring</a:t>
            </a:r>
          </a:p>
          <a:p>
            <a:pPr marL="228594" indent="-228594" defTabSz="914377">
              <a:lnSpc>
                <a:spcPct val="150000"/>
              </a:lnSpc>
              <a:buFontTx/>
              <a:buChar char="-"/>
            </a:pPr>
            <a:r>
              <a:rPr lang="en-US" sz="1600" dirty="0">
                <a:solidFill>
                  <a:srgbClr val="808080">
                    <a:lumMod val="50000"/>
                  </a:srgbClr>
                </a:solidFill>
                <a:latin typeface="Arial" panose="020B0604020202020204"/>
              </a:rPr>
              <a:t>HVAC Control </a:t>
            </a:r>
          </a:p>
          <a:p>
            <a:pPr marL="228594" indent="-228594" defTabSz="914377">
              <a:lnSpc>
                <a:spcPct val="150000"/>
              </a:lnSpc>
              <a:buFontTx/>
              <a:buChar char="-"/>
            </a:pPr>
            <a:r>
              <a:rPr lang="en-US" sz="1600" dirty="0">
                <a:solidFill>
                  <a:srgbClr val="808080">
                    <a:lumMod val="50000"/>
                  </a:srgbClr>
                </a:solidFill>
                <a:latin typeface="Arial" panose="020B0604020202020204"/>
              </a:rPr>
              <a:t>Leak Detection</a:t>
            </a:r>
          </a:p>
          <a:p>
            <a:pPr defTabSz="914377">
              <a:lnSpc>
                <a:spcPct val="150000"/>
              </a:lnSpc>
            </a:pPr>
            <a:endParaRPr lang="en-US" sz="1600" dirty="0">
              <a:solidFill>
                <a:srgbClr val="808080">
                  <a:lumMod val="50000"/>
                </a:srgbClr>
              </a:solidFill>
              <a:latin typeface="Arial" panose="020B0604020202020204"/>
            </a:endParaRPr>
          </a:p>
        </p:txBody>
      </p:sp>
      <p:sp>
        <p:nvSpPr>
          <p:cNvPr id="13" name="TextBox 12"/>
          <p:cNvSpPr txBox="1"/>
          <p:nvPr/>
        </p:nvSpPr>
        <p:spPr>
          <a:xfrm>
            <a:off x="6804885" y="4237727"/>
            <a:ext cx="5124671" cy="2016386"/>
          </a:xfrm>
          <a:prstGeom prst="rect">
            <a:avLst/>
          </a:prstGeom>
          <a:noFill/>
        </p:spPr>
        <p:txBody>
          <a:bodyPr wrap="square" rtlCol="0">
            <a:spAutoFit/>
          </a:bodyPr>
          <a:lstStyle/>
          <a:p>
            <a:pPr defTabSz="914377">
              <a:lnSpc>
                <a:spcPct val="150000"/>
              </a:lnSpc>
            </a:pPr>
            <a:r>
              <a:rPr lang="en-US" sz="2133">
                <a:solidFill>
                  <a:srgbClr val="808080">
                    <a:lumMod val="50000"/>
                  </a:srgbClr>
                </a:solidFill>
                <a:latin typeface="Arial" panose="020B0604020202020204"/>
              </a:rPr>
              <a:t>The Results</a:t>
            </a:r>
          </a:p>
          <a:p>
            <a:pPr defTabSz="914377">
              <a:lnSpc>
                <a:spcPct val="150000"/>
              </a:lnSpc>
            </a:pPr>
            <a:r>
              <a:rPr lang="en-US" sz="1600">
                <a:solidFill>
                  <a:srgbClr val="808080">
                    <a:lumMod val="50000"/>
                  </a:srgbClr>
                </a:solidFill>
                <a:latin typeface="Arial" panose="020B0604020202020204"/>
              </a:rPr>
              <a:t>Fair and balanced tenant billing</a:t>
            </a:r>
          </a:p>
          <a:p>
            <a:pPr defTabSz="914377">
              <a:lnSpc>
                <a:spcPct val="150000"/>
              </a:lnSpc>
            </a:pPr>
            <a:r>
              <a:rPr lang="en-US" sz="1600">
                <a:solidFill>
                  <a:srgbClr val="808080">
                    <a:lumMod val="50000"/>
                  </a:srgbClr>
                </a:solidFill>
                <a:latin typeface="Arial" panose="020B0604020202020204"/>
              </a:rPr>
              <a:t>Reduced risk of flood detection and potential for reduced insurance premiums</a:t>
            </a:r>
          </a:p>
          <a:p>
            <a:pPr defTabSz="914377">
              <a:lnSpc>
                <a:spcPct val="150000"/>
              </a:lnSpc>
            </a:pPr>
            <a:r>
              <a:rPr lang="en-US" sz="1600">
                <a:solidFill>
                  <a:srgbClr val="808080">
                    <a:lumMod val="50000"/>
                  </a:srgbClr>
                </a:solidFill>
                <a:latin typeface="Arial" panose="020B0604020202020204"/>
              </a:rPr>
              <a:t>Higher ROI than building management systems</a:t>
            </a:r>
          </a:p>
        </p:txBody>
      </p:sp>
      <p:pic>
        <p:nvPicPr>
          <p:cNvPr id="5" name="Picture 4">
            <a:extLst>
              <a:ext uri="{FF2B5EF4-FFF2-40B4-BE49-F238E27FC236}">
                <a16:creationId xmlns:a16="http://schemas.microsoft.com/office/drawing/2014/main" id="{709F2CBF-C7F9-41E8-9C5E-5FF22ECE54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35" t="15991" r="10414" b="3643"/>
          <a:stretch/>
        </p:blipFill>
        <p:spPr>
          <a:xfrm>
            <a:off x="-590814" y="2"/>
            <a:ext cx="6969068" cy="6857999"/>
          </a:xfrm>
          <a:prstGeom prst="rect">
            <a:avLst/>
          </a:prstGeom>
        </p:spPr>
      </p:pic>
      <p:grpSp>
        <p:nvGrpSpPr>
          <p:cNvPr id="8" name="Group 7">
            <a:extLst>
              <a:ext uri="{FF2B5EF4-FFF2-40B4-BE49-F238E27FC236}">
                <a16:creationId xmlns:a16="http://schemas.microsoft.com/office/drawing/2014/main" id="{9D276E2B-B10D-44B3-A205-0583FA42E8F1}"/>
              </a:ext>
            </a:extLst>
          </p:cNvPr>
          <p:cNvGrpSpPr/>
          <p:nvPr/>
        </p:nvGrpSpPr>
        <p:grpSpPr>
          <a:xfrm>
            <a:off x="2113280" y="2255519"/>
            <a:ext cx="4602480" cy="4602480"/>
            <a:chOff x="1120140" y="1612961"/>
            <a:chExt cx="3451860" cy="3451860"/>
          </a:xfrm>
        </p:grpSpPr>
        <p:pic>
          <p:nvPicPr>
            <p:cNvPr id="14" name="Picture 13">
              <a:extLst>
                <a:ext uri="{FF2B5EF4-FFF2-40B4-BE49-F238E27FC236}">
                  <a16:creationId xmlns:a16="http://schemas.microsoft.com/office/drawing/2014/main" id="{D411F984-BC56-40A8-A198-CEB4A9689050}"/>
                </a:ext>
              </a:extLst>
            </p:cNvPr>
            <p:cNvPicPr>
              <a:picLocks noChangeAspect="1"/>
            </p:cNvPicPr>
            <p:nvPr/>
          </p:nvPicPr>
          <p:blipFill>
            <a:blip r:embed="rId4"/>
            <a:stretch>
              <a:fillRect/>
            </a:stretch>
          </p:blipFill>
          <p:spPr>
            <a:xfrm>
              <a:off x="1776560" y="2163637"/>
              <a:ext cx="2246348" cy="1475317"/>
            </a:xfrm>
            <a:prstGeom prst="rect">
              <a:avLst/>
            </a:prstGeom>
          </p:spPr>
        </p:pic>
        <p:pic>
          <p:nvPicPr>
            <p:cNvPr id="7" name="Picture 6">
              <a:extLst>
                <a:ext uri="{FF2B5EF4-FFF2-40B4-BE49-F238E27FC236}">
                  <a16:creationId xmlns:a16="http://schemas.microsoft.com/office/drawing/2014/main" id="{CD2F1628-23C2-4475-8761-3894B6D386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6" b="99798" l="2100" r="89984">
                          <a14:foregroundMark x1="45194" y1="14620" x2="45194" y2="14620"/>
                          <a14:foregroundMark x1="45638" y1="12843" x2="45638" y2="12843"/>
                          <a14:foregroundMark x1="15872" y1="66761" x2="15872" y2="66761"/>
                          <a14:foregroundMark x1="15711" y1="60218" x2="15872" y2="57270"/>
                          <a14:foregroundMark x1="16317" y1="50606" x2="13328" y2="70759"/>
                          <a14:foregroundMark x1="13328" y1="70759" x2="13328" y2="70759"/>
                          <a14:foregroundMark x1="6826" y1="54604" x2="6543" y2="57553"/>
                          <a14:foregroundMark x1="12157" y1="92367" x2="9774" y2="98304"/>
                          <a14:foregroundMark x1="10218" y1="87359" x2="4887" y2="99192"/>
                          <a14:foregroundMark x1="4887" y1="99192" x2="7997" y2="98021"/>
                          <a14:foregroundMark x1="2100" y1="99798" x2="2100" y2="99798"/>
                          <a14:backgroundMark x1="5654" y1="53110" x2="5937" y2="51333"/>
                          <a14:backgroundMark x1="40913" y1="17569" x2="38247" y2="18740"/>
                          <a14:backgroundMark x1="6987" y1="49556" x2="6381" y2="49879"/>
                          <a14:backgroundMark x1="5331" y1="52989" x2="5654" y2="52666"/>
                          <a14:backgroundMark x1="4766" y1="52827" x2="5493" y2="52827"/>
                        </a14:backgroundRemoval>
                      </a14:imgEffect>
                    </a14:imgLayer>
                  </a14:imgProps>
                </a:ext>
                <a:ext uri="{28A0092B-C50C-407E-A947-70E740481C1C}">
                  <a14:useLocalDpi xmlns:a14="http://schemas.microsoft.com/office/drawing/2010/main" val="0"/>
                </a:ext>
              </a:extLst>
            </a:blip>
            <a:stretch>
              <a:fillRect/>
            </a:stretch>
          </p:blipFill>
          <p:spPr>
            <a:xfrm>
              <a:off x="1120140" y="1612961"/>
              <a:ext cx="3451860" cy="3451860"/>
            </a:xfrm>
            <a:prstGeom prst="rect">
              <a:avLst/>
            </a:prstGeom>
          </p:spPr>
        </p:pic>
      </p:grpSp>
      <p:sp>
        <p:nvSpPr>
          <p:cNvPr id="19" name="Title 1">
            <a:extLst>
              <a:ext uri="{FF2B5EF4-FFF2-40B4-BE49-F238E27FC236}">
                <a16:creationId xmlns:a16="http://schemas.microsoft.com/office/drawing/2014/main" id="{029676BA-C5B3-4313-85DF-3B5385F80B1D}"/>
              </a:ext>
            </a:extLst>
          </p:cNvPr>
          <p:cNvSpPr txBox="1">
            <a:spLocks/>
          </p:cNvSpPr>
          <p:nvPr/>
        </p:nvSpPr>
        <p:spPr>
          <a:xfrm>
            <a:off x="266699" y="545038"/>
            <a:ext cx="11535852" cy="444705"/>
          </a:xfrm>
          <a:prstGeom prst="rect">
            <a:avLst/>
          </a:prstGeom>
        </p:spPr>
        <p:txBody>
          <a:bodyPr anchor="ctr"/>
          <a:lstStyle>
            <a:lvl1pPr algn="ctr" defTabSz="914400" rtl="0" eaLnBrk="1" latinLnBrk="0" hangingPunct="1">
              <a:lnSpc>
                <a:spcPct val="90000"/>
              </a:lnSpc>
              <a:spcBef>
                <a:spcPct val="0"/>
              </a:spcBef>
              <a:buNone/>
              <a:defRPr sz="2200" kern="1200">
                <a:solidFill>
                  <a:schemeClr val="bg1"/>
                </a:solidFill>
                <a:latin typeface="+mj-lt"/>
                <a:ea typeface="+mj-ea"/>
                <a:cs typeface="+mj-cs"/>
              </a:defRPr>
            </a:lvl1pPr>
          </a:lstStyle>
          <a:p>
            <a:pPr algn="l" defTabSz="1219170"/>
            <a:r>
              <a:rPr lang="en-US" sz="2933" dirty="0">
                <a:solidFill>
                  <a:srgbClr val="000000"/>
                </a:solidFill>
                <a:latin typeface="Arial" panose="020B0604020202020204"/>
              </a:rPr>
              <a:t>SENSOR MONITORING</a:t>
            </a:r>
          </a:p>
        </p:txBody>
      </p:sp>
    </p:spTree>
    <p:extLst>
      <p:ext uri="{BB962C8B-B14F-4D97-AF65-F5344CB8AC3E}">
        <p14:creationId xmlns:p14="http://schemas.microsoft.com/office/powerpoint/2010/main" val="476970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43F3-F95A-4AD6-A0D1-A1F7CBC8B33F}"/>
              </a:ext>
            </a:extLst>
          </p:cNvPr>
          <p:cNvSpPr>
            <a:spLocks noGrp="1"/>
          </p:cNvSpPr>
          <p:nvPr>
            <p:ph type="title"/>
          </p:nvPr>
        </p:nvSpPr>
        <p:spPr/>
        <p:txBody>
          <a:bodyPr/>
          <a:lstStyle/>
          <a:p>
            <a:r>
              <a:rPr lang="en-US" dirty="0"/>
              <a:t>Getting started</a:t>
            </a:r>
          </a:p>
        </p:txBody>
      </p:sp>
      <p:sp>
        <p:nvSpPr>
          <p:cNvPr id="4" name="Content Placeholder 1">
            <a:extLst>
              <a:ext uri="{FF2B5EF4-FFF2-40B4-BE49-F238E27FC236}">
                <a16:creationId xmlns:a16="http://schemas.microsoft.com/office/drawing/2014/main" id="{73B194D8-869B-401E-BB67-7087DCCBD632}"/>
              </a:ext>
            </a:extLst>
          </p:cNvPr>
          <p:cNvSpPr>
            <a:spLocks noGrp="1"/>
          </p:cNvSpPr>
          <p:nvPr>
            <p:ph type="body" sz="quarter" idx="11"/>
          </p:nvPr>
        </p:nvSpPr>
        <p:spPr>
          <a:xfrm>
            <a:off x="266701" y="1253067"/>
            <a:ext cx="6532033" cy="4737100"/>
          </a:xfrm>
        </p:spPr>
        <p:txBody>
          <a:bodyPr>
            <a:normAutofit fontScale="85000" lnSpcReduction="20000"/>
          </a:bodyPr>
          <a:lstStyle/>
          <a:p>
            <a:pPr>
              <a:lnSpc>
                <a:spcPct val="120000"/>
              </a:lnSpc>
              <a:spcBef>
                <a:spcPct val="0"/>
              </a:spcBef>
              <a:buClr>
                <a:srgbClr val="CC0000"/>
              </a:buClr>
              <a:tabLst>
                <a:tab pos="510798" algn="l"/>
              </a:tabLst>
            </a:pPr>
            <a:r>
              <a:rPr lang="en-US" altLang="en-US" sz="1867" b="1" dirty="0">
                <a:latin typeface="+mj-lt"/>
                <a:cs typeface="Calibri" panose="020F0502020204030204" pitchFamily="34" charset="0"/>
              </a:rPr>
              <a:t>1. Establish Use Cases and desired outcomes</a:t>
            </a:r>
          </a:p>
          <a:p>
            <a:pPr marL="710366" lvl="2" indent="-228594">
              <a:lnSpc>
                <a:spcPct val="120000"/>
              </a:lnSpc>
              <a:spcBef>
                <a:spcPct val="0"/>
              </a:spcBef>
              <a:buClr>
                <a:srgbClr val="CC0000"/>
              </a:buClr>
              <a:buFont typeface="Arial" panose="020B0604020202020204" pitchFamily="34" charset="0"/>
              <a:buChar char="•"/>
              <a:tabLst>
                <a:tab pos="618037" algn="l"/>
              </a:tabLst>
            </a:pPr>
            <a:r>
              <a:rPr lang="en-US" altLang="en-US" sz="1733" dirty="0">
                <a:latin typeface="+mj-lt"/>
                <a:cs typeface="Calibri" panose="020F0502020204030204" pitchFamily="34" charset="0"/>
              </a:rPr>
              <a:t>Significant or unmanaged electric load (HVAC, lighting, pumps, fans </a:t>
            </a:r>
            <a:r>
              <a:rPr lang="en-US" altLang="en-US" sz="1733" dirty="0" err="1">
                <a:latin typeface="+mj-lt"/>
                <a:cs typeface="Calibri" panose="020F0502020204030204" pitchFamily="34" charset="0"/>
              </a:rPr>
              <a:t>etc</a:t>
            </a:r>
            <a:r>
              <a:rPr lang="en-US" altLang="en-US" sz="1733" dirty="0">
                <a:latin typeface="+mj-lt"/>
                <a:cs typeface="Calibri" panose="020F0502020204030204" pitchFamily="34" charset="0"/>
              </a:rPr>
              <a:t>) </a:t>
            </a:r>
            <a:br>
              <a:rPr lang="en-US" altLang="en-US" sz="1333" dirty="0">
                <a:latin typeface="+mj-lt"/>
                <a:cs typeface="Calibri" panose="020F0502020204030204" pitchFamily="34" charset="0"/>
              </a:rPr>
            </a:br>
            <a:r>
              <a:rPr lang="en-US" altLang="en-US" sz="1333" dirty="0">
                <a:latin typeface="+mj-lt"/>
                <a:cs typeface="Calibri" panose="020F0502020204030204" pitchFamily="34" charset="0"/>
              </a:rPr>
              <a:t> </a:t>
            </a:r>
          </a:p>
          <a:p>
            <a:pPr>
              <a:lnSpc>
                <a:spcPct val="120000"/>
              </a:lnSpc>
              <a:spcBef>
                <a:spcPct val="0"/>
              </a:spcBef>
              <a:buClr>
                <a:srgbClr val="CC0000"/>
              </a:buClr>
              <a:tabLst>
                <a:tab pos="510798" algn="l"/>
              </a:tabLst>
            </a:pPr>
            <a:r>
              <a:rPr lang="en-US" altLang="en-US" sz="1867" b="1" dirty="0">
                <a:solidFill>
                  <a:schemeClr val="bg1">
                    <a:lumMod val="65000"/>
                  </a:schemeClr>
                </a:solidFill>
                <a:latin typeface="+mj-lt"/>
                <a:cs typeface="Calibri" panose="020F0502020204030204" pitchFamily="34" charset="0"/>
              </a:rPr>
              <a:t>2. Walk through of each site </a:t>
            </a:r>
          </a:p>
          <a:p>
            <a:pPr marL="710366" lvl="2" indent="-228594">
              <a:lnSpc>
                <a:spcPct val="120000"/>
              </a:lnSpc>
              <a:spcBef>
                <a:spcPct val="0"/>
              </a:spcBef>
              <a:buClr>
                <a:srgbClr val="CC0000"/>
              </a:buClr>
              <a:buFont typeface="Arial" panose="020B0604020202020204" pitchFamily="34" charset="0"/>
              <a:buChar char="•"/>
              <a:tabLst>
                <a:tab pos="618037" algn="l"/>
              </a:tabLst>
            </a:pPr>
            <a:r>
              <a:rPr lang="en-US" altLang="en-US" sz="1733" dirty="0">
                <a:latin typeface="+mj-lt"/>
                <a:cs typeface="Calibri" panose="020F0502020204030204" pitchFamily="34" charset="0"/>
              </a:rPr>
              <a:t>Catalogue existing systems, devices or configurations</a:t>
            </a:r>
          </a:p>
          <a:p>
            <a:pPr>
              <a:lnSpc>
                <a:spcPct val="120000"/>
              </a:lnSpc>
              <a:spcBef>
                <a:spcPct val="0"/>
              </a:spcBef>
              <a:buClr>
                <a:srgbClr val="CC0000"/>
              </a:buClr>
              <a:tabLst>
                <a:tab pos="510798" algn="l"/>
              </a:tabLst>
            </a:pPr>
            <a:endParaRPr lang="en-US" altLang="en-US" sz="1333" dirty="0">
              <a:latin typeface="+mj-lt"/>
              <a:cs typeface="Calibri" panose="020F0502020204030204" pitchFamily="34" charset="0"/>
            </a:endParaRPr>
          </a:p>
          <a:p>
            <a:pPr>
              <a:lnSpc>
                <a:spcPct val="120000"/>
              </a:lnSpc>
              <a:spcBef>
                <a:spcPct val="0"/>
              </a:spcBef>
              <a:buClr>
                <a:srgbClr val="CC0000"/>
              </a:buClr>
              <a:tabLst>
                <a:tab pos="510798" algn="l"/>
              </a:tabLst>
            </a:pPr>
            <a:r>
              <a:rPr lang="en-US" altLang="en-US" sz="1867" b="1" dirty="0">
                <a:latin typeface="+mj-lt"/>
                <a:cs typeface="Calibri" panose="020F0502020204030204" pitchFamily="34" charset="0"/>
              </a:rPr>
              <a:t>3. Install IoT-generation sensors and controls</a:t>
            </a:r>
            <a:endParaRPr lang="en-US" altLang="en-US" sz="1400" b="1" dirty="0">
              <a:latin typeface="+mj-lt"/>
              <a:cs typeface="Calibri" panose="020F0502020204030204" pitchFamily="34" charset="0"/>
            </a:endParaRPr>
          </a:p>
          <a:p>
            <a:pPr marL="710366" lvl="2" indent="-228594">
              <a:lnSpc>
                <a:spcPct val="120000"/>
              </a:lnSpc>
              <a:spcBef>
                <a:spcPct val="0"/>
              </a:spcBef>
              <a:buClr>
                <a:srgbClr val="CC0000"/>
              </a:buClr>
              <a:buFont typeface="Arial" panose="020B0604020202020204" pitchFamily="34" charset="0"/>
              <a:buChar char="•"/>
              <a:tabLst>
                <a:tab pos="618037" algn="l"/>
              </a:tabLst>
            </a:pPr>
            <a:r>
              <a:rPr lang="en-US" altLang="en-US" sz="1733" dirty="0">
                <a:latin typeface="+mj-lt"/>
                <a:cs typeface="Calibri" panose="020F0502020204030204" pitchFamily="34" charset="0"/>
              </a:rPr>
              <a:t>Electric and gas metering; Temperature/Humidity/Flood monitoring</a:t>
            </a:r>
          </a:p>
          <a:p>
            <a:pPr marL="710366" lvl="2" indent="-228594">
              <a:lnSpc>
                <a:spcPct val="120000"/>
              </a:lnSpc>
              <a:spcBef>
                <a:spcPct val="0"/>
              </a:spcBef>
              <a:buClr>
                <a:srgbClr val="CC0000"/>
              </a:buClr>
              <a:buFont typeface="Arial" panose="020B0604020202020204" pitchFamily="34" charset="0"/>
              <a:buChar char="•"/>
              <a:tabLst>
                <a:tab pos="618037" algn="l"/>
              </a:tabLst>
            </a:pPr>
            <a:r>
              <a:rPr lang="en-US" altLang="en-US" sz="1733" dirty="0">
                <a:latin typeface="+mj-lt"/>
                <a:cs typeface="Calibri" panose="020F0502020204030204" pitchFamily="34" charset="0"/>
              </a:rPr>
              <a:t>HVAC control, lighting &amp; discretionary load control</a:t>
            </a:r>
          </a:p>
          <a:p>
            <a:pPr lvl="2">
              <a:lnSpc>
                <a:spcPct val="120000"/>
              </a:lnSpc>
              <a:spcBef>
                <a:spcPct val="0"/>
              </a:spcBef>
              <a:buClr>
                <a:srgbClr val="CC0000"/>
              </a:buClr>
              <a:tabLst>
                <a:tab pos="510798" algn="l"/>
              </a:tabLst>
            </a:pPr>
            <a:endParaRPr lang="en-US" altLang="en-US" dirty="0">
              <a:latin typeface="+mj-lt"/>
              <a:cs typeface="Calibri" panose="020F0502020204030204" pitchFamily="34" charset="0"/>
            </a:endParaRPr>
          </a:p>
          <a:p>
            <a:pPr>
              <a:lnSpc>
                <a:spcPct val="120000"/>
              </a:lnSpc>
              <a:spcBef>
                <a:spcPct val="0"/>
              </a:spcBef>
              <a:buClr>
                <a:srgbClr val="CC0000"/>
              </a:buClr>
              <a:tabLst>
                <a:tab pos="510798" algn="l"/>
              </a:tabLst>
            </a:pPr>
            <a:r>
              <a:rPr lang="en-US" altLang="en-US" sz="1867" b="1" dirty="0">
                <a:latin typeface="+mj-lt"/>
                <a:cs typeface="Calibri" panose="020F0502020204030204" pitchFamily="34" charset="0"/>
              </a:rPr>
              <a:t>4. Visualize &amp; Analyze</a:t>
            </a:r>
            <a:endParaRPr lang="en-US" altLang="en-US" b="1" dirty="0">
              <a:latin typeface="+mj-lt"/>
              <a:cs typeface="Calibri" panose="020F0502020204030204" pitchFamily="34" charset="0"/>
            </a:endParaRPr>
          </a:p>
          <a:p>
            <a:pPr marL="710366" lvl="2" indent="-228594">
              <a:lnSpc>
                <a:spcPct val="120000"/>
              </a:lnSpc>
              <a:spcBef>
                <a:spcPct val="0"/>
              </a:spcBef>
              <a:buClr>
                <a:srgbClr val="CC0000"/>
              </a:buClr>
              <a:buFont typeface="Arial" panose="020B0604020202020204" pitchFamily="34" charset="0"/>
              <a:buChar char="•"/>
              <a:tabLst>
                <a:tab pos="618037" algn="l"/>
              </a:tabLst>
            </a:pPr>
            <a:r>
              <a:rPr lang="en-US" altLang="en-US" sz="1733" dirty="0">
                <a:latin typeface="+mj-lt"/>
                <a:cs typeface="Calibri" panose="020F0502020204030204" pitchFamily="34" charset="0"/>
              </a:rPr>
              <a:t>Establish energy baseline with data acquired; overlay historical utility bills</a:t>
            </a:r>
          </a:p>
          <a:p>
            <a:pPr marL="710366" lvl="2" indent="-228594">
              <a:lnSpc>
                <a:spcPct val="120000"/>
              </a:lnSpc>
              <a:spcBef>
                <a:spcPct val="0"/>
              </a:spcBef>
              <a:buClr>
                <a:srgbClr val="CC0000"/>
              </a:buClr>
              <a:buFont typeface="Arial" panose="020B0604020202020204" pitchFamily="34" charset="0"/>
              <a:buChar char="•"/>
              <a:tabLst>
                <a:tab pos="618037" algn="l"/>
              </a:tabLst>
            </a:pPr>
            <a:r>
              <a:rPr lang="en-US" altLang="en-US" sz="1733" dirty="0">
                <a:latin typeface="+mj-lt"/>
                <a:cs typeface="Calibri" panose="020F0502020204030204" pitchFamily="34" charset="0"/>
              </a:rPr>
              <a:t>Create reports on specific equipment performance over time  </a:t>
            </a:r>
            <a:br>
              <a:rPr lang="en-US" altLang="en-US" sz="800" dirty="0">
                <a:latin typeface="+mj-lt"/>
                <a:cs typeface="Calibri" panose="020F0502020204030204" pitchFamily="34" charset="0"/>
              </a:rPr>
            </a:br>
            <a:endParaRPr lang="en-US" altLang="en-US" sz="800" baseline="60000" dirty="0">
              <a:latin typeface="+mj-lt"/>
              <a:cs typeface="Calibri" panose="020F0502020204030204" pitchFamily="34" charset="0"/>
            </a:endParaRPr>
          </a:p>
          <a:p>
            <a:pPr>
              <a:lnSpc>
                <a:spcPct val="120000"/>
              </a:lnSpc>
              <a:spcBef>
                <a:spcPct val="0"/>
              </a:spcBef>
              <a:buClr>
                <a:srgbClr val="CC0000"/>
              </a:buClr>
              <a:tabLst>
                <a:tab pos="618037" algn="l"/>
              </a:tabLst>
            </a:pPr>
            <a:r>
              <a:rPr lang="en-US" altLang="en-US" sz="1867" b="1" dirty="0">
                <a:latin typeface="+mj-lt"/>
                <a:cs typeface="Calibri" panose="020F0502020204030204" pitchFamily="34" charset="0"/>
              </a:rPr>
              <a:t>5. Continuous Optimization</a:t>
            </a:r>
            <a:endParaRPr lang="en-US" altLang="en-US" b="1" dirty="0">
              <a:latin typeface="+mj-lt"/>
              <a:cs typeface="Calibri" panose="020F0502020204030204" pitchFamily="34" charset="0"/>
            </a:endParaRPr>
          </a:p>
          <a:p>
            <a:pPr marL="710366" lvl="2" indent="-228594">
              <a:lnSpc>
                <a:spcPct val="120000"/>
              </a:lnSpc>
              <a:spcBef>
                <a:spcPct val="0"/>
              </a:spcBef>
              <a:buClr>
                <a:srgbClr val="CC0000"/>
              </a:buClr>
              <a:buFont typeface="Arial" panose="020B0604020202020204" pitchFamily="34" charset="0"/>
              <a:buChar char="•"/>
              <a:tabLst>
                <a:tab pos="618037" algn="l"/>
              </a:tabLst>
            </a:pPr>
            <a:r>
              <a:rPr lang="en-US" altLang="en-US" sz="1733" dirty="0">
                <a:latin typeface="+mj-lt"/>
                <a:cs typeface="Calibri" panose="020F0502020204030204" pitchFamily="34" charset="0"/>
              </a:rPr>
              <a:t>Automation: real-time control of thermostat, lights and discretionary loads</a:t>
            </a:r>
          </a:p>
          <a:p>
            <a:pPr marL="710366" lvl="2" indent="-228594">
              <a:lnSpc>
                <a:spcPct val="120000"/>
              </a:lnSpc>
              <a:spcBef>
                <a:spcPct val="0"/>
              </a:spcBef>
              <a:buClr>
                <a:srgbClr val="CC0000"/>
              </a:buClr>
              <a:buFont typeface="Arial" panose="020B0604020202020204" pitchFamily="34" charset="0"/>
              <a:buChar char="•"/>
              <a:tabLst>
                <a:tab pos="618037" algn="l"/>
              </a:tabLst>
            </a:pPr>
            <a:r>
              <a:rPr lang="en-US" altLang="en-US" sz="1733" dirty="0">
                <a:latin typeface="+mj-lt"/>
                <a:cs typeface="Calibri" panose="020F0502020204030204" pitchFamily="34" charset="0"/>
              </a:rPr>
              <a:t>Sensors, alarms and thresholds alert out-of-bounds conditions</a:t>
            </a:r>
          </a:p>
          <a:p>
            <a:pPr marL="710366" lvl="2" indent="-228594">
              <a:lnSpc>
                <a:spcPct val="120000"/>
              </a:lnSpc>
              <a:spcBef>
                <a:spcPct val="0"/>
              </a:spcBef>
              <a:buClr>
                <a:srgbClr val="CC0000"/>
              </a:buClr>
              <a:buFont typeface="Arial" panose="020B0604020202020204" pitchFamily="34" charset="0"/>
              <a:buChar char="•"/>
              <a:tabLst>
                <a:tab pos="618037" algn="l"/>
              </a:tabLst>
            </a:pPr>
            <a:r>
              <a:rPr lang="en-US" altLang="en-US" sz="1733" dirty="0">
                <a:latin typeface="+mj-lt"/>
                <a:cs typeface="Calibri" panose="020F0502020204030204" pitchFamily="34" charset="0"/>
              </a:rPr>
              <a:t>Can be controlled by 3rd party Analytics, or user-generated rules</a:t>
            </a:r>
          </a:p>
        </p:txBody>
      </p:sp>
      <p:pic>
        <p:nvPicPr>
          <p:cNvPr id="5" name="Picture 4">
            <a:extLst>
              <a:ext uri="{FF2B5EF4-FFF2-40B4-BE49-F238E27FC236}">
                <a16:creationId xmlns:a16="http://schemas.microsoft.com/office/drawing/2014/main" id="{07D903A1-9800-49ED-B21B-408DA4B6E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90" r="7312"/>
          <a:stretch/>
        </p:blipFill>
        <p:spPr>
          <a:xfrm>
            <a:off x="6894413" y="0"/>
            <a:ext cx="5297587" cy="6858000"/>
          </a:xfrm>
          <a:prstGeom prst="rect">
            <a:avLst/>
          </a:prstGeom>
        </p:spPr>
      </p:pic>
    </p:spTree>
    <p:extLst>
      <p:ext uri="{BB962C8B-B14F-4D97-AF65-F5344CB8AC3E}">
        <p14:creationId xmlns:p14="http://schemas.microsoft.com/office/powerpoint/2010/main" val="958235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34060B-ADED-4BA4-BB3A-7B660764B2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13"/>
          <a:stretch/>
        </p:blipFill>
        <p:spPr>
          <a:xfrm>
            <a:off x="0" y="0"/>
            <a:ext cx="12192000" cy="6858000"/>
          </a:xfrm>
          <a:prstGeom prst="rect">
            <a:avLst/>
          </a:prstGeom>
        </p:spPr>
      </p:pic>
      <p:sp>
        <p:nvSpPr>
          <p:cNvPr id="9" name="TextBox 8">
            <a:extLst>
              <a:ext uri="{FF2B5EF4-FFF2-40B4-BE49-F238E27FC236}">
                <a16:creationId xmlns:a16="http://schemas.microsoft.com/office/drawing/2014/main" id="{A00F2131-5666-4076-8BFB-762955FA3AA0}"/>
              </a:ext>
            </a:extLst>
          </p:cNvPr>
          <p:cNvSpPr txBox="1"/>
          <p:nvPr/>
        </p:nvSpPr>
        <p:spPr>
          <a:xfrm>
            <a:off x="0" y="2998113"/>
            <a:ext cx="12192000" cy="830997"/>
          </a:xfrm>
          <a:prstGeom prst="rect">
            <a:avLst/>
          </a:prstGeom>
          <a:noFill/>
        </p:spPr>
        <p:txBody>
          <a:bodyPr wrap="square" rtlCol="0">
            <a:spAutoFit/>
          </a:bodyPr>
          <a:lstStyle/>
          <a:p>
            <a:pPr algn="ctr" defTabSz="914377"/>
            <a:r>
              <a:rPr lang="en-US" sz="4800" dirty="0">
                <a:solidFill>
                  <a:srgbClr val="FFFFFF"/>
                </a:solidFill>
                <a:latin typeface="Arial" panose="020B0604020202020204"/>
              </a:rPr>
              <a:t>Thank you for attending!</a:t>
            </a:r>
          </a:p>
        </p:txBody>
      </p:sp>
    </p:spTree>
    <p:extLst>
      <p:ext uri="{BB962C8B-B14F-4D97-AF65-F5344CB8AC3E}">
        <p14:creationId xmlns:p14="http://schemas.microsoft.com/office/powerpoint/2010/main" val="309257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59DA8-43E5-44F0-AAB3-899F39427BC7}"/>
              </a:ext>
            </a:extLst>
          </p:cNvPr>
          <p:cNvSpPr>
            <a:spLocks noGrp="1"/>
          </p:cNvSpPr>
          <p:nvPr>
            <p:ph type="ctrTitle"/>
          </p:nvPr>
        </p:nvSpPr>
        <p:spPr/>
        <p:txBody>
          <a:bodyPr/>
          <a:lstStyle/>
          <a:p>
            <a:r>
              <a:rPr lang="en-US"/>
              <a:t>Market ready solutions</a:t>
            </a:r>
          </a:p>
        </p:txBody>
      </p:sp>
    </p:spTree>
    <p:extLst>
      <p:ext uri="{BB962C8B-B14F-4D97-AF65-F5344CB8AC3E}">
        <p14:creationId xmlns:p14="http://schemas.microsoft.com/office/powerpoint/2010/main" val="300318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26</a:t>
            </a:fld>
            <a:endParaRPr lang="en-US" dirty="0"/>
          </a:p>
        </p:txBody>
      </p:sp>
      <p:sp>
        <p:nvSpPr>
          <p:cNvPr id="10" name="Title 4">
            <a:extLst>
              <a:ext uri="{FF2B5EF4-FFF2-40B4-BE49-F238E27FC236}">
                <a16:creationId xmlns:a16="http://schemas.microsoft.com/office/drawing/2014/main" id="{1E23D50A-ACC5-4114-A58D-AE375077ED02}"/>
              </a:ext>
            </a:extLst>
          </p:cNvPr>
          <p:cNvSpPr>
            <a:spLocks noGrp="1"/>
          </p:cNvSpPr>
          <p:nvPr>
            <p:ph type="title"/>
          </p:nvPr>
        </p:nvSpPr>
        <p:spPr>
          <a:xfrm>
            <a:off x="838202" y="71518"/>
            <a:ext cx="9815621" cy="524107"/>
          </a:xfrm>
        </p:spPr>
        <p:txBody>
          <a:bodyPr/>
          <a:lstStyle/>
          <a:p>
            <a:r>
              <a:rPr lang="en-CA" b="1" dirty="0"/>
              <a:t>4.  Keynote</a:t>
            </a:r>
            <a:r>
              <a:rPr lang="en-US" b="1" dirty="0"/>
              <a:t> - Questions? </a:t>
            </a:r>
            <a:br>
              <a:rPr lang="en-US" b="1" dirty="0"/>
            </a:br>
            <a:r>
              <a:rPr lang="sv-SE" sz="2800" dirty="0"/>
              <a:t>Harsha Chandrashekar (Honeywell)</a:t>
            </a:r>
            <a:endParaRPr lang="en-CA" dirty="0"/>
          </a:p>
        </p:txBody>
      </p:sp>
      <p:pic>
        <p:nvPicPr>
          <p:cNvPr id="6" name="Picture 5" descr="Related image">
            <a:extLst>
              <a:ext uri="{FF2B5EF4-FFF2-40B4-BE49-F238E27FC236}">
                <a16:creationId xmlns:a16="http://schemas.microsoft.com/office/drawing/2014/main" id="{AB630979-6823-4703-A346-192B8C322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69" b="11177"/>
          <a:stretch/>
        </p:blipFill>
        <p:spPr bwMode="auto">
          <a:xfrm>
            <a:off x="6096000" y="2461607"/>
            <a:ext cx="4412435" cy="2669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A5013A5-5794-4A3D-B806-16AAB61A8E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388" y="1570350"/>
            <a:ext cx="3326614" cy="4451589"/>
          </a:xfrm>
          <a:prstGeom prst="rect">
            <a:avLst/>
          </a:prstGeom>
          <a:noFill/>
          <a:ln>
            <a:noFill/>
          </a:ln>
        </p:spPr>
      </p:pic>
    </p:spTree>
    <p:extLst>
      <p:ext uri="{BB962C8B-B14F-4D97-AF65-F5344CB8AC3E}">
        <p14:creationId xmlns:p14="http://schemas.microsoft.com/office/powerpoint/2010/main" val="2545719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29277" y="5955465"/>
            <a:ext cx="2419895"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8527473" cy="492443"/>
          </a:xfrm>
        </p:spPr>
        <p:txBody>
          <a:bodyPr/>
          <a:lstStyle/>
          <a:p>
            <a:r>
              <a:rPr lang="en-US" b="1" dirty="0"/>
              <a:t>5.  Research Update</a:t>
            </a:r>
            <a:br>
              <a:rPr lang="en-US" dirty="0"/>
            </a:br>
            <a:r>
              <a:rPr lang="en-US" sz="2800" dirty="0"/>
              <a:t>Trevor Nightingale (National Research Council)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33488"/>
            <a:ext cx="10512425" cy="1555894"/>
          </a:xfrm>
        </p:spPr>
        <p:txBody>
          <a:bodyPr>
            <a:normAutofit/>
          </a:bodyPr>
          <a:lstStyle/>
          <a:p>
            <a:pPr marL="0" indent="0">
              <a:buNone/>
            </a:pPr>
            <a:r>
              <a:rPr lang="en-CA" dirty="0"/>
              <a:t>5.1  2019 IBC Landmark Research “</a:t>
            </a:r>
            <a:r>
              <a:rPr lang="en-US" dirty="0"/>
              <a:t>Evidence for Building Retrofits that Improve Organizational Productivity (Phase 2)</a:t>
            </a:r>
            <a:r>
              <a:rPr lang="en-CA" dirty="0"/>
              <a:t>”</a:t>
            </a:r>
          </a:p>
          <a:p>
            <a:pPr marL="0" indent="0">
              <a:buNone/>
            </a:pPr>
            <a:r>
              <a:rPr lang="en-CA" dirty="0"/>
              <a:t>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27</a:t>
            </a:fld>
            <a:endParaRPr lang="en-US"/>
          </a:p>
        </p:txBody>
      </p:sp>
      <p:sp>
        <p:nvSpPr>
          <p:cNvPr id="12" name="Rectangle 11">
            <a:extLst>
              <a:ext uri="{FF2B5EF4-FFF2-40B4-BE49-F238E27FC236}">
                <a16:creationId xmlns:a16="http://schemas.microsoft.com/office/drawing/2014/main" id="{99ADF9C1-F97D-44C6-88E5-DEE3BF6978F2}"/>
              </a:ext>
            </a:extLst>
          </p:cNvPr>
          <p:cNvSpPr/>
          <p:nvPr/>
        </p:nvSpPr>
        <p:spPr>
          <a:xfrm>
            <a:off x="833388" y="5955465"/>
            <a:ext cx="6513676" cy="369332"/>
          </a:xfrm>
          <a:prstGeom prst="rect">
            <a:avLst/>
          </a:prstGeom>
        </p:spPr>
        <p:txBody>
          <a:bodyPr wrap="square">
            <a:spAutoFit/>
          </a:bodyPr>
          <a:lstStyle/>
          <a:p>
            <a:r>
              <a:rPr lang="en-US" b="1" dirty="0"/>
              <a:t>Free Download of Phase 1:  www.caba.org/productivity</a:t>
            </a:r>
          </a:p>
        </p:txBody>
      </p:sp>
      <p:pic>
        <p:nvPicPr>
          <p:cNvPr id="1026" name="Picture 2" descr="https://lh3.googleusercontent.com/QBTevRl7pnNc0XlhKtBlL4Lvml2abPapWR3SX9-3irFkVSpX_mSLEXQim2wHPneRrBnZk_IW7_9wIsJSVimG6PVn6K_so0au8hl9xHfGOnkGo0Kq7YR5QFhmHWEhE1UvdRqo87S-pOc">
            <a:extLst>
              <a:ext uri="{FF2B5EF4-FFF2-40B4-BE49-F238E27FC236}">
                <a16:creationId xmlns:a16="http://schemas.microsoft.com/office/drawing/2014/main" id="{3EFEB348-58B8-49E2-B589-27CDEF4F12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17" r="49348" b="50155"/>
          <a:stretch/>
        </p:blipFill>
        <p:spPr bwMode="auto">
          <a:xfrm>
            <a:off x="8074406" y="2910110"/>
            <a:ext cx="1079393" cy="560029"/>
          </a:xfrm>
          <a:prstGeom prst="rect">
            <a:avLst/>
          </a:prstGeom>
          <a:noFill/>
          <a:extLst>
            <a:ext uri="{909E8E84-426E-40DD-AFC4-6F175D3DCCD1}">
              <a14:hiddenFill xmlns:a14="http://schemas.microsoft.com/office/drawing/2010/main">
                <a:solidFill>
                  <a:srgbClr val="FFFFFF"/>
                </a:solidFill>
              </a14:hiddenFill>
            </a:ext>
          </a:extLst>
        </p:spPr>
      </p:pic>
      <p:pic>
        <p:nvPicPr>
          <p:cNvPr id="3" name="91493356-52E4-4BF2-BF32-E1A8FEAFD88A" descr="032E0467-A0DD-4671-9EA5-5B6DE4422995@hitronhub">
            <a:extLst>
              <a:ext uri="{FF2B5EF4-FFF2-40B4-BE49-F238E27FC236}">
                <a16:creationId xmlns:a16="http://schemas.microsoft.com/office/drawing/2014/main" id="{ACC958AA-BDBB-441C-8EF0-660D20748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107" y="2323968"/>
            <a:ext cx="5108269" cy="3201449"/>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215;p33">
            <a:extLst>
              <a:ext uri="{FF2B5EF4-FFF2-40B4-BE49-F238E27FC236}">
                <a16:creationId xmlns:a16="http://schemas.microsoft.com/office/drawing/2014/main" id="{76BB52AE-54DE-43C4-B369-5BDC6BA2945A}"/>
              </a:ext>
            </a:extLst>
          </p:cNvPr>
          <p:cNvPicPr preferRelativeResize="0">
            <a:picLocks noChangeAspect="1"/>
          </p:cNvPicPr>
          <p:nvPr/>
        </p:nvPicPr>
        <p:blipFill rotWithShape="1">
          <a:blip r:embed="rId4">
            <a:alphaModFix/>
          </a:blip>
          <a:srcRect/>
          <a:stretch/>
        </p:blipFill>
        <p:spPr>
          <a:xfrm>
            <a:off x="10243819" y="4346368"/>
            <a:ext cx="646135" cy="431735"/>
          </a:xfrm>
          <a:prstGeom prst="rect">
            <a:avLst/>
          </a:prstGeom>
          <a:noFill/>
          <a:ln>
            <a:noFill/>
          </a:ln>
        </p:spPr>
      </p:pic>
      <p:grpSp>
        <p:nvGrpSpPr>
          <p:cNvPr id="14" name="Google Shape;216;p33">
            <a:extLst>
              <a:ext uri="{FF2B5EF4-FFF2-40B4-BE49-F238E27FC236}">
                <a16:creationId xmlns:a16="http://schemas.microsoft.com/office/drawing/2014/main" id="{0283070E-EB46-4484-9A6B-E577F680037D}"/>
              </a:ext>
            </a:extLst>
          </p:cNvPr>
          <p:cNvGrpSpPr>
            <a:grpSpLocks noChangeAspect="1"/>
          </p:cNvGrpSpPr>
          <p:nvPr/>
        </p:nvGrpSpPr>
        <p:grpSpPr>
          <a:xfrm>
            <a:off x="6678904" y="3531625"/>
            <a:ext cx="5373535" cy="1456613"/>
            <a:chOff x="918037" y="1129615"/>
            <a:chExt cx="7682913" cy="2082617"/>
          </a:xfrm>
        </p:grpSpPr>
        <p:pic>
          <p:nvPicPr>
            <p:cNvPr id="15" name="Google Shape;217;p33">
              <a:extLst>
                <a:ext uri="{FF2B5EF4-FFF2-40B4-BE49-F238E27FC236}">
                  <a16:creationId xmlns:a16="http://schemas.microsoft.com/office/drawing/2014/main" id="{9311BC60-E9C0-4A5B-9C37-E790E0362C97}"/>
                </a:ext>
              </a:extLst>
            </p:cNvPr>
            <p:cNvPicPr preferRelativeResize="0"/>
            <p:nvPr/>
          </p:nvPicPr>
          <p:blipFill rotWithShape="1">
            <a:blip r:embed="rId5">
              <a:alphaModFix/>
            </a:blip>
            <a:srcRect/>
            <a:stretch/>
          </p:blipFill>
          <p:spPr>
            <a:xfrm>
              <a:off x="2953881" y="2395405"/>
              <a:ext cx="1583426" cy="529100"/>
            </a:xfrm>
            <a:prstGeom prst="rect">
              <a:avLst/>
            </a:prstGeom>
            <a:noFill/>
            <a:ln>
              <a:noFill/>
            </a:ln>
          </p:spPr>
        </p:pic>
        <p:pic>
          <p:nvPicPr>
            <p:cNvPr id="16" name="Google Shape;218;p33">
              <a:extLst>
                <a:ext uri="{FF2B5EF4-FFF2-40B4-BE49-F238E27FC236}">
                  <a16:creationId xmlns:a16="http://schemas.microsoft.com/office/drawing/2014/main" id="{A96EE83E-F901-4657-B0EC-4ACA4B8B5A80}"/>
                </a:ext>
              </a:extLst>
            </p:cNvPr>
            <p:cNvPicPr preferRelativeResize="0"/>
            <p:nvPr/>
          </p:nvPicPr>
          <p:blipFill rotWithShape="1">
            <a:blip r:embed="rId6">
              <a:alphaModFix/>
            </a:blip>
            <a:srcRect/>
            <a:stretch/>
          </p:blipFill>
          <p:spPr>
            <a:xfrm>
              <a:off x="7417204" y="1129615"/>
              <a:ext cx="1183746" cy="788670"/>
            </a:xfrm>
            <a:prstGeom prst="rect">
              <a:avLst/>
            </a:prstGeom>
            <a:noFill/>
            <a:ln>
              <a:noFill/>
            </a:ln>
          </p:spPr>
        </p:pic>
        <p:pic>
          <p:nvPicPr>
            <p:cNvPr id="17" name="Google Shape;219;p33">
              <a:extLst>
                <a:ext uri="{FF2B5EF4-FFF2-40B4-BE49-F238E27FC236}">
                  <a16:creationId xmlns:a16="http://schemas.microsoft.com/office/drawing/2014/main" id="{622F832E-1B96-4D3C-BEF1-FC2411701410}"/>
                </a:ext>
              </a:extLst>
            </p:cNvPr>
            <p:cNvPicPr preferRelativeResize="0"/>
            <p:nvPr/>
          </p:nvPicPr>
          <p:blipFill rotWithShape="1">
            <a:blip r:embed="rId7">
              <a:alphaModFix/>
            </a:blip>
            <a:srcRect/>
            <a:stretch/>
          </p:blipFill>
          <p:spPr>
            <a:xfrm>
              <a:off x="5047574" y="2348048"/>
              <a:ext cx="457200" cy="457199"/>
            </a:xfrm>
            <a:prstGeom prst="rect">
              <a:avLst/>
            </a:prstGeom>
            <a:noFill/>
            <a:ln>
              <a:noFill/>
            </a:ln>
          </p:spPr>
        </p:pic>
        <p:pic>
          <p:nvPicPr>
            <p:cNvPr id="18" name="Google Shape;220;p33">
              <a:extLst>
                <a:ext uri="{FF2B5EF4-FFF2-40B4-BE49-F238E27FC236}">
                  <a16:creationId xmlns:a16="http://schemas.microsoft.com/office/drawing/2014/main" id="{05FCFDDE-F62B-4F44-B2A8-DF96B130CF37}"/>
                </a:ext>
              </a:extLst>
            </p:cNvPr>
            <p:cNvPicPr preferRelativeResize="0"/>
            <p:nvPr/>
          </p:nvPicPr>
          <p:blipFill rotWithShape="1">
            <a:blip r:embed="rId8">
              <a:alphaModFix/>
            </a:blip>
            <a:srcRect/>
            <a:stretch/>
          </p:blipFill>
          <p:spPr>
            <a:xfrm>
              <a:off x="918037" y="2160673"/>
              <a:ext cx="1619401" cy="1051559"/>
            </a:xfrm>
            <a:prstGeom prst="rect">
              <a:avLst/>
            </a:prstGeom>
            <a:noFill/>
            <a:ln>
              <a:noFill/>
            </a:ln>
          </p:spPr>
        </p:pic>
      </p:grpSp>
      <p:grpSp>
        <p:nvGrpSpPr>
          <p:cNvPr id="19" name="Google Shape;221;p33">
            <a:extLst>
              <a:ext uri="{FF2B5EF4-FFF2-40B4-BE49-F238E27FC236}">
                <a16:creationId xmlns:a16="http://schemas.microsoft.com/office/drawing/2014/main" id="{A377BB7E-1312-45C6-B490-C6718D85EF02}"/>
              </a:ext>
            </a:extLst>
          </p:cNvPr>
          <p:cNvGrpSpPr>
            <a:grpSpLocks noChangeAspect="1"/>
          </p:cNvGrpSpPr>
          <p:nvPr/>
        </p:nvGrpSpPr>
        <p:grpSpPr>
          <a:xfrm>
            <a:off x="6678904" y="3403876"/>
            <a:ext cx="3948079" cy="809504"/>
            <a:chOff x="1367198" y="1337537"/>
            <a:chExt cx="5644844" cy="1157406"/>
          </a:xfrm>
        </p:grpSpPr>
        <p:pic>
          <p:nvPicPr>
            <p:cNvPr id="20" name="Google Shape;222;p33">
              <a:extLst>
                <a:ext uri="{FF2B5EF4-FFF2-40B4-BE49-F238E27FC236}">
                  <a16:creationId xmlns:a16="http://schemas.microsoft.com/office/drawing/2014/main" id="{30F29F2E-B53D-46C7-A3E1-70454386ACE0}"/>
                </a:ext>
              </a:extLst>
            </p:cNvPr>
            <p:cNvPicPr preferRelativeResize="0"/>
            <p:nvPr/>
          </p:nvPicPr>
          <p:blipFill rotWithShape="1">
            <a:blip r:embed="rId9">
              <a:alphaModFix/>
            </a:blip>
            <a:srcRect/>
            <a:stretch/>
          </p:blipFill>
          <p:spPr>
            <a:xfrm>
              <a:off x="4239660" y="1805669"/>
              <a:ext cx="923826" cy="221143"/>
            </a:xfrm>
            <a:prstGeom prst="rect">
              <a:avLst/>
            </a:prstGeom>
            <a:noFill/>
            <a:ln>
              <a:noFill/>
            </a:ln>
          </p:spPr>
        </p:pic>
        <p:pic>
          <p:nvPicPr>
            <p:cNvPr id="21" name="Google Shape;223;p33">
              <a:extLst>
                <a:ext uri="{FF2B5EF4-FFF2-40B4-BE49-F238E27FC236}">
                  <a16:creationId xmlns:a16="http://schemas.microsoft.com/office/drawing/2014/main" id="{77504E89-43AB-4973-9E9E-BD95E5855BB5}"/>
                </a:ext>
              </a:extLst>
            </p:cNvPr>
            <p:cNvPicPr preferRelativeResize="0"/>
            <p:nvPr/>
          </p:nvPicPr>
          <p:blipFill rotWithShape="1">
            <a:blip r:embed="rId10">
              <a:alphaModFix/>
            </a:blip>
            <a:srcRect/>
            <a:stretch/>
          </p:blipFill>
          <p:spPr>
            <a:xfrm>
              <a:off x="3025811" y="1687641"/>
              <a:ext cx="689546" cy="457200"/>
            </a:xfrm>
            <a:prstGeom prst="rect">
              <a:avLst/>
            </a:prstGeom>
            <a:noFill/>
            <a:ln>
              <a:noFill/>
            </a:ln>
          </p:spPr>
        </p:pic>
        <p:pic>
          <p:nvPicPr>
            <p:cNvPr id="22" name="Google Shape;224;p33">
              <a:extLst>
                <a:ext uri="{FF2B5EF4-FFF2-40B4-BE49-F238E27FC236}">
                  <a16:creationId xmlns:a16="http://schemas.microsoft.com/office/drawing/2014/main" id="{EDD86EAC-1666-4C88-A6C6-1CA47A1553C8}"/>
                </a:ext>
              </a:extLst>
            </p:cNvPr>
            <p:cNvPicPr preferRelativeResize="0"/>
            <p:nvPr/>
          </p:nvPicPr>
          <p:blipFill rotWithShape="1">
            <a:blip r:embed="rId11">
              <a:alphaModFix/>
            </a:blip>
            <a:srcRect/>
            <a:stretch/>
          </p:blipFill>
          <p:spPr>
            <a:xfrm>
              <a:off x="1367198" y="1530440"/>
              <a:ext cx="1271754" cy="771604"/>
            </a:xfrm>
            <a:prstGeom prst="rect">
              <a:avLst/>
            </a:prstGeom>
            <a:noFill/>
            <a:ln>
              <a:noFill/>
            </a:ln>
          </p:spPr>
        </p:pic>
        <p:pic>
          <p:nvPicPr>
            <p:cNvPr id="23" name="Google Shape;225;p33">
              <a:extLst>
                <a:ext uri="{FF2B5EF4-FFF2-40B4-BE49-F238E27FC236}">
                  <a16:creationId xmlns:a16="http://schemas.microsoft.com/office/drawing/2014/main" id="{82C1C74B-B569-4361-9248-41835FDC423D}"/>
                </a:ext>
              </a:extLst>
            </p:cNvPr>
            <p:cNvPicPr preferRelativeResize="0"/>
            <p:nvPr/>
          </p:nvPicPr>
          <p:blipFill rotWithShape="1">
            <a:blip r:embed="rId12">
              <a:alphaModFix/>
            </a:blip>
            <a:srcRect/>
            <a:stretch/>
          </p:blipFill>
          <p:spPr>
            <a:xfrm>
              <a:off x="5752353" y="1337537"/>
              <a:ext cx="1259689" cy="1157406"/>
            </a:xfrm>
            <a:prstGeom prst="rect">
              <a:avLst/>
            </a:prstGeom>
            <a:noFill/>
            <a:ln>
              <a:noFill/>
            </a:ln>
          </p:spPr>
        </p:pic>
      </p:grpSp>
      <p:grpSp>
        <p:nvGrpSpPr>
          <p:cNvPr id="24" name="Google Shape;226;p33">
            <a:extLst>
              <a:ext uri="{FF2B5EF4-FFF2-40B4-BE49-F238E27FC236}">
                <a16:creationId xmlns:a16="http://schemas.microsoft.com/office/drawing/2014/main" id="{C8E0B463-60C5-4803-99C6-485B8A9D38EF}"/>
              </a:ext>
            </a:extLst>
          </p:cNvPr>
          <p:cNvGrpSpPr>
            <a:grpSpLocks noChangeAspect="1"/>
          </p:cNvGrpSpPr>
          <p:nvPr/>
        </p:nvGrpSpPr>
        <p:grpSpPr>
          <a:xfrm>
            <a:off x="6405432" y="2967694"/>
            <a:ext cx="5524256" cy="320040"/>
            <a:chOff x="734772" y="844344"/>
            <a:chExt cx="7891805" cy="457200"/>
          </a:xfrm>
        </p:grpSpPr>
        <p:pic>
          <p:nvPicPr>
            <p:cNvPr id="26" name="Google Shape;228;p33">
              <a:extLst>
                <a:ext uri="{FF2B5EF4-FFF2-40B4-BE49-F238E27FC236}">
                  <a16:creationId xmlns:a16="http://schemas.microsoft.com/office/drawing/2014/main" id="{37592772-F804-49EF-94FC-09E2FE861BF7}"/>
                </a:ext>
              </a:extLst>
            </p:cNvPr>
            <p:cNvPicPr preferRelativeResize="0"/>
            <p:nvPr/>
          </p:nvPicPr>
          <p:blipFill rotWithShape="1">
            <a:blip r:embed="rId13">
              <a:alphaModFix/>
            </a:blip>
            <a:srcRect/>
            <a:stretch/>
          </p:blipFill>
          <p:spPr>
            <a:xfrm>
              <a:off x="5126121" y="951960"/>
              <a:ext cx="1583426" cy="290647"/>
            </a:xfrm>
            <a:prstGeom prst="rect">
              <a:avLst/>
            </a:prstGeom>
            <a:noFill/>
            <a:ln>
              <a:noFill/>
            </a:ln>
          </p:spPr>
        </p:pic>
        <p:pic>
          <p:nvPicPr>
            <p:cNvPr id="27" name="Google Shape;229;p33">
              <a:extLst>
                <a:ext uri="{FF2B5EF4-FFF2-40B4-BE49-F238E27FC236}">
                  <a16:creationId xmlns:a16="http://schemas.microsoft.com/office/drawing/2014/main" id="{8C6BCAB1-E945-40FF-A3B2-4F145CB1DD5E}"/>
                </a:ext>
              </a:extLst>
            </p:cNvPr>
            <p:cNvPicPr preferRelativeResize="0"/>
            <p:nvPr/>
          </p:nvPicPr>
          <p:blipFill rotWithShape="1">
            <a:blip r:embed="rId14">
              <a:alphaModFix/>
            </a:blip>
            <a:srcRect/>
            <a:stretch/>
          </p:blipFill>
          <p:spPr>
            <a:xfrm>
              <a:off x="7300674" y="937400"/>
              <a:ext cx="1325903" cy="290647"/>
            </a:xfrm>
            <a:prstGeom prst="rect">
              <a:avLst/>
            </a:prstGeom>
            <a:noFill/>
            <a:ln>
              <a:noFill/>
            </a:ln>
          </p:spPr>
        </p:pic>
        <p:pic>
          <p:nvPicPr>
            <p:cNvPr id="28" name="Google Shape;230;p33">
              <a:extLst>
                <a:ext uri="{FF2B5EF4-FFF2-40B4-BE49-F238E27FC236}">
                  <a16:creationId xmlns:a16="http://schemas.microsoft.com/office/drawing/2014/main" id="{7002FACC-86A7-4F30-A543-95F6655CE5FE}"/>
                </a:ext>
              </a:extLst>
            </p:cNvPr>
            <p:cNvPicPr preferRelativeResize="0"/>
            <p:nvPr/>
          </p:nvPicPr>
          <p:blipFill rotWithShape="1">
            <a:blip r:embed="rId15">
              <a:alphaModFix/>
            </a:blip>
            <a:srcRect l="-882" t="1425" r="71176" b="61364"/>
            <a:stretch/>
          </p:blipFill>
          <p:spPr>
            <a:xfrm>
              <a:off x="734772" y="844344"/>
              <a:ext cx="2093769" cy="457200"/>
            </a:xfrm>
            <a:prstGeom prst="rect">
              <a:avLst/>
            </a:prstGeom>
            <a:noFill/>
            <a:ln>
              <a:noFill/>
            </a:ln>
          </p:spPr>
        </p:pic>
      </p:grpSp>
    </p:spTree>
    <p:extLst>
      <p:ext uri="{BB962C8B-B14F-4D97-AF65-F5344CB8AC3E}">
        <p14:creationId xmlns:p14="http://schemas.microsoft.com/office/powerpoint/2010/main" val="2831553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3" name="Text Placeholder 12">
            <a:extLst>
              <a:ext uri="{FF2B5EF4-FFF2-40B4-BE49-F238E27FC236}">
                <a16:creationId xmlns:a16="http://schemas.microsoft.com/office/drawing/2014/main" id="{49A33B25-A52C-41B3-8148-613E1E887F6B}"/>
              </a:ext>
            </a:extLst>
          </p:cNvPr>
          <p:cNvSpPr>
            <a:spLocks noGrp="1"/>
          </p:cNvSpPr>
          <p:nvPr>
            <p:ph type="body" sz="quarter" idx="12"/>
          </p:nvPr>
        </p:nvSpPr>
        <p:spPr>
          <a:xfrm>
            <a:off x="747424" y="1155080"/>
            <a:ext cx="10512425" cy="1288039"/>
          </a:xfrm>
        </p:spPr>
        <p:txBody>
          <a:bodyPr>
            <a:normAutofit fontScale="92500"/>
          </a:bodyPr>
          <a:lstStyle/>
          <a:p>
            <a:pPr marL="0" indent="0">
              <a:buNone/>
            </a:pPr>
            <a:r>
              <a:rPr lang="en-CA" sz="3000" dirty="0"/>
              <a:t>6.1 Recently Completed: </a:t>
            </a:r>
          </a:p>
          <a:p>
            <a:pPr marL="0" indent="0">
              <a:buNone/>
            </a:pPr>
            <a:r>
              <a:rPr lang="en-US" sz="3000" dirty="0"/>
              <a:t>“IoT Cyber Security Guidelines, Standards and Verification Systems”  </a:t>
            </a:r>
            <a:endParaRPr lang="en-CA" sz="3000" dirty="0"/>
          </a:p>
          <a:p>
            <a:pPr marL="0" indent="0">
              <a:buNone/>
            </a:pPr>
            <a:endParaRPr lang="en-CA" dirty="0"/>
          </a:p>
        </p:txBody>
      </p:sp>
      <p:sp>
        <p:nvSpPr>
          <p:cNvPr id="3" name="Slide Number Placeholder 2">
            <a:extLst>
              <a:ext uri="{FF2B5EF4-FFF2-40B4-BE49-F238E27FC236}">
                <a16:creationId xmlns:a16="http://schemas.microsoft.com/office/drawing/2014/main" id="{17D930DB-7296-4222-8B89-1B4B210822A0}"/>
              </a:ext>
            </a:extLst>
          </p:cNvPr>
          <p:cNvSpPr>
            <a:spLocks noGrp="1"/>
          </p:cNvSpPr>
          <p:nvPr>
            <p:ph type="sldNum" sz="quarter" idx="14"/>
          </p:nvPr>
        </p:nvSpPr>
        <p:spPr/>
        <p:txBody>
          <a:bodyPr/>
          <a:lstStyle/>
          <a:p>
            <a:fld id="{4658F449-AC56-C64A-8488-86A10DE691DA}" type="slidenum">
              <a:rPr lang="en-US" smtClean="0"/>
              <a:pPr/>
              <a:t>28</a:t>
            </a:fld>
            <a:endParaRPr lang="en-US"/>
          </a:p>
        </p:txBody>
      </p:sp>
      <p:sp>
        <p:nvSpPr>
          <p:cNvPr id="5" name="Rectangle 4">
            <a:extLst>
              <a:ext uri="{FF2B5EF4-FFF2-40B4-BE49-F238E27FC236}">
                <a16:creationId xmlns:a16="http://schemas.microsoft.com/office/drawing/2014/main" id="{2B0957A4-CD63-4FBD-A7EC-3D5FB6AEA38D}"/>
              </a:ext>
            </a:extLst>
          </p:cNvPr>
          <p:cNvSpPr/>
          <p:nvPr/>
        </p:nvSpPr>
        <p:spPr>
          <a:xfrm>
            <a:off x="4086870" y="5795253"/>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sp>
        <p:nvSpPr>
          <p:cNvPr id="10" name="TextBox 9">
            <a:extLst>
              <a:ext uri="{FF2B5EF4-FFF2-40B4-BE49-F238E27FC236}">
                <a16:creationId xmlns:a16="http://schemas.microsoft.com/office/drawing/2014/main" id="{6F77893E-07C5-48AD-83B4-C09C321EBF99}"/>
              </a:ext>
            </a:extLst>
          </p:cNvPr>
          <p:cNvSpPr txBox="1"/>
          <p:nvPr/>
        </p:nvSpPr>
        <p:spPr>
          <a:xfrm>
            <a:off x="838200" y="2368157"/>
            <a:ext cx="8553563" cy="6617196"/>
          </a:xfrm>
          <a:prstGeom prst="rect">
            <a:avLst/>
          </a:prstGeom>
          <a:noFill/>
        </p:spPr>
        <p:txBody>
          <a:bodyPr wrap="square" numCol="2" rtlCol="0">
            <a:spAutoFit/>
          </a:bodyPr>
          <a:lstStyle/>
          <a:p>
            <a:pPr lvl="0"/>
            <a:r>
              <a:rPr lang="en-CA" sz="1400" dirty="0" err="1">
                <a:solidFill>
                  <a:srgbClr val="464646"/>
                </a:solidFill>
              </a:rPr>
              <a:t>Agelight</a:t>
            </a:r>
            <a:r>
              <a:rPr lang="en-CA" sz="1400" dirty="0">
                <a:solidFill>
                  <a:srgbClr val="464646"/>
                </a:solidFill>
              </a:rPr>
              <a:t> Digital Trust Advisory Group</a:t>
            </a:r>
          </a:p>
          <a:p>
            <a:pPr lvl="0"/>
            <a:r>
              <a:rPr lang="en-CA" sz="1400" dirty="0">
                <a:solidFill>
                  <a:srgbClr val="464646"/>
                </a:solidFill>
              </a:rPr>
              <a:t>ARC Advisory Group</a:t>
            </a:r>
          </a:p>
          <a:p>
            <a:pPr lvl="0"/>
            <a:r>
              <a:rPr lang="en-CA" sz="1400" dirty="0" err="1">
                <a:solidFill>
                  <a:srgbClr val="464646"/>
                </a:solidFill>
              </a:rPr>
              <a:t>ArcoLogix</a:t>
            </a:r>
            <a:r>
              <a:rPr lang="en-CA" sz="1400" dirty="0">
                <a:solidFill>
                  <a:srgbClr val="464646"/>
                </a:solidFill>
              </a:rPr>
              <a:t> LLC</a:t>
            </a:r>
          </a:p>
          <a:p>
            <a:pPr lvl="0"/>
            <a:r>
              <a:rPr lang="en-CA" sz="1400" dirty="0">
                <a:solidFill>
                  <a:srgbClr val="464646"/>
                </a:solidFill>
              </a:rPr>
              <a:t>Automation Standards Compliance Institute</a:t>
            </a:r>
          </a:p>
          <a:p>
            <a:pPr lvl="0"/>
            <a:r>
              <a:rPr lang="en-CA" sz="1400" dirty="0">
                <a:solidFill>
                  <a:srgbClr val="464646"/>
                </a:solidFill>
              </a:rPr>
              <a:t>BC Hydro</a:t>
            </a:r>
          </a:p>
          <a:p>
            <a:pPr lvl="0"/>
            <a:r>
              <a:rPr lang="en-CA" sz="1400" dirty="0">
                <a:solidFill>
                  <a:srgbClr val="464646"/>
                </a:solidFill>
              </a:rPr>
              <a:t>CANASA (Canadian Security Association)</a:t>
            </a:r>
          </a:p>
          <a:p>
            <a:pPr lvl="0"/>
            <a:r>
              <a:rPr lang="en-CA" sz="1400" dirty="0">
                <a:solidFill>
                  <a:srgbClr val="464646"/>
                </a:solidFill>
              </a:rPr>
              <a:t>Compass Intelligence, LLC</a:t>
            </a:r>
          </a:p>
          <a:p>
            <a:pPr lvl="0"/>
            <a:r>
              <a:rPr lang="en-CA" sz="1400" dirty="0">
                <a:solidFill>
                  <a:srgbClr val="464646"/>
                </a:solidFill>
              </a:rPr>
              <a:t>Consultant</a:t>
            </a:r>
          </a:p>
          <a:p>
            <a:pPr lvl="0"/>
            <a:r>
              <a:rPr lang="en-CA" sz="1400" dirty="0">
                <a:solidFill>
                  <a:srgbClr val="464646"/>
                </a:solidFill>
              </a:rPr>
              <a:t>Control4</a:t>
            </a:r>
          </a:p>
          <a:p>
            <a:pPr lvl="0"/>
            <a:r>
              <a:rPr lang="en-CA" sz="1400" dirty="0" err="1">
                <a:solidFill>
                  <a:srgbClr val="464646"/>
                </a:solidFill>
              </a:rPr>
              <a:t>CopperTree</a:t>
            </a:r>
            <a:r>
              <a:rPr lang="en-CA" sz="1400" dirty="0">
                <a:solidFill>
                  <a:srgbClr val="464646"/>
                </a:solidFill>
              </a:rPr>
              <a:t> Analytics Inc.</a:t>
            </a:r>
          </a:p>
          <a:p>
            <a:pPr lvl="0"/>
            <a:r>
              <a:rPr lang="en-CA" sz="1400" dirty="0">
                <a:solidFill>
                  <a:srgbClr val="464646"/>
                </a:solidFill>
              </a:rPr>
              <a:t>CSA Group</a:t>
            </a:r>
          </a:p>
          <a:p>
            <a:pPr lvl="0"/>
            <a:r>
              <a:rPr lang="en-CA" sz="1400" dirty="0">
                <a:solidFill>
                  <a:srgbClr val="464646"/>
                </a:solidFill>
              </a:rPr>
              <a:t>Domotz</a:t>
            </a:r>
          </a:p>
          <a:p>
            <a:pPr lvl="0"/>
            <a:r>
              <a:rPr lang="en-CA" sz="1400" dirty="0" err="1">
                <a:solidFill>
                  <a:srgbClr val="464646"/>
                </a:solidFill>
              </a:rPr>
              <a:t>eMcRey</a:t>
            </a:r>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r>
              <a:rPr lang="en-CA" sz="1400" dirty="0">
                <a:solidFill>
                  <a:srgbClr val="464646"/>
                </a:solidFill>
              </a:rPr>
              <a:t>EXP</a:t>
            </a:r>
          </a:p>
          <a:p>
            <a:pPr lvl="0"/>
            <a:r>
              <a:rPr lang="en-CA" sz="1400" dirty="0">
                <a:solidFill>
                  <a:srgbClr val="464646"/>
                </a:solidFill>
              </a:rPr>
              <a:t>George Brown College</a:t>
            </a:r>
          </a:p>
          <a:p>
            <a:pPr lvl="0"/>
            <a:r>
              <a:rPr lang="en-CA" sz="1400" dirty="0">
                <a:solidFill>
                  <a:srgbClr val="464646"/>
                </a:solidFill>
              </a:rPr>
              <a:t>Honeywell International Inc.</a:t>
            </a:r>
          </a:p>
          <a:p>
            <a:pPr lvl="0"/>
            <a:r>
              <a:rPr lang="en-CA" sz="1400" dirty="0">
                <a:solidFill>
                  <a:srgbClr val="464646"/>
                </a:solidFill>
              </a:rPr>
              <a:t>Johnson Controls Inc.</a:t>
            </a:r>
          </a:p>
          <a:p>
            <a:pPr lvl="0"/>
            <a:r>
              <a:rPr lang="en-CA" sz="1400" dirty="0">
                <a:solidFill>
                  <a:srgbClr val="464646"/>
                </a:solidFill>
              </a:rPr>
              <a:t>Ken Wacks Associates</a:t>
            </a:r>
          </a:p>
          <a:p>
            <a:pPr lvl="0"/>
            <a:r>
              <a:rPr lang="en-CA" sz="1400" dirty="0" err="1">
                <a:solidFill>
                  <a:srgbClr val="464646"/>
                </a:solidFill>
              </a:rPr>
              <a:t>LonMark</a:t>
            </a:r>
            <a:r>
              <a:rPr lang="en-CA" sz="1400" dirty="0">
                <a:solidFill>
                  <a:srgbClr val="464646"/>
                </a:solidFill>
              </a:rPr>
              <a:t> International</a:t>
            </a:r>
          </a:p>
          <a:p>
            <a:pPr lvl="0"/>
            <a:r>
              <a:rPr lang="en-CA" sz="1400" dirty="0">
                <a:solidFill>
                  <a:srgbClr val="464646"/>
                </a:solidFill>
              </a:rPr>
              <a:t>National Electrical Manufacturers Association (NEMA)</a:t>
            </a:r>
          </a:p>
          <a:p>
            <a:pPr lvl="0"/>
            <a:r>
              <a:rPr lang="en-CA" sz="1400" dirty="0">
                <a:solidFill>
                  <a:srgbClr val="464646"/>
                </a:solidFill>
              </a:rPr>
              <a:t>RYCOM Corporation</a:t>
            </a:r>
          </a:p>
          <a:p>
            <a:pPr lvl="0"/>
            <a:r>
              <a:rPr lang="en-CA" sz="1400" dirty="0">
                <a:solidFill>
                  <a:srgbClr val="464646"/>
                </a:solidFill>
              </a:rPr>
              <a:t>Sustainable Resources Management Inc.</a:t>
            </a:r>
          </a:p>
          <a:p>
            <a:pPr lvl="0"/>
            <a:r>
              <a:rPr lang="en-CA" sz="1400" dirty="0" err="1">
                <a:solidFill>
                  <a:srgbClr val="464646"/>
                </a:solidFill>
              </a:rPr>
              <a:t>Syska</a:t>
            </a:r>
            <a:r>
              <a:rPr lang="en-CA" sz="1400" dirty="0">
                <a:solidFill>
                  <a:srgbClr val="464646"/>
                </a:solidFill>
              </a:rPr>
              <a:t> Hennessy Group</a:t>
            </a:r>
          </a:p>
          <a:p>
            <a:pPr lvl="0"/>
            <a:r>
              <a:rPr lang="en-CA" sz="1400" dirty="0">
                <a:solidFill>
                  <a:srgbClr val="464646"/>
                </a:solidFill>
              </a:rPr>
              <a:t>TC9, Inc</a:t>
            </a:r>
          </a:p>
          <a:p>
            <a:pPr lvl="0"/>
            <a:r>
              <a:rPr lang="en-CA" sz="1400" dirty="0">
                <a:solidFill>
                  <a:srgbClr val="464646"/>
                </a:solidFill>
              </a:rPr>
              <a:t>The </a:t>
            </a:r>
            <a:r>
              <a:rPr lang="en-CA" sz="1400" dirty="0" err="1">
                <a:solidFill>
                  <a:srgbClr val="464646"/>
                </a:solidFill>
              </a:rPr>
              <a:t>Siemon</a:t>
            </a:r>
            <a:r>
              <a:rPr lang="en-CA" sz="1400" dirty="0">
                <a:solidFill>
                  <a:srgbClr val="464646"/>
                </a:solidFill>
              </a:rPr>
              <a:t> Company</a:t>
            </a:r>
          </a:p>
          <a:p>
            <a:pPr lvl="0"/>
            <a:endParaRPr lang="en-CA" sz="1400" dirty="0">
              <a:solidFill>
                <a:srgbClr val="464646"/>
              </a:solidFill>
            </a:endParaRP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pic>
        <p:nvPicPr>
          <p:cNvPr id="8" name="Picture 7">
            <a:extLst>
              <a:ext uri="{FF2B5EF4-FFF2-40B4-BE49-F238E27FC236}">
                <a16:creationId xmlns:a16="http://schemas.microsoft.com/office/drawing/2014/main" id="{683F3644-4977-436D-A0B8-F862CEECE715}"/>
              </a:ext>
            </a:extLst>
          </p:cNvPr>
          <p:cNvPicPr>
            <a:picLocks noChangeAspect="1"/>
          </p:cNvPicPr>
          <p:nvPr/>
        </p:nvPicPr>
        <p:blipFill>
          <a:blip r:embed="rId2"/>
          <a:stretch>
            <a:fillRect/>
          </a:stretch>
        </p:blipFill>
        <p:spPr>
          <a:xfrm>
            <a:off x="9254118" y="2317165"/>
            <a:ext cx="2692856" cy="3478088"/>
          </a:xfrm>
          <a:prstGeom prst="rect">
            <a:avLst/>
          </a:prstGeom>
          <a:effectLst>
            <a:glow rad="279400">
              <a:srgbClr val="E83E1D">
                <a:alpha val="26000"/>
              </a:srgbClr>
            </a:glow>
          </a:effectLst>
        </p:spPr>
      </p:pic>
    </p:spTree>
    <p:extLst>
      <p:ext uri="{BB962C8B-B14F-4D97-AF65-F5344CB8AC3E}">
        <p14:creationId xmlns:p14="http://schemas.microsoft.com/office/powerpoint/2010/main" val="3321485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“Energy Metering and Power Quality Metering in North America”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29</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8553563" cy="5539978"/>
          </a:xfrm>
          <a:prstGeom prst="rect">
            <a:avLst/>
          </a:prstGeom>
          <a:noFill/>
        </p:spPr>
        <p:txBody>
          <a:bodyPr wrap="square" numCol="2" rtlCol="0">
            <a:spAutoFit/>
          </a:bodyPr>
          <a:lstStyle/>
          <a:p>
            <a:pPr lvl="0"/>
            <a:r>
              <a:rPr lang="en-CA" dirty="0" err="1">
                <a:solidFill>
                  <a:srgbClr val="464646"/>
                </a:solidFill>
              </a:rPr>
              <a:t>ArcoLogix</a:t>
            </a:r>
            <a:r>
              <a:rPr lang="en-CA" dirty="0">
                <a:solidFill>
                  <a:srgbClr val="464646"/>
                </a:solidFill>
              </a:rPr>
              <a:t> LLC</a:t>
            </a:r>
          </a:p>
          <a:p>
            <a:pPr lvl="0"/>
            <a:r>
              <a:rPr lang="en-CA" dirty="0">
                <a:solidFill>
                  <a:srgbClr val="464646"/>
                </a:solidFill>
              </a:rPr>
              <a:t>Asian Institute of Intelligent Buildings</a:t>
            </a:r>
          </a:p>
          <a:p>
            <a:pPr lvl="0"/>
            <a:r>
              <a:rPr lang="en-CA" dirty="0">
                <a:solidFill>
                  <a:srgbClr val="464646"/>
                </a:solidFill>
              </a:rPr>
              <a:t>Brainwave Research Corp.</a:t>
            </a:r>
          </a:p>
          <a:p>
            <a:pPr lvl="0"/>
            <a:r>
              <a:rPr lang="en-CA" dirty="0">
                <a:solidFill>
                  <a:srgbClr val="464646"/>
                </a:solidFill>
              </a:rPr>
              <a:t>CMG</a:t>
            </a:r>
          </a:p>
          <a:p>
            <a:pPr lvl="0"/>
            <a:r>
              <a:rPr lang="en-CA" dirty="0">
                <a:solidFill>
                  <a:srgbClr val="464646"/>
                </a:solidFill>
              </a:rPr>
              <a:t>Convergint Technologies</a:t>
            </a:r>
          </a:p>
          <a:p>
            <a:pPr lvl="0"/>
            <a:r>
              <a:rPr lang="en-CA" dirty="0" err="1">
                <a:solidFill>
                  <a:srgbClr val="464646"/>
                </a:solidFill>
              </a:rPr>
              <a:t>CopperTree</a:t>
            </a:r>
            <a:r>
              <a:rPr lang="en-CA" dirty="0">
                <a:solidFill>
                  <a:srgbClr val="464646"/>
                </a:solidFill>
              </a:rPr>
              <a:t> Analytics Inc.</a:t>
            </a:r>
          </a:p>
          <a:p>
            <a:pPr lvl="0"/>
            <a:r>
              <a:rPr lang="en-CA" dirty="0">
                <a:solidFill>
                  <a:srgbClr val="464646"/>
                </a:solidFill>
              </a:rPr>
              <a:t>Current, powered by GE</a:t>
            </a:r>
          </a:p>
          <a:p>
            <a:pPr lvl="0"/>
            <a:r>
              <a:rPr lang="en-CA" dirty="0">
                <a:solidFill>
                  <a:srgbClr val="464646"/>
                </a:solidFill>
              </a:rPr>
              <a:t>Cyber Power Systems, Inc.</a:t>
            </a:r>
          </a:p>
          <a:p>
            <a:pPr lvl="0"/>
            <a:r>
              <a:rPr lang="en-CA" dirty="0">
                <a:solidFill>
                  <a:srgbClr val="464646"/>
                </a:solidFill>
              </a:rPr>
              <a:t>Domotz</a:t>
            </a:r>
          </a:p>
          <a:p>
            <a:pPr lvl="0"/>
            <a:r>
              <a:rPr lang="en-CA" dirty="0" err="1">
                <a:solidFill>
                  <a:srgbClr val="464646"/>
                </a:solidFill>
              </a:rPr>
              <a:t>Enercare</a:t>
            </a:r>
            <a:r>
              <a:rPr lang="en-CA" dirty="0">
                <a:solidFill>
                  <a:srgbClr val="464646"/>
                </a:solidFill>
              </a:rPr>
              <a:t> Connections Inc.</a:t>
            </a:r>
          </a:p>
          <a:p>
            <a:pPr lvl="0"/>
            <a:r>
              <a:rPr lang="en-CA" dirty="0">
                <a:solidFill>
                  <a:srgbClr val="464646"/>
                </a:solidFill>
              </a:rPr>
              <a:t>EZ Meter Technologies</a:t>
            </a: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endParaRPr lang="en-CA" dirty="0">
              <a:solidFill>
                <a:srgbClr val="464646"/>
              </a:solidFill>
            </a:endParaRPr>
          </a:p>
          <a:p>
            <a:pPr lvl="0"/>
            <a:r>
              <a:rPr lang="en-CA" dirty="0">
                <a:solidFill>
                  <a:srgbClr val="464646"/>
                </a:solidFill>
              </a:rPr>
              <a:t>Honeywell International Inc.</a:t>
            </a:r>
          </a:p>
          <a:p>
            <a:pPr lvl="0"/>
            <a:r>
              <a:rPr lang="en-CA" dirty="0">
                <a:solidFill>
                  <a:srgbClr val="464646"/>
                </a:solidFill>
              </a:rPr>
              <a:t>Ken Wacks Associates</a:t>
            </a:r>
          </a:p>
          <a:p>
            <a:pPr lvl="0"/>
            <a:r>
              <a:rPr lang="en-CA" dirty="0">
                <a:solidFill>
                  <a:srgbClr val="464646"/>
                </a:solidFill>
              </a:rPr>
              <a:t>Public Works and Government Services Canada</a:t>
            </a:r>
          </a:p>
          <a:p>
            <a:pPr lvl="0"/>
            <a:r>
              <a:rPr lang="en-CA" dirty="0">
                <a:solidFill>
                  <a:srgbClr val="464646"/>
                </a:solidFill>
              </a:rPr>
              <a:t>Renesas Electronics America Inc.</a:t>
            </a:r>
          </a:p>
          <a:p>
            <a:pPr lvl="0"/>
            <a:r>
              <a:rPr lang="en-CA" dirty="0">
                <a:solidFill>
                  <a:srgbClr val="464646"/>
                </a:solidFill>
              </a:rPr>
              <a:t>Robert H Lane and Associates Inc.</a:t>
            </a:r>
          </a:p>
          <a:p>
            <a:pPr lvl="0"/>
            <a:r>
              <a:rPr lang="en-CA" dirty="0">
                <a:solidFill>
                  <a:srgbClr val="464646"/>
                </a:solidFill>
              </a:rPr>
              <a:t>Schneider Electric</a:t>
            </a:r>
          </a:p>
          <a:p>
            <a:pPr lvl="0"/>
            <a:r>
              <a:rPr lang="en-CA" dirty="0">
                <a:solidFill>
                  <a:srgbClr val="464646"/>
                </a:solidFill>
              </a:rPr>
              <a:t>Sustainable Resources Management</a:t>
            </a:r>
          </a:p>
          <a:p>
            <a:pPr lvl="0"/>
            <a:r>
              <a:rPr lang="en-CA" dirty="0" err="1">
                <a:solidFill>
                  <a:srgbClr val="464646"/>
                </a:solidFill>
              </a:rPr>
              <a:t>Triacta</a:t>
            </a:r>
            <a:r>
              <a:rPr lang="en-CA" dirty="0">
                <a:solidFill>
                  <a:srgbClr val="464646"/>
                </a:solidFill>
              </a:rPr>
              <a:t> Power Solutions</a:t>
            </a:r>
          </a:p>
          <a:p>
            <a:pPr lvl="0"/>
            <a:r>
              <a:rPr lang="en-CA" dirty="0" err="1">
                <a:solidFill>
                  <a:srgbClr val="464646"/>
                </a:solidFill>
              </a:rPr>
              <a:t>Zinwave</a:t>
            </a:r>
            <a:endParaRPr lang="en-CA" dirty="0">
              <a:solidFill>
                <a:srgbClr val="464646"/>
              </a:solidFill>
            </a:endParaRPr>
          </a:p>
          <a:p>
            <a:pPr lvl="0"/>
            <a:endParaRPr lang="en-CA" sz="1400" dirty="0">
              <a:solidFill>
                <a:srgbClr val="464646"/>
              </a:solidFill>
            </a:endParaRP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506290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IBC</a:t>
            </a:r>
            <a:br>
              <a:rPr lang="en-US" altLang="en-US" sz="2800" b="1" dirty="0"/>
            </a:br>
            <a:r>
              <a:rPr lang="en-US" sz="2800" dirty="0"/>
              <a:t>Trevor Nightingale (National Research Council)</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1833791" y="5307107"/>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3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a:t>
            </a:r>
          </a:p>
        </p:txBody>
      </p:sp>
      <p:sp>
        <p:nvSpPr>
          <p:cNvPr id="20" name="Rectangle 5">
            <a:extLst>
              <a:ext uri="{FF2B5EF4-FFF2-40B4-BE49-F238E27FC236}">
                <a16:creationId xmlns:a16="http://schemas.microsoft.com/office/drawing/2014/main" id="{CB4AB415-BA38-4DC5-B7FD-08E623B1191E}"/>
              </a:ext>
            </a:extLst>
          </p:cNvPr>
          <p:cNvSpPr>
            <a:spLocks noChangeArrowheads="1"/>
          </p:cNvSpPr>
          <p:nvPr/>
        </p:nvSpPr>
        <p:spPr bwMode="auto">
          <a:xfrm>
            <a:off x="1404196" y="2946345"/>
            <a:ext cx="1984301"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Trevor Nightingale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Director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National </a:t>
            </a:r>
            <a:r>
              <a:rPr lang="en-US" altLang="en-US" sz="1600" dirty="0">
                <a:solidFill>
                  <a:schemeClr val="tx1"/>
                </a:solidFill>
                <a:ea typeface="SimSun" pitchFamily="2" charset="-122"/>
                <a:cs typeface="Arial" pitchFamily="34" charset="0"/>
              </a:rPr>
              <a:t>Research</a:t>
            </a:r>
            <a:r>
              <a:rPr lang="fr-FR" altLang="en-US" sz="1600" dirty="0">
                <a:solidFill>
                  <a:schemeClr val="tx1"/>
                </a:solidFill>
                <a:ea typeface="SimSun" pitchFamily="2" charset="-122"/>
                <a:cs typeface="Arial" pitchFamily="34" charset="0"/>
              </a:rPr>
              <a:t> Council </a:t>
            </a:r>
            <a:endParaRPr lang="en-CA" altLang="en-US" sz="1600" dirty="0">
              <a:solidFill>
                <a:schemeClr val="tx1"/>
              </a:solidFill>
              <a:ea typeface="SimSun" pitchFamily="2" charset="-122"/>
              <a:cs typeface="Arial" pitchFamily="34" charset="0"/>
            </a:endParaRPr>
          </a:p>
        </p:txBody>
      </p:sp>
      <p:sp>
        <p:nvSpPr>
          <p:cNvPr id="21" name="Rectangle 1">
            <a:extLst>
              <a:ext uri="{FF2B5EF4-FFF2-40B4-BE49-F238E27FC236}">
                <a16:creationId xmlns:a16="http://schemas.microsoft.com/office/drawing/2014/main" id="{86E64B05-7FFF-4F93-8459-D2672A6CF94D}"/>
              </a:ext>
            </a:extLst>
          </p:cNvPr>
          <p:cNvSpPr>
            <a:spLocks noChangeArrowheads="1"/>
          </p:cNvSpPr>
          <p:nvPr/>
        </p:nvSpPr>
        <p:spPr bwMode="auto">
          <a:xfrm>
            <a:off x="7595486" y="6079012"/>
            <a:ext cx="1699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tx1"/>
                </a:solidFill>
                <a:ea typeface="SimSun" pitchFamily="2" charset="-122"/>
              </a:rPr>
              <a:t>www.caba.org/ibc</a:t>
            </a:r>
          </a:p>
        </p:txBody>
      </p:sp>
      <p:sp>
        <p:nvSpPr>
          <p:cNvPr id="22" name="Rectangle 5">
            <a:extLst>
              <a:ext uri="{FF2B5EF4-FFF2-40B4-BE49-F238E27FC236}">
                <a16:creationId xmlns:a16="http://schemas.microsoft.com/office/drawing/2014/main" id="{452A5BAA-CC36-4C40-B236-63AD5C8B9B3A}"/>
              </a:ext>
            </a:extLst>
          </p:cNvPr>
          <p:cNvSpPr>
            <a:spLocks noChangeArrowheads="1"/>
          </p:cNvSpPr>
          <p:nvPr/>
        </p:nvSpPr>
        <p:spPr bwMode="auto">
          <a:xfrm>
            <a:off x="9132634" y="2941933"/>
            <a:ext cx="232035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Global Business Development Manager, Intelligent Buildings</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The </a:t>
            </a:r>
            <a:r>
              <a:rPr lang="en-US" altLang="en-US" sz="1600" dirty="0" err="1">
                <a:solidFill>
                  <a:schemeClr val="tx1"/>
                </a:solidFill>
                <a:ea typeface="SimSun" pitchFamily="2" charset="-122"/>
                <a:cs typeface="Arial" pitchFamily="34" charset="0"/>
              </a:rPr>
              <a:t>Siemon</a:t>
            </a:r>
            <a:r>
              <a:rPr lang="en-US" altLang="en-US" sz="1600" dirty="0">
                <a:solidFill>
                  <a:schemeClr val="tx1"/>
                </a:solidFill>
                <a:ea typeface="SimSun" pitchFamily="2" charset="-122"/>
                <a:cs typeface="Arial" pitchFamily="34" charset="0"/>
              </a:rPr>
              <a:t> Company</a:t>
            </a:r>
          </a:p>
        </p:txBody>
      </p:sp>
      <p:pic>
        <p:nvPicPr>
          <p:cNvPr id="23" name="Picture 13" descr="Trevor Nightingale">
            <a:extLst>
              <a:ext uri="{FF2B5EF4-FFF2-40B4-BE49-F238E27FC236}">
                <a16:creationId xmlns:a16="http://schemas.microsoft.com/office/drawing/2014/main" id="{A410DFAC-C732-4428-A126-6721C80B4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611" y="114543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Robert (Bob) Lane">
            <a:extLst>
              <a:ext uri="{FF2B5EF4-FFF2-40B4-BE49-F238E27FC236}">
                <a16:creationId xmlns:a16="http://schemas.microsoft.com/office/drawing/2014/main" id="{82AC50B6-39F0-4E8B-A52D-A216270F4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266" y="1145434"/>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Bob Allan">
            <a:extLst>
              <a:ext uri="{FF2B5EF4-FFF2-40B4-BE49-F238E27FC236}">
                <a16:creationId xmlns:a16="http://schemas.microsoft.com/office/drawing/2014/main" id="{FABE7419-2E1C-4778-9228-B333FBC0E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9345" y="1147023"/>
            <a:ext cx="18002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5">
            <a:extLst>
              <a:ext uri="{FF2B5EF4-FFF2-40B4-BE49-F238E27FC236}">
                <a16:creationId xmlns:a16="http://schemas.microsoft.com/office/drawing/2014/main" id="{E45C3CA7-DD36-4C85-A1E4-1DFEB9399EC5}"/>
              </a:ext>
            </a:extLst>
          </p:cNvPr>
          <p:cNvSpPr>
            <a:spLocks noChangeArrowheads="1"/>
          </p:cNvSpPr>
          <p:nvPr/>
        </p:nvSpPr>
        <p:spPr bwMode="auto">
          <a:xfrm>
            <a:off x="6552819" y="2942373"/>
            <a:ext cx="221707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27" name="Picture 6" descr="Image result for the siemon company logo">
            <a:extLst>
              <a:ext uri="{FF2B5EF4-FFF2-40B4-BE49-F238E27FC236}">
                <a16:creationId xmlns:a16="http://schemas.microsoft.com/office/drawing/2014/main" id="{6DEFB0B0-F5BB-42CB-B87F-2E8230E54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9345" y="4499228"/>
            <a:ext cx="2030539" cy="6759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Image result for NRC logo national research council of canada">
            <a:extLst>
              <a:ext uri="{FF2B5EF4-FFF2-40B4-BE49-F238E27FC236}">
                <a16:creationId xmlns:a16="http://schemas.microsoft.com/office/drawing/2014/main" id="{0A5349BB-6415-4C04-86B4-A139CA065A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020" y="4294766"/>
            <a:ext cx="1626354" cy="7969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Lane Consulting">
            <a:extLst>
              <a:ext uri="{FF2B5EF4-FFF2-40B4-BE49-F238E27FC236}">
                <a16:creationId xmlns:a16="http://schemas.microsoft.com/office/drawing/2014/main" id="{D067BE7F-0483-419F-8AC9-9F590DE30D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0266" y="4523542"/>
            <a:ext cx="1367208" cy="6273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arsha Chandrashekar">
            <a:extLst>
              <a:ext uri="{FF2B5EF4-FFF2-40B4-BE49-F238E27FC236}">
                <a16:creationId xmlns:a16="http://schemas.microsoft.com/office/drawing/2014/main" id="{94C66E5A-6DEF-4FAA-8E6D-5373A6772B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5690" y="1129938"/>
            <a:ext cx="1815722" cy="181572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5">
            <a:extLst>
              <a:ext uri="{FF2B5EF4-FFF2-40B4-BE49-F238E27FC236}">
                <a16:creationId xmlns:a16="http://schemas.microsoft.com/office/drawing/2014/main" id="{3484B854-0E7A-4105-A196-FD55C66FCA8A}"/>
              </a:ext>
            </a:extLst>
          </p:cNvPr>
          <p:cNvSpPr>
            <a:spLocks noChangeArrowheads="1"/>
          </p:cNvSpPr>
          <p:nvPr/>
        </p:nvSpPr>
        <p:spPr bwMode="auto">
          <a:xfrm>
            <a:off x="3967614" y="2945659"/>
            <a:ext cx="2676343"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Inc</a:t>
            </a:r>
          </a:p>
        </p:txBody>
      </p:sp>
      <p:pic>
        <p:nvPicPr>
          <p:cNvPr id="34" name="Picture 33">
            <a:extLst>
              <a:ext uri="{FF2B5EF4-FFF2-40B4-BE49-F238E27FC236}">
                <a16:creationId xmlns:a16="http://schemas.microsoft.com/office/drawing/2014/main" id="{3DBCBA2C-DF43-4CBD-97C4-3701413879C0}"/>
              </a:ext>
            </a:extLst>
          </p:cNvPr>
          <p:cNvPicPr>
            <a:picLocks noChangeAspect="1"/>
          </p:cNvPicPr>
          <p:nvPr/>
        </p:nvPicPr>
        <p:blipFill rotWithShape="1">
          <a:blip r:embed="rId9"/>
          <a:srcRect l="8992" t="36439" r="10686" b="38325"/>
          <a:stretch/>
        </p:blipFill>
        <p:spPr>
          <a:xfrm>
            <a:off x="3934711" y="4219453"/>
            <a:ext cx="1950915" cy="473539"/>
          </a:xfrm>
          <a:prstGeom prst="rect">
            <a:avLst/>
          </a:prstGeom>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dirty="0"/>
              <a:t>“Multi-MHz Wireless Power Transfer and Its Commercial Applications”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30</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200" y="2368157"/>
            <a:ext cx="12877800" cy="1354217"/>
          </a:xfrm>
          <a:prstGeom prst="rect">
            <a:avLst/>
          </a:prstGeom>
          <a:noFill/>
        </p:spPr>
        <p:txBody>
          <a:bodyPr wrap="square" numCol="2" rtlCol="0">
            <a:spAutoFit/>
          </a:bodyPr>
          <a:lstStyle/>
          <a:p>
            <a:pPr lvl="0"/>
            <a:r>
              <a:rPr lang="en-US" dirty="0" err="1">
                <a:solidFill>
                  <a:srgbClr val="464646"/>
                </a:solidFill>
              </a:rPr>
              <a:t>Airfuel</a:t>
            </a:r>
            <a:r>
              <a:rPr lang="en-US" dirty="0">
                <a:solidFill>
                  <a:srgbClr val="464646"/>
                </a:solidFill>
              </a:rPr>
              <a:t> Alliance</a:t>
            </a:r>
          </a:p>
          <a:p>
            <a:pPr lvl="0"/>
            <a:r>
              <a:rPr lang="en-US" dirty="0">
                <a:solidFill>
                  <a:srgbClr val="464646"/>
                </a:solidFill>
              </a:rPr>
              <a:t>University of Michigan - Shanghai Jiao Tong University Joint Institute</a:t>
            </a:r>
          </a:p>
          <a:p>
            <a:pPr lvl="0"/>
            <a:r>
              <a:rPr lang="en-US" dirty="0">
                <a:solidFill>
                  <a:srgbClr val="464646"/>
                </a:solidFill>
              </a:rPr>
              <a:t>Princeton University</a:t>
            </a:r>
            <a:endParaRPr lang="en-CA"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1841048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lnSpcReduction="10000"/>
          </a:bodyPr>
          <a:lstStyle/>
          <a:p>
            <a:pPr marL="0" indent="0">
              <a:buNone/>
            </a:pPr>
            <a:r>
              <a:rPr lang="en-US" dirty="0"/>
              <a:t>6.2 In Progress:  </a:t>
            </a:r>
          </a:p>
          <a:p>
            <a:pPr marL="0" indent="0">
              <a:buNone/>
            </a:pPr>
            <a:r>
              <a:rPr lang="en-US" dirty="0"/>
              <a:t>“The Evolution of Integrating </a:t>
            </a:r>
            <a:r>
              <a:rPr lang="en-US" dirty="0" err="1"/>
              <a:t>LiFi</a:t>
            </a:r>
            <a:r>
              <a:rPr lang="en-US" dirty="0"/>
              <a:t> Technology into Smart Lighting and Control Systems for the Intelligent Building” </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31</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9788" y="2815671"/>
            <a:ext cx="12877800" cy="2031325"/>
          </a:xfrm>
          <a:prstGeom prst="rect">
            <a:avLst/>
          </a:prstGeom>
          <a:noFill/>
        </p:spPr>
        <p:txBody>
          <a:bodyPr wrap="square" numCol="2" rtlCol="0">
            <a:spAutoFit/>
          </a:bodyPr>
          <a:lstStyle/>
          <a:p>
            <a:pPr lvl="0"/>
            <a:r>
              <a:rPr lang="en-US" dirty="0">
                <a:solidFill>
                  <a:srgbClr val="464646"/>
                </a:solidFill>
              </a:rPr>
              <a:t>Wharton County Junior College</a:t>
            </a:r>
          </a:p>
          <a:p>
            <a:pPr lvl="0"/>
            <a:r>
              <a:rPr lang="en-US" dirty="0">
                <a:solidFill>
                  <a:srgbClr val="464646"/>
                </a:solidFill>
              </a:rPr>
              <a:t>Acuity Brands, Inc.</a:t>
            </a:r>
          </a:p>
          <a:p>
            <a:pPr lvl="0"/>
            <a:r>
              <a:rPr lang="en-US" dirty="0" err="1">
                <a:solidFill>
                  <a:srgbClr val="464646"/>
                </a:solidFill>
              </a:rPr>
              <a:t>ArcoLogix</a:t>
            </a:r>
            <a:r>
              <a:rPr lang="en-US" dirty="0">
                <a:solidFill>
                  <a:srgbClr val="464646"/>
                </a:solidFill>
              </a:rPr>
              <a:t> LLC</a:t>
            </a:r>
          </a:p>
          <a:p>
            <a:pPr lvl="0"/>
            <a:r>
              <a:rPr lang="en-US" dirty="0">
                <a:solidFill>
                  <a:srgbClr val="464646"/>
                </a:solidFill>
              </a:rPr>
              <a:t>Control4</a:t>
            </a:r>
          </a:p>
          <a:p>
            <a:pPr lvl="0"/>
            <a:r>
              <a:rPr lang="en-US" dirty="0">
                <a:solidFill>
                  <a:srgbClr val="464646"/>
                </a:solidFill>
              </a:rPr>
              <a:t>National Electrical Manufacturers Association</a:t>
            </a:r>
          </a:p>
          <a:p>
            <a:pPr lvl="0"/>
            <a:r>
              <a:rPr lang="en-US" dirty="0">
                <a:solidFill>
                  <a:srgbClr val="464646"/>
                </a:solidFill>
              </a:rPr>
              <a:t>Telecommunications Industry Association (TIA)</a:t>
            </a:r>
            <a:endParaRPr lang="en-CA"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778066" y="5570184"/>
            <a:ext cx="6513676" cy="369332"/>
          </a:xfrm>
          <a:prstGeom prst="rect">
            <a:avLst/>
          </a:prstGeom>
        </p:spPr>
        <p:txBody>
          <a:bodyPr wrap="square">
            <a:spAutoFit/>
          </a:bodyPr>
          <a:lstStyle/>
          <a:p>
            <a:pPr>
              <a:defRPr/>
            </a:pPr>
            <a:r>
              <a:rPr lang="en-US" b="1" dirty="0">
                <a:solidFill>
                  <a:srgbClr val="E83E1D"/>
                </a:solidFill>
                <a:latin typeface="Montserrat"/>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3171887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32</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809356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838200" y="41865"/>
            <a:ext cx="10180782" cy="447675"/>
          </a:xfrm>
        </p:spPr>
        <p:txBody>
          <a:bodyPr/>
          <a:lstStyle/>
          <a:p>
            <a:r>
              <a:rPr lang="en-US" b="1" dirty="0"/>
              <a:t>7.  New Business</a:t>
            </a:r>
            <a:br>
              <a:rPr lang="en-US" dirty="0"/>
            </a:br>
            <a:r>
              <a:rPr lang="en-US" dirty="0"/>
              <a:t>Roberta Gamble (Frost &amp; Sullivan)</a:t>
            </a:r>
          </a:p>
        </p:txBody>
      </p:sp>
      <p:sp>
        <p:nvSpPr>
          <p:cNvPr id="3" name="Text Placeholder 2">
            <a:extLst>
              <a:ext uri="{FF2B5EF4-FFF2-40B4-BE49-F238E27FC236}">
                <a16:creationId xmlns:a16="http://schemas.microsoft.com/office/drawing/2014/main" id="{35AB8DD6-025D-4050-9ED8-96415D9D96D4}"/>
              </a:ext>
            </a:extLst>
          </p:cNvPr>
          <p:cNvSpPr>
            <a:spLocks noGrp="1"/>
          </p:cNvSpPr>
          <p:nvPr>
            <p:ph type="body" sz="quarter" idx="12"/>
          </p:nvPr>
        </p:nvSpPr>
        <p:spPr/>
        <p:txBody>
          <a:bodyPr>
            <a:normAutofit/>
          </a:bodyPr>
          <a:lstStyle/>
          <a:p>
            <a:pPr marL="0" indent="0">
              <a:buNone/>
            </a:pPr>
            <a:r>
              <a:rPr lang="en-US" dirty="0"/>
              <a:t>7.1  Frost &amp; Sullivan Research Opportunity  </a:t>
            </a:r>
            <a:endParaRPr lang="en-CA" dirty="0"/>
          </a:p>
        </p:txBody>
      </p:sp>
      <p:sp>
        <p:nvSpPr>
          <p:cNvPr id="2" name="Slide Number Placeholder 1">
            <a:extLst>
              <a:ext uri="{FF2B5EF4-FFF2-40B4-BE49-F238E27FC236}">
                <a16:creationId xmlns:a16="http://schemas.microsoft.com/office/drawing/2014/main" id="{16739DD0-91E5-446E-B2C6-913CF952A1A2}"/>
              </a:ext>
            </a:extLst>
          </p:cNvPr>
          <p:cNvSpPr>
            <a:spLocks noGrp="1"/>
          </p:cNvSpPr>
          <p:nvPr>
            <p:ph type="sldNum" sz="quarter" idx="14"/>
          </p:nvPr>
        </p:nvSpPr>
        <p:spPr/>
        <p:txBody>
          <a:bodyPr/>
          <a:lstStyle/>
          <a:p>
            <a:fld id="{4658F449-AC56-C64A-8488-86A10DE691DA}" type="slidenum">
              <a:rPr lang="en-US" smtClean="0"/>
              <a:pPr/>
              <a:t>33</a:t>
            </a:fld>
            <a:endParaRPr lang="en-US"/>
          </a:p>
        </p:txBody>
      </p:sp>
      <p:pic>
        <p:nvPicPr>
          <p:cNvPr id="11"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B5C73F78-B9BD-4D0A-8D61-92239A202B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711440" y="1746250"/>
            <a:ext cx="3042742" cy="2732258"/>
          </a:xfrm>
          <a:prstGeom prst="rect">
            <a:avLst/>
          </a:prstGeom>
        </p:spPr>
      </p:pic>
    </p:spTree>
    <p:extLst>
      <p:ext uri="{BB962C8B-B14F-4D97-AF65-F5344CB8AC3E}">
        <p14:creationId xmlns:p14="http://schemas.microsoft.com/office/powerpoint/2010/main" val="229927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7" y="29655"/>
            <a:ext cx="12205377" cy="686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459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1" y="20213"/>
            <a:ext cx="12350951" cy="695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012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380231" y="161256"/>
            <a:ext cx="11479240" cy="1133115"/>
          </a:xfrm>
          <a:prstGeom prst="rect">
            <a:avLst/>
          </a:prstGeom>
        </p:spPr>
        <p:txBody>
          <a:bodyPr/>
          <a:lstStyle>
            <a:lvl1pPr algn="l" defTabSz="2176729" rtl="0" eaLnBrk="1" latinLnBrk="0" hangingPunct="1">
              <a:spcBef>
                <a:spcPct val="0"/>
              </a:spcBef>
              <a:buNone/>
              <a:defRPr sz="6700" b="0" kern="1200">
                <a:solidFill>
                  <a:schemeClr val="bg1">
                    <a:lumMod val="65000"/>
                  </a:schemeClr>
                </a:solidFill>
                <a:latin typeface="+mj-lt"/>
                <a:ea typeface="+mj-ea"/>
                <a:cs typeface="+mj-cs"/>
              </a:defRPr>
            </a:lvl1pPr>
          </a:lstStyle>
          <a:p>
            <a:pPr defTabSz="1079005"/>
            <a:endParaRPr lang="en-US" sz="3321" dirty="0">
              <a:solidFill>
                <a:prstClr val="white">
                  <a:lumMod val="65000"/>
                </a:prstClr>
              </a:solidFill>
              <a:latin typeface="Calibri"/>
            </a:endParaRPr>
          </a:p>
          <a:p>
            <a:pPr defTabSz="1079005"/>
            <a:r>
              <a:rPr lang="en-US" sz="3321" dirty="0">
                <a:solidFill>
                  <a:prstClr val="white">
                    <a:lumMod val="65000"/>
                  </a:prstClr>
                </a:solidFill>
                <a:latin typeface="Calibri"/>
              </a:rPr>
              <a:t>What is the Frost &amp; Sullivan Benchmark Study?</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07935" y="236726"/>
            <a:ext cx="2917121" cy="636905"/>
          </a:xfrm>
          <a:prstGeom prst="rect">
            <a:avLst/>
          </a:prstGeom>
        </p:spPr>
      </p:pic>
      <p:sp>
        <p:nvSpPr>
          <p:cNvPr id="4" name="TextBox 3"/>
          <p:cNvSpPr txBox="1"/>
          <p:nvPr/>
        </p:nvSpPr>
        <p:spPr>
          <a:xfrm>
            <a:off x="543738" y="1729328"/>
            <a:ext cx="11442107" cy="3651064"/>
          </a:xfrm>
          <a:prstGeom prst="rect">
            <a:avLst/>
          </a:prstGeom>
          <a:noFill/>
        </p:spPr>
        <p:txBody>
          <a:bodyPr wrap="none" rtlCol="0">
            <a:spAutoFit/>
          </a:bodyPr>
          <a:lstStyle/>
          <a:p>
            <a:pPr marL="283293" indent="-283293" defTabSz="1085214">
              <a:lnSpc>
                <a:spcPct val="200000"/>
              </a:lnSpc>
              <a:buFont typeface="Arial" pitchFamily="34" charset="0"/>
              <a:buChar char="•"/>
            </a:pPr>
            <a:r>
              <a:rPr lang="en-US" sz="2379" dirty="0">
                <a:solidFill>
                  <a:prstClr val="black"/>
                </a:solidFill>
                <a:latin typeface="Calibri"/>
              </a:rPr>
              <a:t>20 minute interactive survey followed by 20+ page custom report within 2-3 weeks</a:t>
            </a:r>
          </a:p>
          <a:p>
            <a:pPr marL="283293" indent="-283293" defTabSz="1085214">
              <a:lnSpc>
                <a:spcPct val="200000"/>
              </a:lnSpc>
              <a:buFont typeface="Arial" pitchFamily="34" charset="0"/>
              <a:buChar char="•"/>
            </a:pPr>
            <a:r>
              <a:rPr lang="en-US" sz="2379" dirty="0">
                <a:solidFill>
                  <a:prstClr val="black"/>
                </a:solidFill>
                <a:latin typeface="Calibri"/>
              </a:rPr>
              <a:t>Top level comparison of your spending activities and budge vs. goals and returns</a:t>
            </a:r>
          </a:p>
          <a:p>
            <a:pPr marL="283293" indent="-283293" defTabSz="1085214">
              <a:lnSpc>
                <a:spcPct val="200000"/>
              </a:lnSpc>
              <a:buFont typeface="Arial" pitchFamily="34" charset="0"/>
              <a:buChar char="•"/>
            </a:pPr>
            <a:r>
              <a:rPr lang="en-US" sz="2379" dirty="0">
                <a:solidFill>
                  <a:prstClr val="black"/>
                </a:solidFill>
                <a:latin typeface="Calibri"/>
              </a:rPr>
              <a:t>How your marketing budget compares to others.  Are you underfunded? </a:t>
            </a:r>
          </a:p>
          <a:p>
            <a:pPr marL="283293" indent="-283293" defTabSz="1085214">
              <a:lnSpc>
                <a:spcPct val="200000"/>
              </a:lnSpc>
              <a:buFont typeface="Arial" pitchFamily="34" charset="0"/>
              <a:buChar char="•"/>
            </a:pPr>
            <a:r>
              <a:rPr lang="en-US" sz="2379" dirty="0">
                <a:solidFill>
                  <a:prstClr val="black"/>
                </a:solidFill>
                <a:latin typeface="Calibri"/>
              </a:rPr>
              <a:t>Where marketing departments are scaling up and what programs they're cutting back on</a:t>
            </a:r>
          </a:p>
          <a:p>
            <a:pPr marL="283293" indent="-283293" defTabSz="1085214">
              <a:lnSpc>
                <a:spcPct val="200000"/>
              </a:lnSpc>
              <a:buFont typeface="Arial" pitchFamily="34" charset="0"/>
              <a:buChar char="•"/>
            </a:pPr>
            <a:r>
              <a:rPr lang="en-US" sz="2379" dirty="0">
                <a:solidFill>
                  <a:prstClr val="black"/>
                </a:solidFill>
                <a:latin typeface="Calibri"/>
              </a:rPr>
              <a:t>High level recommendations on how to drive greater returns</a:t>
            </a:r>
          </a:p>
        </p:txBody>
      </p:sp>
    </p:spTree>
    <p:extLst>
      <p:ext uri="{BB962C8B-B14F-4D97-AF65-F5344CB8AC3E}">
        <p14:creationId xmlns:p14="http://schemas.microsoft.com/office/powerpoint/2010/main" val="2958177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99"/>
            <a:ext cx="12192000" cy="686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78689" y="142967"/>
            <a:ext cx="4227119" cy="420436"/>
          </a:xfrm>
          <a:prstGeom prst="rect">
            <a:avLst/>
          </a:prstGeom>
        </p:spPr>
        <p:txBody>
          <a:bodyPr wrap="none">
            <a:spAutoFit/>
          </a:bodyPr>
          <a:lstStyle/>
          <a:p>
            <a:pPr defTabSz="1085214"/>
            <a:r>
              <a:rPr lang="en-US" sz="2132" b="1" i="1" dirty="0">
                <a:solidFill>
                  <a:srgbClr val="FF0000"/>
                </a:solidFill>
                <a:latin typeface="Calibri"/>
              </a:rPr>
              <a:t>Sample slide – Confidential to CABA</a:t>
            </a:r>
          </a:p>
        </p:txBody>
      </p:sp>
    </p:spTree>
    <p:extLst>
      <p:ext uri="{BB962C8B-B14F-4D97-AF65-F5344CB8AC3E}">
        <p14:creationId xmlns:p14="http://schemas.microsoft.com/office/powerpoint/2010/main" val="2865625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873"/>
            <a:ext cx="12192000" cy="686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78689" y="142967"/>
            <a:ext cx="4227119" cy="420436"/>
          </a:xfrm>
          <a:prstGeom prst="rect">
            <a:avLst/>
          </a:prstGeom>
        </p:spPr>
        <p:txBody>
          <a:bodyPr wrap="none">
            <a:spAutoFit/>
          </a:bodyPr>
          <a:lstStyle/>
          <a:p>
            <a:pPr defTabSz="1085214"/>
            <a:r>
              <a:rPr lang="en-US" sz="2132" b="1" i="1" dirty="0">
                <a:solidFill>
                  <a:srgbClr val="FF0000"/>
                </a:solidFill>
                <a:latin typeface="Calibri"/>
              </a:rPr>
              <a:t>Sample slide – Confidential to CABA</a:t>
            </a:r>
          </a:p>
        </p:txBody>
      </p:sp>
    </p:spTree>
    <p:extLst>
      <p:ext uri="{BB962C8B-B14F-4D97-AF65-F5344CB8AC3E}">
        <p14:creationId xmlns:p14="http://schemas.microsoft.com/office/powerpoint/2010/main" val="3972720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 y="29656"/>
            <a:ext cx="12186492" cy="685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78689" y="222447"/>
            <a:ext cx="4227119" cy="420436"/>
          </a:xfrm>
          <a:prstGeom prst="rect">
            <a:avLst/>
          </a:prstGeom>
        </p:spPr>
        <p:txBody>
          <a:bodyPr wrap="none">
            <a:spAutoFit/>
          </a:bodyPr>
          <a:lstStyle/>
          <a:p>
            <a:pPr defTabSz="1085214"/>
            <a:r>
              <a:rPr lang="en-US" sz="2132" b="1" i="1" dirty="0">
                <a:solidFill>
                  <a:srgbClr val="FF0000"/>
                </a:solidFill>
                <a:latin typeface="Calibri"/>
              </a:rPr>
              <a:t>Sample slide – Confidential to CABA</a:t>
            </a:r>
          </a:p>
        </p:txBody>
      </p:sp>
    </p:spTree>
    <p:extLst>
      <p:ext uri="{BB962C8B-B14F-4D97-AF65-F5344CB8AC3E}">
        <p14:creationId xmlns:p14="http://schemas.microsoft.com/office/powerpoint/2010/main" val="2624151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Trevor Nightingale (National Research Council)</a:t>
            </a:r>
            <a:endParaRPr lang="en-US" dirty="0"/>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839788" y="1233488"/>
            <a:ext cx="10512425" cy="512762"/>
          </a:xfrm>
        </p:spPr>
        <p:txBody>
          <a:bodyPr/>
          <a:lstStyle/>
          <a:p>
            <a:pPr marL="0" indent="0">
              <a:buNone/>
            </a:pPr>
            <a:r>
              <a:rPr lang="en-US" dirty="0"/>
              <a:t>3.1  	Motion to approve past IBC Minutes (May 8): </a:t>
            </a:r>
            <a:r>
              <a:rPr lang="en-US" u="sng" dirty="0">
                <a:hlinkClick r:id="rId2"/>
              </a:rPr>
              <a:t>www.caba.org/ibc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1028" name="Picture 4" descr="http://newdesignfile.com/postpic/2013/11/icon-meeting-agenda-and-minutes_332524.jpg">
            <a:extLst>
              <a:ext uri="{FF2B5EF4-FFF2-40B4-BE49-F238E27FC236}">
                <a16:creationId xmlns:a16="http://schemas.microsoft.com/office/drawing/2014/main" id="{C9638D87-0BCB-4B3F-9416-CFF45EB99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277" y="1959786"/>
            <a:ext cx="5267488" cy="425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98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3541" y="973918"/>
            <a:ext cx="8946680" cy="3651064"/>
          </a:xfrm>
          <a:prstGeom prst="rect">
            <a:avLst/>
          </a:prstGeom>
          <a:noFill/>
        </p:spPr>
        <p:txBody>
          <a:bodyPr wrap="none" rtlCol="0">
            <a:spAutoFit/>
          </a:bodyPr>
          <a:lstStyle/>
          <a:p>
            <a:pPr defTabSz="1085214">
              <a:lnSpc>
                <a:spcPct val="200000"/>
              </a:lnSpc>
            </a:pPr>
            <a:r>
              <a:rPr lang="en-US" sz="2379" dirty="0">
                <a:solidFill>
                  <a:prstClr val="black"/>
                </a:solidFill>
                <a:latin typeface="Calibri"/>
              </a:rPr>
              <a:t>How to receive your free CABA-member marketing benchmark survey?</a:t>
            </a:r>
          </a:p>
          <a:p>
            <a:pPr defTabSz="1085214">
              <a:lnSpc>
                <a:spcPct val="200000"/>
              </a:lnSpc>
            </a:pPr>
            <a:r>
              <a:rPr lang="en-US" sz="2379">
                <a:solidFill>
                  <a:prstClr val="black"/>
                </a:solidFill>
                <a:latin typeface="Calibri"/>
              </a:rPr>
              <a:t>Contact</a:t>
            </a:r>
            <a:r>
              <a:rPr lang="en-US" sz="2379" dirty="0">
                <a:solidFill>
                  <a:prstClr val="black"/>
                </a:solidFill>
                <a:latin typeface="Calibri"/>
              </a:rPr>
              <a:t>:</a:t>
            </a:r>
          </a:p>
          <a:p>
            <a:pPr defTabSz="1085214">
              <a:lnSpc>
                <a:spcPct val="200000"/>
              </a:lnSpc>
            </a:pPr>
            <a:r>
              <a:rPr lang="en-US" sz="2379" dirty="0">
                <a:solidFill>
                  <a:prstClr val="black"/>
                </a:solidFill>
                <a:latin typeface="Calibri"/>
              </a:rPr>
              <a:t>Frost &amp; Sullivan at </a:t>
            </a:r>
            <a:r>
              <a:rPr lang="en-US" sz="2379" dirty="0">
                <a:solidFill>
                  <a:prstClr val="black"/>
                </a:solidFill>
                <a:latin typeface="Calibri"/>
                <a:hlinkClick r:id="rId2"/>
              </a:rPr>
              <a:t>maurice.okawaki@frost.com</a:t>
            </a:r>
            <a:r>
              <a:rPr lang="en-US" sz="2379" dirty="0">
                <a:solidFill>
                  <a:prstClr val="black"/>
                </a:solidFill>
                <a:latin typeface="Calibri"/>
              </a:rPr>
              <a:t> </a:t>
            </a:r>
          </a:p>
          <a:p>
            <a:pPr defTabSz="1085214">
              <a:lnSpc>
                <a:spcPct val="200000"/>
              </a:lnSpc>
            </a:pPr>
            <a:r>
              <a:rPr lang="en-US" sz="2379" dirty="0">
                <a:solidFill>
                  <a:prstClr val="black"/>
                </a:solidFill>
                <a:latin typeface="Calibri"/>
              </a:rPr>
              <a:t>or </a:t>
            </a:r>
          </a:p>
          <a:p>
            <a:pPr defTabSz="1085214">
              <a:lnSpc>
                <a:spcPct val="200000"/>
              </a:lnSpc>
            </a:pPr>
            <a:r>
              <a:rPr lang="en-US" sz="2379" dirty="0">
                <a:solidFill>
                  <a:prstClr val="black"/>
                </a:solidFill>
                <a:latin typeface="Calibri"/>
              </a:rPr>
              <a:t>CABA at walker@caba.org</a:t>
            </a:r>
          </a:p>
        </p:txBody>
      </p:sp>
    </p:spTree>
    <p:extLst>
      <p:ext uri="{BB962C8B-B14F-4D97-AF65-F5344CB8AC3E}">
        <p14:creationId xmlns:p14="http://schemas.microsoft.com/office/powerpoint/2010/main" val="2078932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838200" y="41865"/>
            <a:ext cx="10180782" cy="447675"/>
          </a:xfrm>
        </p:spPr>
        <p:txBody>
          <a:bodyPr/>
          <a:lstStyle/>
          <a:p>
            <a:r>
              <a:rPr lang="en-US" b="1" dirty="0"/>
              <a:t>7.  New Business</a:t>
            </a:r>
            <a:br>
              <a:rPr lang="en-US" dirty="0"/>
            </a:br>
            <a:r>
              <a:rPr lang="en-US" dirty="0"/>
              <a:t>Michael Lake (Leading Cities)</a:t>
            </a:r>
          </a:p>
        </p:txBody>
      </p:sp>
      <p:sp>
        <p:nvSpPr>
          <p:cNvPr id="3" name="Text Placeholder 2">
            <a:extLst>
              <a:ext uri="{FF2B5EF4-FFF2-40B4-BE49-F238E27FC236}">
                <a16:creationId xmlns:a16="http://schemas.microsoft.com/office/drawing/2014/main" id="{35AB8DD6-025D-4050-9ED8-96415D9D96D4}"/>
              </a:ext>
            </a:extLst>
          </p:cNvPr>
          <p:cNvSpPr>
            <a:spLocks noGrp="1"/>
          </p:cNvSpPr>
          <p:nvPr>
            <p:ph type="body" sz="quarter" idx="12"/>
          </p:nvPr>
        </p:nvSpPr>
        <p:spPr/>
        <p:txBody>
          <a:bodyPr>
            <a:normAutofit/>
          </a:bodyPr>
          <a:lstStyle/>
          <a:p>
            <a:pPr marL="0" indent="0">
              <a:buNone/>
            </a:pPr>
            <a:r>
              <a:rPr lang="en-US" dirty="0"/>
              <a:t>7.2  Smart Building Challenge (2020 </a:t>
            </a:r>
            <a:r>
              <a:rPr lang="en-US" dirty="0" err="1"/>
              <a:t>AcceliCITY</a:t>
            </a:r>
            <a:r>
              <a:rPr lang="en-US" dirty="0"/>
              <a:t>)  </a:t>
            </a:r>
            <a:endParaRPr lang="en-CA" dirty="0"/>
          </a:p>
        </p:txBody>
      </p:sp>
      <p:sp>
        <p:nvSpPr>
          <p:cNvPr id="2" name="Slide Number Placeholder 1">
            <a:extLst>
              <a:ext uri="{FF2B5EF4-FFF2-40B4-BE49-F238E27FC236}">
                <a16:creationId xmlns:a16="http://schemas.microsoft.com/office/drawing/2014/main" id="{16739DD0-91E5-446E-B2C6-913CF952A1A2}"/>
              </a:ext>
            </a:extLst>
          </p:cNvPr>
          <p:cNvSpPr>
            <a:spLocks noGrp="1"/>
          </p:cNvSpPr>
          <p:nvPr>
            <p:ph type="sldNum" sz="quarter" idx="14"/>
          </p:nvPr>
        </p:nvSpPr>
        <p:spPr/>
        <p:txBody>
          <a:bodyPr/>
          <a:lstStyle/>
          <a:p>
            <a:fld id="{4658F449-AC56-C64A-8488-86A10DE691DA}" type="slidenum">
              <a:rPr lang="en-US" smtClean="0"/>
              <a:pPr/>
              <a:t>41</a:t>
            </a:fld>
            <a:endParaRPr lang="en-US"/>
          </a:p>
        </p:txBody>
      </p:sp>
    </p:spTree>
    <p:extLst>
      <p:ext uri="{BB962C8B-B14F-4D97-AF65-F5344CB8AC3E}">
        <p14:creationId xmlns:p14="http://schemas.microsoft.com/office/powerpoint/2010/main" val="1547714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prstClr val="black"/>
              <a:srgbClr val="FF938F">
                <a:tint val="45000"/>
                <a:satMod val="400000"/>
              </a:srgbClr>
            </a:duotone>
            <a:extLst>
              <a:ext uri="{BEBA8EAE-BF5A-486C-A8C5-ECC9F3942E4B}">
                <a14:imgProps xmlns:a14="http://schemas.microsoft.com/office/drawing/2010/main">
                  <a14:imgLayer r:embed="rId3">
                    <a14:imgEffect>
                      <a14:artisticBlur radius="5"/>
                    </a14:imgEffect>
                    <a14:imgEffect>
                      <a14:colorTemperature colorTemp="3088"/>
                    </a14:imgEffect>
                    <a14:imgEffect>
                      <a14:saturation sat="102000"/>
                    </a14:imgEffect>
                    <a14:imgEffect>
                      <a14:brightnessContrast contrast="-60000"/>
                    </a14:imgEffect>
                  </a14:imgLayer>
                </a14:imgProps>
              </a:ext>
            </a:extLst>
          </a:blip>
          <a:srcRect l="17021" t="-771" r="3113" b="20109"/>
          <a:stretch/>
        </p:blipFill>
        <p:spPr>
          <a:xfrm>
            <a:off x="1899377" y="318222"/>
            <a:ext cx="8481632" cy="5730178"/>
          </a:xfrm>
          <a:prstGeom prst="rect">
            <a:avLst/>
          </a:prstGeom>
          <a:ln>
            <a:noFill/>
          </a:ln>
          <a:effectLst>
            <a:softEdge rad="0"/>
          </a:effectLst>
        </p:spPr>
      </p:pic>
      <p:pic>
        <p:nvPicPr>
          <p:cNvPr id="7" name="Picture 6"/>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500"/>
                    </a14:imgEffect>
                    <a14:imgEffect>
                      <a14:saturation sat="0"/>
                    </a14:imgEffect>
                  </a14:imgLayer>
                </a14:imgProps>
              </a:ext>
            </a:extLst>
          </a:blip>
          <a:stretch>
            <a:fillRect/>
          </a:stretch>
        </p:blipFill>
        <p:spPr>
          <a:xfrm>
            <a:off x="6278881" y="539812"/>
            <a:ext cx="3602935" cy="822345"/>
          </a:xfrm>
          <a:prstGeom prst="rect">
            <a:avLst/>
          </a:prstGeom>
        </p:spPr>
      </p:pic>
      <p:sp>
        <p:nvSpPr>
          <p:cNvPr id="3" name="TextBox 2">
            <a:extLst>
              <a:ext uri="{FF2B5EF4-FFF2-40B4-BE49-F238E27FC236}">
                <a16:creationId xmlns:a16="http://schemas.microsoft.com/office/drawing/2014/main" id="{AD67B29C-6748-49AE-A9DB-D8647D7117B9}"/>
              </a:ext>
            </a:extLst>
          </p:cNvPr>
          <p:cNvSpPr txBox="1"/>
          <p:nvPr/>
        </p:nvSpPr>
        <p:spPr>
          <a:xfrm>
            <a:off x="3205150" y="2890674"/>
            <a:ext cx="5781700" cy="1538883"/>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Calibri"/>
              </a:rPr>
              <a:t>AcceliCITY</a:t>
            </a:r>
            <a:r>
              <a:rPr lang="en-US" sz="4000" b="1" dirty="0">
                <a:solidFill>
                  <a:prstClr val="white"/>
                </a:solidFill>
                <a:effectLst>
                  <a:outerShdw blurRad="38100" dist="38100" dir="2700000" algn="tl">
                    <a:srgbClr val="000000">
                      <a:alpha val="43137"/>
                    </a:srgbClr>
                  </a:outerShdw>
                </a:effectLst>
                <a:latin typeface="Calibri"/>
              </a:rPr>
              <a:t> </a:t>
            </a:r>
            <a:br>
              <a:rPr lang="en-US" sz="4000" b="1" dirty="0">
                <a:solidFill>
                  <a:prstClr val="white"/>
                </a:solidFill>
                <a:effectLst>
                  <a:outerShdw blurRad="38100" dist="38100" dir="2700000" algn="tl">
                    <a:srgbClr val="000000">
                      <a:alpha val="43137"/>
                    </a:srgbClr>
                  </a:outerShdw>
                </a:effectLst>
                <a:latin typeface="Calibri"/>
              </a:rPr>
            </a:br>
            <a:r>
              <a:rPr lang="en-US" sz="4000" b="1" dirty="0">
                <a:solidFill>
                  <a:prstClr val="white"/>
                </a:solidFill>
                <a:effectLst>
                  <a:outerShdw blurRad="38100" dist="38100" dir="2700000" algn="tl">
                    <a:srgbClr val="000000">
                      <a:alpha val="43137"/>
                    </a:srgbClr>
                  </a:outerShdw>
                </a:effectLst>
                <a:latin typeface="Calibri"/>
              </a:rPr>
              <a:t>Smart Building Challenge</a:t>
            </a:r>
          </a:p>
        </p:txBody>
      </p:sp>
    </p:spTree>
    <p:extLst>
      <p:ext uri="{BB962C8B-B14F-4D97-AF65-F5344CB8AC3E}">
        <p14:creationId xmlns:p14="http://schemas.microsoft.com/office/powerpoint/2010/main" val="876146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AcceliCITY</a:t>
            </a:r>
          </a:p>
        </p:txBody>
      </p:sp>
      <p:sp>
        <p:nvSpPr>
          <p:cNvPr id="3" name="Content Placeholder 2"/>
          <p:cNvSpPr>
            <a:spLocks noGrp="1"/>
          </p:cNvSpPr>
          <p:nvPr>
            <p:ph idx="1"/>
          </p:nvPr>
        </p:nvSpPr>
        <p:spPr>
          <a:xfrm>
            <a:off x="1742830" y="4794030"/>
            <a:ext cx="8706340" cy="1956735"/>
          </a:xfrm>
        </p:spPr>
        <p:txBody>
          <a:bodyPr>
            <a:normAutofit/>
          </a:bodyPr>
          <a:lstStyle/>
          <a:p>
            <a:pPr marL="0" indent="0" algn="ctr">
              <a:buNone/>
            </a:pPr>
            <a:r>
              <a:rPr lang="en-US" sz="2215" dirty="0">
                <a:solidFill>
                  <a:srgbClr val="FF6666"/>
                </a:solidFill>
              </a:rPr>
              <a:t>AcceliCITY leverages the Leading Cities network of Smart Technology experts in the public, private, academic, and non-profit sectors </a:t>
            </a:r>
            <a:r>
              <a:rPr lang="en-US" sz="2215" b="1" dirty="0"/>
              <a:t>to vet, validate and verify Smart Building technologies from around the world</a:t>
            </a:r>
            <a:r>
              <a:rPr lang="en-US" sz="2215" b="1" i="1" dirty="0"/>
              <a:t>.</a:t>
            </a:r>
            <a:endParaRPr lang="en-US" dirty="0"/>
          </a:p>
        </p:txBody>
      </p:sp>
      <p:grpSp>
        <p:nvGrpSpPr>
          <p:cNvPr id="14" name="Group 2"/>
          <p:cNvGrpSpPr>
            <a:grpSpLocks/>
          </p:cNvGrpSpPr>
          <p:nvPr/>
        </p:nvGrpSpPr>
        <p:grpSpPr bwMode="auto">
          <a:xfrm>
            <a:off x="7275459" y="2025420"/>
            <a:ext cx="2807742" cy="1483721"/>
            <a:chOff x="7280" y="481"/>
            <a:chExt cx="2565" cy="1341"/>
          </a:xfrm>
        </p:grpSpPr>
        <p:grpSp>
          <p:nvGrpSpPr>
            <p:cNvPr id="15" name="Group 3"/>
            <p:cNvGrpSpPr>
              <a:grpSpLocks/>
            </p:cNvGrpSpPr>
            <p:nvPr/>
          </p:nvGrpSpPr>
          <p:grpSpPr bwMode="auto">
            <a:xfrm>
              <a:off x="8636" y="1176"/>
              <a:ext cx="1179" cy="636"/>
              <a:chOff x="8636" y="1176"/>
              <a:chExt cx="1179" cy="636"/>
            </a:xfrm>
          </p:grpSpPr>
          <p:sp>
            <p:nvSpPr>
              <p:cNvPr id="32" name="Freeform 4"/>
              <p:cNvSpPr>
                <a:spLocks/>
              </p:cNvSpPr>
              <p:nvPr/>
            </p:nvSpPr>
            <p:spPr bwMode="auto">
              <a:xfrm>
                <a:off x="8636" y="1176"/>
                <a:ext cx="1179" cy="636"/>
              </a:xfrm>
              <a:custGeom>
                <a:avLst/>
                <a:gdLst>
                  <a:gd name="T0" fmla="+- 0 9225 8636"/>
                  <a:gd name="T1" fmla="*/ T0 w 1179"/>
                  <a:gd name="T2" fmla="+- 0 1176 1176"/>
                  <a:gd name="T3" fmla="*/ 1176 h 636"/>
                  <a:gd name="T4" fmla="+- 0 8636 8636"/>
                  <a:gd name="T5" fmla="*/ T4 w 1179"/>
                  <a:gd name="T6" fmla="+- 0 1495 1176"/>
                  <a:gd name="T7" fmla="*/ 1495 h 636"/>
                  <a:gd name="T8" fmla="+- 0 9225 8636"/>
                  <a:gd name="T9" fmla="*/ T8 w 1179"/>
                  <a:gd name="T10" fmla="+- 0 1813 1176"/>
                  <a:gd name="T11" fmla="*/ 1813 h 636"/>
                  <a:gd name="T12" fmla="+- 0 9815 8636"/>
                  <a:gd name="T13" fmla="*/ T12 w 1179"/>
                  <a:gd name="T14" fmla="+- 0 1495 1176"/>
                  <a:gd name="T15" fmla="*/ 1495 h 636"/>
                  <a:gd name="T16" fmla="+- 0 9225 8636"/>
                  <a:gd name="T17" fmla="*/ T16 w 1179"/>
                  <a:gd name="T18" fmla="+- 0 1176 1176"/>
                  <a:gd name="T19" fmla="*/ 1176 h 636"/>
                </a:gdLst>
                <a:ahLst/>
                <a:cxnLst>
                  <a:cxn ang="0">
                    <a:pos x="T1" y="T3"/>
                  </a:cxn>
                  <a:cxn ang="0">
                    <a:pos x="T5" y="T7"/>
                  </a:cxn>
                  <a:cxn ang="0">
                    <a:pos x="T9" y="T11"/>
                  </a:cxn>
                  <a:cxn ang="0">
                    <a:pos x="T13" y="T15"/>
                  </a:cxn>
                  <a:cxn ang="0">
                    <a:pos x="T17" y="T19"/>
                  </a:cxn>
                </a:cxnLst>
                <a:rect l="0" t="0" r="r" b="b"/>
                <a:pathLst>
                  <a:path w="1179" h="636">
                    <a:moveTo>
                      <a:pt x="589" y="0"/>
                    </a:moveTo>
                    <a:lnTo>
                      <a:pt x="0" y="319"/>
                    </a:lnTo>
                    <a:lnTo>
                      <a:pt x="589" y="637"/>
                    </a:lnTo>
                    <a:lnTo>
                      <a:pt x="1179" y="319"/>
                    </a:lnTo>
                    <a:lnTo>
                      <a:pt x="589" y="0"/>
                    </a:lnTo>
                  </a:path>
                </a:pathLst>
              </a:custGeom>
              <a:solidFill>
                <a:srgbClr val="254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495181"/>
                <a:endParaRPr lang="en-US" sz="1939" dirty="0">
                  <a:solidFill>
                    <a:srgbClr val="004080"/>
                  </a:solidFill>
                  <a:latin typeface="Gotham Book"/>
                </a:endParaRPr>
              </a:p>
            </p:txBody>
          </p:sp>
        </p:grpSp>
        <p:grpSp>
          <p:nvGrpSpPr>
            <p:cNvPr id="20" name="Group 5"/>
            <p:cNvGrpSpPr>
              <a:grpSpLocks/>
            </p:cNvGrpSpPr>
            <p:nvPr/>
          </p:nvGrpSpPr>
          <p:grpSpPr bwMode="auto">
            <a:xfrm>
              <a:off x="8636" y="491"/>
              <a:ext cx="591" cy="1003"/>
              <a:chOff x="8636" y="491"/>
              <a:chExt cx="591" cy="1003"/>
            </a:xfrm>
          </p:grpSpPr>
          <p:sp>
            <p:nvSpPr>
              <p:cNvPr id="31" name="Freeform 6"/>
              <p:cNvSpPr>
                <a:spLocks/>
              </p:cNvSpPr>
              <p:nvPr/>
            </p:nvSpPr>
            <p:spPr bwMode="auto">
              <a:xfrm>
                <a:off x="8636" y="491"/>
                <a:ext cx="591" cy="1003"/>
              </a:xfrm>
              <a:custGeom>
                <a:avLst/>
                <a:gdLst>
                  <a:gd name="T0" fmla="+- 0 9227 8636"/>
                  <a:gd name="T1" fmla="*/ T0 w 591"/>
                  <a:gd name="T2" fmla="+- 0 491 491"/>
                  <a:gd name="T3" fmla="*/ 491 h 1003"/>
                  <a:gd name="T4" fmla="+- 0 8636 8636"/>
                  <a:gd name="T5" fmla="*/ T4 w 591"/>
                  <a:gd name="T6" fmla="+- 0 831 491"/>
                  <a:gd name="T7" fmla="*/ 831 h 1003"/>
                  <a:gd name="T8" fmla="+- 0 8636 8636"/>
                  <a:gd name="T9" fmla="*/ T8 w 591"/>
                  <a:gd name="T10" fmla="+- 0 1495 491"/>
                  <a:gd name="T11" fmla="*/ 1495 h 1003"/>
                  <a:gd name="T12" fmla="+- 0 9225 8636"/>
                  <a:gd name="T13" fmla="*/ T12 w 591"/>
                  <a:gd name="T14" fmla="+- 0 1176 491"/>
                  <a:gd name="T15" fmla="*/ 1176 h 1003"/>
                  <a:gd name="T16" fmla="+- 0 9227 8636"/>
                  <a:gd name="T17" fmla="*/ T16 w 591"/>
                  <a:gd name="T18" fmla="+- 0 491 491"/>
                  <a:gd name="T19" fmla="*/ 491 h 1003"/>
                </a:gdLst>
                <a:ahLst/>
                <a:cxnLst>
                  <a:cxn ang="0">
                    <a:pos x="T1" y="T3"/>
                  </a:cxn>
                  <a:cxn ang="0">
                    <a:pos x="T5" y="T7"/>
                  </a:cxn>
                  <a:cxn ang="0">
                    <a:pos x="T9" y="T11"/>
                  </a:cxn>
                  <a:cxn ang="0">
                    <a:pos x="T13" y="T15"/>
                  </a:cxn>
                  <a:cxn ang="0">
                    <a:pos x="T17" y="T19"/>
                  </a:cxn>
                </a:cxnLst>
                <a:rect l="0" t="0" r="r" b="b"/>
                <a:pathLst>
                  <a:path w="591" h="1003">
                    <a:moveTo>
                      <a:pt x="591" y="0"/>
                    </a:moveTo>
                    <a:lnTo>
                      <a:pt x="0" y="340"/>
                    </a:lnTo>
                    <a:lnTo>
                      <a:pt x="0" y="1004"/>
                    </a:lnTo>
                    <a:lnTo>
                      <a:pt x="589" y="685"/>
                    </a:lnTo>
                    <a:lnTo>
                      <a:pt x="591" y="0"/>
                    </a:ln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495181"/>
                <a:endParaRPr lang="en-US" sz="1939">
                  <a:solidFill>
                    <a:srgbClr val="004080"/>
                  </a:solidFill>
                  <a:latin typeface="Gotham Book"/>
                </a:endParaRPr>
              </a:p>
            </p:txBody>
          </p:sp>
        </p:grpSp>
        <p:grpSp>
          <p:nvGrpSpPr>
            <p:cNvPr id="21" name="Group 7"/>
            <p:cNvGrpSpPr>
              <a:grpSpLocks/>
            </p:cNvGrpSpPr>
            <p:nvPr/>
          </p:nvGrpSpPr>
          <p:grpSpPr bwMode="auto">
            <a:xfrm>
              <a:off x="9228" y="492"/>
              <a:ext cx="590" cy="1002"/>
              <a:chOff x="9228" y="492"/>
              <a:chExt cx="590" cy="1002"/>
            </a:xfrm>
          </p:grpSpPr>
          <p:sp>
            <p:nvSpPr>
              <p:cNvPr id="30" name="Freeform 8"/>
              <p:cNvSpPr>
                <a:spLocks/>
              </p:cNvSpPr>
              <p:nvPr/>
            </p:nvSpPr>
            <p:spPr bwMode="auto">
              <a:xfrm>
                <a:off x="9228" y="492"/>
                <a:ext cx="590" cy="1002"/>
              </a:xfrm>
              <a:custGeom>
                <a:avLst/>
                <a:gdLst>
                  <a:gd name="T0" fmla="+- 0 9228 9228"/>
                  <a:gd name="T1" fmla="*/ T0 w 590"/>
                  <a:gd name="T2" fmla="+- 0 492 492"/>
                  <a:gd name="T3" fmla="*/ 492 h 1002"/>
                  <a:gd name="T4" fmla="+- 0 9228 9228"/>
                  <a:gd name="T5" fmla="*/ T4 w 590"/>
                  <a:gd name="T6" fmla="+- 0 1176 492"/>
                  <a:gd name="T7" fmla="*/ 1176 h 1002"/>
                  <a:gd name="T8" fmla="+- 0 9818 9228"/>
                  <a:gd name="T9" fmla="*/ T8 w 590"/>
                  <a:gd name="T10" fmla="+- 0 1495 492"/>
                  <a:gd name="T11" fmla="*/ 1495 h 1002"/>
                  <a:gd name="T12" fmla="+- 0 9815 9228"/>
                  <a:gd name="T13" fmla="*/ T12 w 590"/>
                  <a:gd name="T14" fmla="+- 0 831 492"/>
                  <a:gd name="T15" fmla="*/ 831 h 1002"/>
                  <a:gd name="T16" fmla="+- 0 9228 9228"/>
                  <a:gd name="T17" fmla="*/ T16 w 590"/>
                  <a:gd name="T18" fmla="+- 0 492 492"/>
                  <a:gd name="T19" fmla="*/ 492 h 1002"/>
                </a:gdLst>
                <a:ahLst/>
                <a:cxnLst>
                  <a:cxn ang="0">
                    <a:pos x="T1" y="T3"/>
                  </a:cxn>
                  <a:cxn ang="0">
                    <a:pos x="T5" y="T7"/>
                  </a:cxn>
                  <a:cxn ang="0">
                    <a:pos x="T9" y="T11"/>
                  </a:cxn>
                  <a:cxn ang="0">
                    <a:pos x="T13" y="T15"/>
                  </a:cxn>
                  <a:cxn ang="0">
                    <a:pos x="T17" y="T19"/>
                  </a:cxn>
                </a:cxnLst>
                <a:rect l="0" t="0" r="r" b="b"/>
                <a:pathLst>
                  <a:path w="590" h="1002">
                    <a:moveTo>
                      <a:pt x="0" y="0"/>
                    </a:moveTo>
                    <a:lnTo>
                      <a:pt x="0" y="684"/>
                    </a:lnTo>
                    <a:lnTo>
                      <a:pt x="590" y="1003"/>
                    </a:lnTo>
                    <a:lnTo>
                      <a:pt x="587" y="339"/>
                    </a:lnTo>
                    <a:lnTo>
                      <a:pt x="0" y="0"/>
                    </a:lnTo>
                  </a:path>
                </a:pathLst>
              </a:custGeom>
              <a:solidFill>
                <a:srgbClr val="F15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495181"/>
                <a:endParaRPr lang="en-US" sz="1939">
                  <a:solidFill>
                    <a:srgbClr val="004080"/>
                  </a:solidFill>
                  <a:latin typeface="Gotham Book"/>
                </a:endParaRPr>
              </a:p>
            </p:txBody>
          </p:sp>
        </p:grpSp>
        <p:grpSp>
          <p:nvGrpSpPr>
            <p:cNvPr id="22" name="Group 21"/>
            <p:cNvGrpSpPr>
              <a:grpSpLocks/>
            </p:cNvGrpSpPr>
            <p:nvPr/>
          </p:nvGrpSpPr>
          <p:grpSpPr bwMode="auto">
            <a:xfrm>
              <a:off x="7898" y="523"/>
              <a:ext cx="1326" cy="2"/>
              <a:chOff x="7898" y="523"/>
              <a:chExt cx="1326" cy="2"/>
            </a:xfrm>
          </p:grpSpPr>
          <p:sp>
            <p:nvSpPr>
              <p:cNvPr id="29" name="Freeform 10"/>
              <p:cNvSpPr>
                <a:spLocks/>
              </p:cNvSpPr>
              <p:nvPr/>
            </p:nvSpPr>
            <p:spPr bwMode="auto">
              <a:xfrm>
                <a:off x="7898" y="523"/>
                <a:ext cx="1326" cy="2"/>
              </a:xfrm>
              <a:custGeom>
                <a:avLst/>
                <a:gdLst>
                  <a:gd name="T0" fmla="+- 0 9223 7898"/>
                  <a:gd name="T1" fmla="*/ T0 w 1326"/>
                  <a:gd name="T2" fmla="+- 0 7898 7898"/>
                  <a:gd name="T3" fmla="*/ T2 w 1326"/>
                </a:gdLst>
                <a:ahLst/>
                <a:cxnLst>
                  <a:cxn ang="0">
                    <a:pos x="T1" y="0"/>
                  </a:cxn>
                  <a:cxn ang="0">
                    <a:pos x="T3" y="0"/>
                  </a:cxn>
                </a:cxnLst>
                <a:rect l="0" t="0" r="r" b="b"/>
                <a:pathLst>
                  <a:path w="1326">
                    <a:moveTo>
                      <a:pt x="1325" y="0"/>
                    </a:moveTo>
                    <a:lnTo>
                      <a:pt x="0" y="0"/>
                    </a:lnTo>
                  </a:path>
                </a:pathLst>
              </a:custGeom>
              <a:noFill/>
              <a:ln w="38100">
                <a:solidFill>
                  <a:srgbClr val="D9EAF5"/>
                </a:solidFill>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495181"/>
                <a:endParaRPr lang="en-US" sz="1939">
                  <a:solidFill>
                    <a:srgbClr val="004080"/>
                  </a:solidFill>
                  <a:latin typeface="Gotham Book"/>
                </a:endParaRPr>
              </a:p>
            </p:txBody>
          </p:sp>
        </p:grpSp>
        <p:grpSp>
          <p:nvGrpSpPr>
            <p:cNvPr id="23" name="Group 11"/>
            <p:cNvGrpSpPr>
              <a:grpSpLocks/>
            </p:cNvGrpSpPr>
            <p:nvPr/>
          </p:nvGrpSpPr>
          <p:grpSpPr bwMode="auto">
            <a:xfrm>
              <a:off x="7310" y="845"/>
              <a:ext cx="2505" cy="2"/>
              <a:chOff x="7310" y="845"/>
              <a:chExt cx="2505" cy="2"/>
            </a:xfrm>
          </p:grpSpPr>
          <p:sp>
            <p:nvSpPr>
              <p:cNvPr id="28" name="Freeform 12"/>
              <p:cNvSpPr>
                <a:spLocks/>
              </p:cNvSpPr>
              <p:nvPr/>
            </p:nvSpPr>
            <p:spPr bwMode="auto">
              <a:xfrm>
                <a:off x="7310" y="845"/>
                <a:ext cx="2505" cy="2"/>
              </a:xfrm>
              <a:custGeom>
                <a:avLst/>
                <a:gdLst>
                  <a:gd name="T0" fmla="+- 0 9815 7310"/>
                  <a:gd name="T1" fmla="*/ T0 w 2505"/>
                  <a:gd name="T2" fmla="+- 0 7310 7310"/>
                  <a:gd name="T3" fmla="*/ T2 w 2505"/>
                </a:gdLst>
                <a:ahLst/>
                <a:cxnLst>
                  <a:cxn ang="0">
                    <a:pos x="T1" y="0"/>
                  </a:cxn>
                  <a:cxn ang="0">
                    <a:pos x="T3" y="0"/>
                  </a:cxn>
                </a:cxnLst>
                <a:rect l="0" t="0" r="r" b="b"/>
                <a:pathLst>
                  <a:path w="2505">
                    <a:moveTo>
                      <a:pt x="2505" y="0"/>
                    </a:moveTo>
                    <a:lnTo>
                      <a:pt x="0" y="0"/>
                    </a:lnTo>
                  </a:path>
                </a:pathLst>
              </a:custGeom>
              <a:noFill/>
              <a:ln w="38100">
                <a:solidFill>
                  <a:srgbClr val="F15D4F"/>
                </a:solidFill>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495181"/>
                <a:endParaRPr lang="en-US" sz="1939">
                  <a:solidFill>
                    <a:srgbClr val="004080"/>
                  </a:solidFill>
                  <a:latin typeface="Gotham Book"/>
                </a:endParaRPr>
              </a:p>
            </p:txBody>
          </p:sp>
        </p:grpSp>
        <p:grpSp>
          <p:nvGrpSpPr>
            <p:cNvPr id="24" name="Group 13"/>
            <p:cNvGrpSpPr>
              <a:grpSpLocks/>
            </p:cNvGrpSpPr>
            <p:nvPr/>
          </p:nvGrpSpPr>
          <p:grpSpPr bwMode="auto">
            <a:xfrm>
              <a:off x="7310" y="1479"/>
              <a:ext cx="1326" cy="2"/>
              <a:chOff x="7310" y="1479"/>
              <a:chExt cx="1326" cy="2"/>
            </a:xfrm>
          </p:grpSpPr>
          <p:sp>
            <p:nvSpPr>
              <p:cNvPr id="27" name="Freeform 26"/>
              <p:cNvSpPr>
                <a:spLocks/>
              </p:cNvSpPr>
              <p:nvPr/>
            </p:nvSpPr>
            <p:spPr bwMode="auto">
              <a:xfrm>
                <a:off x="7310" y="1479"/>
                <a:ext cx="1326" cy="2"/>
              </a:xfrm>
              <a:custGeom>
                <a:avLst/>
                <a:gdLst>
                  <a:gd name="T0" fmla="+- 0 8636 7310"/>
                  <a:gd name="T1" fmla="*/ T0 w 1326"/>
                  <a:gd name="T2" fmla="+- 0 7310 7310"/>
                  <a:gd name="T3" fmla="*/ T2 w 1326"/>
                </a:gdLst>
                <a:ahLst/>
                <a:cxnLst>
                  <a:cxn ang="0">
                    <a:pos x="T1" y="0"/>
                  </a:cxn>
                  <a:cxn ang="0">
                    <a:pos x="T3" y="0"/>
                  </a:cxn>
                </a:cxnLst>
                <a:rect l="0" t="0" r="r" b="b"/>
                <a:pathLst>
                  <a:path w="1326">
                    <a:moveTo>
                      <a:pt x="1326" y="0"/>
                    </a:moveTo>
                    <a:lnTo>
                      <a:pt x="0" y="0"/>
                    </a:lnTo>
                  </a:path>
                </a:pathLst>
              </a:custGeom>
              <a:noFill/>
              <a:ln w="38100">
                <a:solidFill>
                  <a:srgbClr val="D9EAF5"/>
                </a:solidFill>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495181"/>
                <a:endParaRPr lang="en-US" sz="1939" dirty="0">
                  <a:solidFill>
                    <a:srgbClr val="004080"/>
                  </a:solidFill>
                  <a:latin typeface="Gotham Book"/>
                </a:endParaRPr>
              </a:p>
            </p:txBody>
          </p:sp>
        </p:grpSp>
        <p:grpSp>
          <p:nvGrpSpPr>
            <p:cNvPr id="25" name="Group 15"/>
            <p:cNvGrpSpPr>
              <a:grpSpLocks/>
            </p:cNvGrpSpPr>
            <p:nvPr/>
          </p:nvGrpSpPr>
          <p:grpSpPr bwMode="auto">
            <a:xfrm>
              <a:off x="7913" y="1785"/>
              <a:ext cx="1326" cy="2"/>
              <a:chOff x="7913" y="1785"/>
              <a:chExt cx="1326" cy="2"/>
            </a:xfrm>
          </p:grpSpPr>
          <p:sp>
            <p:nvSpPr>
              <p:cNvPr id="26" name="Freeform 16"/>
              <p:cNvSpPr>
                <a:spLocks/>
              </p:cNvSpPr>
              <p:nvPr/>
            </p:nvSpPr>
            <p:spPr bwMode="auto">
              <a:xfrm>
                <a:off x="7913" y="1785"/>
                <a:ext cx="1326" cy="2"/>
              </a:xfrm>
              <a:custGeom>
                <a:avLst/>
                <a:gdLst>
                  <a:gd name="T0" fmla="+- 0 9239 7913"/>
                  <a:gd name="T1" fmla="*/ T0 w 1326"/>
                  <a:gd name="T2" fmla="+- 0 7913 7913"/>
                  <a:gd name="T3" fmla="*/ T2 w 1326"/>
                </a:gdLst>
                <a:ahLst/>
                <a:cxnLst>
                  <a:cxn ang="0">
                    <a:pos x="T1" y="0"/>
                  </a:cxn>
                  <a:cxn ang="0">
                    <a:pos x="T3" y="0"/>
                  </a:cxn>
                </a:cxnLst>
                <a:rect l="0" t="0" r="r" b="b"/>
                <a:pathLst>
                  <a:path w="1326">
                    <a:moveTo>
                      <a:pt x="1326" y="0"/>
                    </a:moveTo>
                    <a:lnTo>
                      <a:pt x="0" y="0"/>
                    </a:lnTo>
                  </a:path>
                </a:pathLst>
              </a:custGeom>
              <a:noFill/>
              <a:ln w="38100">
                <a:solidFill>
                  <a:srgbClr val="254061"/>
                </a:solidFill>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495181"/>
                <a:endParaRPr lang="en-US" sz="1939">
                  <a:solidFill>
                    <a:srgbClr val="004080"/>
                  </a:solidFill>
                  <a:latin typeface="Gotham Book"/>
                </a:endParaRPr>
              </a:p>
            </p:txBody>
          </p:sp>
        </p:grpSp>
      </p:grpSp>
      <p:sp>
        <p:nvSpPr>
          <p:cNvPr id="4" name="Rectangle 3">
            <a:extLst>
              <a:ext uri="{FF2B5EF4-FFF2-40B4-BE49-F238E27FC236}">
                <a16:creationId xmlns:a16="http://schemas.microsoft.com/office/drawing/2014/main" id="{F11F59F4-447D-4BE8-BE57-D70078C1CDA7}"/>
              </a:ext>
            </a:extLst>
          </p:cNvPr>
          <p:cNvSpPr/>
          <p:nvPr/>
        </p:nvSpPr>
        <p:spPr>
          <a:xfrm>
            <a:off x="2077751" y="2044005"/>
            <a:ext cx="4944008" cy="2123658"/>
          </a:xfrm>
          <a:prstGeom prst="rect">
            <a:avLst/>
          </a:prstGeom>
        </p:spPr>
        <p:txBody>
          <a:bodyPr wrap="square">
            <a:spAutoFit/>
          </a:bodyPr>
          <a:lstStyle/>
          <a:p>
            <a:pPr algn="ctr"/>
            <a:r>
              <a:rPr lang="en-US" sz="4400" b="1" dirty="0">
                <a:solidFill>
                  <a:srgbClr val="254061"/>
                </a:solidFill>
                <a:effectLst>
                  <a:outerShdw blurRad="38100" dist="38100" dir="2700000" algn="tl">
                    <a:srgbClr val="000000">
                      <a:alpha val="43137"/>
                    </a:srgbClr>
                  </a:outerShdw>
                </a:effectLst>
                <a:latin typeface="Calibri"/>
              </a:rPr>
              <a:t>Lowering the cost and risk of innovation. </a:t>
            </a:r>
          </a:p>
        </p:txBody>
      </p:sp>
    </p:spTree>
    <p:extLst>
      <p:ext uri="{BB962C8B-B14F-4D97-AF65-F5344CB8AC3E}">
        <p14:creationId xmlns:p14="http://schemas.microsoft.com/office/powerpoint/2010/main" val="3282729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83729-4435-46A8-A18A-BB63A017E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003" y="1677727"/>
            <a:ext cx="6773997" cy="4188589"/>
          </a:xfrm>
          <a:prstGeom prst="rect">
            <a:avLst/>
          </a:prstGeom>
        </p:spPr>
      </p:pic>
      <p:sp>
        <p:nvSpPr>
          <p:cNvPr id="2" name="Title 1">
            <a:extLst>
              <a:ext uri="{FF2B5EF4-FFF2-40B4-BE49-F238E27FC236}">
                <a16:creationId xmlns:a16="http://schemas.microsoft.com/office/drawing/2014/main" id="{0534B67E-BB26-4471-A75F-B8D207C9C7D7}"/>
              </a:ext>
            </a:extLst>
          </p:cNvPr>
          <p:cNvSpPr>
            <a:spLocks noGrp="1"/>
          </p:cNvSpPr>
          <p:nvPr>
            <p:ph type="title"/>
          </p:nvPr>
        </p:nvSpPr>
        <p:spPr/>
        <p:txBody>
          <a:bodyPr/>
          <a:lstStyle/>
          <a:p>
            <a:r>
              <a:rPr lang="en-US" dirty="0"/>
              <a:t>AcceliCITY By The Numbers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p15="http://schemas.microsoft.com/office/powerpoint/2012/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Smart Building Market</a:t>
            </a:r>
            <a:endParaRPr lang="en-US" dirty="0">
              <a:latin typeface="Gotham Book"/>
            </a:endParaRPr>
          </a:p>
        </p:txBody>
      </p:sp>
      <p:sp>
        <p:nvSpPr>
          <p:cNvPr id="31" name="TextBox 30"/>
          <p:cNvSpPr txBox="1"/>
          <p:nvPr/>
        </p:nvSpPr>
        <p:spPr>
          <a:xfrm>
            <a:off x="1890006" y="1445817"/>
            <a:ext cx="3331262" cy="1967462"/>
          </a:xfrm>
          <a:prstGeom prst="rect">
            <a:avLst/>
          </a:prstGeom>
          <a:noFill/>
        </p:spPr>
        <p:txBody>
          <a:bodyPr wrap="square" rtlCol="0">
            <a:spAutoFit/>
          </a:bodyPr>
          <a:lstStyle/>
          <a:p>
            <a:pPr algn="ctr" defTabSz="495181"/>
            <a:r>
              <a:rPr lang="en-US" sz="7385" b="1" dirty="0">
                <a:solidFill>
                  <a:srgbClr val="40464F"/>
                </a:solidFill>
                <a:latin typeface="Gotham Book"/>
              </a:rPr>
              <a:t>$62B</a:t>
            </a:r>
          </a:p>
          <a:p>
            <a:pPr algn="ctr" defTabSz="495181"/>
            <a:r>
              <a:rPr lang="en-US" sz="4800" b="1" dirty="0">
                <a:solidFill>
                  <a:srgbClr val="40464F"/>
                </a:solidFill>
                <a:latin typeface="Gotham Book"/>
              </a:rPr>
              <a:t>By 2024</a:t>
            </a:r>
          </a:p>
        </p:txBody>
      </p:sp>
      <p:sp>
        <p:nvSpPr>
          <p:cNvPr id="42" name="TextBox 41"/>
          <p:cNvSpPr txBox="1"/>
          <p:nvPr/>
        </p:nvSpPr>
        <p:spPr>
          <a:xfrm>
            <a:off x="1890007" y="3695042"/>
            <a:ext cx="3513651" cy="1967462"/>
          </a:xfrm>
          <a:prstGeom prst="rect">
            <a:avLst/>
          </a:prstGeom>
          <a:noFill/>
        </p:spPr>
        <p:txBody>
          <a:bodyPr wrap="square" rtlCol="0">
            <a:spAutoFit/>
          </a:bodyPr>
          <a:lstStyle/>
          <a:p>
            <a:pPr algn="ctr" defTabSz="495181"/>
            <a:r>
              <a:rPr lang="en-US" sz="7385" b="1" dirty="0">
                <a:solidFill>
                  <a:srgbClr val="F15D4F"/>
                </a:solidFill>
                <a:latin typeface="Gotham Book"/>
              </a:rPr>
              <a:t>34% </a:t>
            </a:r>
            <a:br>
              <a:rPr lang="en-US" sz="7385" b="1" dirty="0">
                <a:solidFill>
                  <a:srgbClr val="F15D4F"/>
                </a:solidFill>
                <a:latin typeface="Gotham Book"/>
              </a:rPr>
            </a:br>
            <a:r>
              <a:rPr lang="en-US" sz="4800" b="1" dirty="0">
                <a:solidFill>
                  <a:srgbClr val="F15D4F"/>
                </a:solidFill>
                <a:latin typeface="Gotham Book"/>
              </a:rPr>
              <a:t>CAGR</a:t>
            </a:r>
            <a:endParaRPr lang="en-US" sz="7385" b="1" dirty="0">
              <a:solidFill>
                <a:srgbClr val="F15D4F"/>
              </a:solidFill>
              <a:latin typeface="Gotham Book"/>
            </a:endParaRPr>
          </a:p>
        </p:txBody>
      </p:sp>
      <p:sp>
        <p:nvSpPr>
          <p:cNvPr id="43" name="TextBox 42"/>
          <p:cNvSpPr txBox="1"/>
          <p:nvPr/>
        </p:nvSpPr>
        <p:spPr>
          <a:xfrm>
            <a:off x="5312463" y="1445818"/>
            <a:ext cx="5318749" cy="1762085"/>
          </a:xfrm>
          <a:prstGeom prst="rect">
            <a:avLst/>
          </a:prstGeom>
          <a:noFill/>
        </p:spPr>
        <p:txBody>
          <a:bodyPr wrap="square" rtlCol="0" anchor="ctr">
            <a:spAutoFit/>
          </a:bodyPr>
          <a:lstStyle/>
          <a:p>
            <a:pPr marL="316531" indent="-316531" defTabSz="495181">
              <a:lnSpc>
                <a:spcPct val="150000"/>
              </a:lnSpc>
              <a:buFont typeface="Arial" charset="0"/>
              <a:buChar char="•"/>
            </a:pPr>
            <a:r>
              <a:rPr lang="en-US" sz="1477" dirty="0">
                <a:solidFill>
                  <a:srgbClr val="40464F"/>
                </a:solidFill>
                <a:latin typeface="Gotham Book"/>
              </a:rPr>
              <a:t>Fueled by increasing energy consumption</a:t>
            </a:r>
          </a:p>
          <a:p>
            <a:pPr marL="316531" indent="-316531" defTabSz="495181">
              <a:lnSpc>
                <a:spcPct val="150000"/>
              </a:lnSpc>
              <a:buFont typeface="Arial" charset="0"/>
              <a:buChar char="•"/>
            </a:pPr>
            <a:r>
              <a:rPr lang="en-US" sz="1477" dirty="0">
                <a:solidFill>
                  <a:srgbClr val="40464F"/>
                </a:solidFill>
                <a:latin typeface="Gotham Book"/>
              </a:rPr>
              <a:t>Most popular solution to-date is the use of Smart Security systems</a:t>
            </a:r>
          </a:p>
          <a:p>
            <a:pPr marL="316531" indent="-316531" defTabSz="495181">
              <a:lnSpc>
                <a:spcPct val="150000"/>
              </a:lnSpc>
              <a:buFont typeface="Arial" charset="0"/>
              <a:buChar char="•"/>
            </a:pPr>
            <a:r>
              <a:rPr lang="en-US" sz="1477" dirty="0">
                <a:solidFill>
                  <a:srgbClr val="40464F"/>
                </a:solidFill>
                <a:latin typeface="Gotham Book"/>
              </a:rPr>
              <a:t>North America ranked 2</a:t>
            </a:r>
            <a:r>
              <a:rPr lang="en-US" sz="1477" baseline="30000" dirty="0">
                <a:solidFill>
                  <a:srgbClr val="40464F"/>
                </a:solidFill>
                <a:latin typeface="Gotham Book"/>
              </a:rPr>
              <a:t>nd</a:t>
            </a:r>
            <a:r>
              <a:rPr lang="en-US" sz="1477" dirty="0">
                <a:solidFill>
                  <a:srgbClr val="40464F"/>
                </a:solidFill>
                <a:latin typeface="Gotham Book"/>
              </a:rPr>
              <a:t> behind Europe with Asia growing at 35% CAGR</a:t>
            </a:r>
          </a:p>
        </p:txBody>
      </p:sp>
      <p:sp>
        <p:nvSpPr>
          <p:cNvPr id="3" name="TextBox 2">
            <a:extLst>
              <a:ext uri="{FF2B5EF4-FFF2-40B4-BE49-F238E27FC236}">
                <a16:creationId xmlns:a16="http://schemas.microsoft.com/office/drawing/2014/main" id="{B0CC097C-4624-4FD0-B351-07563CDF5CAD}"/>
              </a:ext>
            </a:extLst>
          </p:cNvPr>
          <p:cNvSpPr txBox="1"/>
          <p:nvPr/>
        </p:nvSpPr>
        <p:spPr>
          <a:xfrm>
            <a:off x="2249980" y="6098375"/>
            <a:ext cx="1942407" cy="261610"/>
          </a:xfrm>
          <a:prstGeom prst="rect">
            <a:avLst/>
          </a:prstGeom>
          <a:noFill/>
        </p:spPr>
        <p:txBody>
          <a:bodyPr wrap="square" rtlCol="0">
            <a:spAutoFit/>
          </a:bodyPr>
          <a:lstStyle/>
          <a:p>
            <a:r>
              <a:rPr lang="en-US" sz="1100" b="1" dirty="0">
                <a:solidFill>
                  <a:srgbClr val="254061"/>
                </a:solidFill>
                <a:latin typeface="Calibri"/>
              </a:rPr>
              <a:t>Source:</a:t>
            </a:r>
            <a:r>
              <a:rPr lang="en-US" sz="1100" dirty="0">
                <a:solidFill>
                  <a:srgbClr val="254061"/>
                </a:solidFill>
                <a:latin typeface="Calibri"/>
              </a:rPr>
              <a:t> Zion Market Research</a:t>
            </a:r>
          </a:p>
        </p:txBody>
      </p:sp>
      <p:pic>
        <p:nvPicPr>
          <p:cNvPr id="4" name="Picture 3">
            <a:extLst>
              <a:ext uri="{FF2B5EF4-FFF2-40B4-BE49-F238E27FC236}">
                <a16:creationId xmlns:a16="http://schemas.microsoft.com/office/drawing/2014/main" id="{F076B0A9-708E-4C9B-BCE7-7F097BBEF95E}"/>
              </a:ext>
            </a:extLst>
          </p:cNvPr>
          <p:cNvPicPr>
            <a:picLocks noChangeAspect="1"/>
          </p:cNvPicPr>
          <p:nvPr/>
        </p:nvPicPr>
        <p:blipFill>
          <a:blip r:embed="rId3"/>
          <a:stretch>
            <a:fillRect/>
          </a:stretch>
        </p:blipFill>
        <p:spPr>
          <a:xfrm>
            <a:off x="4928959" y="3328422"/>
            <a:ext cx="5281841" cy="2844068"/>
          </a:xfrm>
          <a:prstGeom prst="rect">
            <a:avLst/>
          </a:prstGeom>
        </p:spPr>
      </p:pic>
    </p:spTree>
    <p:extLst>
      <p:ext uri="{BB962C8B-B14F-4D97-AF65-F5344CB8AC3E}">
        <p14:creationId xmlns:p14="http://schemas.microsoft.com/office/powerpoint/2010/main" val="47900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9EA3-0016-4699-BA4A-9EC8DAAEE03F}"/>
              </a:ext>
            </a:extLst>
          </p:cNvPr>
          <p:cNvSpPr>
            <a:spLocks noGrp="1"/>
          </p:cNvSpPr>
          <p:nvPr>
            <p:ph type="title"/>
          </p:nvPr>
        </p:nvSpPr>
        <p:spPr/>
        <p:txBody>
          <a:bodyPr/>
          <a:lstStyle/>
          <a:p>
            <a:r>
              <a:rPr lang="en-US" dirty="0"/>
              <a:t>Smart Building Track Sponsorship</a:t>
            </a:r>
          </a:p>
        </p:txBody>
      </p:sp>
      <p:sp>
        <p:nvSpPr>
          <p:cNvPr id="3" name="Content Placeholder 2">
            <a:extLst>
              <a:ext uri="{FF2B5EF4-FFF2-40B4-BE49-F238E27FC236}">
                <a16:creationId xmlns:a16="http://schemas.microsoft.com/office/drawing/2014/main" id="{B81AB72E-B23F-4174-8542-98D3BFBA076F}"/>
              </a:ext>
            </a:extLst>
          </p:cNvPr>
          <p:cNvSpPr>
            <a:spLocks noGrp="1"/>
          </p:cNvSpPr>
          <p:nvPr>
            <p:ph idx="1"/>
          </p:nvPr>
        </p:nvSpPr>
        <p:spPr/>
        <p:txBody>
          <a:bodyPr>
            <a:normAutofit/>
          </a:bodyPr>
          <a:lstStyle/>
          <a:p>
            <a:pPr marL="0" indent="0">
              <a:buNone/>
            </a:pPr>
            <a:r>
              <a:rPr lang="en-US" sz="2800" b="1" dirty="0">
                <a:solidFill>
                  <a:srgbClr val="F15D4F"/>
                </a:solidFill>
              </a:rPr>
              <a:t>6 steps for reduced cost and risk of implementing innovative Smart Building Tech in your portfolio:</a:t>
            </a:r>
          </a:p>
          <a:p>
            <a:pPr marL="776183" lvl="1" indent="-342900">
              <a:buAutoNum type="arabicPeriod"/>
            </a:pPr>
            <a:r>
              <a:rPr lang="en-US" sz="2400" dirty="0"/>
              <a:t>Identify a challenge specific to your needs/interests</a:t>
            </a:r>
          </a:p>
          <a:p>
            <a:pPr marL="776183" lvl="1" indent="-342900">
              <a:buAutoNum type="arabicPeriod"/>
            </a:pPr>
            <a:r>
              <a:rPr lang="en-US" sz="2400"/>
              <a:t>Receive </a:t>
            </a:r>
            <a:r>
              <a:rPr lang="en-US" sz="2400" dirty="0"/>
              <a:t>globally sourced solutions vetted by an international panel of experts</a:t>
            </a:r>
          </a:p>
          <a:p>
            <a:pPr marL="776183" lvl="1" indent="-342900">
              <a:buAutoNum type="arabicPeriod"/>
            </a:pPr>
            <a:r>
              <a:rPr lang="en-US" sz="2400" dirty="0"/>
              <a:t>Review specific proposals based on your framework and needs</a:t>
            </a:r>
          </a:p>
          <a:p>
            <a:pPr marL="776183" lvl="1" indent="-342900">
              <a:buAutoNum type="arabicPeriod"/>
            </a:pPr>
            <a:r>
              <a:rPr lang="en-US" sz="2400" dirty="0"/>
              <a:t>Meet with the AcceliCITY Finalists you selected</a:t>
            </a:r>
          </a:p>
          <a:p>
            <a:pPr marL="776183" lvl="1" indent="-342900">
              <a:buAutoNum type="arabicPeriod"/>
            </a:pPr>
            <a:r>
              <a:rPr lang="en-US" sz="2400" dirty="0"/>
              <a:t>Choose your winner &amp; receive their Leading Cities Due Diligence Report </a:t>
            </a:r>
          </a:p>
          <a:p>
            <a:pPr marL="776183" lvl="1" indent="-342900">
              <a:buAutoNum type="arabicPeriod"/>
            </a:pPr>
            <a:r>
              <a:rPr lang="en-US" sz="2400" dirty="0"/>
              <a:t>Implement your project together</a:t>
            </a:r>
          </a:p>
          <a:p>
            <a:pPr marL="0" indent="0">
              <a:buNone/>
            </a:pPr>
            <a:endParaRPr lang="en-US" dirty="0"/>
          </a:p>
        </p:txBody>
      </p:sp>
      <p:sp>
        <p:nvSpPr>
          <p:cNvPr id="4" name="Slide Number Placeholder 3">
            <a:extLst>
              <a:ext uri="{FF2B5EF4-FFF2-40B4-BE49-F238E27FC236}">
                <a16:creationId xmlns:a16="http://schemas.microsoft.com/office/drawing/2014/main" id="{3D3A06F6-348B-45CA-93B8-606A879B2C08}"/>
              </a:ext>
            </a:extLst>
          </p:cNvPr>
          <p:cNvSpPr>
            <a:spLocks noGrp="1"/>
          </p:cNvSpPr>
          <p:nvPr>
            <p:ph type="sldNum" sz="quarter" idx="12"/>
          </p:nvPr>
        </p:nvSpPr>
        <p:spPr/>
        <p:txBody>
          <a:bodyPr/>
          <a:lstStyle/>
          <a:p>
            <a:fld id="{97D73478-CC7D-3246-9B24-ABC68B31D946}" type="slidenum">
              <a:rPr lang="es-ES"/>
              <a:pPr/>
              <a:t>46</a:t>
            </a:fld>
            <a:endParaRPr lang="es-ES"/>
          </a:p>
        </p:txBody>
      </p:sp>
    </p:spTree>
    <p:extLst>
      <p:ext uri="{BB962C8B-B14F-4D97-AF65-F5344CB8AC3E}">
        <p14:creationId xmlns:p14="http://schemas.microsoft.com/office/powerpoint/2010/main" val="2152036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Benefits</a:t>
            </a:r>
          </a:p>
        </p:txBody>
      </p:sp>
      <p:sp>
        <p:nvSpPr>
          <p:cNvPr id="2" name="Subtitle 1">
            <a:extLst>
              <a:ext uri="{FF2B5EF4-FFF2-40B4-BE49-F238E27FC236}">
                <a16:creationId xmlns:a16="http://schemas.microsoft.com/office/drawing/2014/main" id="{9DB66124-E816-354E-BEF7-65DE7DE29CEC}"/>
              </a:ext>
            </a:extLst>
          </p:cNvPr>
          <p:cNvSpPr>
            <a:spLocks noGrp="1"/>
          </p:cNvSpPr>
          <p:nvPr>
            <p:ph idx="1"/>
          </p:nvPr>
        </p:nvSpPr>
        <p:spPr/>
        <p:txBody>
          <a:bodyPr>
            <a:normAutofit fontScale="77500" lnSpcReduction="20000"/>
          </a:bodyPr>
          <a:lstStyle/>
          <a:p>
            <a:pPr marL="0" indent="0">
              <a:buNone/>
            </a:pPr>
            <a:r>
              <a:rPr lang="en-US" sz="3200" dirty="0"/>
              <a:t>Sponsorship of the AcceliCITY Boot Camp will:</a:t>
            </a:r>
          </a:p>
          <a:p>
            <a:pPr marL="1004783" lvl="1" indent="-571500">
              <a:buFontTx/>
              <a:buChar char="-"/>
            </a:pPr>
            <a:r>
              <a:rPr lang="en-US" sz="2800" dirty="0">
                <a:solidFill>
                  <a:schemeClr val="tx2">
                    <a:lumMod val="75000"/>
                  </a:schemeClr>
                </a:solidFill>
              </a:rPr>
              <a:t>Establish </a:t>
            </a:r>
            <a:r>
              <a:rPr lang="en-US" sz="2800" b="1" dirty="0">
                <a:solidFill>
                  <a:srgbClr val="F15D4F"/>
                </a:solidFill>
              </a:rPr>
              <a:t>competitive advantages </a:t>
            </a:r>
            <a:r>
              <a:rPr lang="en-US" sz="2800" dirty="0">
                <a:solidFill>
                  <a:schemeClr val="tx2">
                    <a:lumMod val="75000"/>
                  </a:schemeClr>
                </a:solidFill>
              </a:rPr>
              <a:t>in a crowded marketplace</a:t>
            </a:r>
          </a:p>
          <a:p>
            <a:pPr marL="1004783" lvl="1" indent="-571500">
              <a:buClr>
                <a:srgbClr val="254061"/>
              </a:buClr>
              <a:buFontTx/>
              <a:buChar char="-"/>
            </a:pPr>
            <a:r>
              <a:rPr lang="en-US" sz="2800" b="1" dirty="0">
                <a:solidFill>
                  <a:srgbClr val="F15D4F"/>
                </a:solidFill>
              </a:rPr>
              <a:t>Increase visibility </a:t>
            </a:r>
            <a:r>
              <a:rPr lang="en-US" sz="2800" dirty="0">
                <a:solidFill>
                  <a:schemeClr val="tx2">
                    <a:lumMod val="75000"/>
                  </a:schemeClr>
                </a:solidFill>
              </a:rPr>
              <a:t>as a Smart Buildings thought leader</a:t>
            </a:r>
          </a:p>
          <a:p>
            <a:pPr marL="1004783" lvl="1" indent="-571500">
              <a:buClr>
                <a:srgbClr val="254061"/>
              </a:buClr>
              <a:buFontTx/>
              <a:buChar char="-"/>
            </a:pPr>
            <a:r>
              <a:rPr lang="en-US" sz="2800" b="1" dirty="0">
                <a:solidFill>
                  <a:srgbClr val="F15D4F"/>
                </a:solidFill>
              </a:rPr>
              <a:t>Provide access </a:t>
            </a:r>
            <a:r>
              <a:rPr lang="en-US" sz="2800" dirty="0">
                <a:solidFill>
                  <a:schemeClr val="tx2">
                    <a:lumMod val="75000"/>
                  </a:schemeClr>
                </a:solidFill>
              </a:rPr>
              <a:t>to innovators, state and local government leaders, and Smart City experts globally</a:t>
            </a:r>
          </a:p>
          <a:p>
            <a:pPr marL="0" indent="0">
              <a:buNone/>
            </a:pPr>
            <a:endParaRPr lang="en-US" sz="2800" dirty="0">
              <a:solidFill>
                <a:schemeClr val="tx2">
                  <a:lumMod val="75000"/>
                </a:schemeClr>
              </a:solidFill>
            </a:endParaRPr>
          </a:p>
          <a:p>
            <a:pPr marL="0" indent="0">
              <a:buNone/>
            </a:pPr>
            <a:r>
              <a:rPr lang="en-US" sz="2800" dirty="0">
                <a:solidFill>
                  <a:schemeClr val="tx2">
                    <a:lumMod val="75000"/>
                  </a:schemeClr>
                </a:solidFill>
              </a:rPr>
              <a:t>Challenge Sponsors will have targeted access to innovative solutions in a focused area of your choosing.</a:t>
            </a:r>
          </a:p>
          <a:p>
            <a:pPr marL="1004783" lvl="1" indent="-571500">
              <a:buFontTx/>
              <a:buChar char="̵"/>
            </a:pPr>
            <a:r>
              <a:rPr lang="en-US" sz="2800" dirty="0">
                <a:solidFill>
                  <a:schemeClr val="tx2">
                    <a:lumMod val="75000"/>
                  </a:schemeClr>
                </a:solidFill>
              </a:rPr>
              <a:t>Contributing to </a:t>
            </a:r>
            <a:r>
              <a:rPr lang="en-US" sz="2800" b="1" dirty="0">
                <a:solidFill>
                  <a:srgbClr val="F15D4F"/>
                </a:solidFill>
              </a:rPr>
              <a:t>increased client servicing </a:t>
            </a:r>
            <a:r>
              <a:rPr lang="en-US" sz="2800" dirty="0">
                <a:solidFill>
                  <a:schemeClr val="tx2">
                    <a:lumMod val="75000"/>
                  </a:schemeClr>
                </a:solidFill>
              </a:rPr>
              <a:t>by having a finger on the pulse of emerging solutions and technologies</a:t>
            </a:r>
          </a:p>
          <a:p>
            <a:pPr marL="1004783" lvl="1" indent="-571500">
              <a:buFontTx/>
              <a:buChar char="̵"/>
            </a:pPr>
            <a:r>
              <a:rPr lang="en-US" sz="2800" dirty="0">
                <a:solidFill>
                  <a:schemeClr val="tx2">
                    <a:lumMod val="75000"/>
                  </a:schemeClr>
                </a:solidFill>
              </a:rPr>
              <a:t>Creating opportunities for your internal leaders to become more entrepreneurial and better </a:t>
            </a:r>
            <a:r>
              <a:rPr lang="en-US" sz="2800" b="1" dirty="0">
                <a:solidFill>
                  <a:srgbClr val="F15D4F"/>
                </a:solidFill>
              </a:rPr>
              <a:t>create a culture of innovation</a:t>
            </a:r>
          </a:p>
          <a:p>
            <a:pPr marL="1004783" lvl="1" indent="-571500">
              <a:buFontTx/>
              <a:buChar char="̵"/>
            </a:pPr>
            <a:r>
              <a:rPr lang="en-US" sz="2800" dirty="0">
                <a:solidFill>
                  <a:schemeClr val="tx2">
                    <a:lumMod val="75000"/>
                  </a:schemeClr>
                </a:solidFill>
              </a:rPr>
              <a:t>Provide a specific “prize project” for the winner you choose that creates a </a:t>
            </a:r>
            <a:r>
              <a:rPr lang="en-US" sz="2800" b="1" dirty="0">
                <a:solidFill>
                  <a:srgbClr val="F15D4F"/>
                </a:solidFill>
              </a:rPr>
              <a:t>win-win situation for sponsor and the startup</a:t>
            </a:r>
          </a:p>
        </p:txBody>
      </p:sp>
    </p:spTree>
    <p:extLst>
      <p:ext uri="{BB962C8B-B14F-4D97-AF65-F5344CB8AC3E}">
        <p14:creationId xmlns:p14="http://schemas.microsoft.com/office/powerpoint/2010/main" val="1481325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13" name="Rectangle 12"/>
          <p:cNvSpPr/>
          <p:nvPr/>
        </p:nvSpPr>
        <p:spPr>
          <a:xfrm>
            <a:off x="1938742" y="737558"/>
            <a:ext cx="8180904" cy="5331294"/>
          </a:xfrm>
          <a:prstGeom prst="rect">
            <a:avLst/>
          </a:prstGeom>
          <a:solidFill>
            <a:schemeClr val="bg1">
              <a:alpha val="9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95181"/>
            <a:endParaRPr lang="en-US" sz="1939">
              <a:solidFill>
                <a:prstClr val="white"/>
              </a:solidFill>
              <a:latin typeface="Calibri"/>
            </a:endParaRPr>
          </a:p>
        </p:txBody>
      </p:sp>
      <p:sp>
        <p:nvSpPr>
          <p:cNvPr id="3" name="Subtitle 2"/>
          <p:cNvSpPr>
            <a:spLocks noGrp="1"/>
          </p:cNvSpPr>
          <p:nvPr>
            <p:ph type="subTitle" idx="1"/>
          </p:nvPr>
        </p:nvSpPr>
        <p:spPr>
          <a:xfrm>
            <a:off x="2895599" y="3444788"/>
            <a:ext cx="6400800" cy="1617785"/>
          </a:xfrm>
        </p:spPr>
        <p:txBody>
          <a:bodyPr>
            <a:normAutofit/>
          </a:bodyPr>
          <a:lstStyle/>
          <a:p>
            <a:pPr algn="l">
              <a:lnSpc>
                <a:spcPct val="150000"/>
              </a:lnSpc>
            </a:pPr>
            <a:r>
              <a:rPr lang="en-US" sz="1477" dirty="0">
                <a:solidFill>
                  <a:srgbClr val="40464F"/>
                </a:solidFill>
              </a:rPr>
              <a:t>For more information please E-mail us at </a:t>
            </a:r>
            <a:r>
              <a:rPr lang="en-US" sz="1477" dirty="0">
                <a:hlinkClick r:id="rId2"/>
              </a:rPr>
              <a:t>AcceliCITY@LeadingCities.org</a:t>
            </a:r>
            <a:endParaRPr lang="en-US" sz="1477" dirty="0"/>
          </a:p>
          <a:p>
            <a:pPr algn="l">
              <a:lnSpc>
                <a:spcPct val="150000"/>
              </a:lnSpc>
            </a:pPr>
            <a:r>
              <a:rPr lang="en-US" sz="1477" dirty="0"/>
              <a:t>	</a:t>
            </a:r>
            <a:r>
              <a:rPr lang="en-US" sz="1477" dirty="0">
                <a:solidFill>
                  <a:srgbClr val="40464F"/>
                </a:solidFill>
              </a:rPr>
              <a:t>Phone. </a:t>
            </a:r>
            <a:r>
              <a:rPr lang="en-US" sz="1477" dirty="0">
                <a:solidFill>
                  <a:srgbClr val="F15D4F"/>
                </a:solidFill>
              </a:rPr>
              <a:t>+1.617.506.3499</a:t>
            </a:r>
          </a:p>
          <a:p>
            <a:pPr algn="l">
              <a:lnSpc>
                <a:spcPct val="150000"/>
              </a:lnSpc>
            </a:pPr>
            <a:r>
              <a:rPr lang="en-US" sz="1477" dirty="0"/>
              <a:t>	</a:t>
            </a:r>
            <a:r>
              <a:rPr lang="en-US" sz="1477" dirty="0">
                <a:solidFill>
                  <a:srgbClr val="40464F"/>
                </a:solidFill>
              </a:rPr>
              <a:t>Like us on Facebook. </a:t>
            </a:r>
            <a:r>
              <a:rPr lang="en-US" sz="1477" dirty="0">
                <a:solidFill>
                  <a:srgbClr val="F15D4F"/>
                </a:solidFill>
              </a:rPr>
              <a:t>Facebook.com/LeadingCities</a:t>
            </a:r>
          </a:p>
          <a:p>
            <a:pPr algn="l">
              <a:lnSpc>
                <a:spcPct val="150000"/>
              </a:lnSpc>
            </a:pPr>
            <a:r>
              <a:rPr lang="en-US" sz="1477" dirty="0"/>
              <a:t>	</a:t>
            </a:r>
            <a:r>
              <a:rPr lang="en-US" sz="1477" dirty="0">
                <a:solidFill>
                  <a:srgbClr val="40464F"/>
                </a:solidFill>
              </a:rPr>
              <a:t>Follow us on Twitter. </a:t>
            </a:r>
            <a:r>
              <a:rPr lang="en-US" sz="1477" dirty="0">
                <a:solidFill>
                  <a:srgbClr val="F15D4F"/>
                </a:solidFill>
              </a:rPr>
              <a:t>@LeadingCities</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3131303" y="3911097"/>
            <a:ext cx="307731" cy="360485"/>
          </a:xfrm>
          <a:prstGeom prst="rect">
            <a:avLst/>
          </a:prstGeom>
        </p:spPr>
      </p:pic>
      <p:pic>
        <p:nvPicPr>
          <p:cNvPr id="7" name="Picture 6"/>
          <p:cNvPicPr>
            <a:picLocks noChangeAspect="1"/>
          </p:cNvPicPr>
          <p:nvPr/>
        </p:nvPicPr>
        <p:blipFill rotWithShape="1">
          <a:blip r:embed="rId4">
            <a:clrChange>
              <a:clrFrom>
                <a:srgbClr val="FFFFFF"/>
              </a:clrFrom>
              <a:clrTo>
                <a:srgbClr val="FFFFFF">
                  <a:alpha val="0"/>
                </a:srgbClr>
              </a:clrTo>
            </a:clrChange>
          </a:blip>
          <a:srcRect l="21579" t="42023" r="36963" b="16040"/>
          <a:stretch/>
        </p:blipFill>
        <p:spPr>
          <a:xfrm>
            <a:off x="3092752" y="4672756"/>
            <a:ext cx="346281" cy="331854"/>
          </a:xfrm>
          <a:prstGeom prst="rect">
            <a:avLst/>
          </a:prstGeom>
        </p:spPr>
      </p:pic>
      <p:pic>
        <p:nvPicPr>
          <p:cNvPr id="8" name="Picture 7"/>
          <p:cNvPicPr>
            <a:picLocks noChangeAspect="1"/>
          </p:cNvPicPr>
          <p:nvPr/>
        </p:nvPicPr>
        <p:blipFill rotWithShape="1">
          <a:blip r:embed="rId4">
            <a:clrChange>
              <a:clrFrom>
                <a:srgbClr val="FFFFFF"/>
              </a:clrFrom>
              <a:clrTo>
                <a:srgbClr val="FFFFFF">
                  <a:alpha val="0"/>
                </a:srgbClr>
              </a:clrTo>
            </a:clrChange>
          </a:blip>
          <a:srcRect l="22577" r="39420" b="58889"/>
          <a:stretch/>
        </p:blipFill>
        <p:spPr>
          <a:xfrm>
            <a:off x="3121606" y="4271582"/>
            <a:ext cx="317426" cy="325315"/>
          </a:xfrm>
          <a:prstGeom prst="rect">
            <a:avLst/>
          </a:prstGeom>
        </p:spPr>
      </p:pic>
      <p:pic>
        <p:nvPicPr>
          <p:cNvPr id="9" name="Picture 8"/>
          <p:cNvPicPr>
            <a:picLocks noChangeAspect="1"/>
          </p:cNvPicPr>
          <p:nvPr/>
        </p:nvPicPr>
        <p:blipFill>
          <a:blip r:embed="rId5"/>
          <a:stretch>
            <a:fillRect/>
          </a:stretch>
        </p:blipFill>
        <p:spPr>
          <a:xfrm>
            <a:off x="4229178" y="2428700"/>
            <a:ext cx="3600035" cy="708517"/>
          </a:xfrm>
          <a:prstGeom prst="rect">
            <a:avLst/>
          </a:prstGeom>
        </p:spPr>
      </p:pic>
      <p:pic>
        <p:nvPicPr>
          <p:cNvPr id="10" name="Picture 9"/>
          <p:cNvPicPr>
            <a:picLocks noChangeAspect="1"/>
          </p:cNvPicPr>
          <p:nvPr/>
        </p:nvPicPr>
        <p:blipFill>
          <a:blip r:embed="rId6">
            <a:clrChange>
              <a:clrFrom>
                <a:srgbClr val="FEFEFE"/>
              </a:clrFrom>
              <a:clrTo>
                <a:srgbClr val="FEFEFE">
                  <a:alpha val="0"/>
                </a:srgbClr>
              </a:clrTo>
            </a:clrChange>
            <a:duotone>
              <a:prstClr val="black"/>
              <a:srgbClr val="40464F">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3356637" y="1312237"/>
            <a:ext cx="5478726" cy="1116463"/>
          </a:xfrm>
          <a:prstGeom prst="rect">
            <a:avLst/>
          </a:prstGeom>
          <a:noFill/>
        </p:spPr>
      </p:pic>
      <p:cxnSp>
        <p:nvCxnSpPr>
          <p:cNvPr id="15" name="Straight Connector 14"/>
          <p:cNvCxnSpPr/>
          <p:nvPr/>
        </p:nvCxnSpPr>
        <p:spPr>
          <a:xfrm>
            <a:off x="2895600" y="3215527"/>
            <a:ext cx="6400800" cy="0"/>
          </a:xfrm>
          <a:prstGeom prst="line">
            <a:avLst/>
          </a:prstGeom>
          <a:ln>
            <a:solidFill>
              <a:srgbClr val="F15D4F"/>
            </a:solidFill>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63099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b="1" dirty="0"/>
              <a:t>7.  New Business</a:t>
            </a:r>
            <a:br>
              <a:rPr lang="en-US" dirty="0"/>
            </a:br>
            <a:r>
              <a:rPr lang="en-US" dirty="0"/>
              <a:t>Bob Allan (The </a:t>
            </a:r>
            <a:r>
              <a:rPr lang="en-US" dirty="0" err="1"/>
              <a:t>Siemon</a:t>
            </a:r>
            <a:r>
              <a:rPr lang="en-US" dirty="0"/>
              <a:t> Company)</a:t>
            </a:r>
            <a:endParaRPr lang="en-US" sz="2800" dirty="0"/>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7.3  Other new IBC business?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49</a:t>
            </a:fld>
            <a:endParaRPr lang="en-US" dirty="0"/>
          </a:p>
        </p:txBody>
      </p:sp>
      <p:pic>
        <p:nvPicPr>
          <p:cNvPr id="6146" name="Picture 2" descr="Image result for new business">
            <a:extLst>
              <a:ext uri="{FF2B5EF4-FFF2-40B4-BE49-F238E27FC236}">
                <a16:creationId xmlns:a16="http://schemas.microsoft.com/office/drawing/2014/main" id="{AA0F176B-3F4F-46BE-8F36-95D5A55AE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401" y="219392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B75664-9508-4DBE-811D-765807D90EF1}"/>
              </a:ext>
            </a:extLst>
          </p:cNvPr>
          <p:cNvSpPr>
            <a:spLocks noGrp="1"/>
          </p:cNvSpPr>
          <p:nvPr>
            <p:ph type="body" sz="quarter" idx="12"/>
          </p:nvPr>
        </p:nvSpPr>
        <p:spPr>
          <a:xfrm>
            <a:off x="839788" y="1233488"/>
            <a:ext cx="10512425" cy="528200"/>
          </a:xfrm>
        </p:spPr>
        <p:txBody>
          <a:bodyPr>
            <a:normAutofit/>
          </a:bodyPr>
          <a:lstStyle/>
          <a:p>
            <a:pPr marL="0" indent="0">
              <a:buNone/>
            </a:pPr>
            <a:r>
              <a:rPr lang="en-US" dirty="0"/>
              <a:t>“Deploying Scalable Smart Building solutions” (30 min) </a:t>
            </a: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5</a:t>
            </a:fld>
            <a:endParaRPr lang="en-US"/>
          </a:p>
        </p:txBody>
      </p:sp>
      <p:sp>
        <p:nvSpPr>
          <p:cNvPr id="8" name="Title 2">
            <a:extLst>
              <a:ext uri="{FF2B5EF4-FFF2-40B4-BE49-F238E27FC236}">
                <a16:creationId xmlns:a16="http://schemas.microsoft.com/office/drawing/2014/main" id="{C55E0265-FAFA-4F09-B486-A660BD54BAAF}"/>
              </a:ext>
            </a:extLst>
          </p:cNvPr>
          <p:cNvSpPr txBox="1">
            <a:spLocks/>
          </p:cNvSpPr>
          <p:nvPr/>
        </p:nvSpPr>
        <p:spPr>
          <a:xfrm>
            <a:off x="838200" y="41865"/>
            <a:ext cx="9820564"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4.  Keynote Speaker</a:t>
            </a:r>
            <a:br>
              <a:rPr lang="en-US" dirty="0"/>
            </a:br>
            <a:r>
              <a:rPr lang="en-US" sz="2800" dirty="0"/>
              <a:t>Harsha Chandrashekar (Honeywell) (30 Minutes) </a:t>
            </a:r>
            <a:endParaRPr lang="en-US" dirty="0"/>
          </a:p>
        </p:txBody>
      </p:sp>
      <p:pic>
        <p:nvPicPr>
          <p:cNvPr id="7" name="Picture 6">
            <a:extLst>
              <a:ext uri="{FF2B5EF4-FFF2-40B4-BE49-F238E27FC236}">
                <a16:creationId xmlns:a16="http://schemas.microsoft.com/office/drawing/2014/main" id="{D98232E3-F424-41B0-B3ED-18826A8F33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32693" y="1761688"/>
            <a:ext cx="3326614" cy="4451589"/>
          </a:xfrm>
          <a:prstGeom prst="rect">
            <a:avLst/>
          </a:prstGeom>
          <a:noFill/>
          <a:ln>
            <a:noFill/>
          </a:ln>
        </p:spPr>
      </p:pic>
    </p:spTree>
    <p:extLst>
      <p:ext uri="{BB962C8B-B14F-4D97-AF65-F5344CB8AC3E}">
        <p14:creationId xmlns:p14="http://schemas.microsoft.com/office/powerpoint/2010/main" val="2693195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CA" sz="2800" dirty="0"/>
              <a:t>Ron Zimmer (CABA)</a:t>
            </a:r>
            <a:endParaRPr lang="en-US" dirty="0"/>
          </a:p>
        </p:txBody>
      </p:sp>
      <p:sp>
        <p:nvSpPr>
          <p:cNvPr id="6" name="Content Placeholder 5"/>
          <p:cNvSpPr>
            <a:spLocks noGrp="1"/>
          </p:cNvSpPr>
          <p:nvPr>
            <p:ph sz="half" idx="1"/>
          </p:nvPr>
        </p:nvSpPr>
        <p:spPr>
          <a:xfrm>
            <a:off x="839788" y="1804567"/>
            <a:ext cx="10594830" cy="3683998"/>
          </a:xfrm>
        </p:spPr>
        <p:txBody>
          <a:bodyPr>
            <a:normAutofit/>
          </a:bodyPr>
          <a:lstStyle/>
          <a:p>
            <a:pPr marL="0" indent="0">
              <a:buNone/>
            </a:pPr>
            <a:r>
              <a:rPr lang="en-US" sz="2400" b="1" dirty="0"/>
              <a:t>2019 Haystack Connect</a:t>
            </a:r>
            <a:r>
              <a:rPr lang="en-US" sz="2400" dirty="0"/>
              <a:t>, May 13-15, San Diego, CA</a:t>
            </a:r>
          </a:p>
          <a:p>
            <a:pPr marL="0" indent="0">
              <a:buNone/>
            </a:pPr>
            <a:r>
              <a:rPr lang="en-US" sz="2400" b="1" dirty="0"/>
              <a:t>Internet of Things World</a:t>
            </a:r>
            <a:r>
              <a:rPr lang="en-US" sz="2400" dirty="0"/>
              <a:t>, May 13-16, Santa Clara, CA</a:t>
            </a:r>
          </a:p>
          <a:p>
            <a:pPr marL="0" indent="0">
              <a:buNone/>
            </a:pPr>
            <a:r>
              <a:rPr lang="en-US" sz="2400" b="1" dirty="0"/>
              <a:t>LIGHTFAIR International 2019</a:t>
            </a:r>
            <a:r>
              <a:rPr lang="en-US" sz="2400" dirty="0"/>
              <a:t>, May 21-23, Pennsylvania, PA</a:t>
            </a:r>
          </a:p>
          <a:p>
            <a:pPr marL="0" indent="0">
              <a:buNone/>
            </a:pPr>
            <a:r>
              <a:rPr lang="en-US" sz="2400" b="1" dirty="0"/>
              <a:t>REMI/ISSA/IFMA '19 Shows</a:t>
            </a:r>
            <a:r>
              <a:rPr lang="en-US" sz="2400" dirty="0"/>
              <a:t>, June 11-13, Toronto, ON</a:t>
            </a:r>
          </a:p>
          <a:p>
            <a:pPr marL="0" indent="0">
              <a:buNone/>
            </a:pPr>
            <a:r>
              <a:rPr lang="en-US" sz="2400" b="1" dirty="0" err="1"/>
              <a:t>Realcomm</a:t>
            </a:r>
            <a:r>
              <a:rPr lang="en-US" sz="2400" b="1" dirty="0"/>
              <a:t>/</a:t>
            </a:r>
            <a:r>
              <a:rPr lang="en-US" sz="2400" b="1" dirty="0" err="1"/>
              <a:t>IBcon</a:t>
            </a:r>
            <a:r>
              <a:rPr lang="en-US" sz="2400" dirty="0"/>
              <a:t>, June 13-14, Nashville, TN</a:t>
            </a:r>
          </a:p>
          <a:p>
            <a:pPr marL="0" indent="0">
              <a:buNone/>
            </a:pPr>
            <a:r>
              <a:rPr lang="en-US" sz="2400" b="1" dirty="0"/>
              <a:t>Global Smart Build Summit 4th Edition</a:t>
            </a:r>
            <a:r>
              <a:rPr lang="en-US" sz="2400" dirty="0"/>
              <a:t>, July 17, Pune, India</a:t>
            </a:r>
          </a:p>
          <a:p>
            <a:pPr marL="0" indent="0">
              <a:buNone/>
            </a:pPr>
            <a:r>
              <a:rPr lang="en-US" sz="2400" b="1" dirty="0"/>
              <a:t>Smart Water Summit</a:t>
            </a:r>
            <a:r>
              <a:rPr lang="en-US" sz="2100" dirty="0"/>
              <a:t>, Aug 24-27, Scottsdale, AZ</a:t>
            </a:r>
          </a:p>
          <a:p>
            <a:pPr marL="0" indent="0">
              <a:buNone/>
            </a:pPr>
            <a:endParaRPr lang="en-US"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50</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2809" y="2608195"/>
            <a:ext cx="2101809" cy="16416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1">
            <a:extLst>
              <a:ext uri="{FF2B5EF4-FFF2-40B4-BE49-F238E27FC236}">
                <a16:creationId xmlns:a16="http://schemas.microsoft.com/office/drawing/2014/main" id="{D99F8169-56A2-420A-8E53-9E2608F609F5}"/>
              </a:ext>
            </a:extLst>
          </p:cNvPr>
          <p:cNvSpPr txBox="1">
            <a:spLocks/>
          </p:cNvSpPr>
          <p:nvPr/>
        </p:nvSpPr>
        <p:spPr>
          <a:xfrm>
            <a:off x="839788" y="1233488"/>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t>8.1  Past Event Overview:</a:t>
            </a:r>
          </a:p>
        </p:txBody>
      </p:sp>
    </p:spTree>
    <p:extLst>
      <p:ext uri="{BB962C8B-B14F-4D97-AF65-F5344CB8AC3E}">
        <p14:creationId xmlns:p14="http://schemas.microsoft.com/office/powerpoint/2010/main" val="2601934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CA" sz="2800" dirty="0"/>
              <a:t>Ron Zimmer (CABA)</a:t>
            </a:r>
            <a:endParaRPr lang="en-US"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51</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114" y="3889120"/>
            <a:ext cx="2101809" cy="164160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E4FF4F6B-CF5E-4B52-869E-58828F71DC9F}"/>
              </a:ext>
            </a:extLst>
          </p:cNvPr>
          <p:cNvSpPr txBox="1">
            <a:spLocks/>
          </p:cNvSpPr>
          <p:nvPr/>
        </p:nvSpPr>
        <p:spPr>
          <a:xfrm>
            <a:off x="839788" y="1884723"/>
            <a:ext cx="10718252" cy="3088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2700" b="1" dirty="0"/>
              <a:t>Shanghai Intelligent Building Technology</a:t>
            </a:r>
            <a:r>
              <a:rPr lang="en-CA" sz="2700" dirty="0"/>
              <a:t>, Sept 3-5, Shanghai, China</a:t>
            </a:r>
          </a:p>
          <a:p>
            <a:pPr marL="0" indent="0">
              <a:buNone/>
            </a:pPr>
            <a:r>
              <a:rPr lang="en-CA" sz="2700" b="1" dirty="0"/>
              <a:t>SCTE-ISBE Cable Tec Expo</a:t>
            </a:r>
            <a:r>
              <a:rPr lang="en-CA" sz="2700" dirty="0"/>
              <a:t>, New Orleans, LA</a:t>
            </a:r>
          </a:p>
          <a:p>
            <a:pPr marL="0" indent="0">
              <a:buNone/>
            </a:pPr>
            <a:r>
              <a:rPr lang="en-CA" sz="2700" b="1" dirty="0"/>
              <a:t>IFMA’s World Workplace Conference &amp; Expo</a:t>
            </a:r>
            <a:r>
              <a:rPr lang="en-CA" sz="2700" dirty="0"/>
              <a:t>, Oct 16-18, Phoenix, AZ</a:t>
            </a:r>
          </a:p>
          <a:p>
            <a:pPr marL="0" indent="0">
              <a:buNone/>
            </a:pPr>
            <a:r>
              <a:rPr lang="en-CA" sz="2700" b="1" dirty="0"/>
              <a:t>Smart Utility Summit</a:t>
            </a:r>
            <a:r>
              <a:rPr lang="en-CA" sz="2700" dirty="0"/>
              <a:t>, Oct 27-29, Phoenix, AZ</a:t>
            </a:r>
          </a:p>
          <a:p>
            <a:pPr marL="0" indent="0">
              <a:buNone/>
            </a:pPr>
            <a:r>
              <a:rPr lang="en-CA" sz="2700" b="1" dirty="0" err="1"/>
              <a:t>CoRETECH</a:t>
            </a:r>
            <a:r>
              <a:rPr lang="en-CA" sz="2700" b="1" dirty="0"/>
              <a:t> 2109</a:t>
            </a:r>
            <a:r>
              <a:rPr lang="en-CA" sz="2700" dirty="0"/>
              <a:t>, Nov 13-15, San Jose, CA</a:t>
            </a:r>
          </a:p>
          <a:p>
            <a:pPr marL="0" indent="0">
              <a:buNone/>
            </a:pPr>
            <a:endParaRPr lang="en-CA" dirty="0"/>
          </a:p>
          <a:p>
            <a:pPr marL="0" indent="0">
              <a:buNone/>
            </a:pPr>
            <a:endParaRPr lang="en-CA" sz="2700" dirty="0"/>
          </a:p>
          <a:p>
            <a:pPr marL="0" indent="0">
              <a:buNone/>
            </a:pPr>
            <a:endParaRPr lang="en-CA" sz="2700" b="1" u="sng" dirty="0"/>
          </a:p>
          <a:p>
            <a:pPr marL="0" indent="0">
              <a:buNone/>
            </a:pPr>
            <a:endParaRPr lang="en-CA" sz="2700" b="1" dirty="0"/>
          </a:p>
          <a:p>
            <a:pPr marL="0" indent="0">
              <a:buNone/>
            </a:pPr>
            <a:endParaRPr lang="en-CA" dirty="0"/>
          </a:p>
          <a:p>
            <a:pPr marL="0" indent="0">
              <a:buNone/>
            </a:pPr>
            <a:endParaRPr lang="en-CA" dirty="0"/>
          </a:p>
          <a:p>
            <a:pPr marL="0" indent="0">
              <a:buNone/>
            </a:pPr>
            <a:endParaRPr lang="en-CA" dirty="0"/>
          </a:p>
          <a:p>
            <a:pPr marL="0" indent="0">
              <a:buNone/>
            </a:pPr>
            <a:endParaRPr lang="en-US" dirty="0"/>
          </a:p>
          <a:p>
            <a:endParaRPr lang="en-US" dirty="0"/>
          </a:p>
        </p:txBody>
      </p:sp>
      <p:sp>
        <p:nvSpPr>
          <p:cNvPr id="12" name="Text Placeholder 11">
            <a:extLst>
              <a:ext uri="{FF2B5EF4-FFF2-40B4-BE49-F238E27FC236}">
                <a16:creationId xmlns:a16="http://schemas.microsoft.com/office/drawing/2014/main" id="{20A2A991-79A8-4C1C-A44D-746655CB0325}"/>
              </a:ext>
            </a:extLst>
          </p:cNvPr>
          <p:cNvSpPr>
            <a:spLocks noGrp="1"/>
          </p:cNvSpPr>
          <p:nvPr>
            <p:ph type="body" sz="quarter" idx="12"/>
          </p:nvPr>
        </p:nvSpPr>
        <p:spPr/>
        <p:txBody>
          <a:bodyPr/>
          <a:lstStyle/>
          <a:p>
            <a:pPr marL="0" indent="0">
              <a:buNone/>
            </a:pPr>
            <a:r>
              <a:rPr lang="en-CA" dirty="0"/>
              <a:t>8.2  Upcoming events: </a:t>
            </a:r>
          </a:p>
          <a:p>
            <a:endParaRPr lang="en-CA" dirty="0"/>
          </a:p>
        </p:txBody>
      </p:sp>
    </p:spTree>
    <p:extLst>
      <p:ext uri="{BB962C8B-B14F-4D97-AF65-F5344CB8AC3E}">
        <p14:creationId xmlns:p14="http://schemas.microsoft.com/office/powerpoint/2010/main" val="3179197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CA" sz="2800" dirty="0"/>
              <a:t>Ron Zimmer (CABA)</a:t>
            </a:r>
            <a:endParaRPr lang="en-US"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52</a:t>
            </a:fld>
            <a:endParaRPr lang="en-US" dirty="0"/>
          </a:p>
        </p:txBody>
      </p:sp>
      <p:sp>
        <p:nvSpPr>
          <p:cNvPr id="12" name="Text Placeholder 11">
            <a:extLst>
              <a:ext uri="{FF2B5EF4-FFF2-40B4-BE49-F238E27FC236}">
                <a16:creationId xmlns:a16="http://schemas.microsoft.com/office/drawing/2014/main" id="{20A2A991-79A8-4C1C-A44D-746655CB0325}"/>
              </a:ext>
            </a:extLst>
          </p:cNvPr>
          <p:cNvSpPr>
            <a:spLocks noGrp="1"/>
          </p:cNvSpPr>
          <p:nvPr>
            <p:ph type="body" sz="quarter" idx="12"/>
          </p:nvPr>
        </p:nvSpPr>
        <p:spPr>
          <a:xfrm>
            <a:off x="839788" y="1233488"/>
            <a:ext cx="10512425" cy="788972"/>
          </a:xfrm>
        </p:spPr>
        <p:txBody>
          <a:bodyPr>
            <a:normAutofit fontScale="92500" lnSpcReduction="20000"/>
          </a:bodyPr>
          <a:lstStyle/>
          <a:p>
            <a:pPr marL="0" indent="0">
              <a:buNone/>
            </a:pPr>
            <a:r>
              <a:rPr lang="en-CA" dirty="0"/>
              <a:t>8.2  Upcoming events:  </a:t>
            </a:r>
          </a:p>
          <a:p>
            <a:pPr marL="0" indent="0">
              <a:buNone/>
            </a:pPr>
            <a:r>
              <a:rPr lang="en-US" b="1" dirty="0"/>
              <a:t>       2020 CABA Smart Buildings Summit (SBS)</a:t>
            </a:r>
            <a:r>
              <a:rPr lang="en-US" dirty="0"/>
              <a:t>, produced by </a:t>
            </a:r>
            <a:r>
              <a:rPr lang="en-US" b="1" dirty="0"/>
              <a:t>AGORA</a:t>
            </a:r>
            <a:endParaRPr lang="en-CA" b="1" dirty="0"/>
          </a:p>
          <a:p>
            <a:endParaRPr lang="en-CA" dirty="0"/>
          </a:p>
        </p:txBody>
      </p:sp>
      <p:pic>
        <p:nvPicPr>
          <p:cNvPr id="9" name="Picture 8">
            <a:extLst>
              <a:ext uri="{FF2B5EF4-FFF2-40B4-BE49-F238E27FC236}">
                <a16:creationId xmlns:a16="http://schemas.microsoft.com/office/drawing/2014/main" id="{F69E7608-14A7-4B87-82A0-0124FF412CD2}"/>
              </a:ext>
            </a:extLst>
          </p:cNvPr>
          <p:cNvPicPr>
            <a:picLocks noChangeAspect="1"/>
          </p:cNvPicPr>
          <p:nvPr/>
        </p:nvPicPr>
        <p:blipFill>
          <a:blip r:embed="rId2"/>
          <a:stretch>
            <a:fillRect/>
          </a:stretch>
        </p:blipFill>
        <p:spPr>
          <a:xfrm>
            <a:off x="8588767" y="2876819"/>
            <a:ext cx="2592378" cy="1719696"/>
          </a:xfrm>
          <a:prstGeom prst="rect">
            <a:avLst/>
          </a:prstGeom>
        </p:spPr>
      </p:pic>
      <p:pic>
        <p:nvPicPr>
          <p:cNvPr id="10" name="Picture 2" descr="http://ntmresizer.azureedge.net/sized/358/284/www.cfmedia.vfmleonardo.com/imageRepo/6/0/96/355/209/jaxsw-club-0297-hor-clsc_S.jpg">
            <a:extLst>
              <a:ext uri="{FF2B5EF4-FFF2-40B4-BE49-F238E27FC236}">
                <a16:creationId xmlns:a16="http://schemas.microsoft.com/office/drawing/2014/main" id="{D903BC3E-F502-4C83-AA17-F20D134B1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590" y="2107664"/>
            <a:ext cx="4179815" cy="33158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A5F2A7-B9F0-4AD4-853B-3D306DE75973}"/>
              </a:ext>
            </a:extLst>
          </p:cNvPr>
          <p:cNvSpPr txBox="1"/>
          <p:nvPr/>
        </p:nvSpPr>
        <p:spPr>
          <a:xfrm>
            <a:off x="833388" y="5423495"/>
            <a:ext cx="89793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a:solidFill>
                  <a:srgbClr val="464646"/>
                </a:solidFill>
                <a:latin typeface="Montserrat"/>
              </a:rPr>
              <a:t>May 3 - 5</a:t>
            </a:r>
            <a:r>
              <a:rPr kumimoji="0" lang="en-CA" sz="2800" b="0" i="0" u="none" strike="noStrike" kern="1200" cap="none" spc="0" normalizeH="0" baseline="0" noProof="0" dirty="0">
                <a:ln>
                  <a:noFill/>
                </a:ln>
                <a:solidFill>
                  <a:srgbClr val="464646"/>
                </a:solidFill>
                <a:effectLst/>
                <a:uLnTx/>
                <a:uFillTx/>
                <a:latin typeface="Montserrat"/>
                <a:ea typeface="+mn-ea"/>
                <a:cs typeface="+mn-cs"/>
              </a:rPr>
              <a:t>,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464646"/>
                </a:solidFill>
                <a:effectLst/>
                <a:uLnTx/>
                <a:uFillTx/>
                <a:latin typeface="Montserrat"/>
                <a:ea typeface="+mn-ea"/>
                <a:cs typeface="+mn-cs"/>
              </a:rPr>
              <a:t>Sawgrass Marriott Resort &amp; Spa | Ponte Vedra Beach, FL</a:t>
            </a:r>
          </a:p>
        </p:txBody>
      </p:sp>
      <p:sp>
        <p:nvSpPr>
          <p:cNvPr id="13" name="TextBox 12">
            <a:extLst>
              <a:ext uri="{FF2B5EF4-FFF2-40B4-BE49-F238E27FC236}">
                <a16:creationId xmlns:a16="http://schemas.microsoft.com/office/drawing/2014/main" id="{47E00A99-9637-4569-9A06-52A778A7F607}"/>
              </a:ext>
            </a:extLst>
          </p:cNvPr>
          <p:cNvSpPr txBox="1"/>
          <p:nvPr/>
        </p:nvSpPr>
        <p:spPr>
          <a:xfrm>
            <a:off x="650721" y="2353667"/>
            <a:ext cx="23235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83E1D"/>
                </a:solidFill>
                <a:effectLst/>
                <a:uLnTx/>
                <a:uFillTx/>
                <a:latin typeface="Century Gothic" panose="020B0502020202020204" pitchFamily="34" charset="0"/>
                <a:ea typeface="+mn-ea"/>
                <a:cs typeface="+mn-cs"/>
              </a:rPr>
              <a:t>CABA</a:t>
            </a:r>
          </a:p>
        </p:txBody>
      </p:sp>
      <p:sp>
        <p:nvSpPr>
          <p:cNvPr id="14" name="TextBox 13">
            <a:extLst>
              <a:ext uri="{FF2B5EF4-FFF2-40B4-BE49-F238E27FC236}">
                <a16:creationId xmlns:a16="http://schemas.microsoft.com/office/drawing/2014/main" id="{7B99FCAE-28F8-4896-ACDA-419EFE8E45C1}"/>
              </a:ext>
            </a:extLst>
          </p:cNvPr>
          <p:cNvSpPr txBox="1"/>
          <p:nvPr/>
        </p:nvSpPr>
        <p:spPr>
          <a:xfrm>
            <a:off x="650721" y="2758933"/>
            <a:ext cx="27701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83E1D"/>
                </a:solidFill>
                <a:effectLst/>
                <a:uLnTx/>
                <a:uFillTx/>
                <a:latin typeface="Century Gothic" panose="020B0502020202020204" pitchFamily="34" charset="0"/>
                <a:ea typeface="+mn-ea"/>
                <a:cs typeface="+mn-cs"/>
              </a:rPr>
              <a:t>SMART BUILDINGS</a:t>
            </a:r>
          </a:p>
        </p:txBody>
      </p:sp>
      <p:sp>
        <p:nvSpPr>
          <p:cNvPr id="15" name="TextBox 14">
            <a:extLst>
              <a:ext uri="{FF2B5EF4-FFF2-40B4-BE49-F238E27FC236}">
                <a16:creationId xmlns:a16="http://schemas.microsoft.com/office/drawing/2014/main" id="{8EF41012-8B16-4881-8484-490BB00BD51E}"/>
              </a:ext>
            </a:extLst>
          </p:cNvPr>
          <p:cNvSpPr txBox="1"/>
          <p:nvPr/>
        </p:nvSpPr>
        <p:spPr>
          <a:xfrm>
            <a:off x="664815" y="3587239"/>
            <a:ext cx="2295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83E1D"/>
                </a:solidFill>
                <a:effectLst/>
                <a:uLnTx/>
                <a:uFillTx/>
                <a:latin typeface="Century Gothic" panose="020B0502020202020204" pitchFamily="34" charset="0"/>
                <a:ea typeface="+mn-ea"/>
                <a:cs typeface="+mn-cs"/>
              </a:rPr>
              <a:t>SUMMIT</a:t>
            </a:r>
          </a:p>
        </p:txBody>
      </p:sp>
      <p:sp>
        <p:nvSpPr>
          <p:cNvPr id="16" name="TextBox 15">
            <a:extLst>
              <a:ext uri="{FF2B5EF4-FFF2-40B4-BE49-F238E27FC236}">
                <a16:creationId xmlns:a16="http://schemas.microsoft.com/office/drawing/2014/main" id="{FB1754E1-CB33-43B4-B1F7-D1E369A662CC}"/>
              </a:ext>
            </a:extLst>
          </p:cNvPr>
          <p:cNvSpPr txBox="1"/>
          <p:nvPr/>
        </p:nvSpPr>
        <p:spPr>
          <a:xfrm>
            <a:off x="943729" y="4207007"/>
            <a:ext cx="138393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64646"/>
                </a:solidFill>
                <a:effectLst/>
                <a:uLnTx/>
                <a:uFillTx/>
                <a:latin typeface="Century Gothic" panose="020B0502020202020204" pitchFamily="34" charset="0"/>
                <a:ea typeface="+mn-ea"/>
                <a:cs typeface="+mn-cs"/>
              </a:rPr>
              <a:t>PRODUCED BY: </a:t>
            </a:r>
          </a:p>
        </p:txBody>
      </p:sp>
      <p:pic>
        <p:nvPicPr>
          <p:cNvPr id="17" name="Picture 16" descr="A picture containing object&#10;&#10;Description automatically generated">
            <a:extLst>
              <a:ext uri="{FF2B5EF4-FFF2-40B4-BE49-F238E27FC236}">
                <a16:creationId xmlns:a16="http://schemas.microsoft.com/office/drawing/2014/main" id="{DE62A944-0C17-4577-9429-6477B19BE15B}"/>
              </a:ext>
            </a:extLst>
          </p:cNvPr>
          <p:cNvPicPr>
            <a:picLocks noChangeAspect="1"/>
          </p:cNvPicPr>
          <p:nvPr/>
        </p:nvPicPr>
        <p:blipFill rotWithShape="1">
          <a:blip r:embed="rId4"/>
          <a:srcRect l="12418" t="27602" r="12595" b="27781"/>
          <a:stretch/>
        </p:blipFill>
        <p:spPr>
          <a:xfrm>
            <a:off x="1671349" y="4530802"/>
            <a:ext cx="1055897" cy="628259"/>
          </a:xfrm>
          <a:prstGeom prst="rect">
            <a:avLst/>
          </a:prstGeom>
        </p:spPr>
      </p:pic>
    </p:spTree>
    <p:extLst>
      <p:ext uri="{BB962C8B-B14F-4D97-AF65-F5344CB8AC3E}">
        <p14:creationId xmlns:p14="http://schemas.microsoft.com/office/powerpoint/2010/main" val="609015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329289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www.caba.org/ibc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9.  Adjournment</a:t>
            </a:r>
            <a:br>
              <a:rPr lang="en-US" dirty="0"/>
            </a:br>
            <a:r>
              <a:rPr lang="en-US" sz="2800" dirty="0"/>
              <a:t>Trevor Nightingale (National Research Council)</a:t>
            </a:r>
            <a:endParaRPr lang="en-US" dirty="0"/>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53</a:t>
            </a:fld>
            <a:endParaRPr lang="en-US" dirty="0"/>
          </a:p>
        </p:txBody>
      </p:sp>
      <p:sp>
        <p:nvSpPr>
          <p:cNvPr id="8" name="Rectangle 7">
            <a:extLst>
              <a:ext uri="{FF2B5EF4-FFF2-40B4-BE49-F238E27FC236}">
                <a16:creationId xmlns:a16="http://schemas.microsoft.com/office/drawing/2014/main" id="{994CAA25-984D-4484-838B-9B092E7155F2}"/>
              </a:ext>
            </a:extLst>
          </p:cNvPr>
          <p:cNvSpPr/>
          <p:nvPr/>
        </p:nvSpPr>
        <p:spPr>
          <a:xfrm>
            <a:off x="3024933" y="2029073"/>
            <a:ext cx="6142131" cy="492443"/>
          </a:xfrm>
          <a:prstGeom prst="rect">
            <a:avLst/>
          </a:prstGeom>
          <a:solidFill>
            <a:schemeClr val="accent5"/>
          </a:solidFill>
          <a:ln w="47625">
            <a:solidFill>
              <a:schemeClr val="tx2"/>
            </a:solidFill>
          </a:ln>
        </p:spPr>
        <p:txBody>
          <a:bodyPr wrap="none">
            <a:spAutoFit/>
          </a:bodyPr>
          <a:lstStyle/>
          <a:p>
            <a:pPr lvl="0"/>
            <a:r>
              <a:rPr lang="en-US" sz="2500" b="1" dirty="0">
                <a:solidFill>
                  <a:srgbClr val="E83E1D"/>
                </a:solidFill>
              </a:rPr>
              <a:t>Next IBC Meeting</a:t>
            </a:r>
            <a:r>
              <a:rPr lang="en-US" sz="2600" dirty="0">
                <a:solidFill>
                  <a:schemeClr val="tx2"/>
                </a:solidFill>
              </a:rPr>
              <a:t>, Late Nov/ early Dec, 2019</a:t>
            </a:r>
          </a:p>
        </p:txBody>
      </p:sp>
      <p:pic>
        <p:nvPicPr>
          <p:cNvPr id="7" name="Picture 2" descr="http://www.caba.org/images/caba-intelligent-buildings-council.png">
            <a:extLst>
              <a:ext uri="{FF2B5EF4-FFF2-40B4-BE49-F238E27FC236}">
                <a16:creationId xmlns:a16="http://schemas.microsoft.com/office/drawing/2014/main" id="{574274C9-DB05-4BB5-B7E1-F66B66496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12"/>
          <a:stretch/>
        </p:blipFill>
        <p:spPr bwMode="auto">
          <a:xfrm>
            <a:off x="4381499" y="4978008"/>
            <a:ext cx="3429000" cy="87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4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384CB48-FA4B-466E-875E-76A504062F1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391" r="17391"/>
          <a:stretch>
            <a:fillRect/>
          </a:stretch>
        </p:blipFill>
        <p:spPr>
          <a:xfrm>
            <a:off x="0" y="1"/>
            <a:ext cx="12192000" cy="5355833"/>
          </a:xfrm>
        </p:spPr>
      </p:pic>
      <p:sp>
        <p:nvSpPr>
          <p:cNvPr id="3" name="Title 2">
            <a:extLst>
              <a:ext uri="{FF2B5EF4-FFF2-40B4-BE49-F238E27FC236}">
                <a16:creationId xmlns:a16="http://schemas.microsoft.com/office/drawing/2014/main" id="{F8272379-B2BE-4F50-8462-64D7DB1E4173}"/>
              </a:ext>
            </a:extLst>
          </p:cNvPr>
          <p:cNvSpPr>
            <a:spLocks noGrp="1"/>
          </p:cNvSpPr>
          <p:nvPr>
            <p:ph type="ctrTitle"/>
          </p:nvPr>
        </p:nvSpPr>
        <p:spPr>
          <a:xfrm>
            <a:off x="0" y="5996227"/>
            <a:ext cx="11243733" cy="410368"/>
          </a:xfrm>
        </p:spPr>
        <p:txBody>
          <a:bodyPr/>
          <a:lstStyle/>
          <a:p>
            <a:r>
              <a:rPr lang="en-US" sz="3733" dirty="0">
                <a:latin typeface="Open Sans" panose="020B0606030504020204" pitchFamily="34" charset="0"/>
                <a:ea typeface="Open Sans" panose="020B0606030504020204" pitchFamily="34" charset="0"/>
                <a:cs typeface="Open Sans" panose="020B0606030504020204" pitchFamily="34" charset="0"/>
              </a:rPr>
              <a:t>Deploying Scalable  smart building solutions</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a:t>
            </a:r>
          </a:p>
        </p:txBody>
      </p:sp>
      <p:sp>
        <p:nvSpPr>
          <p:cNvPr id="2" name="TextBox 1">
            <a:extLst>
              <a:ext uri="{FF2B5EF4-FFF2-40B4-BE49-F238E27FC236}">
                <a16:creationId xmlns:a16="http://schemas.microsoft.com/office/drawing/2014/main" id="{E04541F9-7003-41C8-979B-F44E977745E2}"/>
              </a:ext>
            </a:extLst>
          </p:cNvPr>
          <p:cNvSpPr txBox="1"/>
          <p:nvPr/>
        </p:nvSpPr>
        <p:spPr>
          <a:xfrm>
            <a:off x="1" y="6406595"/>
            <a:ext cx="6692900" cy="379656"/>
          </a:xfrm>
          <a:prstGeom prst="rect">
            <a:avLst/>
          </a:prstGeom>
          <a:noFill/>
        </p:spPr>
        <p:txBody>
          <a:bodyPr wrap="square" rtlCol="0">
            <a:spAutoFit/>
          </a:bodyPr>
          <a:lstStyle/>
          <a:p>
            <a:pPr defTabSz="914377"/>
            <a:r>
              <a:rPr lang="en-US" sz="1867" dirty="0">
                <a:solidFill>
                  <a:srgbClr val="FFFFFF"/>
                </a:solidFill>
                <a:latin typeface="Calibri" panose="020F0502020204030204"/>
              </a:rPr>
              <a:t>Presented by Bryan Anderson</a:t>
            </a:r>
          </a:p>
        </p:txBody>
      </p:sp>
    </p:spTree>
    <p:extLst>
      <p:ext uri="{BB962C8B-B14F-4D97-AF65-F5344CB8AC3E}">
        <p14:creationId xmlns:p14="http://schemas.microsoft.com/office/powerpoint/2010/main" val="2926283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1631FA-565A-4F1A-96B2-64685C447BFA}"/>
              </a:ext>
            </a:extLst>
          </p:cNvPr>
          <p:cNvSpPr>
            <a:spLocks noGrp="1"/>
          </p:cNvSpPr>
          <p:nvPr>
            <p:ph type="title"/>
          </p:nvPr>
        </p:nvSpPr>
        <p:spPr/>
        <p:txBody>
          <a:bodyPr/>
          <a:lstStyle/>
          <a:p>
            <a:r>
              <a:rPr lang="en-US" dirty="0"/>
              <a:t>Welcome</a:t>
            </a:r>
          </a:p>
        </p:txBody>
      </p:sp>
      <p:sp>
        <p:nvSpPr>
          <p:cNvPr id="7" name="Text Placeholder 6">
            <a:extLst>
              <a:ext uri="{FF2B5EF4-FFF2-40B4-BE49-F238E27FC236}">
                <a16:creationId xmlns:a16="http://schemas.microsoft.com/office/drawing/2014/main" id="{E85504DA-0798-4527-A35C-BEFC4CA6DBCF}"/>
              </a:ext>
            </a:extLst>
          </p:cNvPr>
          <p:cNvSpPr>
            <a:spLocks noGrp="1"/>
          </p:cNvSpPr>
          <p:nvPr>
            <p:ph type="body" sz="quarter" idx="10"/>
          </p:nvPr>
        </p:nvSpPr>
        <p:spPr>
          <a:xfrm>
            <a:off x="566788" y="2135131"/>
            <a:ext cx="4817549" cy="3574108"/>
          </a:xfrm>
        </p:spPr>
        <p:txBody>
          <a:bodyPr/>
          <a:lstStyle/>
          <a:p>
            <a:pPr marL="0" indent="0">
              <a:buNone/>
            </a:pPr>
            <a:r>
              <a:rPr lang="en-US" sz="2667" b="1" dirty="0"/>
              <a:t>Agenda</a:t>
            </a:r>
          </a:p>
          <a:p>
            <a:r>
              <a:rPr lang="en-US" dirty="0"/>
              <a:t>Introduction</a:t>
            </a:r>
          </a:p>
          <a:p>
            <a:r>
              <a:rPr lang="en-US" dirty="0"/>
              <a:t>Common challenges</a:t>
            </a:r>
          </a:p>
          <a:p>
            <a:r>
              <a:rPr lang="en-US" dirty="0"/>
              <a:t>Developing the optimal solution</a:t>
            </a:r>
          </a:p>
          <a:p>
            <a:r>
              <a:rPr lang="en-US" dirty="0"/>
              <a:t>Use cases</a:t>
            </a:r>
          </a:p>
        </p:txBody>
      </p:sp>
    </p:spTree>
    <p:extLst>
      <p:ext uri="{BB962C8B-B14F-4D97-AF65-F5344CB8AC3E}">
        <p14:creationId xmlns:p14="http://schemas.microsoft.com/office/powerpoint/2010/main" val="590447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6755355" y="909755"/>
            <a:ext cx="4427821" cy="5871735"/>
          </a:xfrm>
          <a:prstGeom prst="roundRect">
            <a:avLst/>
          </a:prstGeom>
          <a:ln w="31750">
            <a:solidFill>
              <a:srgbClr val="00A9E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54"/>
            <a:endParaRPr lang="en-US" sz="1351">
              <a:solidFill>
                <a:prstClr val="white"/>
              </a:solidFill>
              <a:latin typeface="Arial" panose="020B0604020202020204"/>
            </a:endParaRPr>
          </a:p>
        </p:txBody>
      </p:sp>
      <p:sp>
        <p:nvSpPr>
          <p:cNvPr id="21" name="Rounded Rectangle 20"/>
          <p:cNvSpPr/>
          <p:nvPr/>
        </p:nvSpPr>
        <p:spPr>
          <a:xfrm>
            <a:off x="757657" y="3845623"/>
            <a:ext cx="5933523" cy="2912860"/>
          </a:xfrm>
          <a:prstGeom prst="roundRect">
            <a:avLst/>
          </a:prstGeom>
          <a:ln w="31750">
            <a:solidFill>
              <a:srgbClr val="FFC845"/>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54"/>
            <a:endParaRPr lang="en-US" sz="1351">
              <a:solidFill>
                <a:prstClr val="white"/>
              </a:solidFill>
              <a:latin typeface="Arial" panose="020B0604020202020204"/>
            </a:endParaRPr>
          </a:p>
        </p:txBody>
      </p:sp>
      <p:sp>
        <p:nvSpPr>
          <p:cNvPr id="20" name="Rounded Rectangle 19"/>
          <p:cNvSpPr/>
          <p:nvPr/>
        </p:nvSpPr>
        <p:spPr>
          <a:xfrm>
            <a:off x="772077" y="886747"/>
            <a:ext cx="5933523" cy="2912860"/>
          </a:xfrm>
          <a:prstGeom prst="roundRect">
            <a:avLst/>
          </a:prstGeom>
          <a:ln w="31750">
            <a:solidFill>
              <a:srgbClr val="D50032"/>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54"/>
            <a:endParaRPr lang="en-US" sz="1351">
              <a:solidFill>
                <a:prstClr val="white"/>
              </a:solidFill>
              <a:latin typeface="Arial" panose="020B0604020202020204"/>
            </a:endParaRPr>
          </a:p>
        </p:txBody>
      </p:sp>
      <p:sp>
        <p:nvSpPr>
          <p:cNvPr id="2" name="Title 1"/>
          <p:cNvSpPr>
            <a:spLocks noGrp="1"/>
          </p:cNvSpPr>
          <p:nvPr>
            <p:ph type="title"/>
          </p:nvPr>
        </p:nvSpPr>
        <p:spPr>
          <a:xfrm>
            <a:off x="266699" y="309073"/>
            <a:ext cx="11535852" cy="444705"/>
          </a:xfrm>
        </p:spPr>
        <p:txBody>
          <a:bodyPr/>
          <a:lstStyle/>
          <a:p>
            <a:r>
              <a:rPr lang="en-US" dirty="0">
                <a:solidFill>
                  <a:srgbClr val="00A9E0"/>
                </a:solidFill>
              </a:rPr>
              <a:t>Altair at a Glance</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5389" y="4514852"/>
            <a:ext cx="5019459" cy="2024173"/>
          </a:xfrm>
          <a:prstGeom prst="rect">
            <a:avLst/>
          </a:prstGeom>
        </p:spPr>
      </p:pic>
      <p:sp>
        <p:nvSpPr>
          <p:cNvPr id="18" name="Rectangle 17"/>
          <p:cNvSpPr/>
          <p:nvPr/>
        </p:nvSpPr>
        <p:spPr>
          <a:xfrm>
            <a:off x="1008677" y="1112978"/>
            <a:ext cx="5364665" cy="340991"/>
          </a:xfrm>
          <a:prstGeom prst="rect">
            <a:avLst/>
          </a:prstGeom>
        </p:spPr>
        <p:txBody>
          <a:bodyPr wrap="square">
            <a:spAutoFit/>
          </a:bodyPr>
          <a:lstStyle/>
          <a:p>
            <a:pPr algn="ctr" defTabSz="914309">
              <a:lnSpc>
                <a:spcPts val="2133"/>
              </a:lnSpc>
              <a:spcBef>
                <a:spcPts val="133"/>
              </a:spcBef>
              <a:spcAft>
                <a:spcPts val="133"/>
              </a:spcAft>
            </a:pPr>
            <a:r>
              <a:rPr lang="en-US" sz="1600" b="1" dirty="0">
                <a:solidFill>
                  <a:srgbClr val="00A9E0"/>
                </a:solidFill>
                <a:latin typeface="Arial" panose="020B0604020202020204"/>
                <a:cs typeface="Arial"/>
              </a:rPr>
              <a:t>Altair’s Vision</a:t>
            </a:r>
            <a:endParaRPr lang="en-US" sz="1600" dirty="0">
              <a:solidFill>
                <a:srgbClr val="00A9E0"/>
              </a:solidFill>
              <a:latin typeface="Arial" panose="020B0604020202020204"/>
              <a:cs typeface="Arial"/>
            </a:endParaRPr>
          </a:p>
        </p:txBody>
      </p:sp>
      <p:sp>
        <p:nvSpPr>
          <p:cNvPr id="19" name="Rectangle 18"/>
          <p:cNvSpPr/>
          <p:nvPr/>
        </p:nvSpPr>
        <p:spPr>
          <a:xfrm>
            <a:off x="956129" y="4057253"/>
            <a:ext cx="5364665" cy="340991"/>
          </a:xfrm>
          <a:prstGeom prst="rect">
            <a:avLst/>
          </a:prstGeom>
        </p:spPr>
        <p:txBody>
          <a:bodyPr wrap="square">
            <a:spAutoFit/>
          </a:bodyPr>
          <a:lstStyle/>
          <a:p>
            <a:pPr algn="ctr" defTabSz="914309">
              <a:lnSpc>
                <a:spcPts val="2133"/>
              </a:lnSpc>
              <a:spcBef>
                <a:spcPts val="133"/>
              </a:spcBef>
              <a:spcAft>
                <a:spcPts val="133"/>
              </a:spcAft>
            </a:pPr>
            <a:r>
              <a:rPr lang="en-US" sz="1600" b="1" dirty="0">
                <a:solidFill>
                  <a:srgbClr val="00A9E0"/>
                </a:solidFill>
                <a:latin typeface="Arial" panose="020B0604020202020204"/>
                <a:cs typeface="Arial"/>
              </a:rPr>
              <a:t>5,000 Customer Installations Worldwide</a:t>
            </a:r>
            <a:endParaRPr lang="en-US" sz="1600" dirty="0">
              <a:solidFill>
                <a:srgbClr val="00A9E0"/>
              </a:solidFill>
              <a:latin typeface="Arial" panose="020B0604020202020204"/>
              <a:cs typeface="Arial"/>
            </a:endParaRPr>
          </a:p>
        </p:txBody>
      </p:sp>
      <p:pic>
        <p:nvPicPr>
          <p:cNvPr id="15" name="Picture 14"/>
          <p:cNvPicPr>
            <a:picLocks noChangeAspect="1"/>
          </p:cNvPicPr>
          <p:nvPr/>
        </p:nvPicPr>
        <p:blipFill>
          <a:blip r:embed="rId3"/>
          <a:stretch>
            <a:fillRect/>
          </a:stretch>
        </p:blipFill>
        <p:spPr>
          <a:xfrm>
            <a:off x="7455094" y="4057252"/>
            <a:ext cx="3028343" cy="2346523"/>
          </a:xfrm>
          <a:prstGeom prst="rect">
            <a:avLst/>
          </a:prstGeom>
        </p:spPr>
      </p:pic>
      <p:sp>
        <p:nvSpPr>
          <p:cNvPr id="17" name="Rectangle 16"/>
          <p:cNvSpPr/>
          <p:nvPr/>
        </p:nvSpPr>
        <p:spPr>
          <a:xfrm>
            <a:off x="6889649" y="1123405"/>
            <a:ext cx="4157000" cy="610295"/>
          </a:xfrm>
          <a:prstGeom prst="rect">
            <a:avLst/>
          </a:prstGeom>
        </p:spPr>
        <p:txBody>
          <a:bodyPr wrap="square">
            <a:spAutoFit/>
          </a:bodyPr>
          <a:lstStyle/>
          <a:p>
            <a:pPr algn="ctr" defTabSz="914309">
              <a:lnSpc>
                <a:spcPts val="2133"/>
              </a:lnSpc>
              <a:spcBef>
                <a:spcPts val="133"/>
              </a:spcBef>
              <a:spcAft>
                <a:spcPts val="133"/>
              </a:spcAft>
            </a:pPr>
            <a:r>
              <a:rPr lang="en-US" sz="1600" b="1" dirty="0">
                <a:solidFill>
                  <a:srgbClr val="00A9E0"/>
                </a:solidFill>
                <a:latin typeface="Arial" panose="020B0604020202020204"/>
                <a:cs typeface="Arial"/>
              </a:rPr>
              <a:t>Long heritage of solving some of the most challenging engineering problems</a:t>
            </a:r>
            <a:endParaRPr lang="en-US" sz="1600" dirty="0">
              <a:solidFill>
                <a:srgbClr val="00A9E0"/>
              </a:solidFill>
              <a:latin typeface="Arial" panose="020B0604020202020204"/>
              <a:cs typeface="Arial"/>
            </a:endParaRPr>
          </a:p>
        </p:txBody>
      </p:sp>
      <p:pic>
        <p:nvPicPr>
          <p:cNvPr id="3" name="Picture 2"/>
          <p:cNvPicPr>
            <a:picLocks noChangeAspect="1"/>
          </p:cNvPicPr>
          <p:nvPr/>
        </p:nvPicPr>
        <p:blipFill>
          <a:blip r:embed="rId4"/>
          <a:stretch>
            <a:fillRect/>
          </a:stretch>
        </p:blipFill>
        <p:spPr>
          <a:xfrm>
            <a:off x="1284239" y="1467927"/>
            <a:ext cx="4804064" cy="2219136"/>
          </a:xfrm>
          <a:prstGeom prst="rect">
            <a:avLst/>
          </a:prstGeom>
        </p:spPr>
      </p:pic>
      <p:sp>
        <p:nvSpPr>
          <p:cNvPr id="29" name="Rectangle 28">
            <a:extLst>
              <a:ext uri="{FF2B5EF4-FFF2-40B4-BE49-F238E27FC236}">
                <a16:creationId xmlns:a16="http://schemas.microsoft.com/office/drawing/2014/main" id="{761CD4DD-A7F1-4E2D-B9A9-6688B5C31A4C}"/>
              </a:ext>
            </a:extLst>
          </p:cNvPr>
          <p:cNvSpPr/>
          <p:nvPr/>
        </p:nvSpPr>
        <p:spPr>
          <a:xfrm>
            <a:off x="9019758" y="1976856"/>
            <a:ext cx="1943268" cy="535405"/>
          </a:xfrm>
          <a:prstGeom prst="rect">
            <a:avLst/>
          </a:prstGeom>
          <a:solidFill>
            <a:srgbClr val="1FA7E9"/>
          </a:solidFill>
          <a:ln>
            <a:solidFill>
              <a:srgbClr val="1FA7E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630"/>
            <a:r>
              <a:rPr lang="en-US" sz="1867" b="1" dirty="0">
                <a:solidFill>
                  <a:srgbClr val="FFFFFF"/>
                </a:solidFill>
                <a:latin typeface="Arial" panose="020B0604020202020204"/>
              </a:rPr>
              <a:t>$396M</a:t>
            </a:r>
          </a:p>
          <a:p>
            <a:pPr algn="ctr" defTabSz="685630"/>
            <a:r>
              <a:rPr lang="en-US" sz="1067" dirty="0">
                <a:solidFill>
                  <a:prstClr val="white"/>
                </a:solidFill>
                <a:latin typeface="Arial" panose="020B0604020202020204"/>
                <a:cs typeface="Arial"/>
              </a:rPr>
              <a:t>FY18 Revenues</a:t>
            </a:r>
          </a:p>
        </p:txBody>
      </p:sp>
      <p:sp>
        <p:nvSpPr>
          <p:cNvPr id="23" name="Rectangle 22">
            <a:extLst>
              <a:ext uri="{FF2B5EF4-FFF2-40B4-BE49-F238E27FC236}">
                <a16:creationId xmlns:a16="http://schemas.microsoft.com/office/drawing/2014/main" id="{761CD4DD-A7F1-4E2D-B9A9-6688B5C31A4C}"/>
              </a:ext>
            </a:extLst>
          </p:cNvPr>
          <p:cNvSpPr/>
          <p:nvPr/>
        </p:nvSpPr>
        <p:spPr>
          <a:xfrm>
            <a:off x="9019759" y="2627660"/>
            <a:ext cx="1943268" cy="535405"/>
          </a:xfrm>
          <a:prstGeom prst="rect">
            <a:avLst/>
          </a:prstGeom>
          <a:solidFill>
            <a:srgbClr val="1FA7E9"/>
          </a:solidFill>
          <a:ln>
            <a:solidFill>
              <a:srgbClr val="1FA7E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630"/>
            <a:r>
              <a:rPr lang="en-US" sz="1333" b="1" dirty="0">
                <a:solidFill>
                  <a:srgbClr val="FFFFFF"/>
                </a:solidFill>
                <a:latin typeface="Arial" panose="020B0604020202020204"/>
              </a:rPr>
              <a:t>Tens of Thousands</a:t>
            </a:r>
          </a:p>
          <a:p>
            <a:pPr algn="ctr" defTabSz="685630"/>
            <a:r>
              <a:rPr lang="en-US" sz="1200" dirty="0">
                <a:solidFill>
                  <a:prstClr val="white"/>
                </a:solidFill>
                <a:latin typeface="Arial" panose="020B0604020202020204"/>
                <a:cs typeface="Arial"/>
              </a:rPr>
              <a:t>Of global users</a:t>
            </a:r>
          </a:p>
        </p:txBody>
      </p:sp>
      <p:sp>
        <p:nvSpPr>
          <p:cNvPr id="24" name="Rectangle 23">
            <a:extLst>
              <a:ext uri="{FF2B5EF4-FFF2-40B4-BE49-F238E27FC236}">
                <a16:creationId xmlns:a16="http://schemas.microsoft.com/office/drawing/2014/main" id="{761CD4DD-A7F1-4E2D-B9A9-6688B5C31A4C}"/>
              </a:ext>
            </a:extLst>
          </p:cNvPr>
          <p:cNvSpPr/>
          <p:nvPr/>
        </p:nvSpPr>
        <p:spPr>
          <a:xfrm>
            <a:off x="6946571" y="1986068"/>
            <a:ext cx="1943268" cy="535405"/>
          </a:xfrm>
          <a:prstGeom prst="rect">
            <a:avLst/>
          </a:prstGeom>
          <a:solidFill>
            <a:srgbClr val="1FA7E9"/>
          </a:solidFill>
          <a:ln>
            <a:solidFill>
              <a:srgbClr val="1FA7E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630"/>
            <a:r>
              <a:rPr lang="en-US" sz="1600" dirty="0">
                <a:solidFill>
                  <a:srgbClr val="FFFFFF"/>
                </a:solidFill>
                <a:latin typeface="Arial" panose="020B0604020202020204"/>
              </a:rPr>
              <a:t>Founded </a:t>
            </a:r>
            <a:r>
              <a:rPr lang="en-US" sz="1867" b="1" dirty="0">
                <a:solidFill>
                  <a:srgbClr val="FFFFFF"/>
                </a:solidFill>
                <a:latin typeface="Arial" panose="020B0604020202020204"/>
              </a:rPr>
              <a:t>1985</a:t>
            </a:r>
          </a:p>
          <a:p>
            <a:pPr algn="ctr" defTabSz="685630"/>
            <a:r>
              <a:rPr lang="en-US" sz="800" dirty="0">
                <a:solidFill>
                  <a:prstClr val="white"/>
                </a:solidFill>
                <a:latin typeface="Arial" panose="020B0604020202020204"/>
                <a:cs typeface="Arial"/>
              </a:rPr>
              <a:t>Headquartered in Troy, MI US</a:t>
            </a:r>
          </a:p>
        </p:txBody>
      </p:sp>
      <p:sp>
        <p:nvSpPr>
          <p:cNvPr id="25" name="Rectangle 24">
            <a:extLst>
              <a:ext uri="{FF2B5EF4-FFF2-40B4-BE49-F238E27FC236}">
                <a16:creationId xmlns:a16="http://schemas.microsoft.com/office/drawing/2014/main" id="{761CD4DD-A7F1-4E2D-B9A9-6688B5C31A4C}"/>
              </a:ext>
            </a:extLst>
          </p:cNvPr>
          <p:cNvSpPr/>
          <p:nvPr/>
        </p:nvSpPr>
        <p:spPr>
          <a:xfrm>
            <a:off x="6961863" y="2634712"/>
            <a:ext cx="1943268" cy="535405"/>
          </a:xfrm>
          <a:prstGeom prst="rect">
            <a:avLst/>
          </a:prstGeom>
          <a:solidFill>
            <a:srgbClr val="1FA7E9"/>
          </a:solidFill>
          <a:ln>
            <a:solidFill>
              <a:srgbClr val="1FA7E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630"/>
            <a:r>
              <a:rPr lang="en-US" sz="1867" b="1" dirty="0">
                <a:solidFill>
                  <a:srgbClr val="FFFFFF"/>
                </a:solidFill>
                <a:latin typeface="Arial" panose="020B0604020202020204"/>
              </a:rPr>
              <a:t>5000+</a:t>
            </a:r>
          </a:p>
          <a:p>
            <a:pPr algn="ctr" defTabSz="685630"/>
            <a:r>
              <a:rPr lang="en-US" sz="1067" dirty="0">
                <a:solidFill>
                  <a:prstClr val="white"/>
                </a:solidFill>
                <a:latin typeface="Arial" panose="020B0604020202020204"/>
                <a:cs typeface="Arial"/>
              </a:rPr>
              <a:t>Global blue chip customers</a:t>
            </a:r>
          </a:p>
        </p:txBody>
      </p:sp>
      <p:sp>
        <p:nvSpPr>
          <p:cNvPr id="26" name="Rectangle 25">
            <a:extLst>
              <a:ext uri="{FF2B5EF4-FFF2-40B4-BE49-F238E27FC236}">
                <a16:creationId xmlns:a16="http://schemas.microsoft.com/office/drawing/2014/main" id="{761CD4DD-A7F1-4E2D-B9A9-6688B5C31A4C}"/>
              </a:ext>
            </a:extLst>
          </p:cNvPr>
          <p:cNvSpPr/>
          <p:nvPr/>
        </p:nvSpPr>
        <p:spPr>
          <a:xfrm>
            <a:off x="6961863" y="3281339"/>
            <a:ext cx="1943268" cy="535405"/>
          </a:xfrm>
          <a:prstGeom prst="rect">
            <a:avLst/>
          </a:prstGeom>
          <a:solidFill>
            <a:srgbClr val="1FA7E9"/>
          </a:solidFill>
          <a:ln>
            <a:solidFill>
              <a:srgbClr val="1FA7E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630"/>
            <a:r>
              <a:rPr lang="en-US" sz="1867" b="1" dirty="0">
                <a:solidFill>
                  <a:srgbClr val="FFFFFF"/>
                </a:solidFill>
                <a:latin typeface="Arial" panose="020B0604020202020204"/>
              </a:rPr>
              <a:t>71 offices</a:t>
            </a:r>
          </a:p>
          <a:p>
            <a:pPr algn="ctr" defTabSz="685630"/>
            <a:r>
              <a:rPr lang="en-US" sz="1067" dirty="0">
                <a:solidFill>
                  <a:prstClr val="white"/>
                </a:solidFill>
                <a:latin typeface="Arial" panose="020B0604020202020204"/>
                <a:cs typeface="Arial"/>
              </a:rPr>
              <a:t>In 24 countries</a:t>
            </a:r>
          </a:p>
        </p:txBody>
      </p:sp>
      <p:sp>
        <p:nvSpPr>
          <p:cNvPr id="27" name="Rectangle 26">
            <a:extLst>
              <a:ext uri="{FF2B5EF4-FFF2-40B4-BE49-F238E27FC236}">
                <a16:creationId xmlns:a16="http://schemas.microsoft.com/office/drawing/2014/main" id="{761CD4DD-A7F1-4E2D-B9A9-6688B5C31A4C}"/>
              </a:ext>
            </a:extLst>
          </p:cNvPr>
          <p:cNvSpPr/>
          <p:nvPr/>
        </p:nvSpPr>
        <p:spPr>
          <a:xfrm>
            <a:off x="9003858" y="3288100"/>
            <a:ext cx="1943268" cy="535405"/>
          </a:xfrm>
          <a:prstGeom prst="rect">
            <a:avLst/>
          </a:prstGeom>
          <a:solidFill>
            <a:srgbClr val="1FA7E9"/>
          </a:solidFill>
          <a:ln>
            <a:solidFill>
              <a:srgbClr val="1FA7E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630"/>
            <a:r>
              <a:rPr lang="en-US" sz="1867" b="1" dirty="0">
                <a:solidFill>
                  <a:srgbClr val="FFFFFF"/>
                </a:solidFill>
                <a:latin typeface="Arial" panose="020B0604020202020204"/>
              </a:rPr>
              <a:t>2000+</a:t>
            </a:r>
          </a:p>
          <a:p>
            <a:pPr algn="ctr" defTabSz="685630"/>
            <a:r>
              <a:rPr lang="en-US" sz="733" dirty="0">
                <a:solidFill>
                  <a:prstClr val="white"/>
                </a:solidFill>
                <a:latin typeface="Arial" panose="020B0604020202020204"/>
                <a:cs typeface="Arial"/>
              </a:rPr>
              <a:t>Engineers, scientists &amp; creative thinkers</a:t>
            </a:r>
          </a:p>
        </p:txBody>
      </p:sp>
    </p:spTree>
    <p:extLst>
      <p:ext uri="{BB962C8B-B14F-4D97-AF65-F5344CB8AC3E}">
        <p14:creationId xmlns:p14="http://schemas.microsoft.com/office/powerpoint/2010/main" val="425198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F06C197-18DB-2346-8E87-9656E63DCF2F}"/>
              </a:ext>
            </a:extLst>
          </p:cNvPr>
          <p:cNvSpPr>
            <a:spLocks noGrp="1"/>
          </p:cNvSpPr>
          <p:nvPr>
            <p:ph type="title"/>
          </p:nvPr>
        </p:nvSpPr>
        <p:spPr>
          <a:xfrm>
            <a:off x="266699" y="545038"/>
            <a:ext cx="11535852" cy="444705"/>
          </a:xfrm>
        </p:spPr>
        <p:txBody>
          <a:bodyPr/>
          <a:lstStyle/>
          <a:p>
            <a:pPr lvl="1">
              <a:lnSpc>
                <a:spcPct val="150000"/>
              </a:lnSpc>
            </a:pPr>
            <a:r>
              <a:rPr lang="en-US" sz="2667" dirty="0">
                <a:solidFill>
                  <a:srgbClr val="00A9E0"/>
                </a:solidFill>
                <a:latin typeface="Arial" panose="020B0604020202020204" pitchFamily="34" charset="0"/>
                <a:ea typeface="Open Sans" panose="020B0606030504020204" pitchFamily="34" charset="0"/>
                <a:cs typeface="Arial" panose="020B0604020202020204" pitchFamily="34" charset="0"/>
              </a:rPr>
              <a:t>COMMON CHARACTERISTICS OF SMALL AND MID SIZE BUILDINGS: </a:t>
            </a:r>
          </a:p>
        </p:txBody>
      </p:sp>
      <p:sp>
        <p:nvSpPr>
          <p:cNvPr id="7" name="Rectangle 6">
            <a:extLst>
              <a:ext uri="{FF2B5EF4-FFF2-40B4-BE49-F238E27FC236}">
                <a16:creationId xmlns:a16="http://schemas.microsoft.com/office/drawing/2014/main" id="{489CFBA9-C362-304F-BFB5-36C1DB79D68C}"/>
              </a:ext>
            </a:extLst>
          </p:cNvPr>
          <p:cNvSpPr/>
          <p:nvPr/>
        </p:nvSpPr>
        <p:spPr>
          <a:xfrm>
            <a:off x="816267" y="4942191"/>
            <a:ext cx="2810597" cy="518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defTabSz="914377"/>
            <a:r>
              <a:rPr lang="en-US" sz="1333" dirty="0">
                <a:solidFill>
                  <a:srgbClr val="000000"/>
                </a:solidFill>
                <a:latin typeface="Arial" panose="020B0604020202020204"/>
              </a:rPr>
              <a:t>BASIC TECHNOLOGY TO MANAGE HVAC/LIGHTING</a:t>
            </a:r>
          </a:p>
        </p:txBody>
      </p:sp>
      <p:sp>
        <p:nvSpPr>
          <p:cNvPr id="11" name="Rectangle 10">
            <a:extLst>
              <a:ext uri="{FF2B5EF4-FFF2-40B4-BE49-F238E27FC236}">
                <a16:creationId xmlns:a16="http://schemas.microsoft.com/office/drawing/2014/main" id="{51CFBCEF-85D5-CA44-8339-E1D0151A2479}"/>
              </a:ext>
            </a:extLst>
          </p:cNvPr>
          <p:cNvSpPr/>
          <p:nvPr/>
        </p:nvSpPr>
        <p:spPr>
          <a:xfrm>
            <a:off x="4408290" y="4948091"/>
            <a:ext cx="3252669" cy="512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defTabSz="914377"/>
            <a:r>
              <a:rPr lang="en-US" sz="1333" dirty="0">
                <a:solidFill>
                  <a:srgbClr val="000000"/>
                </a:solidFill>
                <a:latin typeface="Arial" panose="020B0604020202020204"/>
              </a:rPr>
              <a:t>LIMITED OPERATING BUDGET</a:t>
            </a:r>
          </a:p>
        </p:txBody>
      </p:sp>
      <p:sp>
        <p:nvSpPr>
          <p:cNvPr id="12" name="Rectangle 11">
            <a:extLst>
              <a:ext uri="{FF2B5EF4-FFF2-40B4-BE49-F238E27FC236}">
                <a16:creationId xmlns:a16="http://schemas.microsoft.com/office/drawing/2014/main" id="{F1228E88-3EB1-464E-AFAD-EF059FE3EC93}"/>
              </a:ext>
            </a:extLst>
          </p:cNvPr>
          <p:cNvSpPr/>
          <p:nvPr/>
        </p:nvSpPr>
        <p:spPr>
          <a:xfrm>
            <a:off x="8442385" y="4942192"/>
            <a:ext cx="3266863" cy="518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defTabSz="914377"/>
            <a:r>
              <a:rPr lang="en-US" sz="1333" dirty="0">
                <a:solidFill>
                  <a:srgbClr val="000000"/>
                </a:solidFill>
                <a:latin typeface="Arial" panose="020B0604020202020204"/>
              </a:rPr>
              <a:t>LIMITED INSIGHT OF BUILDING SYSTEM PERFORMANCE</a:t>
            </a:r>
          </a:p>
        </p:txBody>
      </p:sp>
      <p:pic>
        <p:nvPicPr>
          <p:cNvPr id="4" name="Picture 3">
            <a:extLst>
              <a:ext uri="{FF2B5EF4-FFF2-40B4-BE49-F238E27FC236}">
                <a16:creationId xmlns:a16="http://schemas.microsoft.com/office/drawing/2014/main" id="{B1598DF1-4FD5-472A-B2AD-D90C8ABAD1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62"/>
          <a:stretch/>
        </p:blipFill>
        <p:spPr>
          <a:xfrm>
            <a:off x="168383" y="1845978"/>
            <a:ext cx="3873456" cy="2694533"/>
          </a:xfrm>
          <a:prstGeom prst="rect">
            <a:avLst/>
          </a:prstGeom>
          <a:ln>
            <a:solidFill>
              <a:srgbClr val="808080"/>
            </a:solidFill>
          </a:ln>
        </p:spPr>
      </p:pic>
      <p:pic>
        <p:nvPicPr>
          <p:cNvPr id="14" name="Picture 13">
            <a:extLst>
              <a:ext uri="{FF2B5EF4-FFF2-40B4-BE49-F238E27FC236}">
                <a16:creationId xmlns:a16="http://schemas.microsoft.com/office/drawing/2014/main" id="{F98C45D2-9B15-4494-AEB5-13D191110F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3" r="2062"/>
          <a:stretch/>
        </p:blipFill>
        <p:spPr>
          <a:xfrm>
            <a:off x="4159272" y="1845978"/>
            <a:ext cx="3873456" cy="2694533"/>
          </a:xfrm>
          <a:prstGeom prst="rect">
            <a:avLst/>
          </a:prstGeom>
          <a:ln>
            <a:solidFill>
              <a:srgbClr val="808080"/>
            </a:solidFill>
          </a:ln>
        </p:spPr>
      </p:pic>
      <p:pic>
        <p:nvPicPr>
          <p:cNvPr id="10" name="Picture 9">
            <a:extLst>
              <a:ext uri="{FF2B5EF4-FFF2-40B4-BE49-F238E27FC236}">
                <a16:creationId xmlns:a16="http://schemas.microsoft.com/office/drawing/2014/main" id="{F1E90332-AFF7-471E-A4FE-4315163EA7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133"/>
          <a:stretch/>
        </p:blipFill>
        <p:spPr>
          <a:xfrm>
            <a:off x="8150161" y="1845979"/>
            <a:ext cx="3873456" cy="2694532"/>
          </a:xfrm>
          <a:prstGeom prst="rect">
            <a:avLst/>
          </a:prstGeom>
          <a:ln>
            <a:solidFill>
              <a:srgbClr val="808080"/>
            </a:solidFill>
          </a:ln>
        </p:spPr>
      </p:pic>
    </p:spTree>
    <p:extLst>
      <p:ext uri="{BB962C8B-B14F-4D97-AF65-F5344CB8AC3E}">
        <p14:creationId xmlns:p14="http://schemas.microsoft.com/office/powerpoint/2010/main" val="1517190152"/>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Title Slide">
  <a:themeElements>
    <a:clrScheme name="Altair Corporate">
      <a:dk1>
        <a:srgbClr val="000000"/>
      </a:dk1>
      <a:lt1>
        <a:srgbClr val="FFFFFF"/>
      </a:lt1>
      <a:dk2>
        <a:srgbClr val="00A9E0"/>
      </a:dk2>
      <a:lt2>
        <a:srgbClr val="808080"/>
      </a:lt2>
      <a:accent1>
        <a:srgbClr val="D50032"/>
      </a:accent1>
      <a:accent2>
        <a:srgbClr val="FFC845"/>
      </a:accent2>
      <a:accent3>
        <a:srgbClr val="084C7E"/>
      </a:accent3>
      <a:accent4>
        <a:srgbClr val="ED7C31"/>
      </a:accent4>
      <a:accent5>
        <a:srgbClr val="78A742"/>
      </a:accent5>
      <a:accent6>
        <a:srgbClr val="521B93"/>
      </a:accent6>
      <a:hlink>
        <a:srgbClr val="00A9E0"/>
      </a:hlink>
      <a:folHlink>
        <a:srgbClr val="00A9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ior Slides">
  <a:themeElements>
    <a:clrScheme name="Altair Corporate">
      <a:dk1>
        <a:srgbClr val="000000"/>
      </a:dk1>
      <a:lt1>
        <a:srgbClr val="FFFFFF"/>
      </a:lt1>
      <a:dk2>
        <a:srgbClr val="00A9E0"/>
      </a:dk2>
      <a:lt2>
        <a:srgbClr val="808080"/>
      </a:lt2>
      <a:accent1>
        <a:srgbClr val="D50032"/>
      </a:accent1>
      <a:accent2>
        <a:srgbClr val="FFC845"/>
      </a:accent2>
      <a:accent3>
        <a:srgbClr val="084C7E"/>
      </a:accent3>
      <a:accent4>
        <a:srgbClr val="ED7C31"/>
      </a:accent4>
      <a:accent5>
        <a:srgbClr val="78A742"/>
      </a:accent5>
      <a:accent6>
        <a:srgbClr val="521B93"/>
      </a:accent6>
      <a:hlink>
        <a:srgbClr val="00A9E0"/>
      </a:hlink>
      <a:folHlink>
        <a:srgbClr val="00A9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dirty="0" smtClean="0">
            <a:solidFill>
              <a:srgbClr val="333333"/>
            </a:solidFill>
          </a:defRPr>
        </a:defPPr>
      </a:lstStyle>
    </a:txDef>
  </a:objectDefaults>
  <a:extraClrSchemeLst/>
  <a:extLst>
    <a:ext uri="{05A4C25C-085E-4340-85A3-A5531E510DB2}">
      <thm15:themeFamily xmlns:thm15="http://schemas.microsoft.com/office/thememl/2012/main" name="Presentation5" id="{327B2484-32F5-8748-B079-B0824FF832DD}" vid="{3B1EB706-91EB-5249-B124-C87924BC593B}"/>
    </a:ext>
  </a:extLst>
</a:theme>
</file>

<file path=ppt/theme/theme4.xml><?xml version="1.0" encoding="utf-8"?>
<a:theme xmlns:a="http://schemas.openxmlformats.org/drawingml/2006/main" name="Divider Slide - Gray">
  <a:themeElements>
    <a:clrScheme name="Altair Corporate">
      <a:dk1>
        <a:srgbClr val="000000"/>
      </a:dk1>
      <a:lt1>
        <a:srgbClr val="FFFFFF"/>
      </a:lt1>
      <a:dk2>
        <a:srgbClr val="00A9E0"/>
      </a:dk2>
      <a:lt2>
        <a:srgbClr val="808080"/>
      </a:lt2>
      <a:accent1>
        <a:srgbClr val="D50032"/>
      </a:accent1>
      <a:accent2>
        <a:srgbClr val="FFC845"/>
      </a:accent2>
      <a:accent3>
        <a:srgbClr val="084C7E"/>
      </a:accent3>
      <a:accent4>
        <a:srgbClr val="ED7C31"/>
      </a:accent4>
      <a:accent5>
        <a:srgbClr val="78A742"/>
      </a:accent5>
      <a:accent6>
        <a:srgbClr val="521B93"/>
      </a:accent6>
      <a:hlink>
        <a:srgbClr val="00A9E0"/>
      </a:hlink>
      <a:folHlink>
        <a:srgbClr val="00A9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air_template_012616" id="{5EDD17E2-3239-7241-AB27-3EBE21ED34B8}" vid="{476FD3C9-80EE-7F47-A226-0878B729EFE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Leading Cities">
      <a:dk1>
        <a:srgbClr val="004080"/>
      </a:dk1>
      <a:lt1>
        <a:sysClr val="window" lastClr="FFFFFF"/>
      </a:lt1>
      <a:dk2>
        <a:srgbClr val="1F497D"/>
      </a:dk2>
      <a:lt2>
        <a:srgbClr val="FFD1BA"/>
      </a:lt2>
      <a:accent1>
        <a:srgbClr val="4F81BD"/>
      </a:accent1>
      <a:accent2>
        <a:srgbClr val="66CCFF"/>
      </a:accent2>
      <a:accent3>
        <a:srgbClr val="FF8000"/>
      </a:accent3>
      <a:accent4>
        <a:srgbClr val="FF1551"/>
      </a:accent4>
      <a:accent5>
        <a:srgbClr val="FFCC66"/>
      </a:accent5>
      <a:accent6>
        <a:srgbClr val="F79646"/>
      </a:accent6>
      <a:hlink>
        <a:srgbClr val="FF6666"/>
      </a:hlink>
      <a:folHlink>
        <a:srgbClr val="66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1AAF986C9A944C85DCFAC721020C48" ma:contentTypeVersion="8" ma:contentTypeDescription="Create a new document." ma:contentTypeScope="" ma:versionID="d446519edfc21a9c75100ce433b2fba4">
  <xsd:schema xmlns:xsd="http://www.w3.org/2001/XMLSchema" xmlns:xs="http://www.w3.org/2001/XMLSchema" xmlns:p="http://schemas.microsoft.com/office/2006/metadata/properties" xmlns:ns3="90d6c400-1127-4d65-8cac-13b9796e96a3" targetNamespace="http://schemas.microsoft.com/office/2006/metadata/properties" ma:root="true" ma:fieldsID="013018b85d78abfa54f99ccf89307e70" ns3:_="">
    <xsd:import namespace="90d6c400-1127-4d65-8cac-13b9796e96a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d6c400-1127-4d65-8cac-13b9796e96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983177-BA7E-4AA9-9CB4-C5CF97275D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d6c400-1127-4d65-8cac-13b9796e96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5E6DC5-C4BB-4E24-8BD2-D1483242CDF4}">
  <ds:schemaRefs>
    <ds:schemaRef ds:uri="http://schemas.microsoft.com/sharepoint/v3/contenttype/forms"/>
  </ds:schemaRefs>
</ds:datastoreItem>
</file>

<file path=customXml/itemProps3.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1130</TotalTime>
  <Words>2017</Words>
  <Application>Microsoft Office PowerPoint</Application>
  <PresentationFormat>Widescreen</PresentationFormat>
  <Paragraphs>434</Paragraphs>
  <Slides>53</Slides>
  <Notes>18</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53</vt:i4>
      </vt:variant>
    </vt:vector>
  </HeadingPairs>
  <TitlesOfParts>
    <vt:vector size="70" baseType="lpstr">
      <vt:lpstr>Arial</vt:lpstr>
      <vt:lpstr>Calibri</vt:lpstr>
      <vt:lpstr>Century Gothic</vt:lpstr>
      <vt:lpstr>Gotham Book</vt:lpstr>
      <vt:lpstr>Gotham Extra Light</vt:lpstr>
      <vt:lpstr>Gotham Light</vt:lpstr>
      <vt:lpstr>Gotham Medium</vt:lpstr>
      <vt:lpstr>Montserrat</vt:lpstr>
      <vt:lpstr>Montserrat Light</vt:lpstr>
      <vt:lpstr>Open Sans</vt:lpstr>
      <vt:lpstr>Wingdings</vt:lpstr>
      <vt:lpstr>CABA Presentation 1</vt:lpstr>
      <vt:lpstr>Title Slide</vt:lpstr>
      <vt:lpstr>Interior Slides</vt:lpstr>
      <vt:lpstr>Divider Slide - Gray</vt:lpstr>
      <vt:lpstr>Office Theme</vt:lpstr>
      <vt:lpstr>Tema de Office</vt:lpstr>
      <vt:lpstr>Intelligent Buildings Council (IBC)   </vt:lpstr>
      <vt:lpstr>1.  Agenda Greg Walker (CABA) </vt:lpstr>
      <vt:lpstr>2.  Call to Order, Welcome, Introductions, About the IBC Trevor Nightingale (National Research Council) </vt:lpstr>
      <vt:lpstr>3.  Administrative  Trevor Nightingale (National Research Council)</vt:lpstr>
      <vt:lpstr>PowerPoint Presentation</vt:lpstr>
      <vt:lpstr>Deploying Scalable  smart building solutions  </vt:lpstr>
      <vt:lpstr>Welcome</vt:lpstr>
      <vt:lpstr>Altair at a Glance</vt:lpstr>
      <vt:lpstr>COMMON CHARACTERISTICS OF SMALL AND MID SIZE BUILDINGS: </vt:lpstr>
      <vt:lpstr>MANY SMART &amp; CONNECTED BUILDING SOLUTIONS ARE: </vt:lpstr>
      <vt:lpstr>PowerPoint Presentation</vt:lpstr>
      <vt:lpstr>ALTAIR SMARTWORKS™ PLATFORM</vt:lpstr>
      <vt:lpstr>PowerPoint Presentation</vt:lpstr>
      <vt:lpstr>PowerPoint Presentation</vt:lpstr>
      <vt:lpstr>PowerPoint Presentation</vt:lpstr>
      <vt:lpstr>PowerPoint Presentation</vt:lpstr>
      <vt:lpstr>Summary of analytics</vt:lpstr>
      <vt:lpstr>Summary of analytics</vt:lpstr>
      <vt:lpstr>Summary of analytics</vt:lpstr>
      <vt:lpstr>PowerPoint Presentation</vt:lpstr>
      <vt:lpstr>PowerPoint Presentation</vt:lpstr>
      <vt:lpstr>SMART BUILDINGS</vt:lpstr>
      <vt:lpstr>Getting started</vt:lpstr>
      <vt:lpstr>PowerPoint Presentation</vt:lpstr>
      <vt:lpstr>Market ready solutions</vt:lpstr>
      <vt:lpstr>4.  Keynote - Questions?  Harsha Chandrashekar (Honeywell)</vt:lpstr>
      <vt:lpstr>5.  Research Update Trevor Nightingale (National Research Council) </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Roberta Gamble (Frost &amp; Sullivan)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New Business Michael Lake (Leading Cities)</vt:lpstr>
      <vt:lpstr>PowerPoint Presentation</vt:lpstr>
      <vt:lpstr>AcceliCITY</vt:lpstr>
      <vt:lpstr>AcceliCITY By The Numbers</vt:lpstr>
      <vt:lpstr>Smart Building Market</vt:lpstr>
      <vt:lpstr>Smart Building Track Sponsorship</vt:lpstr>
      <vt:lpstr>Benefits</vt:lpstr>
      <vt:lpstr>PowerPoint Presentation</vt:lpstr>
      <vt:lpstr>7.  New Business Bob Allan (The Siemon Company)</vt:lpstr>
      <vt:lpstr>8.  Announcements  Ron Zimmer (CABA)</vt:lpstr>
      <vt:lpstr>8.  Announcements  Ron Zimmer (CABA)</vt:lpstr>
      <vt:lpstr>8.  Announcements  Ron Zimmer (CABA)</vt:lpstr>
      <vt:lpstr>9.  Adjournment Trevor Nightingale (National Research Council)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Greg Walker</cp:lastModifiedBy>
  <cp:revision>54</cp:revision>
  <dcterms:created xsi:type="dcterms:W3CDTF">2018-08-09T13:04:51Z</dcterms:created>
  <dcterms:modified xsi:type="dcterms:W3CDTF">2019-09-03T14:11:15Z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0x0101008E1AAF986C9A944C85DCFAC721020C48</vt:lpwstr>
  </property>
</Properties>
</file>