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 id="2147483671" r:id="rId3"/>
  </p:sldMasterIdLst>
  <p:notesMasterIdLst>
    <p:notesMasterId r:id="rId3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Montserrat" panose="020B0604020202020204" charset="0"/>
      <p:regular r:id="rId45"/>
      <p:bold r:id="rId46"/>
      <p:italic r:id="rId47"/>
      <p:boldItalic r:id="rId48"/>
    </p:embeddedFont>
    <p:embeddedFont>
      <p:font typeface="Montserrat Light" panose="020B0604020202020204" charset="0"/>
      <p:regular r:id="rId49"/>
      <p:bold r:id="rId50"/>
      <p:italic r:id="rId51"/>
      <p:boldItalic r:id="rId52"/>
    </p:embeddedFont>
    <p:embeddedFont>
      <p:font typeface="Open Sans" panose="020B0604020202020204" charset="0"/>
      <p:regular r:id="rId53"/>
      <p:bold r:id="rId54"/>
      <p:italic r:id="rId55"/>
      <p:boldItalic r:id="rId56"/>
    </p:embeddedFont>
    <p:embeddedFont>
      <p:font typeface="Raleway" panose="020B0604020202020204" charset="0"/>
      <p:regular r:id="rId57"/>
      <p:bold r:id="rId58"/>
      <p:italic r:id="rId59"/>
      <p:boldItalic r:id="rId60"/>
    </p:embeddedFont>
    <p:embeddedFont>
      <p:font typeface="Raleway Medium" panose="020B0604020202020204" charset="0"/>
      <p:regular r:id="rId61"/>
      <p:bold r:id="rId62"/>
      <p:italic r:id="rId63"/>
      <p:boldItalic r:id="rId64"/>
    </p:embeddedFont>
    <p:embeddedFont>
      <p:font typeface="Raleway SemiBold" panose="020B0604020202020204" charset="0"/>
      <p:regular r:id="rId65"/>
      <p:bold r:id="rId66"/>
      <p:italic r:id="rId67"/>
      <p:boldItalic r:id="rId68"/>
    </p:embeddedFont>
    <p:embeddedFont>
      <p:font typeface="Roboto" panose="020B060402020202020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7C7EEB-DDBB-4B6C-B3E2-6D15166AD44E}">
  <a:tblStyle styleId="{827C7EEB-DDBB-4B6C-B3E2-6D15166AD4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8" Type="http://schemas.openxmlformats.org/officeDocument/2006/relationships/slide" Target="slides/slide5.xml"/><Relationship Id="rId51" Type="http://schemas.openxmlformats.org/officeDocument/2006/relationships/font" Target="fonts/font15.fntdata"/><Relationship Id="rId72"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3.fntdata"/><Relationship Id="rId34" Type="http://schemas.openxmlformats.org/officeDocument/2006/relationships/slide" Target="slides/slide31.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arketwatch.com/press-release/wireless-charging-market-2018-global-size-research-analysis-growth-factors-emerging-trends-development-status-opportunity-assessment-competitive-landscape-and-regional-forecast-to-2023-2018-10-1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 provides technical requirements, specifications and guidelines that members can use to ensure wireless charging products interoperate with one another and that wireless power technology is high quality, safe and reliable.</a:t>
            </a:r>
            <a:endParaRPr sz="11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253" name="Google Shape;2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AirFuel members represent the full value chain – from semiconductor and device manufacturers to automotive and infrastructure solutions providers – including a mix of large, mid-size and start-up organizations.</a:t>
            </a:r>
            <a:endParaRPr/>
          </a:p>
        </p:txBody>
      </p:sp>
      <p:sp>
        <p:nvSpPr>
          <p:cNvPr id="273" name="Google Shape;27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382" name="Google Shape;3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425" name="Google Shape;42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461" name="Google Shape;4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467" name="Google Shape;4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works particularly well for wearables, medical devices and other devices that need the broadest spatial freedom.</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uses a radio frequency transmitter and a receiver embedded within a device (not a coil) to pick up RF energy and convert it to power.</a:t>
            </a:r>
            <a:r>
              <a:rPr lang="en-US" sz="1100" b="1">
                <a:latin typeface="Times New Roman"/>
                <a:ea typeface="Times New Roman"/>
                <a:cs typeface="Times New Roman"/>
                <a:sym typeface="Times New Roman"/>
              </a:rPr>
              <a:t> </a:t>
            </a:r>
            <a:endParaRPr sz="1100" b="1">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a:t>
            </a:r>
            <a:r>
              <a:rPr lang="en-US" sz="1100" b="1">
                <a:latin typeface="Times New Roman"/>
                <a:ea typeface="Times New Roman"/>
                <a:cs typeface="Times New Roman"/>
                <a:sym typeface="Times New Roman"/>
              </a:rPr>
              <a:t> </a:t>
            </a:r>
            <a:r>
              <a:rPr lang="en-US" sz="1100">
                <a:latin typeface="Times New Roman"/>
                <a:ea typeface="Times New Roman"/>
                <a:cs typeface="Times New Roman"/>
                <a:sym typeface="Times New Roman"/>
              </a:rPr>
              <a:t>provides low power at distances ranging from a few centimeters to a meter, delivering true spatial freedom. </a:t>
            </a:r>
            <a:endParaRPr/>
          </a:p>
        </p:txBody>
      </p:sp>
      <p:sp>
        <p:nvSpPr>
          <p:cNvPr id="475" name="Google Shape;4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We’ve only just begun to discover what’s possible with wireless technologies and how new innovations will advance industries beyond our imagination. </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 AirFuel Alliance is proud to help lead the charge.</a:t>
            </a:r>
            <a:endParaRPr sz="1100">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03" name="Google Shape;50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1" name="Google Shape;18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Times New Roman"/>
              <a:buChar char="●"/>
            </a:pPr>
            <a:r>
              <a:rPr lang="en-US" sz="1100">
                <a:solidFill>
                  <a:srgbClr val="000000"/>
                </a:solidFill>
                <a:highlight>
                  <a:srgbClr val="FFFFFF"/>
                </a:highlight>
                <a:latin typeface="Times New Roman"/>
                <a:ea typeface="Times New Roman"/>
                <a:cs typeface="Times New Roman"/>
                <a:sym typeface="Times New Roman"/>
              </a:rPr>
              <a:t>The global wireless charging market is expected to reach $24B by the end of 2023 with 32.56% CAGR during the forecast period of 2017-2023 according to</a:t>
            </a:r>
            <a:r>
              <a:rPr lang="en-US" sz="1100">
                <a:solidFill>
                  <a:srgbClr val="333333"/>
                </a:solidFill>
                <a:highlight>
                  <a:srgbClr val="FFFFFF"/>
                </a:highlight>
                <a:latin typeface="Times New Roman"/>
                <a:ea typeface="Times New Roman"/>
                <a:cs typeface="Times New Roman"/>
                <a:sym typeface="Times New Roman"/>
              </a:rPr>
              <a:t> </a:t>
            </a:r>
            <a:r>
              <a:rPr lang="en-US" sz="1100" u="sng">
                <a:solidFill>
                  <a:schemeClr val="hlink"/>
                </a:solidFill>
                <a:highlight>
                  <a:srgbClr val="FFFFFF"/>
                </a:highlight>
                <a:latin typeface="Times New Roman"/>
                <a:ea typeface="Times New Roman"/>
                <a:cs typeface="Times New Roman"/>
                <a:sym typeface="Times New Roman"/>
                <a:hlinkClick r:id="rId3"/>
              </a:rPr>
              <a:t>Market Research Future</a:t>
            </a:r>
            <a:r>
              <a:rPr lang="en-US"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 use cases for wireless power extend far beyond smartphones and tablets. Wireless powering technologies are revolutionizing the capabilities of major industries including commercial, industrial, medical, IoT and more. </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400"/>
              <a:buFont typeface="Calibri"/>
              <a:buNone/>
            </a:pPr>
            <a:endParaRPr b="1">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AFA’s network specifications help members create and deploy solutions that are interoperable, versatile, fast and secure – giving diverse markets the ability to wirelessly power up in public and private places.</a:t>
            </a:r>
            <a:endParaRPr/>
          </a:p>
          <a:p>
            <a:pPr marL="1371600" marR="0" lvl="0" indent="0" algn="l" rtl="0">
              <a:lnSpc>
                <a:spcPct val="100000"/>
              </a:lnSpc>
              <a:spcBef>
                <a:spcPts val="0"/>
              </a:spcBef>
              <a:spcAft>
                <a:spcPts val="0"/>
              </a:spcAft>
              <a:buClr>
                <a:schemeClr val="dk1"/>
              </a:buClr>
              <a:buSzPts val="1200"/>
              <a:buFont typeface="Calibri"/>
              <a:buNone/>
            </a:pPr>
            <a:endParaRPr/>
          </a:p>
          <a:p>
            <a:pPr marL="609585" marR="0" lvl="2" indent="-609585" algn="l" rtl="0">
              <a:lnSpc>
                <a:spcPct val="100000"/>
              </a:lnSpc>
              <a:spcBef>
                <a:spcPts val="0"/>
              </a:spcBef>
              <a:spcAft>
                <a:spcPts val="0"/>
              </a:spcAft>
              <a:buClr>
                <a:schemeClr val="lt1"/>
              </a:buClr>
              <a:buSzPts val="2667"/>
              <a:buFont typeface="Arial"/>
              <a:buChar char="•"/>
            </a:pPr>
            <a:r>
              <a:rPr lang="en-US" sz="2667" b="0" i="0" u="none" strike="noStrike" cap="none">
                <a:solidFill>
                  <a:schemeClr val="lt1"/>
                </a:solidFill>
                <a:latin typeface="Raleway"/>
                <a:ea typeface="Raleway"/>
                <a:cs typeface="Raleway"/>
                <a:sym typeface="Raleway"/>
              </a:rPr>
              <a:t>Through thick surfaces – no drilling, no mess</a:t>
            </a:r>
            <a:endParaRPr/>
          </a:p>
          <a:p>
            <a:pPr marL="0" marR="0" lvl="0" indent="0" algn="l" rtl="0">
              <a:lnSpc>
                <a:spcPct val="100000"/>
              </a:lnSpc>
              <a:spcBef>
                <a:spcPts val="0"/>
              </a:spcBef>
              <a:spcAft>
                <a:spcPts val="0"/>
              </a:spcAft>
              <a:buClr>
                <a:schemeClr val="dk1"/>
              </a:buClr>
              <a:buSzPts val="1400"/>
              <a:buFont typeface="Calibri"/>
              <a:buNone/>
            </a:pPr>
            <a:endParaRPr sz="3466" b="1"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chemeClr val="lt1"/>
              </a:buClr>
              <a:buSzPts val="1400"/>
              <a:buFont typeface="Raleway"/>
              <a:buNone/>
            </a:pPr>
            <a:r>
              <a:rPr lang="en-US" sz="3466" b="1" i="0" u="none" strike="noStrike" cap="none">
                <a:solidFill>
                  <a:schemeClr val="lt1"/>
                </a:solidFill>
                <a:latin typeface="Raleway"/>
                <a:ea typeface="Raleway"/>
                <a:cs typeface="Raleway"/>
                <a:sym typeface="Raleway"/>
              </a:rPr>
              <a:t>Multiple Devices, All Power Levels</a:t>
            </a:r>
            <a:endParaRPr/>
          </a:p>
          <a:p>
            <a:pPr marL="0" marR="0" lvl="0" indent="0" algn="l" rtl="0">
              <a:lnSpc>
                <a:spcPct val="100000"/>
              </a:lnSpc>
              <a:spcBef>
                <a:spcPts val="0"/>
              </a:spcBef>
              <a:spcAft>
                <a:spcPts val="0"/>
              </a:spcAft>
              <a:buClr>
                <a:schemeClr val="dk1"/>
              </a:buClr>
              <a:buSzPts val="1400"/>
              <a:buFont typeface="Calibri"/>
              <a:buNone/>
            </a:pPr>
            <a:endParaRPr sz="3466" b="1"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chemeClr val="lt1"/>
              </a:buClr>
              <a:buSzPts val="1400"/>
              <a:buFont typeface="Raleway"/>
              <a:buNone/>
            </a:pPr>
            <a:r>
              <a:rPr lang="en-US" sz="3466" b="1" i="0" u="none" strike="noStrike" cap="none">
                <a:solidFill>
                  <a:schemeClr val="lt1"/>
                </a:solidFill>
                <a:latin typeface="Raleway"/>
                <a:ea typeface="Raleway"/>
                <a:cs typeface="Raleway"/>
                <a:sym typeface="Raleway"/>
              </a:rPr>
              <a:t>Industrial Design</a:t>
            </a:r>
            <a:endParaRPr/>
          </a:p>
          <a:p>
            <a:pPr marL="609585" marR="0" lvl="0" indent="-609585" algn="l" rtl="0">
              <a:lnSpc>
                <a:spcPct val="100000"/>
              </a:lnSpc>
              <a:spcBef>
                <a:spcPts val="0"/>
              </a:spcBef>
              <a:spcAft>
                <a:spcPts val="0"/>
              </a:spcAft>
              <a:buClr>
                <a:schemeClr val="lt1"/>
              </a:buClr>
              <a:buSzPts val="2667"/>
              <a:buFont typeface="Arial"/>
              <a:buChar char="•"/>
            </a:pPr>
            <a:r>
              <a:rPr lang="en-US" sz="2667" b="1" i="0" u="none" strike="noStrike" cap="none">
                <a:solidFill>
                  <a:schemeClr val="lt1"/>
                </a:solidFill>
                <a:latin typeface="Raleway"/>
                <a:ea typeface="Raleway"/>
                <a:cs typeface="Raleway"/>
                <a:sym typeface="Raleway"/>
              </a:rPr>
              <a:t>Thin and Flexible</a:t>
            </a:r>
            <a:endParaRPr/>
          </a:p>
          <a:p>
            <a:pPr marL="609585" marR="0" lvl="0" indent="-609585" algn="l" rtl="0">
              <a:lnSpc>
                <a:spcPct val="100000"/>
              </a:lnSpc>
              <a:spcBef>
                <a:spcPts val="0"/>
              </a:spcBef>
              <a:spcAft>
                <a:spcPts val="0"/>
              </a:spcAft>
              <a:buClr>
                <a:schemeClr val="lt1"/>
              </a:buClr>
              <a:buSzPts val="2667"/>
              <a:buFont typeface="Arial"/>
              <a:buChar char="•"/>
            </a:pPr>
            <a:r>
              <a:rPr lang="en-US" sz="2667" b="1" i="0" u="none" strike="noStrike" cap="none">
                <a:solidFill>
                  <a:schemeClr val="lt1"/>
                </a:solidFill>
                <a:latin typeface="Raleway"/>
                <a:ea typeface="Raleway"/>
                <a:cs typeface="Raleway"/>
                <a:sym typeface="Raleway"/>
              </a:rPr>
              <a:t>Non-Planar</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200" b="1" i="1"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There is not a “one size fits all” solution for wireless power. AFA supports the spectrum of technologies available, recognizing that different uses demand varying solutions. </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 is currently focused on Magnetic Resonance &amp; RF solutions because these technologies are ready for deployment, offer the most varied applications, and address key market demands including increased </a:t>
            </a:r>
            <a:r>
              <a:rPr lang="en-US" sz="1100" b="1">
                <a:latin typeface="Times New Roman"/>
                <a:ea typeface="Times New Roman"/>
                <a:cs typeface="Times New Roman"/>
                <a:sym typeface="Times New Roman"/>
              </a:rPr>
              <a:t>spatial freedom, flexibility </a:t>
            </a:r>
            <a:r>
              <a:rPr lang="en-US" sz="1100">
                <a:latin typeface="Times New Roman"/>
                <a:ea typeface="Times New Roman"/>
                <a:cs typeface="Times New Roman"/>
                <a:sym typeface="Times New Roman"/>
              </a:rPr>
              <a:t>and</a:t>
            </a:r>
            <a:r>
              <a:rPr lang="en-US" sz="1100" b="1">
                <a:latin typeface="Times New Roman"/>
                <a:ea typeface="Times New Roman"/>
                <a:cs typeface="Times New Roman"/>
                <a:sym typeface="Times New Roman"/>
              </a:rPr>
              <a:t> device compatibility. </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20" name="Google Shape;20;p2"/>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838200" y="3656699"/>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22" name="Google Shape;22;p2"/>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23" name="Google Shape;23;p2"/>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24" name="Google Shape;24;p2"/>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25" name="Google Shape;25;p2"/>
          <p:cNvPicPr preferRelativeResize="0"/>
          <p:nvPr/>
        </p:nvPicPr>
        <p:blipFill rotWithShape="1">
          <a:blip r:embed="rId4">
            <a:alphaModFix/>
          </a:blip>
          <a:srcRect/>
          <a:stretch/>
        </p:blipFill>
        <p:spPr>
          <a:xfrm>
            <a:off x="872839" y="498889"/>
            <a:ext cx="8091055" cy="1357499"/>
          </a:xfrm>
          <a:prstGeom prst="rect">
            <a:avLst/>
          </a:prstGeom>
          <a:noFill/>
          <a:ln>
            <a:noFill/>
          </a:ln>
        </p:spPr>
      </p:pic>
      <p:sp>
        <p:nvSpPr>
          <p:cNvPr id="26" name="Google Shape;26;p2"/>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2"/>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90000"/>
              </a:lnSpc>
              <a:spcBef>
                <a:spcPts val="0"/>
              </a:spcBef>
              <a:spcAft>
                <a:spcPts val="0"/>
              </a:spcAft>
              <a:buClr>
                <a:srgbClr val="9BDBFF"/>
              </a:buClr>
              <a:buSzPts val="2800"/>
              <a:buFont typeface="Raleway"/>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gn="l">
              <a:lnSpc>
                <a:spcPct val="90000"/>
              </a:lnSpc>
              <a:spcBef>
                <a:spcPts val="0"/>
              </a:spcBef>
              <a:spcAft>
                <a:spcPts val="0"/>
              </a:spcAft>
              <a:buClr>
                <a:srgbClr val="123549"/>
              </a:buClr>
              <a:buSzPts val="1800"/>
              <a:buChar char="●"/>
              <a:defRPr/>
            </a:lvl1pPr>
            <a:lvl2pPr marL="914400" lvl="1" indent="-317500" algn="l">
              <a:lnSpc>
                <a:spcPct val="90000"/>
              </a:lnSpc>
              <a:spcBef>
                <a:spcPts val="2133"/>
              </a:spcBef>
              <a:spcAft>
                <a:spcPts val="0"/>
              </a:spcAft>
              <a:buClr>
                <a:srgbClr val="7F7F7F"/>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93" name="Google Shape;93;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lstStyle>
            <a:lvl1pPr lvl="0" algn="ctr">
              <a:lnSpc>
                <a:spcPct val="90000"/>
              </a:lnSpc>
              <a:spcBef>
                <a:spcPts val="0"/>
              </a:spcBef>
              <a:spcAft>
                <a:spcPts val="0"/>
              </a:spcAft>
              <a:buClr>
                <a:srgbClr val="9BDBFF"/>
              </a:buClr>
              <a:buSzPts val="5200"/>
              <a:buFont typeface="Raleway"/>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96" name="Google Shape;96;p1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Clr>
                <a:srgbClr val="123549"/>
              </a:buClr>
              <a:buSzPts val="2800"/>
              <a:buNone/>
              <a:defRPr sz="3733"/>
            </a:lvl1pPr>
            <a:lvl2pPr lvl="1" algn="ctr">
              <a:lnSpc>
                <a:spcPct val="100000"/>
              </a:lnSpc>
              <a:spcBef>
                <a:spcPts val="0"/>
              </a:spcBef>
              <a:spcAft>
                <a:spcPts val="0"/>
              </a:spcAft>
              <a:buClr>
                <a:srgbClr val="7F7F7F"/>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97" name="Google Shape;97;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8"/>
        <p:cNvGrpSpPr/>
        <p:nvPr/>
      </p:nvGrpSpPr>
      <p:grpSpPr>
        <a:xfrm>
          <a:off x="0" y="0"/>
          <a:ext cx="0" cy="0"/>
          <a:chOff x="0" y="0"/>
          <a:chExt cx="0" cy="0"/>
        </a:xfrm>
      </p:grpSpPr>
      <p:pic>
        <p:nvPicPr>
          <p:cNvPr id="99" name="Google Shape;99;p17"/>
          <p:cNvPicPr preferRelativeResize="0"/>
          <p:nvPr/>
        </p:nvPicPr>
        <p:blipFill rotWithShape="1">
          <a:blip r:embed="rId2">
            <a:alphaModFix/>
          </a:blip>
          <a:srcRect/>
          <a:stretch/>
        </p:blipFill>
        <p:spPr>
          <a:xfrm>
            <a:off x="9417" y="2387084"/>
            <a:ext cx="12182582" cy="6357055"/>
          </a:xfrm>
          <a:prstGeom prst="rect">
            <a:avLst/>
          </a:prstGeom>
          <a:noFill/>
          <a:ln>
            <a:noFill/>
          </a:ln>
        </p:spPr>
      </p:pic>
      <p:sp>
        <p:nvSpPr>
          <p:cNvPr id="100" name="Google Shape;100;p17"/>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1" name="Google Shape;101;p17"/>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a:stretch/>
        </p:blipFill>
        <p:spPr>
          <a:xfrm>
            <a:off x="4958621" y="1022732"/>
            <a:ext cx="2274758" cy="3177440"/>
          </a:xfrm>
          <a:prstGeom prst="rect">
            <a:avLst/>
          </a:prstGeom>
          <a:noFill/>
          <a:ln>
            <a:noFill/>
          </a:ln>
        </p:spPr>
      </p:pic>
      <p:sp>
        <p:nvSpPr>
          <p:cNvPr id="104" name="Google Shape;104;p18"/>
          <p:cNvSpPr txBox="1"/>
          <p:nvPr/>
        </p:nvSpPr>
        <p:spPr>
          <a:xfrm flipH="1">
            <a:off x="1821837" y="4740166"/>
            <a:ext cx="854832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aleway"/>
                <a:ea typeface="Raleway"/>
                <a:cs typeface="Raleway"/>
                <a:sym typeface="Raleway"/>
              </a:rPr>
              <a:t>The Next Generation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aleway"/>
                <a:ea typeface="Raleway"/>
                <a:cs typeface="Raleway"/>
                <a:sym typeface="Raleway"/>
              </a:rPr>
              <a:t>Wireless Power</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838200" y="1825625"/>
            <a:ext cx="10515600" cy="46172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9BDBFF"/>
              </a:buClr>
              <a:buSzPts val="6000"/>
              <a:buFont typeface="Ralew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11" name="Google Shape;111;p20" descr="qi-wireless-charging-receiver-desk-table.jpg"/>
          <p:cNvPicPr preferRelativeResize="0"/>
          <p:nvPr/>
        </p:nvPicPr>
        <p:blipFill rotWithShape="1">
          <a:blip r:embed="rId2">
            <a:alphaModFix/>
          </a:blip>
          <a:srcRect/>
          <a:stretch/>
        </p:blipFill>
        <p:spPr>
          <a:xfrm>
            <a:off x="-5843" y="1593828"/>
            <a:ext cx="12197843" cy="6660579"/>
          </a:xfrm>
          <a:prstGeom prst="rect">
            <a:avLst/>
          </a:prstGeom>
          <a:noFill/>
          <a:ln>
            <a:noFill/>
          </a:ln>
        </p:spPr>
      </p:pic>
      <p:sp>
        <p:nvSpPr>
          <p:cNvPr id="112" name="Google Shape;112;p20"/>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13" name="Google Shape;113;p20"/>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23549"/>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23549"/>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839788" y="1233488"/>
            <a:ext cx="7202487" cy="493236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sz="18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Only">
  <p:cSld name="TITLE_ONL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se 1">
  <p:cSld name="Base 1">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838199" y="1984664"/>
            <a:ext cx="10514013"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a:stretch/>
        </p:blipFill>
        <p:spPr>
          <a:xfrm>
            <a:off x="0" y="-4762"/>
            <a:ext cx="12192000" cy="1238250"/>
          </a:xfrm>
          <a:prstGeom prst="rect">
            <a:avLst/>
          </a:prstGeom>
          <a:noFill/>
          <a:ln>
            <a:noFill/>
          </a:ln>
        </p:spPr>
      </p:pic>
      <p:sp>
        <p:nvSpPr>
          <p:cNvPr id="50" name="Google Shape;50;p7"/>
          <p:cNvSpPr txBox="1">
            <a:spLocks noGrp="1"/>
          </p:cNvSpPr>
          <p:nvPr>
            <p:ph type="title"/>
          </p:nvPr>
        </p:nvSpPr>
        <p:spPr>
          <a:xfrm>
            <a:off x="838202" y="365130"/>
            <a:ext cx="7586929" cy="524107"/>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2400"/>
              <a:buFont typeface="Montserrat Light"/>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1"/>
        </a:solidFill>
        <a:effectLst/>
      </p:bgPr>
    </p:bg>
    <p:spTree>
      <p:nvGrpSpPr>
        <p:cNvPr id="1" name="Shape 52"/>
        <p:cNvGrpSpPr/>
        <p:nvPr/>
      </p:nvGrpSpPr>
      <p:grpSpPr>
        <a:xfrm>
          <a:off x="0" y="0"/>
          <a:ext cx="0" cy="0"/>
          <a:chOff x="0" y="0"/>
          <a:chExt cx="0" cy="0"/>
        </a:xfrm>
      </p:grpSpPr>
      <p:pic>
        <p:nvPicPr>
          <p:cNvPr id="53" name="Google Shape;53;p8"/>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54" name="Google Shape;54;p8"/>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subTitle" idx="1"/>
          </p:nvPr>
        </p:nvSpPr>
        <p:spPr>
          <a:xfrm>
            <a:off x="838200" y="3656699"/>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56" name="Google Shape;56;p8"/>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57" name="Google Shape;57;p8"/>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58" name="Google Shape;58;p8"/>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59" name="Google Shape;59;p8"/>
          <p:cNvPicPr preferRelativeResize="0"/>
          <p:nvPr/>
        </p:nvPicPr>
        <p:blipFill rotWithShape="1">
          <a:blip r:embed="rId4">
            <a:alphaModFix/>
          </a:blip>
          <a:srcRect/>
          <a:stretch/>
        </p:blipFill>
        <p:spPr>
          <a:xfrm>
            <a:off x="872839" y="498889"/>
            <a:ext cx="8091055" cy="1357499"/>
          </a:xfrm>
          <a:prstGeom prst="rect">
            <a:avLst/>
          </a:prstGeom>
          <a:noFill/>
          <a:ln>
            <a:noFill/>
          </a:ln>
        </p:spPr>
      </p:pic>
      <p:sp>
        <p:nvSpPr>
          <p:cNvPr id="60" name="Google Shape;60;p8"/>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p:cSld name="Section Title">
    <p:bg>
      <p:bgPr>
        <a:solidFill>
          <a:schemeClr val="dk1"/>
        </a:solidFill>
        <a:effectLst/>
      </p:bgPr>
    </p:bg>
    <p:spTree>
      <p:nvGrpSpPr>
        <p:cNvPr id="1" name="Shape 61"/>
        <p:cNvGrpSpPr/>
        <p:nvPr/>
      </p:nvGrpSpPr>
      <p:grpSpPr>
        <a:xfrm>
          <a:off x="0" y="0"/>
          <a:ext cx="0" cy="0"/>
          <a:chOff x="0" y="0"/>
          <a:chExt cx="0" cy="0"/>
        </a:xfrm>
      </p:grpSpPr>
      <p:pic>
        <p:nvPicPr>
          <p:cNvPr id="62" name="Google Shape;62;p9"/>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63" name="Google Shape;63;p9"/>
          <p:cNvSpPr txBox="1">
            <a:spLocks noGrp="1"/>
          </p:cNvSpPr>
          <p:nvPr>
            <p:ph type="ctrTitle"/>
          </p:nvPr>
        </p:nvSpPr>
        <p:spPr>
          <a:xfrm>
            <a:off x="838200" y="1469581"/>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subTitle" idx="1"/>
          </p:nvPr>
        </p:nvSpPr>
        <p:spPr>
          <a:xfrm>
            <a:off x="838200" y="2991681"/>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65" name="Google Shape;65;p9"/>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66" name="Google Shape;66;p9"/>
          <p:cNvPicPr preferRelativeResize="0"/>
          <p:nvPr/>
        </p:nvPicPr>
        <p:blipFill rotWithShape="1">
          <a:blip r:embed="rId3">
            <a:alphaModFix/>
          </a:blip>
          <a:srcRect/>
          <a:stretch/>
        </p:blipFill>
        <p:spPr>
          <a:xfrm>
            <a:off x="858983" y="495302"/>
            <a:ext cx="2743200" cy="685800"/>
          </a:xfrm>
          <a:prstGeom prst="rect">
            <a:avLst/>
          </a:prstGeom>
          <a:noFill/>
          <a:ln>
            <a:noFill/>
          </a:ln>
        </p:spPr>
      </p:pic>
      <p:sp>
        <p:nvSpPr>
          <p:cNvPr id="67" name="Google Shape;67;p9"/>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e 2">
  <p:cSld name="Base 2">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838200" y="1984664"/>
            <a:ext cx="5181600"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body" idx="2"/>
          </p:nvPr>
        </p:nvSpPr>
        <p:spPr>
          <a:xfrm>
            <a:off x="6172200" y="1984664"/>
            <a:ext cx="5181600"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
          <p:cNvSpPr txBox="1">
            <a:spLocks noGrp="1"/>
          </p:cNvSpPr>
          <p:nvPr>
            <p:ph type="body" idx="3"/>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0"/>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se 3">
  <p:cSld name="Base 3">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a:off x="7408718" y="1233488"/>
            <a:ext cx="3945082" cy="4943475"/>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dk2"/>
              </a:buClr>
              <a:buSzPts val="2400"/>
              <a:buChar char="•"/>
              <a:defRPr sz="2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2"/>
          </p:nvPr>
        </p:nvSpPr>
        <p:spPr>
          <a:xfrm>
            <a:off x="839788" y="1233488"/>
            <a:ext cx="6103272"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1"/>
          <p:cNvSpPr txBox="1">
            <a:spLocks noGrp="1"/>
          </p:cNvSpPr>
          <p:nvPr>
            <p:ph type="body" idx="3"/>
          </p:nvPr>
        </p:nvSpPr>
        <p:spPr>
          <a:xfrm>
            <a:off x="839788" y="2159000"/>
            <a:ext cx="6081712" cy="4006850"/>
          </a:xfrm>
          <a:prstGeom prst="rect">
            <a:avLst/>
          </a:prstGeom>
          <a:noFill/>
          <a:ln>
            <a:noFill/>
          </a:ln>
        </p:spPr>
        <p:txBody>
          <a:bodyPr spcFirstLastPara="1" wrap="square" lIns="91425" tIns="45700" rIns="91425" bIns="45700" anchor="t" anchorCtr="0"/>
          <a:lstStyle>
            <a:lvl1pPr marL="457200" lvl="0" indent="-355600" algn="l">
              <a:lnSpc>
                <a:spcPct val="90000"/>
              </a:lnSpc>
              <a:spcBef>
                <a:spcPts val="1000"/>
              </a:spcBef>
              <a:spcAft>
                <a:spcPts val="0"/>
              </a:spcAft>
              <a:buClr>
                <a:schemeClr val="dk2"/>
              </a:buClr>
              <a:buSzPts val="2000"/>
              <a:buChar char="•"/>
              <a:defRPr sz="20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943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1" name="Google Shape;11;p1"/>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000"/>
              <a:buFont typeface="Montserrat Light"/>
              <a:buNone/>
              <a:defRPr sz="3000" b="0" i="0" u="none" strike="noStrike" cap="none">
                <a:solidFill>
                  <a:schemeClr val="dk1"/>
                </a:solidFill>
                <a:latin typeface="Montserrat Light"/>
                <a:ea typeface="Montserrat Light"/>
                <a:cs typeface="Montserrat Light"/>
                <a:sym typeface="Montserrat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233488"/>
            <a:ext cx="10515600" cy="49434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lt2"/>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lt2"/>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9pPr>
          </a:lstStyle>
          <a:p>
            <a:endParaRPr/>
          </a:p>
        </p:txBody>
      </p:sp>
      <p:sp>
        <p:nvSpPr>
          <p:cNvPr id="13" name="Google Shape;13;p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1"/>
                </a:solidFill>
                <a:latin typeface="Montserrat"/>
                <a:ea typeface="Montserrat"/>
                <a:cs typeface="Montserrat"/>
                <a:sym typeface="Montserrat"/>
              </a:defRPr>
            </a:lvl1pPr>
            <a:lvl2pPr marL="0" marR="0" lvl="1" indent="0" algn="l" rtl="0">
              <a:spcBef>
                <a:spcPts val="0"/>
              </a:spcBef>
              <a:buNone/>
              <a:defRPr sz="1200" b="0" i="0" u="none" strike="noStrike" cap="none">
                <a:solidFill>
                  <a:schemeClr val="lt1"/>
                </a:solidFill>
                <a:latin typeface="Montserrat"/>
                <a:ea typeface="Montserrat"/>
                <a:cs typeface="Montserrat"/>
                <a:sym typeface="Montserrat"/>
              </a:defRPr>
            </a:lvl2pPr>
            <a:lvl3pPr marL="0" marR="0" lvl="2" indent="0" algn="l" rtl="0">
              <a:spcBef>
                <a:spcPts val="0"/>
              </a:spcBef>
              <a:buNone/>
              <a:defRPr sz="1200" b="0" i="0" u="none" strike="noStrike" cap="none">
                <a:solidFill>
                  <a:schemeClr val="lt1"/>
                </a:solidFill>
                <a:latin typeface="Montserrat"/>
                <a:ea typeface="Montserrat"/>
                <a:cs typeface="Montserrat"/>
                <a:sym typeface="Montserrat"/>
              </a:defRPr>
            </a:lvl3pPr>
            <a:lvl4pPr marL="0" marR="0" lvl="3" indent="0" algn="l" rtl="0">
              <a:spcBef>
                <a:spcPts val="0"/>
              </a:spcBef>
              <a:buNone/>
              <a:defRPr sz="1200" b="0" i="0" u="none" strike="noStrike" cap="none">
                <a:solidFill>
                  <a:schemeClr val="lt1"/>
                </a:solidFill>
                <a:latin typeface="Montserrat"/>
                <a:ea typeface="Montserrat"/>
                <a:cs typeface="Montserrat"/>
                <a:sym typeface="Montserrat"/>
              </a:defRPr>
            </a:lvl4pPr>
            <a:lvl5pPr marL="0" marR="0" lvl="4" indent="0" algn="l" rtl="0">
              <a:spcBef>
                <a:spcPts val="0"/>
              </a:spcBef>
              <a:buNone/>
              <a:defRPr sz="1200" b="0" i="0" u="none" strike="noStrike" cap="none">
                <a:solidFill>
                  <a:schemeClr val="lt1"/>
                </a:solidFill>
                <a:latin typeface="Montserrat"/>
                <a:ea typeface="Montserrat"/>
                <a:cs typeface="Montserrat"/>
                <a:sym typeface="Montserrat"/>
              </a:defRPr>
            </a:lvl5pPr>
            <a:lvl6pPr marL="0" marR="0" lvl="5" indent="0" algn="l" rtl="0">
              <a:spcBef>
                <a:spcPts val="0"/>
              </a:spcBef>
              <a:buNone/>
              <a:defRPr sz="1200" b="0" i="0" u="none" strike="noStrike" cap="none">
                <a:solidFill>
                  <a:schemeClr val="lt1"/>
                </a:solidFill>
                <a:latin typeface="Montserrat"/>
                <a:ea typeface="Montserrat"/>
                <a:cs typeface="Montserrat"/>
                <a:sym typeface="Montserrat"/>
              </a:defRPr>
            </a:lvl6pPr>
            <a:lvl7pPr marL="0" marR="0" lvl="6" indent="0" algn="l" rtl="0">
              <a:spcBef>
                <a:spcPts val="0"/>
              </a:spcBef>
              <a:buNone/>
              <a:defRPr sz="1200" b="0" i="0" u="none" strike="noStrike" cap="none">
                <a:solidFill>
                  <a:schemeClr val="lt1"/>
                </a:solidFill>
                <a:latin typeface="Montserrat"/>
                <a:ea typeface="Montserrat"/>
                <a:cs typeface="Montserrat"/>
                <a:sym typeface="Montserrat"/>
              </a:defRPr>
            </a:lvl7pPr>
            <a:lvl8pPr marL="0" marR="0" lvl="7" indent="0" algn="l" rtl="0">
              <a:spcBef>
                <a:spcPts val="0"/>
              </a:spcBef>
              <a:buNone/>
              <a:defRPr sz="1200" b="0" i="0" u="none" strike="noStrike" cap="none">
                <a:solidFill>
                  <a:schemeClr val="lt1"/>
                </a:solidFill>
                <a:latin typeface="Montserrat"/>
                <a:ea typeface="Montserrat"/>
                <a:cs typeface="Montserrat"/>
                <a:sym typeface="Montserrat"/>
              </a:defRPr>
            </a:lvl8pPr>
            <a:lvl9pPr marL="0" marR="0" lvl="8" indent="0" algn="l" rtl="0">
              <a:spcBef>
                <a:spcPts val="0"/>
              </a:spcBef>
              <a:buNone/>
              <a:defRPr sz="12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3">
            <a:alphaModFix/>
          </a:blip>
          <a:srcRect/>
          <a:stretch/>
        </p:blipFill>
        <p:spPr>
          <a:xfrm>
            <a:off x="10279781" y="-274437"/>
            <a:ext cx="1931469" cy="1255633"/>
          </a:xfrm>
          <a:prstGeom prst="rect">
            <a:avLst/>
          </a:prstGeom>
          <a:noFill/>
          <a:ln>
            <a:noFill/>
          </a:ln>
        </p:spPr>
      </p:pic>
      <p:sp>
        <p:nvSpPr>
          <p:cNvPr id="15" name="Google Shape;15;p1"/>
          <p:cNvSpPr/>
          <p:nvPr/>
        </p:nvSpPr>
        <p:spPr>
          <a:xfrm>
            <a:off x="1737219" y="6405751"/>
            <a:ext cx="45232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accent2"/>
                </a:solidFill>
                <a:latin typeface="Montserrat"/>
                <a:ea typeface="Montserrat"/>
                <a:cs typeface="Montserrat"/>
                <a:sym typeface="Montserrat"/>
              </a:rPr>
              <a:t>© 2019, Continental Automated Buildings Association (CABA)</a:t>
            </a:r>
            <a:endParaRPr/>
          </a:p>
        </p:txBody>
      </p:sp>
      <p:sp>
        <p:nvSpPr>
          <p:cNvPr id="16" name="Google Shape;16;p1"/>
          <p:cNvSpPr/>
          <p:nvPr/>
        </p:nvSpPr>
        <p:spPr>
          <a:xfrm>
            <a:off x="5685256" y="6407484"/>
            <a:ext cx="452321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E83E1D"/>
                </a:solidFill>
                <a:latin typeface="Montserrat"/>
                <a:ea typeface="Montserrat"/>
                <a:cs typeface="Montserrat"/>
                <a:sym typeface="Montserrat"/>
              </a:rPr>
              <a:t>CABA Connected Home Council (2019)</a:t>
            </a:r>
            <a:endParaRPr/>
          </a:p>
        </p:txBody>
      </p:sp>
      <p:pic>
        <p:nvPicPr>
          <p:cNvPr id="17" name="Google Shape;17;p1"/>
          <p:cNvPicPr preferRelativeResize="0"/>
          <p:nvPr/>
        </p:nvPicPr>
        <p:blipFill rotWithShape="1">
          <a:blip r:embed="rId4">
            <a:alphaModFix/>
          </a:blip>
          <a:srcRect/>
          <a:stretch/>
        </p:blipFill>
        <p:spPr>
          <a:xfrm>
            <a:off x="9275338" y="6239435"/>
            <a:ext cx="2122295" cy="530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529">
          <p15:clr>
            <a:srgbClr val="F26B43"/>
          </p15:clr>
        </p15:guide>
        <p15:guide id="3" pos="7151">
          <p15:clr>
            <a:srgbClr val="F26B43"/>
          </p15:clr>
        </p15:guide>
        <p15:guide id="4" orient="horz" pos="777">
          <p15:clr>
            <a:srgbClr val="F26B43"/>
          </p15:clr>
        </p15:guide>
        <p15:guide id="5" orient="horz" pos="414">
          <p15:clr>
            <a:srgbClr val="F26B43"/>
          </p15:clr>
        </p15:guide>
        <p15:guide id="6"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3"/>
          <p:cNvSpPr/>
          <p:nvPr/>
        </p:nvSpPr>
        <p:spPr>
          <a:xfrm>
            <a:off x="0" y="0"/>
            <a:ext cx="12192000" cy="9432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9" name="Google Shape;29;p3"/>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000"/>
              <a:buFont typeface="Montserrat Light"/>
              <a:buNone/>
              <a:defRPr sz="3000" b="0" i="0" u="none" strike="noStrike" cap="none">
                <a:solidFill>
                  <a:schemeClr val="lt1"/>
                </a:solidFill>
                <a:latin typeface="Montserrat Light"/>
                <a:ea typeface="Montserrat Light"/>
                <a:cs typeface="Montserrat Light"/>
                <a:sym typeface="Montserrat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
          <p:cNvSpPr txBox="1">
            <a:spLocks noGrp="1"/>
          </p:cNvSpPr>
          <p:nvPr>
            <p:ph type="body" idx="1"/>
          </p:nvPr>
        </p:nvSpPr>
        <p:spPr>
          <a:xfrm>
            <a:off x="838200" y="1233488"/>
            <a:ext cx="10515600" cy="49434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31" name="Google Shape;31;p3"/>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1"/>
                </a:solidFill>
                <a:latin typeface="Montserrat"/>
                <a:ea typeface="Montserrat"/>
                <a:cs typeface="Montserrat"/>
                <a:sym typeface="Montserrat"/>
              </a:defRPr>
            </a:lvl1pPr>
            <a:lvl2pPr marL="0" marR="0" lvl="1" indent="0" algn="l" rtl="0">
              <a:spcBef>
                <a:spcPts val="0"/>
              </a:spcBef>
              <a:buNone/>
              <a:defRPr sz="1200" b="0" i="0" u="none" strike="noStrike" cap="none">
                <a:solidFill>
                  <a:schemeClr val="dk1"/>
                </a:solidFill>
                <a:latin typeface="Montserrat"/>
                <a:ea typeface="Montserrat"/>
                <a:cs typeface="Montserrat"/>
                <a:sym typeface="Montserrat"/>
              </a:defRPr>
            </a:lvl2pPr>
            <a:lvl3pPr marL="0" marR="0" lvl="2" indent="0" algn="l" rtl="0">
              <a:spcBef>
                <a:spcPts val="0"/>
              </a:spcBef>
              <a:buNone/>
              <a:defRPr sz="1200" b="0" i="0" u="none" strike="noStrike" cap="none">
                <a:solidFill>
                  <a:schemeClr val="dk1"/>
                </a:solidFill>
                <a:latin typeface="Montserrat"/>
                <a:ea typeface="Montserrat"/>
                <a:cs typeface="Montserrat"/>
                <a:sym typeface="Montserrat"/>
              </a:defRPr>
            </a:lvl3pPr>
            <a:lvl4pPr marL="0" marR="0" lvl="3" indent="0" algn="l" rtl="0">
              <a:spcBef>
                <a:spcPts val="0"/>
              </a:spcBef>
              <a:buNone/>
              <a:defRPr sz="1200" b="0" i="0" u="none" strike="noStrike" cap="none">
                <a:solidFill>
                  <a:schemeClr val="dk1"/>
                </a:solidFill>
                <a:latin typeface="Montserrat"/>
                <a:ea typeface="Montserrat"/>
                <a:cs typeface="Montserrat"/>
                <a:sym typeface="Montserrat"/>
              </a:defRPr>
            </a:lvl4pPr>
            <a:lvl5pPr marL="0" marR="0" lvl="4" indent="0" algn="l" rtl="0">
              <a:spcBef>
                <a:spcPts val="0"/>
              </a:spcBef>
              <a:buNone/>
              <a:defRPr sz="1200" b="0" i="0" u="none" strike="noStrike" cap="none">
                <a:solidFill>
                  <a:schemeClr val="dk1"/>
                </a:solidFill>
                <a:latin typeface="Montserrat"/>
                <a:ea typeface="Montserrat"/>
                <a:cs typeface="Montserrat"/>
                <a:sym typeface="Montserrat"/>
              </a:defRPr>
            </a:lvl5pPr>
            <a:lvl6pPr marL="0" marR="0" lvl="5" indent="0" algn="l" rtl="0">
              <a:spcBef>
                <a:spcPts val="0"/>
              </a:spcBef>
              <a:buNone/>
              <a:defRPr sz="1200" b="0" i="0" u="none" strike="noStrike" cap="none">
                <a:solidFill>
                  <a:schemeClr val="dk1"/>
                </a:solidFill>
                <a:latin typeface="Montserrat"/>
                <a:ea typeface="Montserrat"/>
                <a:cs typeface="Montserrat"/>
                <a:sym typeface="Montserrat"/>
              </a:defRPr>
            </a:lvl6pPr>
            <a:lvl7pPr marL="0" marR="0" lvl="6" indent="0" algn="l" rtl="0">
              <a:spcBef>
                <a:spcPts val="0"/>
              </a:spcBef>
              <a:buNone/>
              <a:defRPr sz="1200" b="0" i="0" u="none" strike="noStrike" cap="none">
                <a:solidFill>
                  <a:schemeClr val="dk1"/>
                </a:solidFill>
                <a:latin typeface="Montserrat"/>
                <a:ea typeface="Montserrat"/>
                <a:cs typeface="Montserrat"/>
                <a:sym typeface="Montserrat"/>
              </a:defRPr>
            </a:lvl7pPr>
            <a:lvl8pPr marL="0" marR="0" lvl="7" indent="0" algn="l" rtl="0">
              <a:spcBef>
                <a:spcPts val="0"/>
              </a:spcBef>
              <a:buNone/>
              <a:defRPr sz="1200" b="0" i="0" u="none" strike="noStrike" cap="none">
                <a:solidFill>
                  <a:schemeClr val="dk1"/>
                </a:solidFill>
                <a:latin typeface="Montserrat"/>
                <a:ea typeface="Montserrat"/>
                <a:cs typeface="Montserrat"/>
                <a:sym typeface="Montserrat"/>
              </a:defRPr>
            </a:lvl8pPr>
            <a:lvl9pPr marL="0" marR="0" lvl="8" indent="0" algn="l" rtl="0">
              <a:spcBef>
                <a:spcPts val="0"/>
              </a:spcBef>
              <a:buNone/>
              <a:defRPr sz="12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pic>
        <p:nvPicPr>
          <p:cNvPr id="32" name="Google Shape;32;p3"/>
          <p:cNvPicPr preferRelativeResize="0"/>
          <p:nvPr/>
        </p:nvPicPr>
        <p:blipFill rotWithShape="1">
          <a:blip r:embed="rId11">
            <a:alphaModFix/>
          </a:blip>
          <a:srcRect/>
          <a:stretch/>
        </p:blipFill>
        <p:spPr>
          <a:xfrm>
            <a:off x="10279781" y="-274437"/>
            <a:ext cx="1931469" cy="1255633"/>
          </a:xfrm>
          <a:prstGeom prst="rect">
            <a:avLst/>
          </a:prstGeom>
          <a:noFill/>
          <a:ln>
            <a:noFill/>
          </a:ln>
        </p:spPr>
      </p:pic>
      <p:sp>
        <p:nvSpPr>
          <p:cNvPr id="33" name="Google Shape;33;p3"/>
          <p:cNvSpPr/>
          <p:nvPr/>
        </p:nvSpPr>
        <p:spPr>
          <a:xfrm>
            <a:off x="1737219" y="6405751"/>
            <a:ext cx="45232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accent2"/>
                </a:solidFill>
                <a:latin typeface="Montserrat"/>
                <a:ea typeface="Montserrat"/>
                <a:cs typeface="Montserrat"/>
                <a:sym typeface="Montserrat"/>
              </a:rPr>
              <a:t>© 2019, Continental Automated Buildings Association (CABA)</a:t>
            </a:r>
            <a:endParaRPr/>
          </a:p>
        </p:txBody>
      </p:sp>
      <p:sp>
        <p:nvSpPr>
          <p:cNvPr id="34" name="Google Shape;34;p3"/>
          <p:cNvSpPr/>
          <p:nvPr/>
        </p:nvSpPr>
        <p:spPr>
          <a:xfrm>
            <a:off x="5685256" y="6407484"/>
            <a:ext cx="452321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E83E1D"/>
                </a:solidFill>
                <a:latin typeface="Montserrat"/>
                <a:ea typeface="Montserrat"/>
                <a:cs typeface="Montserrat"/>
                <a:sym typeface="Montserrat"/>
              </a:rPr>
              <a:t>CABA Connected Home Council (2019)</a:t>
            </a:r>
            <a:endParaRPr/>
          </a:p>
        </p:txBody>
      </p:sp>
      <p:pic>
        <p:nvPicPr>
          <p:cNvPr id="35" name="Google Shape;35;p3"/>
          <p:cNvPicPr preferRelativeResize="0"/>
          <p:nvPr/>
        </p:nvPicPr>
        <p:blipFill rotWithShape="1">
          <a:blip r:embed="rId12">
            <a:alphaModFix/>
          </a:blip>
          <a:srcRect/>
          <a:stretch/>
        </p:blipFill>
        <p:spPr>
          <a:xfrm>
            <a:off x="9275338" y="6239435"/>
            <a:ext cx="2122295" cy="530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529">
          <p15:clr>
            <a:srgbClr val="F26B43"/>
          </p15:clr>
        </p15:guide>
        <p15:guide id="3" pos="7151">
          <p15:clr>
            <a:srgbClr val="F26B43"/>
          </p15:clr>
        </p15:guide>
        <p15:guide id="4" orient="horz" pos="777">
          <p15:clr>
            <a:srgbClr val="F26B43"/>
          </p15:clr>
        </p15:guide>
        <p15:guide id="5" orient="horz" pos="414">
          <p15:clr>
            <a:srgbClr val="F26B43"/>
          </p15:clr>
        </p15:guide>
        <p15:guide id="6"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23549"/>
        </a:solidFill>
        <a:effectLst/>
      </p:bgPr>
    </p:bg>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13">
            <a:alphaModFix/>
          </a:blip>
          <a:srcRect/>
          <a:stretch/>
        </p:blipFill>
        <p:spPr>
          <a:xfrm>
            <a:off x="1" y="-94592"/>
            <a:ext cx="12191999" cy="1690688"/>
          </a:xfrm>
          <a:prstGeom prst="rect">
            <a:avLst/>
          </a:prstGeom>
          <a:noFill/>
          <a:ln>
            <a:noFill/>
          </a:ln>
        </p:spPr>
      </p:pic>
      <p:sp>
        <p:nvSpPr>
          <p:cNvPr id="86" name="Google Shape;86;p13"/>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BDBFF"/>
              </a:buClr>
              <a:buSzPts val="3600"/>
              <a:buFont typeface="Raleway"/>
              <a:buNone/>
              <a:defRPr sz="3600" b="1" i="0" u="none" strike="noStrike" cap="none">
                <a:solidFill>
                  <a:srgbClr val="9BDBF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123549"/>
              </a:buClr>
              <a:buSzPts val="2800"/>
              <a:buFont typeface="Arial"/>
              <a:buChar char="•"/>
              <a:defRPr sz="2800" b="0" i="0" u="none" strike="noStrike" cap="none">
                <a:solidFill>
                  <a:srgbClr val="123549"/>
                </a:solidFill>
                <a:latin typeface="Raleway"/>
                <a:ea typeface="Raleway"/>
                <a:cs typeface="Raleway"/>
                <a:sym typeface="Raleway"/>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8" name="Google Shape;88;p13"/>
          <p:cNvPicPr preferRelativeResize="0"/>
          <p:nvPr/>
        </p:nvPicPr>
        <p:blipFill rotWithShape="1">
          <a:blip r:embed="rId14">
            <a:alphaModFix/>
          </a:blip>
          <a:srcRect/>
          <a:stretch/>
        </p:blipFill>
        <p:spPr>
          <a:xfrm>
            <a:off x="8689314" y="5919086"/>
            <a:ext cx="2957462" cy="5157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jpg"/><Relationship Id="rId50"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51.png"/><Relationship Id="rId29" Type="http://schemas.openxmlformats.org/officeDocument/2006/relationships/image" Target="../media/image64.png"/><Relationship Id="rId11" Type="http://schemas.openxmlformats.org/officeDocument/2006/relationships/image" Target="../media/image46.png"/><Relationship Id="rId24" Type="http://schemas.openxmlformats.org/officeDocument/2006/relationships/image" Target="../media/image59.jpg"/><Relationship Id="rId32" Type="http://schemas.openxmlformats.org/officeDocument/2006/relationships/image" Target="../media/image67.jpg"/><Relationship Id="rId37" Type="http://schemas.openxmlformats.org/officeDocument/2006/relationships/image" Target="../media/image72.jpg"/><Relationship Id="rId40" Type="http://schemas.openxmlformats.org/officeDocument/2006/relationships/image" Target="../media/image75.jpg"/><Relationship Id="rId45" Type="http://schemas.openxmlformats.org/officeDocument/2006/relationships/image" Target="../media/image80.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jpg"/><Relationship Id="rId36" Type="http://schemas.openxmlformats.org/officeDocument/2006/relationships/image" Target="../media/image71.jpg"/><Relationship Id="rId49" Type="http://schemas.openxmlformats.org/officeDocument/2006/relationships/image" Target="../media/image84.jpg"/><Relationship Id="rId10" Type="http://schemas.openxmlformats.org/officeDocument/2006/relationships/image" Target="../media/image45.jpg"/><Relationship Id="rId19" Type="http://schemas.openxmlformats.org/officeDocument/2006/relationships/image" Target="../media/image54.png"/><Relationship Id="rId31" Type="http://schemas.openxmlformats.org/officeDocument/2006/relationships/image" Target="../media/image66.jpg"/><Relationship Id="rId44" Type="http://schemas.openxmlformats.org/officeDocument/2006/relationships/image" Target="../media/image7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jpg"/><Relationship Id="rId8" Type="http://schemas.openxmlformats.org/officeDocument/2006/relationships/image" Target="../media/image43.png"/><Relationship Id="rId3" Type="http://schemas.openxmlformats.org/officeDocument/2006/relationships/image" Target="../media/image38.jp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jpg"/><Relationship Id="rId38" Type="http://schemas.openxmlformats.org/officeDocument/2006/relationships/image" Target="../media/image73.png"/><Relationship Id="rId46" Type="http://schemas.openxmlformats.org/officeDocument/2006/relationships/image" Target="../media/image81.png"/><Relationship Id="rId20" Type="http://schemas.openxmlformats.org/officeDocument/2006/relationships/image" Target="../media/image55.jpg"/><Relationship Id="rId41"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3.xml"/><Relationship Id="rId16" Type="http://schemas.openxmlformats.org/officeDocument/2006/relationships/image" Target="../media/image97.png"/><Relationship Id="rId1" Type="http://schemas.openxmlformats.org/officeDocument/2006/relationships/slideLayout" Target="../slideLayouts/slideLayout11.xml"/><Relationship Id="rId6" Type="http://schemas.openxmlformats.org/officeDocument/2006/relationships/image" Target="../media/image87.jp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png"/><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9.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00.jpg"/></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caba.org/Whitepaper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19.jp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jpg"/></Relationships>
</file>

<file path=ppt/slides/_rels/slide32.xml.rels><?xml version="1.0" encoding="UTF-8" standalone="yes"?>
<Relationships xmlns="http://schemas.openxmlformats.org/package/2006/relationships"><Relationship Id="rId3" Type="http://schemas.openxmlformats.org/officeDocument/2006/relationships/hyperlink" Target="http://www.caba.org/chc"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www.caba.org/chc"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35.jp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Montserrat Light"/>
              <a:buNone/>
            </a:pPr>
            <a:r>
              <a:rPr lang="en-US" sz="3200" b="1">
                <a:solidFill>
                  <a:schemeClr val="lt1"/>
                </a:solidFill>
              </a:rPr>
              <a:t>Intelligent Buildings Council (IBC)  </a:t>
            </a:r>
            <a:br>
              <a:rPr lang="en-US" sz="3200" b="1">
                <a:solidFill>
                  <a:schemeClr val="lt1"/>
                </a:solidFill>
              </a:rPr>
            </a:br>
            <a:endParaRPr sz="2400">
              <a:solidFill>
                <a:schemeClr val="lt1"/>
              </a:solidFill>
            </a:endParaRPr>
          </a:p>
        </p:txBody>
      </p:sp>
      <p:sp>
        <p:nvSpPr>
          <p:cNvPr id="132" name="Google Shape;132;p25"/>
          <p:cNvSpPr txBox="1">
            <a:spLocks noGrp="1"/>
          </p:cNvSpPr>
          <p:nvPr>
            <p:ph type="subTitle" idx="1"/>
          </p:nvPr>
        </p:nvSpPr>
        <p:spPr>
          <a:xfrm>
            <a:off x="748717" y="3161747"/>
            <a:ext cx="10537591" cy="24924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Chair:  Trevor Nightingale (National Research Council) </a:t>
            </a:r>
            <a:endParaRPr/>
          </a:p>
          <a:p>
            <a:pPr marL="0" lvl="0" indent="0" algn="l" rtl="0">
              <a:lnSpc>
                <a:spcPct val="90000"/>
              </a:lnSpc>
              <a:spcBef>
                <a:spcPts val="1000"/>
              </a:spcBef>
              <a:spcAft>
                <a:spcPts val="0"/>
              </a:spcAft>
              <a:buClr>
                <a:schemeClr val="lt1"/>
              </a:buClr>
              <a:buSzPts val="2400"/>
              <a:buNone/>
            </a:pPr>
            <a:r>
              <a:rPr lang="en-US"/>
              <a:t>Vice-Chair:  Harsha Chandrashekar (Honeywell International Inc)</a:t>
            </a:r>
            <a:endParaRPr/>
          </a:p>
          <a:p>
            <a:pPr marL="0" lvl="0" indent="0" algn="l" rtl="0">
              <a:lnSpc>
                <a:spcPct val="90000"/>
              </a:lnSpc>
              <a:spcBef>
                <a:spcPts val="1000"/>
              </a:spcBef>
              <a:spcAft>
                <a:spcPts val="0"/>
              </a:spcAft>
              <a:buClr>
                <a:schemeClr val="lt1"/>
              </a:buClr>
              <a:buSzPts val="2400"/>
              <a:buNone/>
            </a:pPr>
            <a:r>
              <a:rPr lang="en-US"/>
              <a:t>Vice-Chair:  Robert Lane (Robert H. Lane and Associates Inc.)</a:t>
            </a:r>
            <a:endParaRPr/>
          </a:p>
          <a:p>
            <a:pPr marL="0" lvl="0" indent="0" algn="l" rtl="0">
              <a:lnSpc>
                <a:spcPct val="90000"/>
              </a:lnSpc>
              <a:spcBef>
                <a:spcPts val="1000"/>
              </a:spcBef>
              <a:spcAft>
                <a:spcPts val="0"/>
              </a:spcAft>
              <a:buClr>
                <a:schemeClr val="lt1"/>
              </a:buClr>
              <a:buSzPts val="2400"/>
              <a:buNone/>
            </a:pPr>
            <a:r>
              <a:rPr lang="en-US"/>
              <a:t>Vice-Chair:  Bob Allan (The Siemon Company)</a:t>
            </a:r>
            <a:endParaRPr/>
          </a:p>
          <a:p>
            <a:pPr marL="0" lvl="0" indent="0" algn="l" rtl="0">
              <a:lnSpc>
                <a:spcPct val="90000"/>
              </a:lnSpc>
              <a:spcBef>
                <a:spcPts val="1000"/>
              </a:spcBef>
              <a:spcAft>
                <a:spcPts val="0"/>
              </a:spcAft>
              <a:buClr>
                <a:schemeClr val="lt1"/>
              </a:buClr>
              <a:buSzPts val="1400"/>
              <a:buNone/>
            </a:pPr>
            <a:endParaRPr sz="1400"/>
          </a:p>
          <a:p>
            <a:pPr marL="0" lvl="0" indent="0" algn="l" rtl="0">
              <a:lnSpc>
                <a:spcPct val="90000"/>
              </a:lnSpc>
              <a:spcBef>
                <a:spcPts val="1000"/>
              </a:spcBef>
              <a:spcAft>
                <a:spcPts val="0"/>
              </a:spcAft>
              <a:buClr>
                <a:schemeClr val="lt1"/>
              </a:buClr>
              <a:buSzPts val="1400"/>
              <a:buNone/>
            </a:pPr>
            <a:endParaRPr sz="1400"/>
          </a:p>
          <a:p>
            <a:pPr marL="0" lvl="0" indent="0" algn="l" rtl="0">
              <a:lnSpc>
                <a:spcPct val="90000"/>
              </a:lnSpc>
              <a:spcBef>
                <a:spcPts val="1000"/>
              </a:spcBef>
              <a:spcAft>
                <a:spcPts val="0"/>
              </a:spcAft>
              <a:buClr>
                <a:schemeClr val="lt1"/>
              </a:buClr>
              <a:buSzPts val="1200"/>
              <a:buNone/>
            </a:pPr>
            <a:endParaRPr sz="1200"/>
          </a:p>
          <a:p>
            <a:pPr marL="0" lvl="0" indent="0" algn="l" rtl="0">
              <a:lnSpc>
                <a:spcPct val="90000"/>
              </a:lnSpc>
              <a:spcBef>
                <a:spcPts val="1000"/>
              </a:spcBef>
              <a:spcAft>
                <a:spcPts val="0"/>
              </a:spcAft>
              <a:buClr>
                <a:schemeClr val="lt1"/>
              </a:buClr>
              <a:buSzPts val="1200"/>
              <a:buNone/>
            </a:pPr>
            <a:endParaRPr sz="1200"/>
          </a:p>
          <a:p>
            <a:pPr marL="0" lvl="0" indent="0" algn="l" rtl="0">
              <a:lnSpc>
                <a:spcPct val="90000"/>
              </a:lnSpc>
              <a:spcBef>
                <a:spcPts val="1000"/>
              </a:spcBef>
              <a:spcAft>
                <a:spcPts val="0"/>
              </a:spcAft>
              <a:buClr>
                <a:schemeClr val="lt1"/>
              </a:buClr>
              <a:buSzPts val="1200"/>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4"/>
          <p:cNvPicPr preferRelativeResize="0"/>
          <p:nvPr/>
        </p:nvPicPr>
        <p:blipFill rotWithShape="1">
          <a:blip r:embed="rId3">
            <a:alphaModFix/>
          </a:blip>
          <a:srcRect t="20593" b="11663"/>
          <a:stretch/>
        </p:blipFill>
        <p:spPr>
          <a:xfrm>
            <a:off x="1663061" y="1333500"/>
            <a:ext cx="8865878" cy="4343089"/>
          </a:xfrm>
          <a:prstGeom prst="rect">
            <a:avLst/>
          </a:prstGeom>
          <a:noFill/>
          <a:ln>
            <a:noFill/>
          </a:ln>
        </p:spPr>
      </p:pic>
      <p:sp>
        <p:nvSpPr>
          <p:cNvPr id="256" name="Google Shape;256;p34"/>
          <p:cNvSpPr txBox="1"/>
          <p:nvPr/>
        </p:nvSpPr>
        <p:spPr>
          <a:xfrm>
            <a:off x="1663061"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The AirFuel Alliance – Who We Are</a:t>
            </a:r>
            <a:endParaRPr sz="3000" b="0" i="0" u="none" strike="noStrike" cap="none">
              <a:solidFill>
                <a:srgbClr val="000000"/>
              </a:solidFill>
              <a:latin typeface="Arial"/>
              <a:ea typeface="Arial"/>
              <a:cs typeface="Arial"/>
              <a:sym typeface="Arial"/>
            </a:endParaRPr>
          </a:p>
        </p:txBody>
      </p:sp>
      <p:sp>
        <p:nvSpPr>
          <p:cNvPr id="257" name="Google Shape;257;p34"/>
          <p:cNvSpPr/>
          <p:nvPr/>
        </p:nvSpPr>
        <p:spPr>
          <a:xfrm rot="5400000">
            <a:off x="5512711" y="-2076176"/>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8" name="Google Shape;258;p34"/>
          <p:cNvSpPr/>
          <p:nvPr/>
        </p:nvSpPr>
        <p:spPr>
          <a:xfrm rot="5400000">
            <a:off x="5487761" y="-720701"/>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9" name="Google Shape;259;p34"/>
          <p:cNvSpPr/>
          <p:nvPr/>
        </p:nvSpPr>
        <p:spPr>
          <a:xfrm rot="5400000">
            <a:off x="5512724" y="642661"/>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60" name="Google Shape;260;p34"/>
          <p:cNvPicPr preferRelativeResize="0"/>
          <p:nvPr/>
        </p:nvPicPr>
        <p:blipFill rotWithShape="1">
          <a:blip r:embed="rId4">
            <a:alphaModFix/>
          </a:blip>
          <a:srcRect/>
          <a:stretch/>
        </p:blipFill>
        <p:spPr>
          <a:xfrm>
            <a:off x="8689314" y="5919086"/>
            <a:ext cx="2957461" cy="515754"/>
          </a:xfrm>
          <a:prstGeom prst="rect">
            <a:avLst/>
          </a:prstGeom>
          <a:noFill/>
          <a:ln>
            <a:noFill/>
          </a:ln>
        </p:spPr>
      </p:pic>
      <p:sp>
        <p:nvSpPr>
          <p:cNvPr id="261" name="Google Shape;261;p34"/>
          <p:cNvSpPr/>
          <p:nvPr/>
        </p:nvSpPr>
        <p:spPr>
          <a:xfrm>
            <a:off x="1865721" y="2907559"/>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2" name="Google Shape;262;p34"/>
          <p:cNvSpPr/>
          <p:nvPr/>
        </p:nvSpPr>
        <p:spPr>
          <a:xfrm>
            <a:off x="1890684" y="4272072"/>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3" name="Google Shape;263;p34"/>
          <p:cNvSpPr txBox="1"/>
          <p:nvPr/>
        </p:nvSpPr>
        <p:spPr>
          <a:xfrm>
            <a:off x="3367961" y="4427563"/>
            <a:ext cx="6369600" cy="894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99CC"/>
              </a:buClr>
              <a:buSzPts val="1867"/>
              <a:buFont typeface="Noto Sans Symbols"/>
              <a:buNone/>
            </a:pPr>
            <a:r>
              <a:rPr lang="en-US" sz="1800" b="0" i="0" u="none" strike="noStrike" cap="none">
                <a:solidFill>
                  <a:srgbClr val="FFFFFF"/>
                </a:solidFill>
                <a:latin typeface="Raleway"/>
                <a:ea typeface="Raleway"/>
                <a:cs typeface="Raleway"/>
                <a:sym typeface="Raleway"/>
              </a:rPr>
              <a:t>Diverse membership representing the full spectrum of the wireless power value chain</a:t>
            </a:r>
            <a:endParaRPr sz="1800" b="0" i="0" u="none" strike="noStrike" cap="none">
              <a:solidFill>
                <a:srgbClr val="000000"/>
              </a:solidFill>
              <a:latin typeface="Arial"/>
              <a:ea typeface="Arial"/>
              <a:cs typeface="Arial"/>
              <a:sym typeface="Arial"/>
            </a:endParaRPr>
          </a:p>
        </p:txBody>
      </p:sp>
      <p:sp>
        <p:nvSpPr>
          <p:cNvPr id="264" name="Google Shape;264;p34"/>
          <p:cNvSpPr txBox="1"/>
          <p:nvPr/>
        </p:nvSpPr>
        <p:spPr>
          <a:xfrm>
            <a:off x="3139061" y="3169438"/>
            <a:ext cx="6827400" cy="66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Raleway"/>
                <a:ea typeface="Raleway"/>
                <a:cs typeface="Raleway"/>
                <a:sym typeface="Raleway"/>
              </a:rPr>
              <a:t>Standards development for leading edge wireless power technologies and acceleration of their deployment</a:t>
            </a:r>
            <a:r>
              <a:rPr lang="en-US" sz="1800" b="0" i="0" u="none" strike="noStrike" cap="none">
                <a:solidFill>
                  <a:srgbClr val="000000"/>
                </a:solidFill>
                <a:latin typeface="Raleway"/>
                <a:ea typeface="Raleway"/>
                <a:cs typeface="Raleway"/>
                <a:sym typeface="Raleway"/>
              </a:rPr>
              <a:t>.</a:t>
            </a:r>
            <a:endParaRPr sz="1800" b="0" i="0" u="none" strike="noStrike" cap="none">
              <a:solidFill>
                <a:srgbClr val="000000"/>
              </a:solidFill>
              <a:latin typeface="Raleway"/>
              <a:ea typeface="Raleway"/>
              <a:cs typeface="Raleway"/>
              <a:sym typeface="Raleway"/>
            </a:endParaRPr>
          </a:p>
        </p:txBody>
      </p:sp>
      <p:sp>
        <p:nvSpPr>
          <p:cNvPr id="265" name="Google Shape;265;p34"/>
          <p:cNvSpPr/>
          <p:nvPr/>
        </p:nvSpPr>
        <p:spPr>
          <a:xfrm>
            <a:off x="1890684" y="1550397"/>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4"/>
          <p:cNvSpPr txBox="1"/>
          <p:nvPr/>
        </p:nvSpPr>
        <p:spPr>
          <a:xfrm>
            <a:off x="3187061" y="1722600"/>
            <a:ext cx="6731400" cy="99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 </a:t>
            </a:r>
            <a:r>
              <a:rPr lang="en-US" sz="1800" b="0" i="0" u="none" strike="noStrike" cap="none">
                <a:solidFill>
                  <a:srgbClr val="FFFFFF"/>
                </a:solidFill>
                <a:latin typeface="Raleway"/>
                <a:ea typeface="Raleway"/>
                <a:cs typeface="Raleway"/>
                <a:sym typeface="Raleway"/>
              </a:rPr>
              <a:t>Global coalition of innovative companies committed to a world where we can power up without plugging in</a:t>
            </a:r>
            <a:endParaRPr sz="18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Raleway"/>
              <a:ea typeface="Raleway"/>
              <a:cs typeface="Raleway"/>
              <a:sym typeface="Raleway"/>
            </a:endParaRPr>
          </a:p>
        </p:txBody>
      </p:sp>
      <p:pic>
        <p:nvPicPr>
          <p:cNvPr id="267" name="Google Shape;267;p34"/>
          <p:cNvPicPr preferRelativeResize="0"/>
          <p:nvPr/>
        </p:nvPicPr>
        <p:blipFill rotWithShape="1">
          <a:blip r:embed="rId5">
            <a:alphaModFix/>
          </a:blip>
          <a:srcRect/>
          <a:stretch/>
        </p:blipFill>
        <p:spPr>
          <a:xfrm>
            <a:off x="2109861" y="1854497"/>
            <a:ext cx="895776" cy="661511"/>
          </a:xfrm>
          <a:prstGeom prst="rect">
            <a:avLst/>
          </a:prstGeom>
          <a:noFill/>
          <a:ln>
            <a:noFill/>
          </a:ln>
        </p:spPr>
      </p:pic>
      <p:pic>
        <p:nvPicPr>
          <p:cNvPr id="268" name="Google Shape;268;p34"/>
          <p:cNvPicPr preferRelativeResize="0"/>
          <p:nvPr/>
        </p:nvPicPr>
        <p:blipFill rotWithShape="1">
          <a:blip r:embed="rId5">
            <a:alphaModFix/>
          </a:blip>
          <a:srcRect/>
          <a:stretch/>
        </p:blipFill>
        <p:spPr>
          <a:xfrm>
            <a:off x="2109861" y="3175385"/>
            <a:ext cx="895776" cy="661511"/>
          </a:xfrm>
          <a:prstGeom prst="rect">
            <a:avLst/>
          </a:prstGeom>
          <a:noFill/>
          <a:ln>
            <a:noFill/>
          </a:ln>
        </p:spPr>
      </p:pic>
      <p:pic>
        <p:nvPicPr>
          <p:cNvPr id="269" name="Google Shape;269;p34"/>
          <p:cNvPicPr preferRelativeResize="0"/>
          <p:nvPr/>
        </p:nvPicPr>
        <p:blipFill rotWithShape="1">
          <a:blip r:embed="rId5">
            <a:alphaModFix/>
          </a:blip>
          <a:srcRect/>
          <a:stretch/>
        </p:blipFill>
        <p:spPr>
          <a:xfrm>
            <a:off x="2109861" y="4536222"/>
            <a:ext cx="895776" cy="6615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p:nvPr/>
        </p:nvSpPr>
        <p:spPr>
          <a:xfrm>
            <a:off x="1586540" y="1352550"/>
            <a:ext cx="9057900" cy="526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5"/>
          <p:cNvSpPr txBox="1"/>
          <p:nvPr/>
        </p:nvSpPr>
        <p:spPr>
          <a:xfrm>
            <a:off x="5028674" y="394698"/>
            <a:ext cx="3617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Ecosystem</a:t>
            </a:r>
            <a:endParaRPr sz="3000" b="0" i="0" u="none" strike="noStrike" cap="none">
              <a:solidFill>
                <a:srgbClr val="000000"/>
              </a:solidFill>
              <a:latin typeface="Arial"/>
              <a:ea typeface="Arial"/>
              <a:cs typeface="Arial"/>
              <a:sym typeface="Arial"/>
            </a:endParaRPr>
          </a:p>
        </p:txBody>
      </p:sp>
      <p:sp>
        <p:nvSpPr>
          <p:cNvPr id="277" name="Google Shape;277;p35"/>
          <p:cNvSpPr/>
          <p:nvPr/>
        </p:nvSpPr>
        <p:spPr>
          <a:xfrm>
            <a:off x="4351329" y="2397239"/>
            <a:ext cx="1761600" cy="8292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8" name="Google Shape;278;p35"/>
          <p:cNvSpPr/>
          <p:nvPr/>
        </p:nvSpPr>
        <p:spPr>
          <a:xfrm>
            <a:off x="4409383" y="2545295"/>
            <a:ext cx="1581900" cy="511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semiconductors</a:t>
            </a:r>
            <a:endParaRPr sz="1400" b="0" i="0" u="none" strike="noStrike" cap="none">
              <a:solidFill>
                <a:srgbClr val="FFFFFF"/>
              </a:solidFill>
              <a:latin typeface="Raleway"/>
              <a:ea typeface="Raleway"/>
              <a:cs typeface="Raleway"/>
              <a:sym typeface="Raleway"/>
            </a:endParaRPr>
          </a:p>
        </p:txBody>
      </p:sp>
      <p:sp>
        <p:nvSpPr>
          <p:cNvPr id="279" name="Google Shape;279;p35"/>
          <p:cNvSpPr/>
          <p:nvPr/>
        </p:nvSpPr>
        <p:spPr>
          <a:xfrm>
            <a:off x="6290345" y="2404992"/>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0" name="Google Shape;280;p35"/>
          <p:cNvSpPr/>
          <p:nvPr/>
        </p:nvSpPr>
        <p:spPr>
          <a:xfrm>
            <a:off x="6337984" y="2533998"/>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components</a:t>
            </a:r>
            <a:endParaRPr sz="1333" b="0" i="0" u="none" strike="noStrike" cap="none">
              <a:solidFill>
                <a:srgbClr val="FFFFFF"/>
              </a:solidFill>
              <a:latin typeface="Raleway"/>
              <a:ea typeface="Raleway"/>
              <a:cs typeface="Raleway"/>
              <a:sym typeface="Raleway"/>
            </a:endParaRPr>
          </a:p>
        </p:txBody>
      </p:sp>
      <p:sp>
        <p:nvSpPr>
          <p:cNvPr id="281" name="Google Shape;281;p35"/>
          <p:cNvSpPr/>
          <p:nvPr/>
        </p:nvSpPr>
        <p:spPr>
          <a:xfrm>
            <a:off x="3910351" y="3427775"/>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2" name="Google Shape;282;p35"/>
          <p:cNvSpPr/>
          <p:nvPr/>
        </p:nvSpPr>
        <p:spPr>
          <a:xfrm>
            <a:off x="3957988" y="3575831"/>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Engineering support</a:t>
            </a:r>
            <a:endParaRPr sz="1333" b="0" i="0" u="none" strike="noStrike" cap="none">
              <a:solidFill>
                <a:srgbClr val="FFFFFF"/>
              </a:solidFill>
              <a:latin typeface="Raleway"/>
              <a:ea typeface="Raleway"/>
              <a:cs typeface="Raleway"/>
              <a:sym typeface="Raleway"/>
            </a:endParaRPr>
          </a:p>
        </p:txBody>
      </p:sp>
      <p:sp>
        <p:nvSpPr>
          <p:cNvPr id="283" name="Google Shape;283;p35"/>
          <p:cNvSpPr/>
          <p:nvPr/>
        </p:nvSpPr>
        <p:spPr>
          <a:xfrm>
            <a:off x="5530243" y="3427775"/>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4" name="Google Shape;284;p35"/>
          <p:cNvSpPr/>
          <p:nvPr/>
        </p:nvSpPr>
        <p:spPr>
          <a:xfrm>
            <a:off x="5577881" y="3575831"/>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Test</a:t>
            </a:r>
            <a:endParaRPr sz="1333" b="0" i="0" u="none" strike="noStrike" cap="none">
              <a:solidFill>
                <a:srgbClr val="FFFFFF"/>
              </a:solidFill>
              <a:latin typeface="Raleway"/>
              <a:ea typeface="Raleway"/>
              <a:cs typeface="Raleway"/>
              <a:sym typeface="Raleway"/>
            </a:endParaRPr>
          </a:p>
        </p:txBody>
      </p:sp>
      <p:sp>
        <p:nvSpPr>
          <p:cNvPr id="285" name="Google Shape;285;p35"/>
          <p:cNvSpPr/>
          <p:nvPr/>
        </p:nvSpPr>
        <p:spPr>
          <a:xfrm>
            <a:off x="7172435" y="3422270"/>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5"/>
          <p:cNvSpPr/>
          <p:nvPr/>
        </p:nvSpPr>
        <p:spPr>
          <a:xfrm>
            <a:off x="7220072" y="3570326"/>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Reference designs</a:t>
            </a:r>
            <a:endParaRPr sz="1333" b="0" i="0" u="none" strike="noStrike" cap="none">
              <a:solidFill>
                <a:srgbClr val="FFFFFF"/>
              </a:solidFill>
              <a:latin typeface="Raleway"/>
              <a:ea typeface="Raleway"/>
              <a:cs typeface="Raleway"/>
              <a:sym typeface="Raleway"/>
            </a:endParaRPr>
          </a:p>
        </p:txBody>
      </p:sp>
      <p:sp>
        <p:nvSpPr>
          <p:cNvPr id="287" name="Google Shape;287;p35"/>
          <p:cNvSpPr/>
          <p:nvPr/>
        </p:nvSpPr>
        <p:spPr>
          <a:xfrm>
            <a:off x="4724354" y="4450558"/>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8" name="Google Shape;288;p35"/>
          <p:cNvSpPr/>
          <p:nvPr/>
        </p:nvSpPr>
        <p:spPr>
          <a:xfrm>
            <a:off x="4771993" y="4598614"/>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Resonators/ materials</a:t>
            </a:r>
            <a:endParaRPr sz="1333" b="0" i="0" u="none" strike="noStrike" cap="none">
              <a:solidFill>
                <a:srgbClr val="FFFFFF"/>
              </a:solidFill>
              <a:latin typeface="Raleway"/>
              <a:ea typeface="Raleway"/>
              <a:cs typeface="Raleway"/>
              <a:sym typeface="Raleway"/>
            </a:endParaRPr>
          </a:p>
        </p:txBody>
      </p:sp>
      <p:sp>
        <p:nvSpPr>
          <p:cNvPr id="289" name="Google Shape;289;p35"/>
          <p:cNvSpPr/>
          <p:nvPr/>
        </p:nvSpPr>
        <p:spPr>
          <a:xfrm>
            <a:off x="6366545" y="4460042"/>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0" name="Google Shape;290;p35"/>
          <p:cNvSpPr/>
          <p:nvPr/>
        </p:nvSpPr>
        <p:spPr>
          <a:xfrm>
            <a:off x="6414184" y="4608098"/>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Production</a:t>
            </a:r>
            <a:endParaRPr sz="1333" b="0" i="0" u="none" strike="noStrike" cap="none">
              <a:solidFill>
                <a:srgbClr val="FFFFFF"/>
              </a:solidFill>
              <a:latin typeface="Raleway"/>
              <a:ea typeface="Raleway"/>
              <a:cs typeface="Raleway"/>
              <a:sym typeface="Raleway"/>
            </a:endParaRPr>
          </a:p>
        </p:txBody>
      </p:sp>
      <p:pic>
        <p:nvPicPr>
          <p:cNvPr id="291" name="Google Shape;291;p35"/>
          <p:cNvPicPr preferRelativeResize="0"/>
          <p:nvPr/>
        </p:nvPicPr>
        <p:blipFill rotWithShape="1">
          <a:blip r:embed="rId3">
            <a:alphaModFix/>
          </a:blip>
          <a:srcRect/>
          <a:stretch/>
        </p:blipFill>
        <p:spPr>
          <a:xfrm>
            <a:off x="1789899" y="1479756"/>
            <a:ext cx="545935" cy="280996"/>
          </a:xfrm>
          <a:prstGeom prst="rect">
            <a:avLst/>
          </a:prstGeom>
          <a:noFill/>
          <a:ln>
            <a:noFill/>
          </a:ln>
        </p:spPr>
      </p:pic>
      <p:pic>
        <p:nvPicPr>
          <p:cNvPr id="292" name="Google Shape;292;p35" descr="C:\Users\c_geoffg\Desktop\A4WP\Member Logos\Amotech\Amotech Logo.png"/>
          <p:cNvPicPr preferRelativeResize="0"/>
          <p:nvPr/>
        </p:nvPicPr>
        <p:blipFill rotWithShape="1">
          <a:blip r:embed="rId4">
            <a:alphaModFix/>
          </a:blip>
          <a:srcRect/>
          <a:stretch/>
        </p:blipFill>
        <p:spPr>
          <a:xfrm>
            <a:off x="2541599" y="1464004"/>
            <a:ext cx="1045524" cy="276960"/>
          </a:xfrm>
          <a:prstGeom prst="rect">
            <a:avLst/>
          </a:prstGeom>
          <a:noFill/>
          <a:ln>
            <a:noFill/>
          </a:ln>
        </p:spPr>
      </p:pic>
      <p:pic>
        <p:nvPicPr>
          <p:cNvPr id="293" name="Google Shape;293;p35"/>
          <p:cNvPicPr preferRelativeResize="0"/>
          <p:nvPr/>
        </p:nvPicPr>
        <p:blipFill rotWithShape="1">
          <a:blip r:embed="rId5">
            <a:alphaModFix/>
          </a:blip>
          <a:srcRect/>
          <a:stretch/>
        </p:blipFill>
        <p:spPr>
          <a:xfrm>
            <a:off x="3792872" y="1530509"/>
            <a:ext cx="1181431" cy="255631"/>
          </a:xfrm>
          <a:prstGeom prst="rect">
            <a:avLst/>
          </a:prstGeom>
          <a:noFill/>
          <a:ln>
            <a:noFill/>
          </a:ln>
        </p:spPr>
      </p:pic>
      <p:pic>
        <p:nvPicPr>
          <p:cNvPr id="294" name="Google Shape;294;p35"/>
          <p:cNvPicPr preferRelativeResize="0"/>
          <p:nvPr/>
        </p:nvPicPr>
        <p:blipFill rotWithShape="1">
          <a:blip r:embed="rId6">
            <a:alphaModFix/>
          </a:blip>
          <a:srcRect/>
          <a:stretch/>
        </p:blipFill>
        <p:spPr>
          <a:xfrm>
            <a:off x="5029484" y="1485190"/>
            <a:ext cx="1034660" cy="357428"/>
          </a:xfrm>
          <a:prstGeom prst="rect">
            <a:avLst/>
          </a:prstGeom>
          <a:noFill/>
          <a:ln>
            <a:noFill/>
          </a:ln>
        </p:spPr>
      </p:pic>
      <p:pic>
        <p:nvPicPr>
          <p:cNvPr id="295" name="Google Shape;295;p35"/>
          <p:cNvPicPr preferRelativeResize="0"/>
          <p:nvPr/>
        </p:nvPicPr>
        <p:blipFill rotWithShape="1">
          <a:blip r:embed="rId7">
            <a:alphaModFix/>
          </a:blip>
          <a:srcRect/>
          <a:stretch/>
        </p:blipFill>
        <p:spPr>
          <a:xfrm>
            <a:off x="6228291" y="1367626"/>
            <a:ext cx="545925" cy="545925"/>
          </a:xfrm>
          <a:prstGeom prst="rect">
            <a:avLst/>
          </a:prstGeom>
          <a:noFill/>
          <a:ln>
            <a:noFill/>
          </a:ln>
        </p:spPr>
      </p:pic>
      <p:pic>
        <p:nvPicPr>
          <p:cNvPr id="296" name="Google Shape;296;p35" descr="http://upload.wikimedia.org/wikipedia/en/thumb/9/92/Dialog-Semiconductor-Logo.svg/654px-Dialog-Semiconductor-Logo.svg.png"/>
          <p:cNvPicPr preferRelativeResize="0"/>
          <p:nvPr/>
        </p:nvPicPr>
        <p:blipFill rotWithShape="1">
          <a:blip r:embed="rId8">
            <a:alphaModFix/>
          </a:blip>
          <a:srcRect/>
          <a:stretch/>
        </p:blipFill>
        <p:spPr>
          <a:xfrm>
            <a:off x="6957419" y="1458711"/>
            <a:ext cx="915001" cy="363764"/>
          </a:xfrm>
          <a:prstGeom prst="rect">
            <a:avLst/>
          </a:prstGeom>
          <a:noFill/>
          <a:ln>
            <a:noFill/>
          </a:ln>
        </p:spPr>
      </p:pic>
      <p:pic>
        <p:nvPicPr>
          <p:cNvPr id="297" name="Google Shape;297;p35"/>
          <p:cNvPicPr preferRelativeResize="0"/>
          <p:nvPr/>
        </p:nvPicPr>
        <p:blipFill rotWithShape="1">
          <a:blip r:embed="rId9">
            <a:alphaModFix/>
          </a:blip>
          <a:srcRect/>
          <a:stretch/>
        </p:blipFill>
        <p:spPr>
          <a:xfrm>
            <a:off x="9410478" y="1461054"/>
            <a:ext cx="861447" cy="282863"/>
          </a:xfrm>
          <a:prstGeom prst="rect">
            <a:avLst/>
          </a:prstGeom>
          <a:noFill/>
          <a:ln>
            <a:noFill/>
          </a:ln>
        </p:spPr>
      </p:pic>
      <p:pic>
        <p:nvPicPr>
          <p:cNvPr id="298" name="Google Shape;298;p35" descr="http://mms.businesswire.com/media/20130919005356/en/218573/2/EPCorp_logofinal_press_release.jpg"/>
          <p:cNvPicPr preferRelativeResize="0"/>
          <p:nvPr/>
        </p:nvPicPr>
        <p:blipFill rotWithShape="1">
          <a:blip r:embed="rId10">
            <a:alphaModFix/>
          </a:blip>
          <a:srcRect/>
          <a:stretch/>
        </p:blipFill>
        <p:spPr>
          <a:xfrm>
            <a:off x="3142230" y="1937552"/>
            <a:ext cx="1070103" cy="374537"/>
          </a:xfrm>
          <a:prstGeom prst="rect">
            <a:avLst/>
          </a:prstGeom>
          <a:noFill/>
          <a:ln>
            <a:noFill/>
          </a:ln>
        </p:spPr>
      </p:pic>
      <p:pic>
        <p:nvPicPr>
          <p:cNvPr id="299" name="Google Shape;299;p35"/>
          <p:cNvPicPr preferRelativeResize="0"/>
          <p:nvPr/>
        </p:nvPicPr>
        <p:blipFill rotWithShape="1">
          <a:blip r:embed="rId11">
            <a:alphaModFix/>
          </a:blip>
          <a:srcRect/>
          <a:stretch/>
        </p:blipFill>
        <p:spPr>
          <a:xfrm>
            <a:off x="1879268" y="1978904"/>
            <a:ext cx="1058285" cy="371033"/>
          </a:xfrm>
          <a:prstGeom prst="rect">
            <a:avLst/>
          </a:prstGeom>
          <a:noFill/>
          <a:ln>
            <a:noFill/>
          </a:ln>
        </p:spPr>
      </p:pic>
      <p:pic>
        <p:nvPicPr>
          <p:cNvPr id="300" name="Google Shape;300;p35"/>
          <p:cNvPicPr preferRelativeResize="0"/>
          <p:nvPr/>
        </p:nvPicPr>
        <p:blipFill rotWithShape="1">
          <a:blip r:embed="rId12">
            <a:alphaModFix/>
          </a:blip>
          <a:srcRect/>
          <a:stretch/>
        </p:blipFill>
        <p:spPr>
          <a:xfrm>
            <a:off x="4397736" y="1975875"/>
            <a:ext cx="1515903" cy="282875"/>
          </a:xfrm>
          <a:prstGeom prst="rect">
            <a:avLst/>
          </a:prstGeom>
          <a:noFill/>
          <a:ln>
            <a:noFill/>
          </a:ln>
        </p:spPr>
      </p:pic>
      <p:pic>
        <p:nvPicPr>
          <p:cNvPr id="301" name="Google Shape;301;p35"/>
          <p:cNvPicPr preferRelativeResize="0"/>
          <p:nvPr/>
        </p:nvPicPr>
        <p:blipFill rotWithShape="1">
          <a:blip r:embed="rId13">
            <a:alphaModFix/>
          </a:blip>
          <a:srcRect/>
          <a:stretch/>
        </p:blipFill>
        <p:spPr>
          <a:xfrm>
            <a:off x="6220015" y="1970103"/>
            <a:ext cx="1156100" cy="357547"/>
          </a:xfrm>
          <a:prstGeom prst="rect">
            <a:avLst/>
          </a:prstGeom>
          <a:noFill/>
          <a:ln>
            <a:noFill/>
          </a:ln>
        </p:spPr>
      </p:pic>
      <p:pic>
        <p:nvPicPr>
          <p:cNvPr id="302" name="Google Shape;302;p35"/>
          <p:cNvPicPr preferRelativeResize="0"/>
          <p:nvPr/>
        </p:nvPicPr>
        <p:blipFill rotWithShape="1">
          <a:blip r:embed="rId14">
            <a:alphaModFix/>
          </a:blip>
          <a:srcRect/>
          <a:stretch/>
        </p:blipFill>
        <p:spPr>
          <a:xfrm>
            <a:off x="7494786" y="1814049"/>
            <a:ext cx="813445" cy="463621"/>
          </a:xfrm>
          <a:prstGeom prst="rect">
            <a:avLst/>
          </a:prstGeom>
          <a:noFill/>
          <a:ln>
            <a:noFill/>
          </a:ln>
        </p:spPr>
      </p:pic>
      <p:pic>
        <p:nvPicPr>
          <p:cNvPr id="303" name="Google Shape;303;p35"/>
          <p:cNvPicPr preferRelativeResize="0"/>
          <p:nvPr/>
        </p:nvPicPr>
        <p:blipFill rotWithShape="1">
          <a:blip r:embed="rId15">
            <a:alphaModFix/>
          </a:blip>
          <a:srcRect/>
          <a:stretch/>
        </p:blipFill>
        <p:spPr>
          <a:xfrm>
            <a:off x="8584490" y="1829876"/>
            <a:ext cx="2060034" cy="515025"/>
          </a:xfrm>
          <a:prstGeom prst="rect">
            <a:avLst/>
          </a:prstGeom>
          <a:noFill/>
          <a:ln>
            <a:noFill/>
          </a:ln>
        </p:spPr>
      </p:pic>
      <p:pic>
        <p:nvPicPr>
          <p:cNvPr id="304" name="Google Shape;304;p35"/>
          <p:cNvPicPr preferRelativeResize="0"/>
          <p:nvPr/>
        </p:nvPicPr>
        <p:blipFill rotWithShape="1">
          <a:blip r:embed="rId16">
            <a:alphaModFix/>
          </a:blip>
          <a:srcRect/>
          <a:stretch/>
        </p:blipFill>
        <p:spPr>
          <a:xfrm>
            <a:off x="2692742" y="2436979"/>
            <a:ext cx="542131" cy="531287"/>
          </a:xfrm>
          <a:prstGeom prst="rect">
            <a:avLst/>
          </a:prstGeom>
          <a:noFill/>
          <a:ln>
            <a:noFill/>
          </a:ln>
        </p:spPr>
      </p:pic>
      <p:pic>
        <p:nvPicPr>
          <p:cNvPr id="305" name="Google Shape;305;p35" descr="us_rgb_no_strapline_logo.png"/>
          <p:cNvPicPr preferRelativeResize="0"/>
          <p:nvPr/>
        </p:nvPicPr>
        <p:blipFill rotWithShape="1">
          <a:blip r:embed="rId17">
            <a:alphaModFix/>
          </a:blip>
          <a:srcRect/>
          <a:stretch/>
        </p:blipFill>
        <p:spPr>
          <a:xfrm>
            <a:off x="9282655" y="2242836"/>
            <a:ext cx="1045208" cy="545372"/>
          </a:xfrm>
          <a:prstGeom prst="rect">
            <a:avLst/>
          </a:prstGeom>
          <a:noFill/>
          <a:ln>
            <a:noFill/>
          </a:ln>
        </p:spPr>
      </p:pic>
      <p:pic>
        <p:nvPicPr>
          <p:cNvPr id="306" name="Google Shape;306;p35"/>
          <p:cNvPicPr preferRelativeResize="0"/>
          <p:nvPr/>
        </p:nvPicPr>
        <p:blipFill rotWithShape="1">
          <a:blip r:embed="rId18">
            <a:alphaModFix/>
          </a:blip>
          <a:srcRect/>
          <a:stretch/>
        </p:blipFill>
        <p:spPr>
          <a:xfrm>
            <a:off x="3469115" y="2445117"/>
            <a:ext cx="536475" cy="515031"/>
          </a:xfrm>
          <a:prstGeom prst="rect">
            <a:avLst/>
          </a:prstGeom>
          <a:noFill/>
          <a:ln>
            <a:noFill/>
          </a:ln>
        </p:spPr>
      </p:pic>
      <p:pic>
        <p:nvPicPr>
          <p:cNvPr id="307" name="Google Shape;307;p35"/>
          <p:cNvPicPr preferRelativeResize="0"/>
          <p:nvPr/>
        </p:nvPicPr>
        <p:blipFill rotWithShape="1">
          <a:blip r:embed="rId19">
            <a:alphaModFix/>
          </a:blip>
          <a:srcRect/>
          <a:stretch/>
        </p:blipFill>
        <p:spPr>
          <a:xfrm>
            <a:off x="1936843" y="3133160"/>
            <a:ext cx="763015" cy="334061"/>
          </a:xfrm>
          <a:prstGeom prst="rect">
            <a:avLst/>
          </a:prstGeom>
          <a:noFill/>
          <a:ln>
            <a:noFill/>
          </a:ln>
        </p:spPr>
      </p:pic>
      <p:pic>
        <p:nvPicPr>
          <p:cNvPr id="308" name="Google Shape;308;p35" descr="jjPlus Logo.jpg"/>
          <p:cNvPicPr preferRelativeResize="0"/>
          <p:nvPr/>
        </p:nvPicPr>
        <p:blipFill rotWithShape="1">
          <a:blip r:embed="rId20">
            <a:alphaModFix/>
          </a:blip>
          <a:srcRect/>
          <a:stretch/>
        </p:blipFill>
        <p:spPr>
          <a:xfrm>
            <a:off x="2912818" y="3093147"/>
            <a:ext cx="854025" cy="377001"/>
          </a:xfrm>
          <a:prstGeom prst="rect">
            <a:avLst/>
          </a:prstGeom>
          <a:noFill/>
          <a:ln>
            <a:noFill/>
          </a:ln>
        </p:spPr>
      </p:pic>
      <p:pic>
        <p:nvPicPr>
          <p:cNvPr id="309" name="Google Shape;309;p35"/>
          <p:cNvPicPr preferRelativeResize="0"/>
          <p:nvPr/>
        </p:nvPicPr>
        <p:blipFill rotWithShape="1">
          <a:blip r:embed="rId21">
            <a:alphaModFix/>
          </a:blip>
          <a:srcRect/>
          <a:stretch/>
        </p:blipFill>
        <p:spPr>
          <a:xfrm>
            <a:off x="7955076" y="3004141"/>
            <a:ext cx="735851" cy="295940"/>
          </a:xfrm>
          <a:prstGeom prst="rect">
            <a:avLst/>
          </a:prstGeom>
          <a:noFill/>
          <a:ln>
            <a:noFill/>
          </a:ln>
        </p:spPr>
      </p:pic>
      <p:pic>
        <p:nvPicPr>
          <p:cNvPr id="310" name="Google Shape;310;p35"/>
          <p:cNvPicPr preferRelativeResize="0"/>
          <p:nvPr/>
        </p:nvPicPr>
        <p:blipFill rotWithShape="1">
          <a:blip r:embed="rId22">
            <a:alphaModFix/>
          </a:blip>
          <a:srcRect/>
          <a:stretch/>
        </p:blipFill>
        <p:spPr>
          <a:xfrm>
            <a:off x="9278408" y="2707546"/>
            <a:ext cx="1318603" cy="395581"/>
          </a:xfrm>
          <a:prstGeom prst="rect">
            <a:avLst/>
          </a:prstGeom>
          <a:noFill/>
          <a:ln>
            <a:noFill/>
          </a:ln>
        </p:spPr>
      </p:pic>
      <p:pic>
        <p:nvPicPr>
          <p:cNvPr id="311" name="Google Shape;311;p35" descr="C:\Users\c_geoffg\Desktop\A4WP\Member Logos\LG Electronics\LG Electronics.png"/>
          <p:cNvPicPr preferRelativeResize="0"/>
          <p:nvPr/>
        </p:nvPicPr>
        <p:blipFill rotWithShape="1">
          <a:blip r:embed="rId23">
            <a:alphaModFix/>
          </a:blip>
          <a:srcRect/>
          <a:stretch/>
        </p:blipFill>
        <p:spPr>
          <a:xfrm>
            <a:off x="2007465" y="3616106"/>
            <a:ext cx="1394925" cy="327357"/>
          </a:xfrm>
          <a:prstGeom prst="rect">
            <a:avLst/>
          </a:prstGeom>
          <a:noFill/>
          <a:ln>
            <a:noFill/>
          </a:ln>
        </p:spPr>
      </p:pic>
      <p:pic>
        <p:nvPicPr>
          <p:cNvPr id="312" name="Google Shape;312;p35" descr="imgres.jpeg"/>
          <p:cNvPicPr preferRelativeResize="0"/>
          <p:nvPr/>
        </p:nvPicPr>
        <p:blipFill rotWithShape="1">
          <a:blip r:embed="rId24">
            <a:alphaModFix/>
          </a:blip>
          <a:srcRect/>
          <a:stretch/>
        </p:blipFill>
        <p:spPr>
          <a:xfrm>
            <a:off x="8980477" y="3220201"/>
            <a:ext cx="1181450" cy="229776"/>
          </a:xfrm>
          <a:prstGeom prst="rect">
            <a:avLst/>
          </a:prstGeom>
          <a:noFill/>
          <a:ln>
            <a:noFill/>
          </a:ln>
        </p:spPr>
      </p:pic>
      <p:pic>
        <p:nvPicPr>
          <p:cNvPr id="313" name="Google Shape;313;p35"/>
          <p:cNvPicPr preferRelativeResize="0"/>
          <p:nvPr/>
        </p:nvPicPr>
        <p:blipFill rotWithShape="1">
          <a:blip r:embed="rId25">
            <a:alphaModFix/>
          </a:blip>
          <a:srcRect/>
          <a:stretch/>
        </p:blipFill>
        <p:spPr>
          <a:xfrm>
            <a:off x="1602989" y="4080829"/>
            <a:ext cx="919750" cy="464234"/>
          </a:xfrm>
          <a:prstGeom prst="rect">
            <a:avLst/>
          </a:prstGeom>
          <a:noFill/>
          <a:ln>
            <a:noFill/>
          </a:ln>
        </p:spPr>
      </p:pic>
      <p:pic>
        <p:nvPicPr>
          <p:cNvPr id="314" name="Google Shape;314;p35"/>
          <p:cNvPicPr preferRelativeResize="0"/>
          <p:nvPr/>
        </p:nvPicPr>
        <p:blipFill rotWithShape="1">
          <a:blip r:embed="rId26">
            <a:alphaModFix/>
          </a:blip>
          <a:srcRect/>
          <a:stretch/>
        </p:blipFill>
        <p:spPr>
          <a:xfrm>
            <a:off x="2724853" y="3999545"/>
            <a:ext cx="907173" cy="470907"/>
          </a:xfrm>
          <a:prstGeom prst="rect">
            <a:avLst/>
          </a:prstGeom>
          <a:noFill/>
          <a:ln>
            <a:noFill/>
          </a:ln>
        </p:spPr>
      </p:pic>
      <p:pic>
        <p:nvPicPr>
          <p:cNvPr id="315" name="Google Shape;315;p35"/>
          <p:cNvPicPr preferRelativeResize="0"/>
          <p:nvPr/>
        </p:nvPicPr>
        <p:blipFill rotWithShape="1">
          <a:blip r:embed="rId27">
            <a:alphaModFix/>
          </a:blip>
          <a:srcRect/>
          <a:stretch/>
        </p:blipFill>
        <p:spPr>
          <a:xfrm>
            <a:off x="9778735" y="4265478"/>
            <a:ext cx="865717" cy="520305"/>
          </a:xfrm>
          <a:prstGeom prst="rect">
            <a:avLst/>
          </a:prstGeom>
          <a:noFill/>
          <a:ln>
            <a:noFill/>
          </a:ln>
        </p:spPr>
      </p:pic>
      <p:pic>
        <p:nvPicPr>
          <p:cNvPr id="316" name="Google Shape;316;p35"/>
          <p:cNvPicPr preferRelativeResize="0"/>
          <p:nvPr/>
        </p:nvPicPr>
        <p:blipFill rotWithShape="1">
          <a:blip r:embed="rId28">
            <a:alphaModFix/>
          </a:blip>
          <a:srcRect/>
          <a:stretch/>
        </p:blipFill>
        <p:spPr>
          <a:xfrm>
            <a:off x="8742546" y="4086532"/>
            <a:ext cx="639291" cy="568632"/>
          </a:xfrm>
          <a:prstGeom prst="rect">
            <a:avLst/>
          </a:prstGeom>
          <a:noFill/>
          <a:ln>
            <a:noFill/>
          </a:ln>
        </p:spPr>
      </p:pic>
      <p:pic>
        <p:nvPicPr>
          <p:cNvPr id="317" name="Google Shape;317;p35"/>
          <p:cNvPicPr preferRelativeResize="0"/>
          <p:nvPr/>
        </p:nvPicPr>
        <p:blipFill rotWithShape="1">
          <a:blip r:embed="rId29">
            <a:alphaModFix/>
          </a:blip>
          <a:srcRect/>
          <a:stretch/>
        </p:blipFill>
        <p:spPr>
          <a:xfrm>
            <a:off x="1723882" y="4790304"/>
            <a:ext cx="1188921" cy="327413"/>
          </a:xfrm>
          <a:prstGeom prst="rect">
            <a:avLst/>
          </a:prstGeom>
          <a:noFill/>
          <a:ln>
            <a:noFill/>
          </a:ln>
        </p:spPr>
      </p:pic>
      <p:pic>
        <p:nvPicPr>
          <p:cNvPr id="318" name="Google Shape;318;p35"/>
          <p:cNvPicPr preferRelativeResize="0"/>
          <p:nvPr/>
        </p:nvPicPr>
        <p:blipFill rotWithShape="1">
          <a:blip r:embed="rId30">
            <a:alphaModFix/>
          </a:blip>
          <a:srcRect/>
          <a:stretch/>
        </p:blipFill>
        <p:spPr>
          <a:xfrm>
            <a:off x="8414022" y="4852414"/>
            <a:ext cx="1664887" cy="469667"/>
          </a:xfrm>
          <a:prstGeom prst="rect">
            <a:avLst/>
          </a:prstGeom>
          <a:noFill/>
          <a:ln>
            <a:noFill/>
          </a:ln>
        </p:spPr>
      </p:pic>
      <p:pic>
        <p:nvPicPr>
          <p:cNvPr id="319" name="Google Shape;319;p35" descr="C:\Users\c_geoffg\Desktop\A4WP\Member Logos\Nordic Semi\NordicS.JPG"/>
          <p:cNvPicPr preferRelativeResize="0"/>
          <p:nvPr/>
        </p:nvPicPr>
        <p:blipFill rotWithShape="1">
          <a:blip r:embed="rId31">
            <a:alphaModFix/>
          </a:blip>
          <a:srcRect/>
          <a:stretch/>
        </p:blipFill>
        <p:spPr>
          <a:xfrm>
            <a:off x="3120845" y="4779334"/>
            <a:ext cx="1156103" cy="351453"/>
          </a:xfrm>
          <a:prstGeom prst="rect">
            <a:avLst/>
          </a:prstGeom>
          <a:noFill/>
          <a:ln>
            <a:noFill/>
          </a:ln>
        </p:spPr>
      </p:pic>
      <p:pic>
        <p:nvPicPr>
          <p:cNvPr id="320" name="Google Shape;320;p35"/>
          <p:cNvPicPr preferRelativeResize="0"/>
          <p:nvPr/>
        </p:nvPicPr>
        <p:blipFill rotWithShape="1">
          <a:blip r:embed="rId32">
            <a:alphaModFix/>
          </a:blip>
          <a:srcRect/>
          <a:stretch/>
        </p:blipFill>
        <p:spPr>
          <a:xfrm>
            <a:off x="8059043" y="1509037"/>
            <a:ext cx="1065992" cy="232660"/>
          </a:xfrm>
          <a:prstGeom prst="rect">
            <a:avLst/>
          </a:prstGeom>
          <a:noFill/>
          <a:ln>
            <a:noFill/>
          </a:ln>
        </p:spPr>
      </p:pic>
      <p:pic>
        <p:nvPicPr>
          <p:cNvPr id="321" name="Google Shape;321;p35" descr="C:\Users\c_geoffg\Desktop\A4WP\Member Logos\Omron\Omron Logo.jpeg"/>
          <p:cNvPicPr preferRelativeResize="0"/>
          <p:nvPr/>
        </p:nvPicPr>
        <p:blipFill rotWithShape="1">
          <a:blip r:embed="rId33">
            <a:alphaModFix/>
          </a:blip>
          <a:srcRect/>
          <a:stretch/>
        </p:blipFill>
        <p:spPr>
          <a:xfrm>
            <a:off x="2011222" y="5362960"/>
            <a:ext cx="1050327" cy="351187"/>
          </a:xfrm>
          <a:prstGeom prst="rect">
            <a:avLst/>
          </a:prstGeom>
          <a:noFill/>
          <a:ln>
            <a:noFill/>
          </a:ln>
        </p:spPr>
      </p:pic>
      <p:pic>
        <p:nvPicPr>
          <p:cNvPr id="322" name="Google Shape;322;p35"/>
          <p:cNvPicPr preferRelativeResize="0"/>
          <p:nvPr/>
        </p:nvPicPr>
        <p:blipFill rotWithShape="1">
          <a:blip r:embed="rId34">
            <a:alphaModFix/>
          </a:blip>
          <a:srcRect/>
          <a:stretch/>
        </p:blipFill>
        <p:spPr>
          <a:xfrm>
            <a:off x="4486142" y="5376426"/>
            <a:ext cx="1915835" cy="370800"/>
          </a:xfrm>
          <a:prstGeom prst="rect">
            <a:avLst/>
          </a:prstGeom>
          <a:noFill/>
          <a:ln>
            <a:noFill/>
          </a:ln>
        </p:spPr>
      </p:pic>
      <p:pic>
        <p:nvPicPr>
          <p:cNvPr id="323" name="Google Shape;323;p35"/>
          <p:cNvPicPr preferRelativeResize="0"/>
          <p:nvPr/>
        </p:nvPicPr>
        <p:blipFill rotWithShape="1">
          <a:blip r:embed="rId35">
            <a:alphaModFix/>
          </a:blip>
          <a:srcRect/>
          <a:stretch/>
        </p:blipFill>
        <p:spPr>
          <a:xfrm>
            <a:off x="6952735" y="5386309"/>
            <a:ext cx="629489" cy="337632"/>
          </a:xfrm>
          <a:prstGeom prst="rect">
            <a:avLst/>
          </a:prstGeom>
          <a:noFill/>
          <a:ln>
            <a:noFill/>
          </a:ln>
        </p:spPr>
      </p:pic>
      <p:pic>
        <p:nvPicPr>
          <p:cNvPr id="324" name="Google Shape;324;p35" descr="http://ieee.ucsd.edu/img/logos/qualcomm.jpg"/>
          <p:cNvPicPr preferRelativeResize="0"/>
          <p:nvPr/>
        </p:nvPicPr>
        <p:blipFill rotWithShape="1">
          <a:blip r:embed="rId36">
            <a:alphaModFix/>
          </a:blip>
          <a:srcRect/>
          <a:stretch/>
        </p:blipFill>
        <p:spPr>
          <a:xfrm>
            <a:off x="7980566" y="5432554"/>
            <a:ext cx="1297824" cy="426479"/>
          </a:xfrm>
          <a:prstGeom prst="rect">
            <a:avLst/>
          </a:prstGeom>
          <a:noFill/>
          <a:ln>
            <a:noFill/>
          </a:ln>
        </p:spPr>
      </p:pic>
      <p:pic>
        <p:nvPicPr>
          <p:cNvPr id="325" name="Google Shape;325;p35"/>
          <p:cNvPicPr preferRelativeResize="0"/>
          <p:nvPr/>
        </p:nvPicPr>
        <p:blipFill rotWithShape="1">
          <a:blip r:embed="rId37">
            <a:alphaModFix/>
          </a:blip>
          <a:srcRect/>
          <a:stretch/>
        </p:blipFill>
        <p:spPr>
          <a:xfrm>
            <a:off x="1910029" y="5959365"/>
            <a:ext cx="684227" cy="526287"/>
          </a:xfrm>
          <a:prstGeom prst="rect">
            <a:avLst/>
          </a:prstGeom>
          <a:noFill/>
          <a:ln>
            <a:noFill/>
          </a:ln>
        </p:spPr>
      </p:pic>
      <p:pic>
        <p:nvPicPr>
          <p:cNvPr id="326" name="Google Shape;326;p35"/>
          <p:cNvPicPr preferRelativeResize="0"/>
          <p:nvPr/>
        </p:nvPicPr>
        <p:blipFill rotWithShape="1">
          <a:blip r:embed="rId38">
            <a:alphaModFix/>
          </a:blip>
          <a:srcRect/>
          <a:stretch/>
        </p:blipFill>
        <p:spPr>
          <a:xfrm>
            <a:off x="3195788" y="5191497"/>
            <a:ext cx="1156100" cy="707154"/>
          </a:xfrm>
          <a:prstGeom prst="rect">
            <a:avLst/>
          </a:prstGeom>
          <a:noFill/>
          <a:ln>
            <a:noFill/>
          </a:ln>
        </p:spPr>
      </p:pic>
      <p:pic>
        <p:nvPicPr>
          <p:cNvPr id="327" name="Google Shape;327;p35"/>
          <p:cNvPicPr preferRelativeResize="0"/>
          <p:nvPr/>
        </p:nvPicPr>
        <p:blipFill rotWithShape="1">
          <a:blip r:embed="rId39">
            <a:alphaModFix/>
          </a:blip>
          <a:srcRect/>
          <a:stretch/>
        </p:blipFill>
        <p:spPr>
          <a:xfrm>
            <a:off x="9202289" y="5948114"/>
            <a:ext cx="1243871" cy="413797"/>
          </a:xfrm>
          <a:prstGeom prst="rect">
            <a:avLst/>
          </a:prstGeom>
          <a:noFill/>
          <a:ln>
            <a:noFill/>
          </a:ln>
        </p:spPr>
      </p:pic>
      <p:pic>
        <p:nvPicPr>
          <p:cNvPr id="328" name="Google Shape;328;p35" descr="http://mediaserver.pulse2.com/uploads/2012/07/sharp-logo.jpeg"/>
          <p:cNvPicPr preferRelativeResize="0"/>
          <p:nvPr/>
        </p:nvPicPr>
        <p:blipFill rotWithShape="1">
          <a:blip r:embed="rId40">
            <a:alphaModFix/>
          </a:blip>
          <a:srcRect/>
          <a:stretch/>
        </p:blipFill>
        <p:spPr>
          <a:xfrm>
            <a:off x="3522163" y="6013824"/>
            <a:ext cx="1181450" cy="233400"/>
          </a:xfrm>
          <a:prstGeom prst="rect">
            <a:avLst/>
          </a:prstGeom>
          <a:noFill/>
          <a:ln>
            <a:noFill/>
          </a:ln>
        </p:spPr>
      </p:pic>
      <p:pic>
        <p:nvPicPr>
          <p:cNvPr id="329" name="Google Shape;329;p35"/>
          <p:cNvPicPr preferRelativeResize="0"/>
          <p:nvPr/>
        </p:nvPicPr>
        <p:blipFill rotWithShape="1">
          <a:blip r:embed="rId41">
            <a:alphaModFix/>
          </a:blip>
          <a:srcRect/>
          <a:stretch/>
        </p:blipFill>
        <p:spPr>
          <a:xfrm>
            <a:off x="9682736" y="5452626"/>
            <a:ext cx="854664" cy="370787"/>
          </a:xfrm>
          <a:prstGeom prst="rect">
            <a:avLst/>
          </a:prstGeom>
          <a:noFill/>
          <a:ln>
            <a:noFill/>
          </a:ln>
        </p:spPr>
      </p:pic>
      <p:pic>
        <p:nvPicPr>
          <p:cNvPr id="330" name="Google Shape;330;p35"/>
          <p:cNvPicPr preferRelativeResize="0"/>
          <p:nvPr/>
        </p:nvPicPr>
        <p:blipFill rotWithShape="1">
          <a:blip r:embed="rId42">
            <a:alphaModFix/>
          </a:blip>
          <a:srcRect/>
          <a:stretch/>
        </p:blipFill>
        <p:spPr>
          <a:xfrm>
            <a:off x="2757402" y="5959365"/>
            <a:ext cx="668721" cy="596117"/>
          </a:xfrm>
          <a:prstGeom prst="rect">
            <a:avLst/>
          </a:prstGeom>
          <a:noFill/>
          <a:ln>
            <a:noFill/>
          </a:ln>
        </p:spPr>
      </p:pic>
      <p:pic>
        <p:nvPicPr>
          <p:cNvPr id="331" name="Google Shape;331;p35"/>
          <p:cNvPicPr preferRelativeResize="0"/>
          <p:nvPr/>
        </p:nvPicPr>
        <p:blipFill rotWithShape="1">
          <a:blip r:embed="rId43">
            <a:alphaModFix/>
          </a:blip>
          <a:srcRect/>
          <a:stretch/>
        </p:blipFill>
        <p:spPr>
          <a:xfrm>
            <a:off x="5929630" y="5856394"/>
            <a:ext cx="1370271" cy="269839"/>
          </a:xfrm>
          <a:prstGeom prst="rect">
            <a:avLst/>
          </a:prstGeom>
          <a:noFill/>
          <a:ln>
            <a:noFill/>
          </a:ln>
        </p:spPr>
      </p:pic>
      <p:pic>
        <p:nvPicPr>
          <p:cNvPr id="332" name="Google Shape;332;p35"/>
          <p:cNvPicPr preferRelativeResize="0"/>
          <p:nvPr/>
        </p:nvPicPr>
        <p:blipFill rotWithShape="1">
          <a:blip r:embed="rId44">
            <a:alphaModFix/>
          </a:blip>
          <a:srcRect/>
          <a:stretch/>
        </p:blipFill>
        <p:spPr>
          <a:xfrm>
            <a:off x="8049970" y="5808050"/>
            <a:ext cx="801968" cy="623753"/>
          </a:xfrm>
          <a:prstGeom prst="rect">
            <a:avLst/>
          </a:prstGeom>
          <a:noFill/>
          <a:ln>
            <a:noFill/>
          </a:ln>
        </p:spPr>
      </p:pic>
      <p:pic>
        <p:nvPicPr>
          <p:cNvPr id="333" name="Google Shape;333;p35"/>
          <p:cNvPicPr preferRelativeResize="0"/>
          <p:nvPr/>
        </p:nvPicPr>
        <p:blipFill rotWithShape="1">
          <a:blip r:embed="rId45">
            <a:alphaModFix/>
          </a:blip>
          <a:srcRect/>
          <a:stretch/>
        </p:blipFill>
        <p:spPr>
          <a:xfrm>
            <a:off x="4799655" y="5865805"/>
            <a:ext cx="919748" cy="599836"/>
          </a:xfrm>
          <a:prstGeom prst="rect">
            <a:avLst/>
          </a:prstGeom>
          <a:noFill/>
          <a:ln>
            <a:noFill/>
          </a:ln>
        </p:spPr>
      </p:pic>
      <p:pic>
        <p:nvPicPr>
          <p:cNvPr id="334" name="Google Shape;334;p35"/>
          <p:cNvPicPr preferRelativeResize="0"/>
          <p:nvPr/>
        </p:nvPicPr>
        <p:blipFill rotWithShape="1">
          <a:blip r:embed="rId46">
            <a:alphaModFix/>
          </a:blip>
          <a:srcRect/>
          <a:stretch/>
        </p:blipFill>
        <p:spPr>
          <a:xfrm>
            <a:off x="1789895" y="2378854"/>
            <a:ext cx="668587" cy="605413"/>
          </a:xfrm>
          <a:prstGeom prst="rect">
            <a:avLst/>
          </a:prstGeom>
          <a:noFill/>
          <a:ln>
            <a:noFill/>
          </a:ln>
        </p:spPr>
      </p:pic>
      <p:pic>
        <p:nvPicPr>
          <p:cNvPr id="335" name="Google Shape;335;p35" descr="C:\Users\c_geoffg\Desktop\A4WP\Member Logos\WiTricity\WiTricity_logo_color.jpg"/>
          <p:cNvPicPr preferRelativeResize="0"/>
          <p:nvPr/>
        </p:nvPicPr>
        <p:blipFill rotWithShape="1">
          <a:blip r:embed="rId47">
            <a:alphaModFix/>
          </a:blip>
          <a:srcRect/>
          <a:stretch/>
        </p:blipFill>
        <p:spPr>
          <a:xfrm>
            <a:off x="6401974" y="6258675"/>
            <a:ext cx="1669672" cy="355908"/>
          </a:xfrm>
          <a:prstGeom prst="rect">
            <a:avLst/>
          </a:prstGeom>
          <a:noFill/>
          <a:ln>
            <a:noFill/>
          </a:ln>
        </p:spPr>
      </p:pic>
      <p:pic>
        <p:nvPicPr>
          <p:cNvPr id="336" name="Google Shape;336;p35"/>
          <p:cNvPicPr preferRelativeResize="0"/>
          <p:nvPr/>
        </p:nvPicPr>
        <p:blipFill rotWithShape="1">
          <a:blip r:embed="rId48">
            <a:alphaModFix/>
          </a:blip>
          <a:srcRect/>
          <a:stretch/>
        </p:blipFill>
        <p:spPr>
          <a:xfrm>
            <a:off x="7842876" y="2509389"/>
            <a:ext cx="1317300" cy="330268"/>
          </a:xfrm>
          <a:prstGeom prst="rect">
            <a:avLst/>
          </a:prstGeom>
          <a:noFill/>
          <a:ln>
            <a:noFill/>
          </a:ln>
        </p:spPr>
      </p:pic>
      <p:pic>
        <p:nvPicPr>
          <p:cNvPr id="337" name="Google Shape;337;p35"/>
          <p:cNvPicPr preferRelativeResize="0"/>
          <p:nvPr/>
        </p:nvPicPr>
        <p:blipFill rotWithShape="1">
          <a:blip r:embed="rId49">
            <a:alphaModFix/>
          </a:blip>
          <a:srcRect/>
          <a:stretch/>
        </p:blipFill>
        <p:spPr>
          <a:xfrm>
            <a:off x="9489150" y="3625786"/>
            <a:ext cx="801975" cy="447764"/>
          </a:xfrm>
          <a:prstGeom prst="rect">
            <a:avLst/>
          </a:prstGeom>
          <a:noFill/>
          <a:ln>
            <a:noFill/>
          </a:ln>
        </p:spPr>
      </p:pic>
      <p:pic>
        <p:nvPicPr>
          <p:cNvPr id="338" name="Google Shape;338;p35"/>
          <p:cNvPicPr preferRelativeResize="0"/>
          <p:nvPr/>
        </p:nvPicPr>
        <p:blipFill rotWithShape="1">
          <a:blip r:embed="rId50">
            <a:alphaModFix/>
          </a:blip>
          <a:srcRect/>
          <a:stretch/>
        </p:blipFill>
        <p:spPr>
          <a:xfrm>
            <a:off x="1613025" y="481725"/>
            <a:ext cx="3260820" cy="568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6"/>
          <p:cNvSpPr txBox="1"/>
          <p:nvPr/>
        </p:nvSpPr>
        <p:spPr>
          <a:xfrm>
            <a:off x="1406336" y="533875"/>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Making Spaces Smart</a:t>
            </a:r>
            <a:endParaRPr sz="3000" b="0" i="0" u="none" strike="noStrike" cap="none">
              <a:solidFill>
                <a:srgbClr val="000000"/>
              </a:solidFill>
              <a:latin typeface="Arial"/>
              <a:ea typeface="Arial"/>
              <a:cs typeface="Arial"/>
              <a:sym typeface="Arial"/>
            </a:endParaRPr>
          </a:p>
        </p:txBody>
      </p:sp>
      <p:pic>
        <p:nvPicPr>
          <p:cNvPr id="344" name="Google Shape;344;p36"/>
          <p:cNvPicPr preferRelativeResize="0"/>
          <p:nvPr/>
        </p:nvPicPr>
        <p:blipFill rotWithShape="1">
          <a:blip r:embed="rId3">
            <a:alphaModFix/>
          </a:blip>
          <a:srcRect/>
          <a:stretch/>
        </p:blipFill>
        <p:spPr>
          <a:xfrm>
            <a:off x="8689314" y="5919086"/>
            <a:ext cx="2957461" cy="515754"/>
          </a:xfrm>
          <a:prstGeom prst="rect">
            <a:avLst/>
          </a:prstGeom>
          <a:noFill/>
          <a:ln>
            <a:noFill/>
          </a:ln>
        </p:spPr>
      </p:pic>
      <p:grpSp>
        <p:nvGrpSpPr>
          <p:cNvPr id="345" name="Google Shape;345;p36"/>
          <p:cNvGrpSpPr/>
          <p:nvPr/>
        </p:nvGrpSpPr>
        <p:grpSpPr>
          <a:xfrm>
            <a:off x="1356381" y="599189"/>
            <a:ext cx="9479237" cy="5659622"/>
            <a:chOff x="1558731" y="533875"/>
            <a:chExt cx="9479237" cy="5659622"/>
          </a:xfrm>
        </p:grpSpPr>
        <p:grpSp>
          <p:nvGrpSpPr>
            <p:cNvPr id="346" name="Google Shape;346;p36"/>
            <p:cNvGrpSpPr/>
            <p:nvPr/>
          </p:nvGrpSpPr>
          <p:grpSpPr>
            <a:xfrm>
              <a:off x="5295247" y="533875"/>
              <a:ext cx="5742722" cy="5659622"/>
              <a:chOff x="647047" y="457675"/>
              <a:chExt cx="5742722" cy="5659622"/>
            </a:xfrm>
          </p:grpSpPr>
          <p:grpSp>
            <p:nvGrpSpPr>
              <p:cNvPr id="347" name="Google Shape;347;p36"/>
              <p:cNvGrpSpPr/>
              <p:nvPr/>
            </p:nvGrpSpPr>
            <p:grpSpPr>
              <a:xfrm>
                <a:off x="3042852" y="2220932"/>
                <a:ext cx="3346917" cy="3654239"/>
                <a:chOff x="4122361" y="1520198"/>
                <a:chExt cx="3020956" cy="3298348"/>
              </a:xfrm>
            </p:grpSpPr>
            <p:sp>
              <p:nvSpPr>
                <p:cNvPr id="348" name="Google Shape;348;p36"/>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6"/>
                <p:cNvSpPr/>
                <p:nvPr/>
              </p:nvSpPr>
              <p:spPr>
                <a:xfrm rot="-3107817">
                  <a:off x="4075131" y="2503144"/>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0" name="Google Shape;350;p36"/>
              <p:cNvSpPr/>
              <p:nvPr/>
            </p:nvSpPr>
            <p:spPr>
              <a:xfrm rot="127318">
                <a:off x="2803433" y="2649355"/>
                <a:ext cx="1466506" cy="1463508"/>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IOT</a:t>
                </a:r>
                <a:endParaRPr sz="2400" b="0" i="0" u="none" strike="noStrike" cap="none">
                  <a:solidFill>
                    <a:srgbClr val="000000"/>
                  </a:solidFill>
                  <a:latin typeface="Arial"/>
                  <a:ea typeface="Arial"/>
                  <a:cs typeface="Arial"/>
                  <a:sym typeface="Arial"/>
                </a:endParaRPr>
              </a:p>
            </p:txBody>
          </p:sp>
          <p:sp>
            <p:nvSpPr>
              <p:cNvPr id="351" name="Google Shape;351;p36"/>
              <p:cNvSpPr/>
              <p:nvPr/>
            </p:nvSpPr>
            <p:spPr>
              <a:xfrm rot="-3280089">
                <a:off x="2254001" y="865957"/>
                <a:ext cx="2424490" cy="2754105"/>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6"/>
              <p:cNvSpPr/>
              <p:nvPr/>
            </p:nvSpPr>
            <p:spPr>
              <a:xfrm rot="-3280088">
                <a:off x="2539104" y="1180971"/>
                <a:ext cx="1983328" cy="2421959"/>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6"/>
              <p:cNvSpPr txBox="1"/>
              <p:nvPr/>
            </p:nvSpPr>
            <p:spPr>
              <a:xfrm>
                <a:off x="2666680" y="1814251"/>
                <a:ext cx="1748266" cy="623858"/>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Sensor</a:t>
                </a:r>
                <a:endParaRPr sz="1300" b="0" i="0" u="none" strike="noStrike" cap="none">
                  <a:solidFill>
                    <a:srgbClr val="FFFFFF"/>
                  </a:solidFill>
                  <a:latin typeface="Roboto"/>
                  <a:ea typeface="Roboto"/>
                  <a:cs typeface="Roboto"/>
                  <a:sym typeface="Roboto"/>
                </a:endParaRPr>
              </a:p>
            </p:txBody>
          </p:sp>
          <p:sp>
            <p:nvSpPr>
              <p:cNvPr id="354" name="Google Shape;354;p36"/>
              <p:cNvSpPr/>
              <p:nvPr/>
            </p:nvSpPr>
            <p:spPr>
              <a:xfrm rot="-3280088">
                <a:off x="1643915" y="2465115"/>
                <a:ext cx="1800193" cy="3374360"/>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6"/>
              <p:cNvSpPr/>
              <p:nvPr/>
            </p:nvSpPr>
            <p:spPr>
              <a:xfrm rot="-3280089">
                <a:off x="1840631" y="2519454"/>
                <a:ext cx="1745656" cy="2825614"/>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6"/>
              <p:cNvSpPr/>
              <p:nvPr/>
            </p:nvSpPr>
            <p:spPr>
              <a:xfrm rot="703">
                <a:off x="2811715" y="2647794"/>
                <a:ext cx="1466400" cy="1464000"/>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aleway"/>
                    <a:ea typeface="Raleway"/>
                    <a:cs typeface="Raleway"/>
                    <a:sym typeface="Raleway"/>
                  </a:rPr>
                  <a:t>IOT</a:t>
                </a:r>
                <a:endParaRPr sz="1800" b="0" i="0" u="none" strike="noStrike" cap="none">
                  <a:solidFill>
                    <a:srgbClr val="000000"/>
                  </a:solidFill>
                  <a:latin typeface="Raleway"/>
                  <a:ea typeface="Raleway"/>
                  <a:cs typeface="Raleway"/>
                  <a:sym typeface="Raleway"/>
                </a:endParaRPr>
              </a:p>
            </p:txBody>
          </p:sp>
          <p:sp>
            <p:nvSpPr>
              <p:cNvPr id="357" name="Google Shape;357;p36"/>
              <p:cNvSpPr/>
              <p:nvPr/>
            </p:nvSpPr>
            <p:spPr>
              <a:xfrm rot="-2081187">
                <a:off x="1000560" y="2220140"/>
                <a:ext cx="1774111" cy="1723429"/>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36"/>
              <p:cNvSpPr/>
              <p:nvPr/>
            </p:nvSpPr>
            <p:spPr>
              <a:xfrm rot="-2081188">
                <a:off x="1362515" y="2310728"/>
                <a:ext cx="1707485" cy="1463498"/>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6"/>
              <p:cNvSpPr txBox="1"/>
              <p:nvPr/>
            </p:nvSpPr>
            <p:spPr>
              <a:xfrm rot="-4432199">
                <a:off x="1576025" y="2713610"/>
                <a:ext cx="1445202" cy="62323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Big Data</a:t>
                </a:r>
                <a:endParaRPr sz="1400" b="0"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Cloud Platform</a:t>
                </a:r>
                <a:endParaRPr sz="1400" b="0" i="0" u="none" strike="noStrike" cap="none">
                  <a:solidFill>
                    <a:srgbClr val="FFFFFF"/>
                  </a:solidFill>
                  <a:latin typeface="Raleway"/>
                  <a:ea typeface="Raleway"/>
                  <a:cs typeface="Raleway"/>
                  <a:sym typeface="Raleway"/>
                </a:endParaRPr>
              </a:p>
            </p:txBody>
          </p:sp>
          <p:sp>
            <p:nvSpPr>
              <p:cNvPr id="360" name="Google Shape;360;p36"/>
              <p:cNvSpPr/>
              <p:nvPr/>
            </p:nvSpPr>
            <p:spPr>
              <a:xfrm rot="-2081188">
                <a:off x="2159629" y="3823322"/>
                <a:ext cx="1175576" cy="2150575"/>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6"/>
              <p:cNvSpPr/>
              <p:nvPr/>
            </p:nvSpPr>
            <p:spPr>
              <a:xfrm rot="-2081187">
                <a:off x="2304988" y="3609796"/>
                <a:ext cx="1261862" cy="1872833"/>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6"/>
              <p:cNvSpPr txBox="1"/>
              <p:nvPr/>
            </p:nvSpPr>
            <p:spPr>
              <a:xfrm rot="2156063">
                <a:off x="2056183" y="4116785"/>
                <a:ext cx="1445337" cy="623617"/>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AI</a:t>
                </a:r>
                <a:endParaRPr sz="1400" b="0"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Services</a:t>
                </a:r>
                <a:endParaRPr sz="1400" b="0" i="0" u="none" strike="noStrike" cap="none">
                  <a:solidFill>
                    <a:srgbClr val="FFFFFF"/>
                  </a:solidFill>
                  <a:latin typeface="Raleway"/>
                  <a:ea typeface="Raleway"/>
                  <a:cs typeface="Raleway"/>
                  <a:sym typeface="Raleway"/>
                </a:endParaRPr>
              </a:p>
            </p:txBody>
          </p:sp>
          <p:grpSp>
            <p:nvGrpSpPr>
              <p:cNvPr id="363" name="Google Shape;363;p36"/>
              <p:cNvGrpSpPr/>
              <p:nvPr/>
            </p:nvGrpSpPr>
            <p:grpSpPr>
              <a:xfrm>
                <a:off x="3272172" y="3266666"/>
                <a:ext cx="2686111" cy="2323868"/>
                <a:chOff x="4337515" y="2464414"/>
                <a:chExt cx="2424507" cy="2097542"/>
              </a:xfrm>
            </p:grpSpPr>
            <p:sp>
              <p:nvSpPr>
                <p:cNvPr id="364" name="Google Shape;364;p36"/>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6"/>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6"/>
                <p:cNvSpPr txBox="1"/>
                <p:nvPr/>
              </p:nvSpPr>
              <p:spPr>
                <a:xfrm rot="-2245873">
                  <a:off x="4639442" y="3207930"/>
                  <a:ext cx="1304523" cy="5630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Connectivity</a:t>
                  </a:r>
                  <a:endParaRPr sz="1400" b="0" i="0" u="none" strike="noStrike" cap="none">
                    <a:solidFill>
                      <a:srgbClr val="FFFFFF"/>
                    </a:solidFill>
                    <a:latin typeface="Raleway"/>
                    <a:ea typeface="Raleway"/>
                    <a:cs typeface="Raleway"/>
                    <a:sym typeface="Raleway"/>
                  </a:endParaRPr>
                </a:p>
              </p:txBody>
            </p:sp>
          </p:grpSp>
          <p:grpSp>
            <p:nvGrpSpPr>
              <p:cNvPr id="367" name="Google Shape;367;p36"/>
              <p:cNvGrpSpPr/>
              <p:nvPr/>
            </p:nvGrpSpPr>
            <p:grpSpPr>
              <a:xfrm>
                <a:off x="2090872" y="615735"/>
                <a:ext cx="2597031" cy="2626464"/>
                <a:chOff x="3263096" y="71334"/>
                <a:chExt cx="2344103" cy="2370669"/>
              </a:xfrm>
            </p:grpSpPr>
            <p:sp>
              <p:nvSpPr>
                <p:cNvPr id="368" name="Google Shape;368;p36"/>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6"/>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6"/>
                <p:cNvSpPr txBox="1"/>
                <p:nvPr/>
              </p:nvSpPr>
              <p:spPr>
                <a:xfrm>
                  <a:off x="3919788" y="1123225"/>
                  <a:ext cx="13044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Sensors</a:t>
                  </a:r>
                  <a:endParaRPr sz="1400" b="0" i="0" u="none" strike="noStrike" cap="none">
                    <a:solidFill>
                      <a:srgbClr val="FFFFFF"/>
                    </a:solidFill>
                    <a:latin typeface="Raleway"/>
                    <a:ea typeface="Raleway"/>
                    <a:cs typeface="Raleway"/>
                    <a:sym typeface="Raleway"/>
                  </a:endParaRPr>
                </a:p>
              </p:txBody>
            </p:sp>
          </p:grpSp>
          <p:grpSp>
            <p:nvGrpSpPr>
              <p:cNvPr id="371" name="Google Shape;371;p36"/>
              <p:cNvGrpSpPr/>
              <p:nvPr/>
            </p:nvGrpSpPr>
            <p:grpSpPr>
              <a:xfrm>
                <a:off x="3564613" y="1427872"/>
                <a:ext cx="2513538" cy="2707707"/>
                <a:chOff x="4593307" y="804376"/>
                <a:chExt cx="2268741" cy="2444000"/>
              </a:xfrm>
            </p:grpSpPr>
            <p:sp>
              <p:nvSpPr>
                <p:cNvPr id="372" name="Google Shape;372;p36"/>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6"/>
                <p:cNvSpPr/>
                <p:nvPr/>
              </p:nvSpPr>
              <p:spPr>
                <a:xfrm rot="-2081187">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6"/>
                <p:cNvSpPr txBox="1"/>
                <p:nvPr/>
              </p:nvSpPr>
              <p:spPr>
                <a:xfrm rot="4352156">
                  <a:off x="5032997" y="1939707"/>
                  <a:ext cx="1304532" cy="56293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Device</a:t>
                  </a:r>
                  <a:endParaRPr sz="1400" b="0" i="0" u="none" strike="noStrike" cap="none">
                    <a:solidFill>
                      <a:srgbClr val="FFFFFF"/>
                    </a:solidFill>
                    <a:latin typeface="Raleway"/>
                    <a:ea typeface="Raleway"/>
                    <a:cs typeface="Raleway"/>
                    <a:sym typeface="Raleway"/>
                  </a:endParaRPr>
                </a:p>
              </p:txBody>
            </p:sp>
          </p:grpSp>
        </p:grpSp>
        <p:grpSp>
          <p:nvGrpSpPr>
            <p:cNvPr id="375" name="Google Shape;375;p36"/>
            <p:cNvGrpSpPr/>
            <p:nvPr/>
          </p:nvGrpSpPr>
          <p:grpSpPr>
            <a:xfrm>
              <a:off x="1558731" y="1413517"/>
              <a:ext cx="3217800" cy="4330800"/>
              <a:chOff x="6664131" y="1337317"/>
              <a:chExt cx="3217800" cy="4330800"/>
            </a:xfrm>
          </p:grpSpPr>
          <p:sp>
            <p:nvSpPr>
              <p:cNvPr id="376" name="Google Shape;376;p36"/>
              <p:cNvSpPr/>
              <p:nvPr/>
            </p:nvSpPr>
            <p:spPr>
              <a:xfrm>
                <a:off x="6664131" y="1337317"/>
                <a:ext cx="3217800" cy="4330800"/>
              </a:xfrm>
              <a:prstGeom prst="roundRect">
                <a:avLst>
                  <a:gd name="adj" fmla="val 16667"/>
                </a:avLst>
              </a:prstGeom>
              <a:solidFill>
                <a:srgbClr val="A1C3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2060"/>
                    </a:solidFill>
                    <a:latin typeface="Raleway"/>
                    <a:ea typeface="Raleway"/>
                    <a:cs typeface="Raleway"/>
                    <a:sym typeface="Raleway"/>
                  </a:rPr>
                  <a:t>Smart Buildings</a:t>
                </a:r>
                <a:endParaRPr sz="2400" b="0" i="0" u="none" strike="noStrike" cap="none">
                  <a:solidFill>
                    <a:srgbClr val="002060"/>
                  </a:solidFill>
                  <a:latin typeface="Raleway"/>
                  <a:ea typeface="Raleway"/>
                  <a:cs typeface="Raleway"/>
                  <a:sym typeface="Raleway"/>
                </a:endParaRPr>
              </a:p>
            </p:txBody>
          </p:sp>
          <p:sp>
            <p:nvSpPr>
              <p:cNvPr id="377" name="Google Shape;377;p36"/>
              <p:cNvSpPr/>
              <p:nvPr/>
            </p:nvSpPr>
            <p:spPr>
              <a:xfrm>
                <a:off x="6952275" y="1758856"/>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Retail</a:t>
                </a:r>
                <a:endParaRPr sz="2200" b="0" i="0" u="none" strike="noStrike" cap="none">
                  <a:solidFill>
                    <a:srgbClr val="FFFFFF"/>
                  </a:solidFill>
                  <a:latin typeface="Raleway"/>
                  <a:ea typeface="Raleway"/>
                  <a:cs typeface="Raleway"/>
                  <a:sym typeface="Raleway"/>
                </a:endParaRPr>
              </a:p>
            </p:txBody>
          </p:sp>
          <p:sp>
            <p:nvSpPr>
              <p:cNvPr id="378" name="Google Shape;378;p36"/>
              <p:cNvSpPr/>
              <p:nvPr/>
            </p:nvSpPr>
            <p:spPr>
              <a:xfrm>
                <a:off x="6952275" y="2771993"/>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Offices</a:t>
                </a:r>
                <a:endParaRPr sz="2200" b="0" i="0" u="none" strike="noStrike" cap="none">
                  <a:solidFill>
                    <a:srgbClr val="FFFFFF"/>
                  </a:solidFill>
                  <a:latin typeface="Raleway"/>
                  <a:ea typeface="Raleway"/>
                  <a:cs typeface="Raleway"/>
                  <a:sym typeface="Raleway"/>
                </a:endParaRPr>
              </a:p>
            </p:txBody>
          </p:sp>
          <p:sp>
            <p:nvSpPr>
              <p:cNvPr id="379" name="Google Shape;379;p36"/>
              <p:cNvSpPr/>
              <p:nvPr/>
            </p:nvSpPr>
            <p:spPr>
              <a:xfrm>
                <a:off x="6952275" y="3785131"/>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Health</a:t>
                </a:r>
                <a:endParaRPr sz="2200" b="0" i="0" u="none" strike="noStrike" cap="none">
                  <a:solidFill>
                    <a:srgbClr val="FFFFFF"/>
                  </a:solidFill>
                  <a:latin typeface="Raleway"/>
                  <a:ea typeface="Raleway"/>
                  <a:cs typeface="Raleway"/>
                  <a:sym typeface="Raleway"/>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7"/>
          <p:cNvSpPr txBox="1"/>
          <p:nvPr/>
        </p:nvSpPr>
        <p:spPr>
          <a:xfrm>
            <a:off x="1668450" y="467300"/>
            <a:ext cx="8855100" cy="66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ePaper Displays: Naturally Suitable for IoT</a:t>
            </a:r>
            <a:endParaRPr sz="3000" b="0" i="0" u="none" strike="noStrike" cap="none">
              <a:solidFill>
                <a:srgbClr val="000000"/>
              </a:solidFill>
              <a:latin typeface="Arial"/>
              <a:ea typeface="Arial"/>
              <a:cs typeface="Arial"/>
              <a:sym typeface="Arial"/>
            </a:endParaRPr>
          </a:p>
        </p:txBody>
      </p:sp>
      <p:pic>
        <p:nvPicPr>
          <p:cNvPr id="385" name="Google Shape;385;p37"/>
          <p:cNvPicPr preferRelativeResize="0"/>
          <p:nvPr/>
        </p:nvPicPr>
        <p:blipFill rotWithShape="1">
          <a:blip r:embed="rId3">
            <a:alphaModFix/>
          </a:blip>
          <a:srcRect/>
          <a:stretch/>
        </p:blipFill>
        <p:spPr>
          <a:xfrm>
            <a:off x="8689314" y="6147686"/>
            <a:ext cx="2957461" cy="515754"/>
          </a:xfrm>
          <a:prstGeom prst="rect">
            <a:avLst/>
          </a:prstGeom>
          <a:noFill/>
          <a:ln>
            <a:noFill/>
          </a:ln>
        </p:spPr>
      </p:pic>
      <p:grpSp>
        <p:nvGrpSpPr>
          <p:cNvPr id="386" name="Google Shape;386;p37"/>
          <p:cNvGrpSpPr/>
          <p:nvPr/>
        </p:nvGrpSpPr>
        <p:grpSpPr>
          <a:xfrm>
            <a:off x="5120901" y="1322772"/>
            <a:ext cx="6329793" cy="363065"/>
            <a:chOff x="344488" y="670510"/>
            <a:chExt cx="3622821" cy="363065"/>
          </a:xfrm>
        </p:grpSpPr>
        <p:sp>
          <p:nvSpPr>
            <p:cNvPr id="387" name="Google Shape;387;p37"/>
            <p:cNvSpPr/>
            <p:nvPr/>
          </p:nvSpPr>
          <p:spPr>
            <a:xfrm>
              <a:off x="344488" y="670510"/>
              <a:ext cx="3622800" cy="348600"/>
            </a:xfrm>
            <a:prstGeom prst="round2SameRect">
              <a:avLst>
                <a:gd name="adj1" fmla="val 16667"/>
                <a:gd name="adj2" fmla="val 0"/>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8" name="Google Shape;388;p37"/>
            <p:cNvSpPr txBox="1"/>
            <p:nvPr/>
          </p:nvSpPr>
          <p:spPr>
            <a:xfrm>
              <a:off x="370309" y="741075"/>
              <a:ext cx="3597000" cy="246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2060"/>
                  </a:solidFill>
                  <a:latin typeface="Calibri"/>
                  <a:ea typeface="Calibri"/>
                  <a:cs typeface="Calibri"/>
                  <a:sym typeface="Calibri"/>
                </a:rPr>
                <a:t>Ultra Low Power Consumption</a:t>
              </a:r>
              <a:endParaRPr sz="1600" b="0" i="0" u="none" strike="noStrike" cap="none">
                <a:solidFill>
                  <a:srgbClr val="002060"/>
                </a:solidFill>
                <a:latin typeface="Calibri"/>
                <a:ea typeface="Calibri"/>
                <a:cs typeface="Calibri"/>
                <a:sym typeface="Calibri"/>
              </a:endParaRPr>
            </a:p>
          </p:txBody>
        </p:sp>
        <p:sp>
          <p:nvSpPr>
            <p:cNvPr id="389" name="Google Shape;389;p37"/>
            <p:cNvSpPr/>
            <p:nvPr/>
          </p:nvSpPr>
          <p:spPr>
            <a:xfrm>
              <a:off x="344488" y="1019175"/>
              <a:ext cx="3622800" cy="144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390" name="Google Shape;390;p37" descr="D:\Material\1.產品照片&amp;影片&amp;模擬\signage&amp;Architecture\Gas Station\Gas Station Sign_GDS_Jet.-2.jpg"/>
          <p:cNvPicPr preferRelativeResize="0"/>
          <p:nvPr/>
        </p:nvPicPr>
        <p:blipFill rotWithShape="1">
          <a:blip r:embed="rId4">
            <a:alphaModFix/>
          </a:blip>
          <a:srcRect r="17422"/>
          <a:stretch/>
        </p:blipFill>
        <p:spPr>
          <a:xfrm>
            <a:off x="8511799" y="4333233"/>
            <a:ext cx="2937065" cy="1652167"/>
          </a:xfrm>
          <a:prstGeom prst="rect">
            <a:avLst/>
          </a:prstGeom>
          <a:noFill/>
          <a:ln>
            <a:noFill/>
          </a:ln>
        </p:spPr>
      </p:pic>
      <p:grpSp>
        <p:nvGrpSpPr>
          <p:cNvPr id="391" name="Google Shape;391;p37"/>
          <p:cNvGrpSpPr/>
          <p:nvPr/>
        </p:nvGrpSpPr>
        <p:grpSpPr>
          <a:xfrm>
            <a:off x="5121039" y="4336438"/>
            <a:ext cx="3351125" cy="1649049"/>
            <a:chOff x="5952499" y="1212384"/>
            <a:chExt cx="4981605" cy="3268032"/>
          </a:xfrm>
        </p:grpSpPr>
        <p:pic>
          <p:nvPicPr>
            <p:cNvPr id="392" name="Google Shape;392;p37"/>
            <p:cNvPicPr preferRelativeResize="0"/>
            <p:nvPr/>
          </p:nvPicPr>
          <p:blipFill rotWithShape="1">
            <a:blip r:embed="rId5">
              <a:alphaModFix/>
            </a:blip>
            <a:srcRect/>
            <a:stretch/>
          </p:blipFill>
          <p:spPr>
            <a:xfrm>
              <a:off x="5952499" y="1212384"/>
              <a:ext cx="4981605" cy="3268032"/>
            </a:xfrm>
            <a:prstGeom prst="rect">
              <a:avLst/>
            </a:prstGeom>
            <a:noFill/>
            <a:ln>
              <a:noFill/>
            </a:ln>
          </p:spPr>
        </p:pic>
        <p:sp>
          <p:nvSpPr>
            <p:cNvPr id="393" name="Google Shape;393;p37"/>
            <p:cNvSpPr txBox="1"/>
            <p:nvPr/>
          </p:nvSpPr>
          <p:spPr>
            <a:xfrm>
              <a:off x="6178288" y="2498126"/>
              <a:ext cx="783300" cy="40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2F2F2"/>
                  </a:solidFill>
                  <a:latin typeface="Calibri"/>
                  <a:ea typeface="Calibri"/>
                  <a:cs typeface="Calibri"/>
                  <a:sym typeface="Calibri"/>
                </a:rPr>
                <a:t>LCD</a:t>
              </a:r>
              <a:endParaRPr sz="900" b="0" i="0" u="none" strike="noStrike" cap="none">
                <a:solidFill>
                  <a:srgbClr val="F2F2F2"/>
                </a:solidFill>
                <a:latin typeface="Calibri"/>
                <a:ea typeface="Calibri"/>
                <a:cs typeface="Calibri"/>
                <a:sym typeface="Calibri"/>
              </a:endParaRPr>
            </a:p>
          </p:txBody>
        </p:sp>
        <p:sp>
          <p:nvSpPr>
            <p:cNvPr id="394" name="Google Shape;394;p37"/>
            <p:cNvSpPr txBox="1"/>
            <p:nvPr/>
          </p:nvSpPr>
          <p:spPr>
            <a:xfrm>
              <a:off x="8032910" y="1997449"/>
              <a:ext cx="786600" cy="409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Calibri"/>
                  <a:ea typeface="Calibri"/>
                  <a:cs typeface="Calibri"/>
                  <a:sym typeface="Calibri"/>
                </a:rPr>
                <a:t>EPD</a:t>
              </a:r>
              <a:endParaRPr sz="900" b="0" i="0" u="none" strike="noStrike" cap="none">
                <a:solidFill>
                  <a:srgbClr val="FFFFFF"/>
                </a:solidFill>
                <a:latin typeface="Calibri"/>
                <a:ea typeface="Calibri"/>
                <a:cs typeface="Calibri"/>
                <a:sym typeface="Calibri"/>
              </a:endParaRPr>
            </a:p>
          </p:txBody>
        </p:sp>
        <p:sp>
          <p:nvSpPr>
            <p:cNvPr id="395" name="Google Shape;395;p37"/>
            <p:cNvSpPr txBox="1"/>
            <p:nvPr/>
          </p:nvSpPr>
          <p:spPr>
            <a:xfrm>
              <a:off x="9172494" y="1576989"/>
              <a:ext cx="1532400" cy="654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Calibri"/>
                  <a:ea typeface="Calibri"/>
                  <a:cs typeface="Calibri"/>
                  <a:sym typeface="Calibri"/>
                </a:rPr>
                <a:t>Traditional Paper</a:t>
              </a:r>
              <a:endParaRPr sz="900" b="0" i="0" u="none" strike="noStrike" cap="none">
                <a:solidFill>
                  <a:srgbClr val="FFFFFF"/>
                </a:solidFill>
                <a:latin typeface="Calibri"/>
                <a:ea typeface="Calibri"/>
                <a:cs typeface="Calibri"/>
                <a:sym typeface="Calibri"/>
              </a:endParaRPr>
            </a:p>
          </p:txBody>
        </p:sp>
      </p:grpSp>
      <p:sp>
        <p:nvSpPr>
          <p:cNvPr id="396" name="Google Shape;396;p37"/>
          <p:cNvSpPr/>
          <p:nvPr/>
        </p:nvSpPr>
        <p:spPr>
          <a:xfrm>
            <a:off x="5121550" y="4302825"/>
            <a:ext cx="6328500" cy="348600"/>
          </a:xfrm>
          <a:prstGeom prst="round2SameRect">
            <a:avLst>
              <a:gd name="adj1" fmla="val 16667"/>
              <a:gd name="adj2" fmla="val 0"/>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7" name="Google Shape;397;p37"/>
          <p:cNvSpPr txBox="1"/>
          <p:nvPr/>
        </p:nvSpPr>
        <p:spPr>
          <a:xfrm>
            <a:off x="5643743" y="4327234"/>
            <a:ext cx="51540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2060"/>
                </a:solidFill>
                <a:latin typeface="Calibri"/>
                <a:ea typeface="Calibri"/>
                <a:cs typeface="Calibri"/>
                <a:sym typeface="Calibri"/>
              </a:rPr>
              <a:t>Outdoor Readability</a:t>
            </a:r>
            <a:endParaRPr sz="1600" b="0" i="0" u="none" strike="noStrike" cap="none">
              <a:solidFill>
                <a:srgbClr val="002060"/>
              </a:solidFill>
              <a:latin typeface="Calibri"/>
              <a:ea typeface="Calibri"/>
              <a:cs typeface="Calibri"/>
              <a:sym typeface="Calibri"/>
            </a:endParaRPr>
          </a:p>
        </p:txBody>
      </p:sp>
      <p:pic>
        <p:nvPicPr>
          <p:cNvPr id="398" name="Google Shape;398;p37" descr="D:\Material\1.產品照片&amp;影片&amp;模擬\signage&amp;Architecture\Bus. Bus Stop\新北石門洞\新北石門洞_修_小檔.jpg"/>
          <p:cNvPicPr preferRelativeResize="0"/>
          <p:nvPr/>
        </p:nvPicPr>
        <p:blipFill rotWithShape="1">
          <a:blip r:embed="rId6">
            <a:alphaModFix/>
          </a:blip>
          <a:srcRect t="9869" b="22852"/>
          <a:stretch/>
        </p:blipFill>
        <p:spPr>
          <a:xfrm>
            <a:off x="5121500" y="1685825"/>
            <a:ext cx="2381922" cy="2471819"/>
          </a:xfrm>
          <a:prstGeom prst="rect">
            <a:avLst/>
          </a:prstGeom>
          <a:noFill/>
          <a:ln>
            <a:noFill/>
          </a:ln>
        </p:spPr>
      </p:pic>
      <p:sp>
        <p:nvSpPr>
          <p:cNvPr id="399" name="Google Shape;399;p37"/>
          <p:cNvSpPr txBox="1"/>
          <p:nvPr/>
        </p:nvSpPr>
        <p:spPr>
          <a:xfrm>
            <a:off x="751727" y="1293452"/>
            <a:ext cx="4004400" cy="1192500"/>
          </a:xfrm>
          <a:prstGeom prst="rect">
            <a:avLst/>
          </a:prstGeom>
          <a:noFill/>
          <a:ln>
            <a:noFill/>
          </a:ln>
        </p:spPr>
        <p:txBody>
          <a:bodyPr spcFirstLastPara="1" wrap="square" lIns="91425" tIns="45700" rIns="91425" bIns="45700" anchor="t" anchorCtr="0">
            <a:noAutofit/>
          </a:bodyPr>
          <a:lstStyle/>
          <a:p>
            <a:pPr marL="92075" marR="0" lvl="0" indent="-92075" algn="l" rtl="0">
              <a:lnSpc>
                <a:spcPct val="100000"/>
              </a:lnSpc>
              <a:spcBef>
                <a:spcPts val="0"/>
              </a:spcBef>
              <a:spcAft>
                <a:spcPts val="0"/>
              </a:spcAft>
              <a:buClr>
                <a:srgbClr val="FFFFFF"/>
              </a:buClr>
              <a:buSzPts val="1600"/>
              <a:buFont typeface="Raleway"/>
              <a:buChar char="•"/>
            </a:pPr>
            <a:r>
              <a:rPr lang="en-US" sz="1600" b="0" i="1" u="none" strike="noStrike" cap="none">
                <a:solidFill>
                  <a:srgbClr val="FFFFFF"/>
                </a:solidFill>
                <a:latin typeface="Raleway"/>
                <a:ea typeface="Raleway"/>
                <a:cs typeface="Raleway"/>
                <a:sym typeface="Raleway"/>
              </a:rPr>
              <a:t>Bi-Stable: Zero power needed to hold an image</a:t>
            </a:r>
            <a:endParaRPr sz="1600" b="0" i="0" u="none" strike="noStrike" cap="none">
              <a:solidFill>
                <a:srgbClr val="FFFFFF"/>
              </a:solidFill>
              <a:latin typeface="Raleway"/>
              <a:ea typeface="Raleway"/>
              <a:cs typeface="Raleway"/>
              <a:sym typeface="Raleway"/>
            </a:endParaRPr>
          </a:p>
          <a:p>
            <a:pPr marL="92075" marR="0" lvl="0" indent="-92075" algn="l" rtl="0">
              <a:lnSpc>
                <a:spcPct val="100000"/>
              </a:lnSpc>
              <a:spcBef>
                <a:spcPts val="900"/>
              </a:spcBef>
              <a:spcAft>
                <a:spcPts val="0"/>
              </a:spcAft>
              <a:buClr>
                <a:srgbClr val="FFFFFF"/>
              </a:buClr>
              <a:buSzPts val="1600"/>
              <a:buFont typeface="Raleway"/>
              <a:buChar char="•"/>
            </a:pPr>
            <a:r>
              <a:rPr lang="en-US" sz="1600" b="0" i="1" u="none" strike="noStrike" cap="none">
                <a:solidFill>
                  <a:srgbClr val="FFFFFF"/>
                </a:solidFill>
                <a:latin typeface="Raleway"/>
                <a:ea typeface="Raleway"/>
                <a:cs typeface="Raleway"/>
                <a:sym typeface="Raleway"/>
              </a:rPr>
              <a:t>Reflective Display: No backlight, No Blue Light Hazard</a:t>
            </a:r>
            <a:endParaRPr sz="1600" b="0" i="0" u="none" strike="noStrike" cap="none">
              <a:solidFill>
                <a:srgbClr val="FFFFFF"/>
              </a:solidFill>
              <a:latin typeface="Raleway"/>
              <a:ea typeface="Raleway"/>
              <a:cs typeface="Raleway"/>
              <a:sym typeface="Raleway"/>
            </a:endParaRPr>
          </a:p>
        </p:txBody>
      </p:sp>
      <p:sp>
        <p:nvSpPr>
          <p:cNvPr id="400" name="Google Shape;400;p37"/>
          <p:cNvSpPr txBox="1"/>
          <p:nvPr/>
        </p:nvSpPr>
        <p:spPr>
          <a:xfrm>
            <a:off x="3425761" y="3916509"/>
            <a:ext cx="1053900" cy="3489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Sunlight</a:t>
            </a:r>
            <a:endParaRPr sz="1400" b="0" i="0" u="none" strike="noStrike" cap="none">
              <a:solidFill>
                <a:srgbClr val="CDD4EA"/>
              </a:solidFill>
              <a:latin typeface="Arial"/>
              <a:ea typeface="Arial"/>
              <a:cs typeface="Arial"/>
              <a:sym typeface="Arial"/>
            </a:endParaRPr>
          </a:p>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Readable</a:t>
            </a:r>
            <a:endParaRPr sz="1200" b="0" i="0" u="none" strike="noStrike" cap="none">
              <a:solidFill>
                <a:srgbClr val="CDD4EA"/>
              </a:solidFill>
              <a:latin typeface="Calibri"/>
              <a:ea typeface="Calibri"/>
              <a:cs typeface="Calibri"/>
              <a:sym typeface="Calibri"/>
            </a:endParaRPr>
          </a:p>
        </p:txBody>
      </p:sp>
      <p:sp>
        <p:nvSpPr>
          <p:cNvPr id="401" name="Google Shape;401;p37"/>
          <p:cNvSpPr txBox="1"/>
          <p:nvPr/>
        </p:nvSpPr>
        <p:spPr>
          <a:xfrm>
            <a:off x="620632" y="4966410"/>
            <a:ext cx="1143600" cy="2205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Always On</a:t>
            </a:r>
            <a:endParaRPr sz="1200" b="0" i="0" u="none" strike="noStrike" cap="none">
              <a:solidFill>
                <a:srgbClr val="CDD4EA"/>
              </a:solidFill>
              <a:latin typeface="Calibri"/>
              <a:ea typeface="Calibri"/>
              <a:cs typeface="Calibri"/>
              <a:sym typeface="Calibri"/>
            </a:endParaRPr>
          </a:p>
        </p:txBody>
      </p:sp>
      <p:sp>
        <p:nvSpPr>
          <p:cNvPr id="402" name="Google Shape;402;p37"/>
          <p:cNvSpPr txBox="1"/>
          <p:nvPr/>
        </p:nvSpPr>
        <p:spPr>
          <a:xfrm>
            <a:off x="1967805" y="4966410"/>
            <a:ext cx="1262400" cy="2205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Paper-Like</a:t>
            </a:r>
            <a:endParaRPr sz="1200" b="0" i="0" u="none" strike="noStrike" cap="none">
              <a:solidFill>
                <a:srgbClr val="CDD4EA"/>
              </a:solidFill>
              <a:latin typeface="Calibri"/>
              <a:ea typeface="Calibri"/>
              <a:cs typeface="Calibri"/>
              <a:sym typeface="Calibri"/>
            </a:endParaRPr>
          </a:p>
        </p:txBody>
      </p:sp>
      <p:sp>
        <p:nvSpPr>
          <p:cNvPr id="403" name="Google Shape;403;p37"/>
          <p:cNvSpPr txBox="1"/>
          <p:nvPr/>
        </p:nvSpPr>
        <p:spPr>
          <a:xfrm>
            <a:off x="3206161" y="4920046"/>
            <a:ext cx="1493100" cy="3489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Wide Viewing</a:t>
            </a:r>
            <a:endParaRPr sz="1400" b="0" i="0" u="none" strike="noStrike" cap="none">
              <a:solidFill>
                <a:srgbClr val="CDD4EA"/>
              </a:solidFill>
              <a:latin typeface="Arial"/>
              <a:ea typeface="Arial"/>
              <a:cs typeface="Arial"/>
              <a:sym typeface="Arial"/>
            </a:endParaRPr>
          </a:p>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Angle</a:t>
            </a:r>
            <a:endParaRPr sz="1200" b="0" i="0" u="none" strike="noStrike" cap="none">
              <a:solidFill>
                <a:srgbClr val="CDD4EA"/>
              </a:solidFill>
              <a:latin typeface="Calibri"/>
              <a:ea typeface="Calibri"/>
              <a:cs typeface="Calibri"/>
              <a:sym typeface="Calibri"/>
            </a:endParaRPr>
          </a:p>
        </p:txBody>
      </p:sp>
      <p:sp>
        <p:nvSpPr>
          <p:cNvPr id="404" name="Google Shape;404;p37"/>
          <p:cNvSpPr txBox="1"/>
          <p:nvPr/>
        </p:nvSpPr>
        <p:spPr>
          <a:xfrm>
            <a:off x="457432" y="3916509"/>
            <a:ext cx="1470000" cy="3489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Low Power</a:t>
            </a:r>
            <a:endParaRPr sz="1400" b="0" i="0" u="none" strike="noStrike" cap="none">
              <a:solidFill>
                <a:srgbClr val="CDD4EA"/>
              </a:solidFill>
              <a:latin typeface="Arial"/>
              <a:ea typeface="Arial"/>
              <a:cs typeface="Arial"/>
              <a:sym typeface="Arial"/>
            </a:endParaRPr>
          </a:p>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Consumption</a:t>
            </a:r>
            <a:endParaRPr sz="1200" b="0" i="0" u="none" strike="noStrike" cap="none">
              <a:solidFill>
                <a:srgbClr val="CDD4EA"/>
              </a:solidFill>
              <a:latin typeface="Calibri"/>
              <a:ea typeface="Calibri"/>
              <a:cs typeface="Calibri"/>
              <a:sym typeface="Calibri"/>
            </a:endParaRPr>
          </a:p>
        </p:txBody>
      </p:sp>
      <p:sp>
        <p:nvSpPr>
          <p:cNvPr id="405" name="Google Shape;405;p37"/>
          <p:cNvSpPr txBox="1"/>
          <p:nvPr/>
        </p:nvSpPr>
        <p:spPr>
          <a:xfrm>
            <a:off x="2072055" y="3916509"/>
            <a:ext cx="1053900" cy="3573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Easy on The Eyes</a:t>
            </a:r>
            <a:endParaRPr sz="1200" b="0" i="0" u="none" strike="noStrike" cap="none">
              <a:solidFill>
                <a:srgbClr val="CDD4EA"/>
              </a:solidFill>
              <a:latin typeface="Calibri"/>
              <a:ea typeface="Calibri"/>
              <a:cs typeface="Calibri"/>
              <a:sym typeface="Calibri"/>
            </a:endParaRPr>
          </a:p>
        </p:txBody>
      </p:sp>
      <p:sp>
        <p:nvSpPr>
          <p:cNvPr id="406" name="Google Shape;406;p37"/>
          <p:cNvSpPr/>
          <p:nvPr/>
        </p:nvSpPr>
        <p:spPr>
          <a:xfrm rot="5400000">
            <a:off x="1414439" y="2302144"/>
            <a:ext cx="775800" cy="1502700"/>
          </a:xfrm>
          <a:prstGeom prst="hexagon">
            <a:avLst>
              <a:gd name="adj" fmla="val 25000"/>
              <a:gd name="vf" fmla="val 115470"/>
            </a:avLst>
          </a:prstGeom>
          <a:solidFill>
            <a:srgbClr val="78C2C6"/>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07" name="Google Shape;407;p37"/>
          <p:cNvSpPr/>
          <p:nvPr/>
        </p:nvSpPr>
        <p:spPr>
          <a:xfrm>
            <a:off x="1197123" y="2889871"/>
            <a:ext cx="12567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Bi-Stable</a:t>
            </a:r>
            <a:endParaRPr sz="1600" b="1" i="0" u="none" strike="noStrike" cap="none">
              <a:solidFill>
                <a:srgbClr val="FFFFFF"/>
              </a:solidFill>
              <a:latin typeface="Raleway"/>
              <a:ea typeface="Raleway"/>
              <a:cs typeface="Raleway"/>
              <a:sym typeface="Raleway"/>
            </a:endParaRPr>
          </a:p>
        </p:txBody>
      </p:sp>
      <p:sp>
        <p:nvSpPr>
          <p:cNvPr id="408" name="Google Shape;408;p37"/>
          <p:cNvSpPr/>
          <p:nvPr/>
        </p:nvSpPr>
        <p:spPr>
          <a:xfrm rot="5400000">
            <a:off x="2963843" y="2301243"/>
            <a:ext cx="775800" cy="1504500"/>
          </a:xfrm>
          <a:prstGeom prst="hexagon">
            <a:avLst>
              <a:gd name="adj" fmla="val 25000"/>
              <a:gd name="vf" fmla="val 115470"/>
            </a:avLst>
          </a:prstGeom>
          <a:solidFill>
            <a:srgbClr val="78C2C6"/>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09" name="Google Shape;409;p37"/>
          <p:cNvSpPr/>
          <p:nvPr/>
        </p:nvSpPr>
        <p:spPr>
          <a:xfrm>
            <a:off x="2682368" y="2889871"/>
            <a:ext cx="13620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Reflective</a:t>
            </a:r>
            <a:endParaRPr sz="1600" b="1" i="0" u="none" strike="noStrike" cap="none">
              <a:solidFill>
                <a:srgbClr val="FFFFFF"/>
              </a:solidFill>
              <a:latin typeface="Raleway"/>
              <a:ea typeface="Raleway"/>
              <a:cs typeface="Raleway"/>
              <a:sym typeface="Raleway"/>
            </a:endParaRPr>
          </a:p>
        </p:txBody>
      </p:sp>
      <p:pic>
        <p:nvPicPr>
          <p:cNvPr id="410" name="Google Shape;410;p37"/>
          <p:cNvPicPr preferRelativeResize="0"/>
          <p:nvPr/>
        </p:nvPicPr>
        <p:blipFill rotWithShape="1">
          <a:blip r:embed="rId7">
            <a:alphaModFix/>
          </a:blip>
          <a:srcRect/>
          <a:stretch/>
        </p:blipFill>
        <p:spPr>
          <a:xfrm>
            <a:off x="980595" y="3628471"/>
            <a:ext cx="423673" cy="210312"/>
          </a:xfrm>
          <a:prstGeom prst="rect">
            <a:avLst/>
          </a:prstGeom>
          <a:noFill/>
          <a:ln>
            <a:noFill/>
          </a:ln>
        </p:spPr>
      </p:pic>
      <p:pic>
        <p:nvPicPr>
          <p:cNvPr id="411" name="Google Shape;411;p37"/>
          <p:cNvPicPr preferRelativeResize="0"/>
          <p:nvPr/>
        </p:nvPicPr>
        <p:blipFill rotWithShape="1">
          <a:blip r:embed="rId8">
            <a:alphaModFix/>
          </a:blip>
          <a:srcRect/>
          <a:stretch/>
        </p:blipFill>
        <p:spPr>
          <a:xfrm>
            <a:off x="986692" y="4511340"/>
            <a:ext cx="411481" cy="377953"/>
          </a:xfrm>
          <a:prstGeom prst="rect">
            <a:avLst/>
          </a:prstGeom>
          <a:noFill/>
          <a:ln>
            <a:noFill/>
          </a:ln>
        </p:spPr>
      </p:pic>
      <p:pic>
        <p:nvPicPr>
          <p:cNvPr id="412" name="Google Shape;412;p37"/>
          <p:cNvPicPr preferRelativeResize="0"/>
          <p:nvPr/>
        </p:nvPicPr>
        <p:blipFill rotWithShape="1">
          <a:blip r:embed="rId9">
            <a:alphaModFix/>
          </a:blip>
          <a:srcRect/>
          <a:stretch/>
        </p:blipFill>
        <p:spPr>
          <a:xfrm>
            <a:off x="2368881" y="3602563"/>
            <a:ext cx="460249" cy="262129"/>
          </a:xfrm>
          <a:prstGeom prst="rect">
            <a:avLst/>
          </a:prstGeom>
          <a:noFill/>
          <a:ln>
            <a:noFill/>
          </a:ln>
        </p:spPr>
      </p:pic>
      <p:pic>
        <p:nvPicPr>
          <p:cNvPr id="413" name="Google Shape;413;p37"/>
          <p:cNvPicPr preferRelativeResize="0"/>
          <p:nvPr/>
        </p:nvPicPr>
        <p:blipFill rotWithShape="1">
          <a:blip r:embed="rId10">
            <a:alphaModFix/>
          </a:blip>
          <a:srcRect/>
          <a:stretch/>
        </p:blipFill>
        <p:spPr>
          <a:xfrm>
            <a:off x="2470989" y="4528105"/>
            <a:ext cx="256033" cy="344425"/>
          </a:xfrm>
          <a:prstGeom prst="rect">
            <a:avLst/>
          </a:prstGeom>
          <a:noFill/>
          <a:ln>
            <a:noFill/>
          </a:ln>
        </p:spPr>
      </p:pic>
      <p:pic>
        <p:nvPicPr>
          <p:cNvPr id="414" name="Google Shape;414;p37"/>
          <p:cNvPicPr preferRelativeResize="0"/>
          <p:nvPr/>
        </p:nvPicPr>
        <p:blipFill rotWithShape="1">
          <a:blip r:embed="rId11">
            <a:alphaModFix/>
          </a:blip>
          <a:srcRect/>
          <a:stretch/>
        </p:blipFill>
        <p:spPr>
          <a:xfrm>
            <a:off x="3771355" y="3550748"/>
            <a:ext cx="362713" cy="365761"/>
          </a:xfrm>
          <a:prstGeom prst="rect">
            <a:avLst/>
          </a:prstGeom>
          <a:noFill/>
          <a:ln>
            <a:noFill/>
          </a:ln>
        </p:spPr>
      </p:pic>
      <p:pic>
        <p:nvPicPr>
          <p:cNvPr id="415" name="Google Shape;415;p37"/>
          <p:cNvPicPr preferRelativeResize="0"/>
          <p:nvPr/>
        </p:nvPicPr>
        <p:blipFill rotWithShape="1">
          <a:blip r:embed="rId12">
            <a:alphaModFix/>
          </a:blip>
          <a:srcRect/>
          <a:stretch/>
        </p:blipFill>
        <p:spPr>
          <a:xfrm>
            <a:off x="3693631" y="4482480"/>
            <a:ext cx="518161" cy="338329"/>
          </a:xfrm>
          <a:prstGeom prst="rect">
            <a:avLst/>
          </a:prstGeom>
          <a:noFill/>
          <a:ln>
            <a:noFill/>
          </a:ln>
        </p:spPr>
      </p:pic>
      <p:sp>
        <p:nvSpPr>
          <p:cNvPr id="416" name="Google Shape;416;p37"/>
          <p:cNvSpPr txBox="1"/>
          <p:nvPr/>
        </p:nvSpPr>
        <p:spPr>
          <a:xfrm>
            <a:off x="1972605" y="5943054"/>
            <a:ext cx="1252800" cy="3507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Light</a:t>
            </a:r>
            <a:endParaRPr sz="1400" b="0" i="0" u="none" strike="noStrike" cap="none">
              <a:solidFill>
                <a:srgbClr val="CDD4EA"/>
              </a:solidFill>
              <a:latin typeface="Arial"/>
              <a:ea typeface="Arial"/>
              <a:cs typeface="Arial"/>
              <a:sym typeface="Arial"/>
            </a:endParaRPr>
          </a:p>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Weight</a:t>
            </a:r>
            <a:endParaRPr sz="1200" b="0" i="0" u="none" strike="noStrike" cap="none">
              <a:solidFill>
                <a:srgbClr val="CDD4EA"/>
              </a:solidFill>
              <a:latin typeface="Calibri"/>
              <a:ea typeface="Calibri"/>
              <a:cs typeface="Calibri"/>
              <a:sym typeface="Calibri"/>
            </a:endParaRPr>
          </a:p>
        </p:txBody>
      </p:sp>
      <p:sp>
        <p:nvSpPr>
          <p:cNvPr id="417" name="Google Shape;417;p37"/>
          <p:cNvSpPr txBox="1"/>
          <p:nvPr/>
        </p:nvSpPr>
        <p:spPr>
          <a:xfrm>
            <a:off x="566032" y="5985403"/>
            <a:ext cx="1252800" cy="2292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Flexible</a:t>
            </a:r>
            <a:endParaRPr sz="1200" b="0" i="0" u="none" strike="noStrike" cap="none">
              <a:solidFill>
                <a:srgbClr val="CDD4EA"/>
              </a:solidFill>
              <a:latin typeface="Calibri"/>
              <a:ea typeface="Calibri"/>
              <a:cs typeface="Calibri"/>
              <a:sym typeface="Calibri"/>
            </a:endParaRPr>
          </a:p>
        </p:txBody>
      </p:sp>
      <p:sp>
        <p:nvSpPr>
          <p:cNvPr id="418" name="Google Shape;418;p37"/>
          <p:cNvSpPr txBox="1"/>
          <p:nvPr/>
        </p:nvSpPr>
        <p:spPr>
          <a:xfrm>
            <a:off x="3326311" y="5950201"/>
            <a:ext cx="1252800" cy="350700"/>
          </a:xfrm>
          <a:prstGeom prst="rect">
            <a:avLst/>
          </a:prstGeom>
          <a:noFill/>
          <a:ln>
            <a:noFill/>
          </a:ln>
        </p:spPr>
        <p:txBody>
          <a:bodyPr spcFirstLastPara="1" wrap="square" lIns="91425" tIns="45700" rIns="91425" bIns="45700" anchor="t" anchorCtr="0">
            <a:noAutofit/>
          </a:bodyPr>
          <a:lstStyle/>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Shatter</a:t>
            </a:r>
            <a:endParaRPr sz="1400" b="0" i="0" u="none" strike="noStrike" cap="none">
              <a:solidFill>
                <a:srgbClr val="CDD4EA"/>
              </a:solidFill>
              <a:latin typeface="Arial"/>
              <a:ea typeface="Arial"/>
              <a:cs typeface="Arial"/>
              <a:sym typeface="Arial"/>
            </a:endParaRPr>
          </a:p>
          <a:p>
            <a:pPr marL="0" marR="0" lvl="0" indent="0" algn="ctr" rtl="0">
              <a:lnSpc>
                <a:spcPct val="83333"/>
              </a:lnSpc>
              <a:spcBef>
                <a:spcPts val="0"/>
              </a:spcBef>
              <a:spcAft>
                <a:spcPts val="0"/>
              </a:spcAft>
              <a:buClr>
                <a:srgbClr val="000000"/>
              </a:buClr>
              <a:buSzPts val="1200"/>
              <a:buFont typeface="Arial"/>
              <a:buNone/>
            </a:pPr>
            <a:r>
              <a:rPr lang="en-US" sz="1200" b="0" i="0" u="none" strike="noStrike" cap="none">
                <a:solidFill>
                  <a:srgbClr val="CDD4EA"/>
                </a:solidFill>
                <a:latin typeface="Calibri"/>
                <a:ea typeface="Calibri"/>
                <a:cs typeface="Calibri"/>
                <a:sym typeface="Calibri"/>
              </a:rPr>
              <a:t>proof</a:t>
            </a:r>
            <a:endParaRPr sz="1200" b="0" i="0" u="none" strike="noStrike" cap="none">
              <a:solidFill>
                <a:srgbClr val="CDD4EA"/>
              </a:solidFill>
              <a:latin typeface="Calibri"/>
              <a:ea typeface="Calibri"/>
              <a:cs typeface="Calibri"/>
              <a:sym typeface="Calibri"/>
            </a:endParaRPr>
          </a:p>
        </p:txBody>
      </p:sp>
      <p:pic>
        <p:nvPicPr>
          <p:cNvPr id="419" name="Google Shape;419;p37"/>
          <p:cNvPicPr preferRelativeResize="0"/>
          <p:nvPr/>
        </p:nvPicPr>
        <p:blipFill rotWithShape="1">
          <a:blip r:embed="rId13">
            <a:alphaModFix/>
          </a:blip>
          <a:srcRect/>
          <a:stretch/>
        </p:blipFill>
        <p:spPr>
          <a:xfrm>
            <a:off x="3742399" y="5480196"/>
            <a:ext cx="420625" cy="396241"/>
          </a:xfrm>
          <a:prstGeom prst="rect">
            <a:avLst/>
          </a:prstGeom>
          <a:noFill/>
          <a:ln>
            <a:noFill/>
          </a:ln>
        </p:spPr>
      </p:pic>
      <p:pic>
        <p:nvPicPr>
          <p:cNvPr id="420" name="Google Shape;420;p37"/>
          <p:cNvPicPr preferRelativeResize="0"/>
          <p:nvPr/>
        </p:nvPicPr>
        <p:blipFill rotWithShape="1">
          <a:blip r:embed="rId14">
            <a:alphaModFix/>
          </a:blip>
          <a:srcRect/>
          <a:stretch/>
        </p:blipFill>
        <p:spPr>
          <a:xfrm>
            <a:off x="1020220" y="5510675"/>
            <a:ext cx="344425" cy="335281"/>
          </a:xfrm>
          <a:prstGeom prst="rect">
            <a:avLst/>
          </a:prstGeom>
          <a:noFill/>
          <a:ln>
            <a:noFill/>
          </a:ln>
        </p:spPr>
      </p:pic>
      <p:pic>
        <p:nvPicPr>
          <p:cNvPr id="421" name="Google Shape;421;p37"/>
          <p:cNvPicPr preferRelativeResize="0"/>
          <p:nvPr/>
        </p:nvPicPr>
        <p:blipFill rotWithShape="1">
          <a:blip r:embed="rId15">
            <a:alphaModFix/>
          </a:blip>
          <a:srcRect/>
          <a:stretch/>
        </p:blipFill>
        <p:spPr>
          <a:xfrm>
            <a:off x="2381073" y="5526549"/>
            <a:ext cx="435865" cy="292609"/>
          </a:xfrm>
          <a:prstGeom prst="rect">
            <a:avLst/>
          </a:prstGeom>
          <a:noFill/>
          <a:ln>
            <a:noFill/>
          </a:ln>
        </p:spPr>
      </p:pic>
      <p:pic>
        <p:nvPicPr>
          <p:cNvPr id="422" name="Google Shape;422;p37"/>
          <p:cNvPicPr preferRelativeResize="0"/>
          <p:nvPr/>
        </p:nvPicPr>
        <p:blipFill rotWithShape="1">
          <a:blip r:embed="rId16">
            <a:alphaModFix/>
          </a:blip>
          <a:srcRect l="20949" t="6059" r="18044"/>
          <a:stretch/>
        </p:blipFill>
        <p:spPr>
          <a:xfrm>
            <a:off x="7542241" y="1685825"/>
            <a:ext cx="3907203" cy="24718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8"/>
          <p:cNvSpPr txBox="1"/>
          <p:nvPr/>
        </p:nvSpPr>
        <p:spPr>
          <a:xfrm>
            <a:off x="1663061"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Benefits of Batter Free IOT Devices</a:t>
            </a:r>
            <a:endParaRPr sz="3000" b="0" i="0" u="none" strike="noStrike" cap="none">
              <a:solidFill>
                <a:srgbClr val="000000"/>
              </a:solidFill>
              <a:latin typeface="Arial"/>
              <a:ea typeface="Arial"/>
              <a:cs typeface="Arial"/>
              <a:sym typeface="Arial"/>
            </a:endParaRPr>
          </a:p>
        </p:txBody>
      </p:sp>
      <p:pic>
        <p:nvPicPr>
          <p:cNvPr id="428" name="Google Shape;428;p38"/>
          <p:cNvPicPr preferRelativeResize="0"/>
          <p:nvPr/>
        </p:nvPicPr>
        <p:blipFill rotWithShape="1">
          <a:blip r:embed="rId3">
            <a:alphaModFix/>
          </a:blip>
          <a:srcRect/>
          <a:stretch/>
        </p:blipFill>
        <p:spPr>
          <a:xfrm>
            <a:off x="8689314" y="6147686"/>
            <a:ext cx="2957461" cy="515754"/>
          </a:xfrm>
          <a:prstGeom prst="rect">
            <a:avLst/>
          </a:prstGeom>
          <a:noFill/>
          <a:ln>
            <a:noFill/>
          </a:ln>
        </p:spPr>
      </p:pic>
      <p:grpSp>
        <p:nvGrpSpPr>
          <p:cNvPr id="429" name="Google Shape;429;p38"/>
          <p:cNvGrpSpPr/>
          <p:nvPr/>
        </p:nvGrpSpPr>
        <p:grpSpPr>
          <a:xfrm>
            <a:off x="1663061" y="5051058"/>
            <a:ext cx="8636917" cy="857786"/>
            <a:chOff x="1593000" y="2322567"/>
            <a:chExt cx="2939827" cy="643356"/>
          </a:xfrm>
        </p:grpSpPr>
        <p:sp>
          <p:nvSpPr>
            <p:cNvPr id="430" name="Google Shape;430;p38"/>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1" name="Google Shape;431;p38"/>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2" name="Google Shape;432;p3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Safe</a:t>
              </a:r>
              <a:endParaRPr sz="2400" b="0" i="0" u="none" strike="noStrike" cap="none">
                <a:solidFill>
                  <a:srgbClr val="FFFFFF"/>
                </a:solidFill>
                <a:latin typeface="Raleway"/>
                <a:ea typeface="Raleway"/>
                <a:cs typeface="Raleway"/>
                <a:sym typeface="Raleway"/>
              </a:endParaRPr>
            </a:p>
          </p:txBody>
        </p:sp>
        <p:sp>
          <p:nvSpPr>
            <p:cNvPr id="433" name="Google Shape;433;p38"/>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4" name="Google Shape;434;p38"/>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5</a:t>
              </a:r>
              <a:endParaRPr sz="2400" b="1" i="0" u="none" strike="noStrike" cap="none">
                <a:solidFill>
                  <a:srgbClr val="FFFFFF"/>
                </a:solidFill>
                <a:latin typeface="Raleway"/>
                <a:ea typeface="Raleway"/>
                <a:cs typeface="Raleway"/>
                <a:sym typeface="Raleway"/>
              </a:endParaRPr>
            </a:p>
          </p:txBody>
        </p:sp>
      </p:grpSp>
      <p:grpSp>
        <p:nvGrpSpPr>
          <p:cNvPr id="435" name="Google Shape;435;p38"/>
          <p:cNvGrpSpPr/>
          <p:nvPr/>
        </p:nvGrpSpPr>
        <p:grpSpPr>
          <a:xfrm>
            <a:off x="1663061" y="4177902"/>
            <a:ext cx="8636917" cy="857786"/>
            <a:chOff x="1593000" y="2322567"/>
            <a:chExt cx="2939827" cy="643356"/>
          </a:xfrm>
        </p:grpSpPr>
        <p:sp>
          <p:nvSpPr>
            <p:cNvPr id="436" name="Google Shape;436;p38"/>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7" name="Google Shape;437;p38"/>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8" name="Google Shape;438;p3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Low Cost</a:t>
              </a:r>
              <a:endParaRPr sz="2400" b="0" i="0" u="none" strike="noStrike" cap="none">
                <a:solidFill>
                  <a:srgbClr val="FFFFFF"/>
                </a:solidFill>
                <a:latin typeface="Raleway"/>
                <a:ea typeface="Raleway"/>
                <a:cs typeface="Raleway"/>
                <a:sym typeface="Raleway"/>
              </a:endParaRPr>
            </a:p>
          </p:txBody>
        </p:sp>
        <p:sp>
          <p:nvSpPr>
            <p:cNvPr id="439" name="Google Shape;439;p38"/>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0" name="Google Shape;440;p38"/>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4</a:t>
              </a:r>
              <a:endParaRPr sz="2400" b="1" i="0" u="none" strike="noStrike" cap="none">
                <a:solidFill>
                  <a:srgbClr val="FFFFFF"/>
                </a:solidFill>
                <a:latin typeface="Raleway"/>
                <a:ea typeface="Raleway"/>
                <a:cs typeface="Raleway"/>
                <a:sym typeface="Raleway"/>
              </a:endParaRPr>
            </a:p>
          </p:txBody>
        </p:sp>
      </p:grpSp>
      <p:grpSp>
        <p:nvGrpSpPr>
          <p:cNvPr id="441" name="Google Shape;441;p38"/>
          <p:cNvGrpSpPr/>
          <p:nvPr/>
        </p:nvGrpSpPr>
        <p:grpSpPr>
          <a:xfrm>
            <a:off x="1663061" y="3304710"/>
            <a:ext cx="8636917" cy="857786"/>
            <a:chOff x="1593000" y="2322567"/>
            <a:chExt cx="2939827" cy="643356"/>
          </a:xfrm>
        </p:grpSpPr>
        <p:sp>
          <p:nvSpPr>
            <p:cNvPr id="442" name="Google Shape;442;p38"/>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3" name="Google Shape;443;p38"/>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4" name="Google Shape;444;p3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Thin , Flexible, and Light</a:t>
              </a:r>
              <a:endParaRPr sz="2400" b="0" i="0" u="none" strike="noStrike" cap="none">
                <a:solidFill>
                  <a:srgbClr val="FFFFFF"/>
                </a:solidFill>
                <a:latin typeface="Raleway"/>
                <a:ea typeface="Raleway"/>
                <a:cs typeface="Raleway"/>
                <a:sym typeface="Raleway"/>
              </a:endParaRPr>
            </a:p>
          </p:txBody>
        </p:sp>
        <p:sp>
          <p:nvSpPr>
            <p:cNvPr id="445" name="Google Shape;445;p38"/>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6" name="Google Shape;446;p38"/>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3</a:t>
              </a:r>
              <a:endParaRPr sz="2400" b="1" i="0" u="none" strike="noStrike" cap="none">
                <a:solidFill>
                  <a:srgbClr val="FFFFFF"/>
                </a:solidFill>
                <a:latin typeface="Raleway"/>
                <a:ea typeface="Raleway"/>
                <a:cs typeface="Raleway"/>
                <a:sym typeface="Raleway"/>
              </a:endParaRPr>
            </a:p>
          </p:txBody>
        </p:sp>
      </p:grpSp>
      <p:grpSp>
        <p:nvGrpSpPr>
          <p:cNvPr id="447" name="Google Shape;447;p38"/>
          <p:cNvGrpSpPr/>
          <p:nvPr/>
        </p:nvGrpSpPr>
        <p:grpSpPr>
          <a:xfrm>
            <a:off x="1663061" y="1558396"/>
            <a:ext cx="8636917" cy="857786"/>
            <a:chOff x="1593000" y="2322567"/>
            <a:chExt cx="2939827" cy="643356"/>
          </a:xfrm>
        </p:grpSpPr>
        <p:sp>
          <p:nvSpPr>
            <p:cNvPr id="448" name="Google Shape;448;p38"/>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9" name="Google Shape;449;p38"/>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50" name="Google Shape;450;p3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Long Product Life</a:t>
              </a:r>
              <a:endParaRPr sz="2400" b="0" i="0" u="none" strike="noStrike" cap="none">
                <a:solidFill>
                  <a:srgbClr val="FFFFFF"/>
                </a:solidFill>
                <a:latin typeface="Raleway"/>
                <a:ea typeface="Raleway"/>
                <a:cs typeface="Raleway"/>
                <a:sym typeface="Raleway"/>
              </a:endParaRPr>
            </a:p>
          </p:txBody>
        </p:sp>
        <p:sp>
          <p:nvSpPr>
            <p:cNvPr id="451" name="Google Shape;451;p38"/>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52" name="Google Shape;452;p38"/>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1</a:t>
              </a:r>
              <a:endParaRPr sz="2400" b="1" i="0" u="none" strike="noStrike" cap="none">
                <a:solidFill>
                  <a:srgbClr val="FFFFFF"/>
                </a:solidFill>
                <a:latin typeface="Raleway"/>
                <a:ea typeface="Raleway"/>
                <a:cs typeface="Raleway"/>
                <a:sym typeface="Raleway"/>
              </a:endParaRPr>
            </a:p>
          </p:txBody>
        </p:sp>
      </p:grpSp>
      <p:grpSp>
        <p:nvGrpSpPr>
          <p:cNvPr id="453" name="Google Shape;453;p38"/>
          <p:cNvGrpSpPr/>
          <p:nvPr/>
        </p:nvGrpSpPr>
        <p:grpSpPr>
          <a:xfrm>
            <a:off x="1663061" y="2431563"/>
            <a:ext cx="8636917" cy="857786"/>
            <a:chOff x="1593000" y="2322567"/>
            <a:chExt cx="2939827" cy="643356"/>
          </a:xfrm>
        </p:grpSpPr>
        <p:sp>
          <p:nvSpPr>
            <p:cNvPr id="454" name="Google Shape;454;p38"/>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55" name="Google Shape;455;p38"/>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56" name="Google Shape;456;p3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Environmentally Friendly</a:t>
              </a:r>
              <a:endParaRPr sz="2400" b="0" i="0" u="none" strike="noStrike" cap="none">
                <a:solidFill>
                  <a:srgbClr val="FFFFFF"/>
                </a:solidFill>
                <a:latin typeface="Raleway"/>
                <a:ea typeface="Raleway"/>
                <a:cs typeface="Raleway"/>
                <a:sym typeface="Raleway"/>
              </a:endParaRPr>
            </a:p>
          </p:txBody>
        </p:sp>
        <p:sp>
          <p:nvSpPr>
            <p:cNvPr id="457" name="Google Shape;457;p38"/>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58" name="Google Shape;458;p38"/>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2</a:t>
              </a:r>
              <a:endParaRPr sz="2400" b="1" i="0" u="none" strike="noStrike" cap="none">
                <a:solidFill>
                  <a:srgbClr val="FFFFFF"/>
                </a:solidFill>
                <a:latin typeface="Raleway"/>
                <a:ea typeface="Raleway"/>
                <a:cs typeface="Raleway"/>
                <a:sym typeface="Raleway"/>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9"/>
          <p:cNvSpPr txBox="1"/>
          <p:nvPr/>
        </p:nvSpPr>
        <p:spPr>
          <a:xfrm>
            <a:off x="1633125"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Smart Retail Needs Smart Displays</a:t>
            </a:r>
            <a:endParaRPr sz="3000" b="0" i="0" u="none" strike="noStrike" cap="none">
              <a:solidFill>
                <a:srgbClr val="000000"/>
              </a:solidFill>
              <a:latin typeface="Arial"/>
              <a:ea typeface="Arial"/>
              <a:cs typeface="Arial"/>
              <a:sym typeface="Arial"/>
            </a:endParaRPr>
          </a:p>
        </p:txBody>
      </p:sp>
      <p:pic>
        <p:nvPicPr>
          <p:cNvPr id="464" name="Google Shape;464;p39"/>
          <p:cNvPicPr preferRelativeResize="0"/>
          <p:nvPr/>
        </p:nvPicPr>
        <p:blipFill rotWithShape="1">
          <a:blip r:embed="rId3">
            <a:alphaModFix/>
          </a:blip>
          <a:srcRect/>
          <a:stretch/>
        </p:blipFill>
        <p:spPr>
          <a:xfrm>
            <a:off x="1155238" y="1206500"/>
            <a:ext cx="9881525" cy="55583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0"/>
          <p:cNvSpPr txBox="1"/>
          <p:nvPr/>
        </p:nvSpPr>
        <p:spPr>
          <a:xfrm>
            <a:off x="1045200"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Smart Display Power Requirements</a:t>
            </a:r>
            <a:endParaRPr sz="3000" b="0" i="0" u="none" strike="noStrike" cap="none">
              <a:solidFill>
                <a:srgbClr val="000000"/>
              </a:solidFill>
              <a:latin typeface="Arial"/>
              <a:ea typeface="Arial"/>
              <a:cs typeface="Arial"/>
              <a:sym typeface="Arial"/>
            </a:endParaRPr>
          </a:p>
        </p:txBody>
      </p:sp>
      <p:pic>
        <p:nvPicPr>
          <p:cNvPr id="470" name="Google Shape;470;p40"/>
          <p:cNvPicPr preferRelativeResize="0"/>
          <p:nvPr/>
        </p:nvPicPr>
        <p:blipFill rotWithShape="1">
          <a:blip r:embed="rId3">
            <a:alphaModFix/>
          </a:blip>
          <a:srcRect/>
          <a:stretch/>
        </p:blipFill>
        <p:spPr>
          <a:xfrm>
            <a:off x="8689314" y="6147686"/>
            <a:ext cx="2957461" cy="515754"/>
          </a:xfrm>
          <a:prstGeom prst="rect">
            <a:avLst/>
          </a:prstGeom>
          <a:noFill/>
          <a:ln>
            <a:noFill/>
          </a:ln>
        </p:spPr>
      </p:pic>
      <p:sp>
        <p:nvSpPr>
          <p:cNvPr id="471" name="Google Shape;471;p40"/>
          <p:cNvSpPr txBox="1"/>
          <p:nvPr/>
        </p:nvSpPr>
        <p:spPr>
          <a:xfrm>
            <a:off x="1045188" y="1837650"/>
            <a:ext cx="5150700" cy="3335100"/>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Distance ~10M</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One to Multi charging</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Target update time &lt;3sec for each</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One chip with high power &amp; high transmission speed solution</a:t>
            </a:r>
            <a:endParaRPr sz="2400" b="0" i="0" u="none" strike="noStrike" cap="none">
              <a:solidFill>
                <a:srgbClr val="FFFFFF"/>
              </a:solidFill>
              <a:latin typeface="Raleway"/>
              <a:ea typeface="Raleway"/>
              <a:cs typeface="Raleway"/>
              <a:sym typeface="Raleway"/>
            </a:endParaRPr>
          </a:p>
        </p:txBody>
      </p:sp>
      <p:pic>
        <p:nvPicPr>
          <p:cNvPr id="472" name="Google Shape;472;p40" descr="D:\Material\1.產品照片&amp;影片&amp;模擬\ESL\green and safe_永豐餘生技\IMG_1388.JPG"/>
          <p:cNvPicPr preferRelativeResize="0"/>
          <p:nvPr/>
        </p:nvPicPr>
        <p:blipFill rotWithShape="1">
          <a:blip r:embed="rId4">
            <a:alphaModFix/>
          </a:blip>
          <a:srcRect/>
          <a:stretch/>
        </p:blipFill>
        <p:spPr>
          <a:xfrm>
            <a:off x="6272358" y="1677269"/>
            <a:ext cx="4874464" cy="36558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1"/>
          <p:cNvSpPr txBox="1"/>
          <p:nvPr/>
        </p:nvSpPr>
        <p:spPr>
          <a:xfrm>
            <a:off x="1733583" y="467300"/>
            <a:ext cx="8774700" cy="66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AirFuel Uncoupled/RF Powers Smart Retail</a:t>
            </a:r>
            <a:endParaRPr sz="3000" b="0" i="0" u="none" strike="noStrike" cap="none">
              <a:solidFill>
                <a:srgbClr val="000000"/>
              </a:solidFill>
              <a:latin typeface="Arial"/>
              <a:ea typeface="Arial"/>
              <a:cs typeface="Arial"/>
              <a:sym typeface="Arial"/>
            </a:endParaRPr>
          </a:p>
        </p:txBody>
      </p:sp>
      <p:pic>
        <p:nvPicPr>
          <p:cNvPr id="478" name="Google Shape;478;p41"/>
          <p:cNvPicPr preferRelativeResize="0"/>
          <p:nvPr/>
        </p:nvPicPr>
        <p:blipFill rotWithShape="1">
          <a:blip r:embed="rId3">
            <a:alphaModFix/>
          </a:blip>
          <a:srcRect t="13329"/>
          <a:stretch/>
        </p:blipFill>
        <p:spPr>
          <a:xfrm>
            <a:off x="1733551" y="1355300"/>
            <a:ext cx="8724898" cy="5266476"/>
          </a:xfrm>
          <a:prstGeom prst="rect">
            <a:avLst/>
          </a:prstGeom>
          <a:noFill/>
          <a:ln>
            <a:noFill/>
          </a:ln>
        </p:spPr>
      </p:pic>
      <p:graphicFrame>
        <p:nvGraphicFramePr>
          <p:cNvPr id="479" name="Google Shape;479;p41"/>
          <p:cNvGraphicFramePr/>
          <p:nvPr/>
        </p:nvGraphicFramePr>
        <p:xfrm>
          <a:off x="6726306" y="3691397"/>
          <a:ext cx="3000000" cy="3000000"/>
        </p:xfrm>
        <a:graphic>
          <a:graphicData uri="http://schemas.openxmlformats.org/drawingml/2006/table">
            <a:tbl>
              <a:tblPr>
                <a:noFill/>
                <a:tableStyleId>{827C7EEB-DDBB-4B6C-B3E2-6D15166AD44E}</a:tableStyleId>
              </a:tblPr>
              <a:tblGrid>
                <a:gridCol w="1727450">
                  <a:extLst>
                    <a:ext uri="{9D8B030D-6E8A-4147-A177-3AD203B41FA5}">
                      <a16:colId xmlns:a16="http://schemas.microsoft.com/office/drawing/2014/main" val="20000"/>
                    </a:ext>
                  </a:extLst>
                </a:gridCol>
                <a:gridCol w="1727450">
                  <a:extLst>
                    <a:ext uri="{9D8B030D-6E8A-4147-A177-3AD203B41FA5}">
                      <a16:colId xmlns:a16="http://schemas.microsoft.com/office/drawing/2014/main" val="20001"/>
                    </a:ext>
                  </a:extLst>
                </a:gridCol>
              </a:tblGrid>
              <a:tr h="3183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Technology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Radio Frequency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extLst>
                  <a:ext uri="{0D108BD9-81ED-4DB2-BD59-A6C34878D82A}">
                    <a16:rowId xmlns:a16="http://schemas.microsoft.com/office/drawing/2014/main" val="10000"/>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Max Power Delivered</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few watts</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1"/>
                  </a:ext>
                </a:extLst>
              </a:tr>
              <a:tr h="3969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Spatial Freedom</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3D, Far Field</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2"/>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Simultaneous Receivers</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Multiple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3"/>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Communication</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Out of band (BT4.0/BLE)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4"/>
                  </a:ext>
                </a:extLst>
              </a:tr>
              <a:tr h="3303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Frequency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900MHz and higher</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80" name="Google Shape;480;p41"/>
          <p:cNvSpPr/>
          <p:nvPr/>
        </p:nvSpPr>
        <p:spPr>
          <a:xfrm>
            <a:off x="3753805" y="1553372"/>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81" name="Google Shape;481;p41"/>
          <p:cNvSpPr/>
          <p:nvPr/>
        </p:nvSpPr>
        <p:spPr>
          <a:xfrm>
            <a:off x="3860456" y="1583900"/>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Power delivery during normal use</a:t>
            </a:r>
            <a:endParaRPr sz="1400" b="0" i="0" u="none" strike="noStrike" cap="none">
              <a:solidFill>
                <a:srgbClr val="000000"/>
              </a:solidFill>
              <a:latin typeface="Arial"/>
              <a:ea typeface="Arial"/>
              <a:cs typeface="Arial"/>
              <a:sym typeface="Arial"/>
            </a:endParaRPr>
          </a:p>
        </p:txBody>
      </p:sp>
      <p:sp>
        <p:nvSpPr>
          <p:cNvPr id="482" name="Google Shape;482;p41"/>
          <p:cNvSpPr/>
          <p:nvPr/>
        </p:nvSpPr>
        <p:spPr>
          <a:xfrm>
            <a:off x="3753801" y="2253562"/>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83" name="Google Shape;483;p41"/>
          <p:cNvSpPr/>
          <p:nvPr/>
        </p:nvSpPr>
        <p:spPr>
          <a:xfrm>
            <a:off x="3860452" y="2284091"/>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Spatial freedom in all dimensions</a:t>
            </a:r>
            <a:endParaRPr sz="1400" b="0" i="0" u="none" strike="noStrike" cap="none">
              <a:solidFill>
                <a:srgbClr val="000000"/>
              </a:solidFill>
              <a:latin typeface="Arial"/>
              <a:ea typeface="Arial"/>
              <a:cs typeface="Arial"/>
              <a:sym typeface="Arial"/>
            </a:endParaRPr>
          </a:p>
        </p:txBody>
      </p:sp>
      <p:sp>
        <p:nvSpPr>
          <p:cNvPr id="484" name="Google Shape;484;p41"/>
          <p:cNvSpPr/>
          <p:nvPr/>
        </p:nvSpPr>
        <p:spPr>
          <a:xfrm>
            <a:off x="3753805" y="2940245"/>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85" name="Google Shape;485;p41"/>
          <p:cNvSpPr/>
          <p:nvPr/>
        </p:nvSpPr>
        <p:spPr>
          <a:xfrm>
            <a:off x="3860456" y="2970773"/>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Low cost &amp; eco friendly</a:t>
            </a:r>
            <a:endParaRPr sz="1400" b="0" i="0" u="none" strike="noStrike" cap="none">
              <a:solidFill>
                <a:srgbClr val="000000"/>
              </a:solidFill>
              <a:latin typeface="Arial"/>
              <a:ea typeface="Arial"/>
              <a:cs typeface="Arial"/>
              <a:sym typeface="Arial"/>
            </a:endParaRPr>
          </a:p>
        </p:txBody>
      </p:sp>
      <p:pic>
        <p:nvPicPr>
          <p:cNvPr id="486" name="Google Shape;486;p41"/>
          <p:cNvPicPr preferRelativeResize="0"/>
          <p:nvPr/>
        </p:nvPicPr>
        <p:blipFill rotWithShape="1">
          <a:blip r:embed="rId4">
            <a:alphaModFix/>
          </a:blip>
          <a:srcRect t="2161" b="7787"/>
          <a:stretch/>
        </p:blipFill>
        <p:spPr>
          <a:xfrm>
            <a:off x="1957126" y="3691400"/>
            <a:ext cx="4481776" cy="2688675"/>
          </a:xfrm>
          <a:prstGeom prst="rect">
            <a:avLst/>
          </a:prstGeom>
          <a:noFill/>
          <a:ln>
            <a:noFill/>
          </a:ln>
          <a:effectLst>
            <a:outerShdw blurRad="57150" dist="19050" dir="5400000" algn="bl" rotWithShape="0">
              <a:srgbClr val="000000">
                <a:alpha val="49411"/>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2"/>
          <p:cNvSpPr/>
          <p:nvPr/>
        </p:nvSpPr>
        <p:spPr>
          <a:xfrm>
            <a:off x="1509300" y="1322075"/>
            <a:ext cx="9173400" cy="488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42"/>
          <p:cNvSpPr txBox="1"/>
          <p:nvPr/>
        </p:nvSpPr>
        <p:spPr>
          <a:xfrm>
            <a:off x="2448150" y="472025"/>
            <a:ext cx="7295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AirFuel Resonant and AirFuel RF in Action</a:t>
            </a:r>
            <a:endParaRPr sz="3000" b="0" i="0" u="none" strike="noStrike" cap="none">
              <a:solidFill>
                <a:srgbClr val="000000"/>
              </a:solidFill>
              <a:latin typeface="Arial"/>
              <a:ea typeface="Arial"/>
              <a:cs typeface="Arial"/>
              <a:sym typeface="Arial"/>
            </a:endParaRPr>
          </a:p>
        </p:txBody>
      </p:sp>
      <p:grpSp>
        <p:nvGrpSpPr>
          <p:cNvPr id="493" name="Google Shape;493;p42"/>
          <p:cNvGrpSpPr/>
          <p:nvPr/>
        </p:nvGrpSpPr>
        <p:grpSpPr>
          <a:xfrm>
            <a:off x="1739200" y="1561925"/>
            <a:ext cx="8677100" cy="4415975"/>
            <a:chOff x="1915100" y="1561925"/>
            <a:chExt cx="8677100" cy="4415975"/>
          </a:xfrm>
        </p:grpSpPr>
        <p:pic>
          <p:nvPicPr>
            <p:cNvPr id="494" name="Google Shape;494;p42"/>
            <p:cNvPicPr preferRelativeResize="0"/>
            <p:nvPr/>
          </p:nvPicPr>
          <p:blipFill rotWithShape="1">
            <a:blip r:embed="rId3">
              <a:alphaModFix/>
            </a:blip>
            <a:srcRect l="19196" t="10952" r="15727" b="9327"/>
            <a:stretch/>
          </p:blipFill>
          <p:spPr>
            <a:xfrm>
              <a:off x="4895850" y="1561925"/>
              <a:ext cx="2914624" cy="2446199"/>
            </a:xfrm>
            <a:prstGeom prst="rect">
              <a:avLst/>
            </a:prstGeom>
            <a:noFill/>
            <a:ln>
              <a:noFill/>
            </a:ln>
            <a:effectLst>
              <a:outerShdw blurRad="57150" dist="19050" dir="5400000" algn="bl" rotWithShape="0">
                <a:srgbClr val="000000">
                  <a:alpha val="49411"/>
                </a:srgbClr>
              </a:outerShdw>
            </a:effectLst>
          </p:spPr>
        </p:pic>
        <p:pic>
          <p:nvPicPr>
            <p:cNvPr id="495" name="Google Shape;495;p42"/>
            <p:cNvPicPr preferRelativeResize="0"/>
            <p:nvPr/>
          </p:nvPicPr>
          <p:blipFill rotWithShape="1">
            <a:blip r:embed="rId4">
              <a:alphaModFix/>
            </a:blip>
            <a:srcRect l="10406" r="7583" b="13442"/>
            <a:stretch/>
          </p:blipFill>
          <p:spPr>
            <a:xfrm>
              <a:off x="1915100" y="3998600"/>
              <a:ext cx="3093324" cy="1979300"/>
            </a:xfrm>
            <a:prstGeom prst="rect">
              <a:avLst/>
            </a:prstGeom>
            <a:noFill/>
            <a:ln>
              <a:noFill/>
            </a:ln>
            <a:effectLst>
              <a:outerShdw blurRad="57150" dist="19050" dir="5400000" algn="bl" rotWithShape="0">
                <a:srgbClr val="000000">
                  <a:alpha val="49411"/>
                </a:srgbClr>
              </a:outerShdw>
            </a:effectLst>
          </p:spPr>
        </p:pic>
        <p:pic>
          <p:nvPicPr>
            <p:cNvPr id="496" name="Google Shape;496;p42"/>
            <p:cNvPicPr preferRelativeResize="0"/>
            <p:nvPr/>
          </p:nvPicPr>
          <p:blipFill rotWithShape="1">
            <a:blip r:embed="rId5">
              <a:alphaModFix/>
            </a:blip>
            <a:srcRect t="31324" r="54920" b="15815"/>
            <a:stretch/>
          </p:blipFill>
          <p:spPr>
            <a:xfrm>
              <a:off x="7793275" y="1561925"/>
              <a:ext cx="2798526" cy="2446200"/>
            </a:xfrm>
            <a:prstGeom prst="rect">
              <a:avLst/>
            </a:prstGeom>
            <a:noFill/>
            <a:ln>
              <a:noFill/>
            </a:ln>
            <a:effectLst>
              <a:outerShdw blurRad="57150" dist="19050" dir="5400000" algn="bl" rotWithShape="0">
                <a:srgbClr val="000000">
                  <a:alpha val="49411"/>
                </a:srgbClr>
              </a:outerShdw>
            </a:effectLst>
          </p:spPr>
        </p:pic>
        <p:pic>
          <p:nvPicPr>
            <p:cNvPr id="497" name="Google Shape;497;p42"/>
            <p:cNvPicPr preferRelativeResize="0"/>
            <p:nvPr/>
          </p:nvPicPr>
          <p:blipFill rotWithShape="1">
            <a:blip r:embed="rId6">
              <a:alphaModFix/>
            </a:blip>
            <a:srcRect l="12292" t="13347" r="6729" b="94"/>
            <a:stretch/>
          </p:blipFill>
          <p:spPr>
            <a:xfrm>
              <a:off x="7793675" y="3998600"/>
              <a:ext cx="2798525" cy="1979300"/>
            </a:xfrm>
            <a:prstGeom prst="rect">
              <a:avLst/>
            </a:prstGeom>
            <a:noFill/>
            <a:ln>
              <a:noFill/>
            </a:ln>
            <a:effectLst>
              <a:outerShdw blurRad="57150" dist="19050" dir="5400000" algn="bl" rotWithShape="0">
                <a:srgbClr val="000000">
                  <a:alpha val="49411"/>
                </a:srgbClr>
              </a:outerShdw>
            </a:effectLst>
          </p:spPr>
        </p:pic>
      </p:grpSp>
      <p:pic>
        <p:nvPicPr>
          <p:cNvPr id="498" name="Google Shape;498;p42"/>
          <p:cNvPicPr preferRelativeResize="0"/>
          <p:nvPr/>
        </p:nvPicPr>
        <p:blipFill rotWithShape="1">
          <a:blip r:embed="rId7">
            <a:alphaModFix/>
          </a:blip>
          <a:srcRect b="3484"/>
          <a:stretch/>
        </p:blipFill>
        <p:spPr>
          <a:xfrm>
            <a:off x="1739200" y="1580031"/>
            <a:ext cx="2980351" cy="2436674"/>
          </a:xfrm>
          <a:prstGeom prst="rect">
            <a:avLst/>
          </a:prstGeom>
          <a:noFill/>
          <a:ln>
            <a:noFill/>
          </a:ln>
          <a:effectLst>
            <a:outerShdw blurRad="57150" dist="19050" dir="5400000" algn="bl" rotWithShape="0">
              <a:srgbClr val="000000">
                <a:alpha val="49411"/>
              </a:srgbClr>
            </a:outerShdw>
          </a:effectLst>
        </p:spPr>
      </p:pic>
      <p:pic>
        <p:nvPicPr>
          <p:cNvPr id="499" name="Google Shape;499;p42"/>
          <p:cNvPicPr preferRelativeResize="0"/>
          <p:nvPr/>
        </p:nvPicPr>
        <p:blipFill rotWithShape="1">
          <a:blip r:embed="rId8">
            <a:alphaModFix/>
          </a:blip>
          <a:srcRect l="25244" t="8931" r="10732" b="12994"/>
          <a:stretch/>
        </p:blipFill>
        <p:spPr>
          <a:xfrm>
            <a:off x="4756284" y="4024954"/>
            <a:ext cx="2861092" cy="1979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43"/>
          <p:cNvPicPr preferRelativeResize="0"/>
          <p:nvPr/>
        </p:nvPicPr>
        <p:blipFill rotWithShape="1">
          <a:blip r:embed="rId3">
            <a:alphaModFix/>
          </a:blip>
          <a:srcRect/>
          <a:stretch/>
        </p:blipFill>
        <p:spPr>
          <a:xfrm>
            <a:off x="8689314" y="5919086"/>
            <a:ext cx="2957461" cy="515754"/>
          </a:xfrm>
          <a:prstGeom prst="rect">
            <a:avLst/>
          </a:prstGeom>
          <a:noFill/>
          <a:ln>
            <a:noFill/>
          </a:ln>
        </p:spPr>
      </p:pic>
      <p:sp>
        <p:nvSpPr>
          <p:cNvPr id="506" name="Google Shape;506;p43"/>
          <p:cNvSpPr txBox="1"/>
          <p:nvPr/>
        </p:nvSpPr>
        <p:spPr>
          <a:xfrm>
            <a:off x="1676400" y="1333500"/>
            <a:ext cx="10515600" cy="235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507" name="Google Shape;507;p43"/>
          <p:cNvSpPr txBox="1"/>
          <p:nvPr/>
        </p:nvSpPr>
        <p:spPr>
          <a:xfrm>
            <a:off x="4876800" y="2796550"/>
            <a:ext cx="5867400" cy="1611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0" i="0" u="none" strike="noStrike" cap="none">
                <a:solidFill>
                  <a:srgbClr val="FFFFFF"/>
                </a:solidFill>
                <a:latin typeface="Raleway SemiBold"/>
                <a:ea typeface="Raleway SemiBold"/>
                <a:cs typeface="Raleway SemiBold"/>
                <a:sym typeface="Raleway SemiBold"/>
              </a:rPr>
              <a:t>Join Us... </a:t>
            </a:r>
            <a:endParaRPr sz="4400" b="0" i="0" u="none" strike="noStrike" cap="none">
              <a:solidFill>
                <a:srgbClr val="FFFFFF"/>
              </a:solidFill>
              <a:latin typeface="Raleway SemiBold"/>
              <a:ea typeface="Raleway SemiBold"/>
              <a:cs typeface="Raleway SemiBold"/>
              <a:sym typeface="Raleway SemiBold"/>
            </a:endParaRPr>
          </a:p>
        </p:txBody>
      </p:sp>
      <p:sp>
        <p:nvSpPr>
          <p:cNvPr id="508" name="Google Shape;508;p43"/>
          <p:cNvSpPr/>
          <p:nvPr/>
        </p:nvSpPr>
        <p:spPr>
          <a:xfrm>
            <a:off x="-1162050" y="1333500"/>
            <a:ext cx="6358800" cy="63588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p43"/>
          <p:cNvPicPr preferRelativeResize="0"/>
          <p:nvPr/>
        </p:nvPicPr>
        <p:blipFill rotWithShape="1">
          <a:blip r:embed="rId4">
            <a:alphaModFix/>
          </a:blip>
          <a:srcRect t="-4166" r="-4165"/>
          <a:stretch/>
        </p:blipFill>
        <p:spPr>
          <a:xfrm>
            <a:off x="342900" y="2320050"/>
            <a:ext cx="3810001" cy="3810001"/>
          </a:xfrm>
          <a:prstGeom prst="rect">
            <a:avLst/>
          </a:prstGeom>
          <a:noFill/>
          <a:ln>
            <a:noFill/>
          </a:ln>
        </p:spPr>
      </p:pic>
      <p:sp>
        <p:nvSpPr>
          <p:cNvPr id="510" name="Google Shape;510;p43"/>
          <p:cNvSpPr/>
          <p:nvPr/>
        </p:nvSpPr>
        <p:spPr>
          <a:xfrm>
            <a:off x="2169344" y="462961"/>
            <a:ext cx="795243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Raleway"/>
                <a:ea typeface="Raleway"/>
                <a:cs typeface="Raleway"/>
                <a:sym typeface="Raleway"/>
              </a:rPr>
              <a:t>The Future of Wireless Power is Here.</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838202" y="25935"/>
            <a:ext cx="7586929"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1.  Agenda</a:t>
            </a:r>
            <a:br>
              <a:rPr lang="en-US" b="1"/>
            </a:br>
            <a:r>
              <a:rPr lang="en-US" sz="2800"/>
              <a:t>Greg Walker (CABA)</a:t>
            </a:r>
            <a:r>
              <a:rPr lang="en-US" sz="2800" b="1"/>
              <a:t> </a:t>
            </a:r>
            <a:endParaRPr b="1"/>
          </a:p>
        </p:txBody>
      </p:sp>
      <p:sp>
        <p:nvSpPr>
          <p:cNvPr id="138" name="Google Shape;138;p26"/>
          <p:cNvSpPr txBox="1">
            <a:spLocks noGrp="1"/>
          </p:cNvSpPr>
          <p:nvPr>
            <p:ph type="body" idx="1"/>
          </p:nvPr>
        </p:nvSpPr>
        <p:spPr>
          <a:xfrm>
            <a:off x="839793" y="1297115"/>
            <a:ext cx="9210218" cy="4932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a:t>1.  Agenda</a:t>
            </a:r>
            <a:endParaRPr/>
          </a:p>
          <a:p>
            <a:pPr marL="0" lvl="0" indent="0" algn="l" rtl="0">
              <a:lnSpc>
                <a:spcPct val="90000"/>
              </a:lnSpc>
              <a:spcBef>
                <a:spcPts val="1000"/>
              </a:spcBef>
              <a:spcAft>
                <a:spcPts val="0"/>
              </a:spcAft>
              <a:buClr>
                <a:schemeClr val="dk2"/>
              </a:buClr>
              <a:buSzPts val="2400"/>
              <a:buNone/>
            </a:pPr>
            <a:r>
              <a:rPr lang="en-US" sz="2400"/>
              <a:t>2.  Call to Order, Welcome, Introductions, about IBC</a:t>
            </a:r>
            <a:endParaRPr/>
          </a:p>
          <a:p>
            <a:pPr marL="0" lvl="0" indent="0" algn="l" rtl="0">
              <a:lnSpc>
                <a:spcPct val="90000"/>
              </a:lnSpc>
              <a:spcBef>
                <a:spcPts val="1000"/>
              </a:spcBef>
              <a:spcAft>
                <a:spcPts val="0"/>
              </a:spcAft>
              <a:buClr>
                <a:schemeClr val="dk2"/>
              </a:buClr>
              <a:buSzPts val="2400"/>
              <a:buNone/>
            </a:pPr>
            <a:r>
              <a:rPr lang="en-US" sz="2400"/>
              <a:t>3.  Administrative </a:t>
            </a:r>
            <a:endParaRPr/>
          </a:p>
          <a:p>
            <a:pPr marL="342900" lvl="0" indent="-342900" algn="l" rtl="0">
              <a:lnSpc>
                <a:spcPct val="90000"/>
              </a:lnSpc>
              <a:spcBef>
                <a:spcPts val="1000"/>
              </a:spcBef>
              <a:spcAft>
                <a:spcPts val="0"/>
              </a:spcAft>
              <a:buClr>
                <a:schemeClr val="dk2"/>
              </a:buClr>
              <a:buSzPts val="2400"/>
              <a:buAutoNum type="arabicPeriod" startAt="4"/>
            </a:pPr>
            <a:r>
              <a:rPr lang="en-US" sz="2400"/>
              <a:t>“Wireless Power Enables Dynamic Digital Displays in Smart Retail” (30 min) </a:t>
            </a:r>
            <a:endParaRPr/>
          </a:p>
          <a:p>
            <a:pPr marL="0" lvl="0" indent="0" algn="l" rtl="0">
              <a:lnSpc>
                <a:spcPct val="90000"/>
              </a:lnSpc>
              <a:spcBef>
                <a:spcPts val="1000"/>
              </a:spcBef>
              <a:spcAft>
                <a:spcPts val="0"/>
              </a:spcAft>
              <a:buClr>
                <a:schemeClr val="dk2"/>
              </a:buClr>
              <a:buSzPts val="2400"/>
              <a:buNone/>
            </a:pPr>
            <a:r>
              <a:rPr lang="en-US" sz="2400"/>
              <a:t>	Sanjay Gupta (AirFuel Alliance)</a:t>
            </a:r>
            <a:endParaRPr/>
          </a:p>
          <a:p>
            <a:pPr marL="0" lvl="0" indent="0" algn="l" rtl="0">
              <a:lnSpc>
                <a:spcPct val="90000"/>
              </a:lnSpc>
              <a:spcBef>
                <a:spcPts val="1000"/>
              </a:spcBef>
              <a:spcAft>
                <a:spcPts val="0"/>
              </a:spcAft>
              <a:buClr>
                <a:schemeClr val="dk2"/>
              </a:buClr>
              <a:buSzPts val="2400"/>
              <a:buNone/>
            </a:pPr>
            <a:r>
              <a:rPr lang="en-US" sz="2400"/>
              <a:t>5.   Research Update  </a:t>
            </a:r>
            <a:endParaRPr/>
          </a:p>
          <a:p>
            <a:pPr marL="0" lvl="0" indent="0" algn="l" rtl="0">
              <a:lnSpc>
                <a:spcPct val="90000"/>
              </a:lnSpc>
              <a:spcBef>
                <a:spcPts val="1000"/>
              </a:spcBef>
              <a:spcAft>
                <a:spcPts val="0"/>
              </a:spcAft>
              <a:buClr>
                <a:schemeClr val="dk2"/>
              </a:buClr>
              <a:buSzPts val="2400"/>
              <a:buNone/>
            </a:pPr>
            <a:r>
              <a:rPr lang="en-US" sz="2400"/>
              <a:t>6.   White Paper Sub-Committee Update</a:t>
            </a:r>
            <a:endParaRPr/>
          </a:p>
          <a:p>
            <a:pPr marL="0" lvl="0" indent="0" algn="l" rtl="0">
              <a:lnSpc>
                <a:spcPct val="90000"/>
              </a:lnSpc>
              <a:spcBef>
                <a:spcPts val="1000"/>
              </a:spcBef>
              <a:spcAft>
                <a:spcPts val="0"/>
              </a:spcAft>
              <a:buClr>
                <a:schemeClr val="dk2"/>
              </a:buClr>
              <a:buSzPts val="2400"/>
              <a:buNone/>
            </a:pPr>
            <a:r>
              <a:rPr lang="en-US" sz="2400"/>
              <a:t>7.   New Business 	</a:t>
            </a:r>
            <a:endParaRPr/>
          </a:p>
          <a:p>
            <a:pPr marL="0" lvl="0" indent="0" algn="l" rtl="0">
              <a:lnSpc>
                <a:spcPct val="90000"/>
              </a:lnSpc>
              <a:spcBef>
                <a:spcPts val="1000"/>
              </a:spcBef>
              <a:spcAft>
                <a:spcPts val="0"/>
              </a:spcAft>
              <a:buClr>
                <a:schemeClr val="dk2"/>
              </a:buClr>
              <a:buSzPts val="2400"/>
              <a:buNone/>
            </a:pPr>
            <a:r>
              <a:rPr lang="en-US" sz="2400"/>
              <a:t>8.   Announcements</a:t>
            </a:r>
            <a:endParaRPr/>
          </a:p>
          <a:p>
            <a:pPr marL="0" lvl="0" indent="0" algn="l" rtl="0">
              <a:lnSpc>
                <a:spcPct val="90000"/>
              </a:lnSpc>
              <a:spcBef>
                <a:spcPts val="1000"/>
              </a:spcBef>
              <a:spcAft>
                <a:spcPts val="0"/>
              </a:spcAft>
              <a:buClr>
                <a:schemeClr val="dk2"/>
              </a:buClr>
              <a:buSzPts val="2400"/>
              <a:buNone/>
            </a:pPr>
            <a:r>
              <a:rPr lang="en-US" sz="2400"/>
              <a:t>9.   Adjournment</a:t>
            </a:r>
            <a:endParaRPr/>
          </a:p>
        </p:txBody>
      </p:sp>
      <p:pic>
        <p:nvPicPr>
          <p:cNvPr id="139" name="Google Shape;139;p26"/>
          <p:cNvPicPr preferRelativeResize="0"/>
          <p:nvPr/>
        </p:nvPicPr>
        <p:blipFill rotWithShape="1">
          <a:blip r:embed="rId3">
            <a:alphaModFix/>
          </a:blip>
          <a:srcRect l="11037"/>
          <a:stretch/>
        </p:blipFill>
        <p:spPr>
          <a:xfrm>
            <a:off x="9747462" y="943505"/>
            <a:ext cx="2444537" cy="1648693"/>
          </a:xfrm>
          <a:prstGeom prst="rect">
            <a:avLst/>
          </a:prstGeom>
          <a:noFill/>
          <a:ln>
            <a:noFill/>
          </a:ln>
        </p:spPr>
      </p:pic>
      <p:sp>
        <p:nvSpPr>
          <p:cNvPr id="140" name="Google Shape;140;p2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pic>
        <p:nvPicPr>
          <p:cNvPr id="141" name="Google Shape;141;p26" descr="http://www.caba.org/images/caba-intelligent-buildings-council.png"/>
          <p:cNvPicPr preferRelativeResize="0"/>
          <p:nvPr/>
        </p:nvPicPr>
        <p:blipFill rotWithShape="1">
          <a:blip r:embed="rId4">
            <a:alphaModFix/>
          </a:blip>
          <a:srcRect/>
          <a:stretch/>
        </p:blipFill>
        <p:spPr>
          <a:xfrm>
            <a:off x="6710631" y="4838460"/>
            <a:ext cx="3429000" cy="1066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4"/>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516" name="Google Shape;516;p44"/>
          <p:cNvSpPr txBox="1">
            <a:spLocks noGrp="1"/>
          </p:cNvSpPr>
          <p:nvPr>
            <p:ph type="title"/>
          </p:nvPr>
        </p:nvSpPr>
        <p:spPr>
          <a:xfrm>
            <a:off x="838202" y="71518"/>
            <a:ext cx="9815621"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4.  Keynote - Questions? </a:t>
            </a:r>
            <a:br>
              <a:rPr lang="en-US" b="1"/>
            </a:br>
            <a:r>
              <a:rPr lang="en-US" sz="2800"/>
              <a:t>Bob Allan (The Siemon Company)</a:t>
            </a:r>
            <a:endParaRPr/>
          </a:p>
        </p:txBody>
      </p:sp>
      <p:pic>
        <p:nvPicPr>
          <p:cNvPr id="517" name="Google Shape;517;p44" descr="Related image"/>
          <p:cNvPicPr preferRelativeResize="0"/>
          <p:nvPr/>
        </p:nvPicPr>
        <p:blipFill rotWithShape="1">
          <a:blip r:embed="rId3">
            <a:alphaModFix/>
          </a:blip>
          <a:srcRect t="8168" b="11177"/>
          <a:stretch/>
        </p:blipFill>
        <p:spPr>
          <a:xfrm>
            <a:off x="6096000" y="2461607"/>
            <a:ext cx="4412435" cy="2669076"/>
          </a:xfrm>
          <a:prstGeom prst="rect">
            <a:avLst/>
          </a:prstGeom>
          <a:noFill/>
          <a:ln>
            <a:noFill/>
          </a:ln>
        </p:spPr>
      </p:pic>
      <p:pic>
        <p:nvPicPr>
          <p:cNvPr id="518" name="Google Shape;518;p44" descr="Airfuel - PowerPoint"/>
          <p:cNvPicPr preferRelativeResize="0"/>
          <p:nvPr/>
        </p:nvPicPr>
        <p:blipFill rotWithShape="1">
          <a:blip r:embed="rId4">
            <a:alphaModFix/>
          </a:blip>
          <a:srcRect/>
          <a:stretch/>
        </p:blipFill>
        <p:spPr>
          <a:xfrm>
            <a:off x="833388" y="1674043"/>
            <a:ext cx="4125490" cy="41603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5"/>
          <p:cNvSpPr/>
          <p:nvPr/>
        </p:nvSpPr>
        <p:spPr>
          <a:xfrm>
            <a:off x="2133195" y="5350932"/>
            <a:ext cx="241989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accent1"/>
                </a:solidFill>
                <a:latin typeface="Montserrat"/>
                <a:ea typeface="Montserrat"/>
                <a:cs typeface="Montserrat"/>
                <a:sym typeface="Montserrat"/>
              </a:rPr>
              <a:t>www.caba.org/research</a:t>
            </a:r>
            <a:endParaRPr/>
          </a:p>
        </p:txBody>
      </p:sp>
      <p:sp>
        <p:nvSpPr>
          <p:cNvPr id="524" name="Google Shape;524;p45"/>
          <p:cNvSpPr txBox="1">
            <a:spLocks noGrp="1"/>
          </p:cNvSpPr>
          <p:nvPr>
            <p:ph type="title"/>
          </p:nvPr>
        </p:nvSpPr>
        <p:spPr>
          <a:xfrm>
            <a:off x="838199" y="57515"/>
            <a:ext cx="8527473" cy="4924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5.  Research Update</a:t>
            </a:r>
            <a:br>
              <a:rPr lang="en-US"/>
            </a:br>
            <a:r>
              <a:rPr lang="en-US" sz="2800"/>
              <a:t>Trevor Nightingale (National Research Council) </a:t>
            </a:r>
            <a:endParaRPr/>
          </a:p>
        </p:txBody>
      </p:sp>
      <p:sp>
        <p:nvSpPr>
          <p:cNvPr id="525" name="Google Shape;525;p45"/>
          <p:cNvSpPr txBox="1">
            <a:spLocks noGrp="1"/>
          </p:cNvSpPr>
          <p:nvPr>
            <p:ph type="body" idx="2"/>
          </p:nvPr>
        </p:nvSpPr>
        <p:spPr>
          <a:xfrm>
            <a:off x="839788" y="1233488"/>
            <a:ext cx="10512425" cy="1555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5.1  2019 IBC Landmark Research “Evidence for Building Retrofits that Improve Organizational Productivity (Phase 2)”</a:t>
            </a: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526" name="Google Shape;526;p4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pic>
        <p:nvPicPr>
          <p:cNvPr id="527" name="Google Shape;527;p45" descr="http://www.caba.org/images/productivity-phase2-sponsors.png"/>
          <p:cNvPicPr preferRelativeResize="0"/>
          <p:nvPr/>
        </p:nvPicPr>
        <p:blipFill rotWithShape="1">
          <a:blip r:embed="rId3">
            <a:alphaModFix/>
          </a:blip>
          <a:srcRect l="12097" r="9843"/>
          <a:stretch/>
        </p:blipFill>
        <p:spPr>
          <a:xfrm>
            <a:off x="6954118" y="3653371"/>
            <a:ext cx="1995054" cy="629328"/>
          </a:xfrm>
          <a:prstGeom prst="rect">
            <a:avLst/>
          </a:prstGeom>
          <a:noFill/>
          <a:ln>
            <a:noFill/>
          </a:ln>
        </p:spPr>
      </p:pic>
      <p:sp>
        <p:nvSpPr>
          <p:cNvPr id="528" name="Google Shape;528;p45"/>
          <p:cNvSpPr/>
          <p:nvPr/>
        </p:nvSpPr>
        <p:spPr>
          <a:xfrm>
            <a:off x="833388" y="4768902"/>
            <a:ext cx="65136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Montserrat"/>
                <a:ea typeface="Montserrat"/>
                <a:cs typeface="Montserrat"/>
                <a:sym typeface="Montserrat"/>
              </a:rPr>
              <a:t>Free Download of Phase 1:  www.caba.org/productivity</a:t>
            </a:r>
            <a:endParaRPr/>
          </a:p>
        </p:txBody>
      </p:sp>
      <p:pic>
        <p:nvPicPr>
          <p:cNvPr id="529" name="Google Shape;529;p45" descr="Two people standing in front of a counter&#10;&#10;Description automatically generated"/>
          <p:cNvPicPr preferRelativeResize="0"/>
          <p:nvPr/>
        </p:nvPicPr>
        <p:blipFill rotWithShape="1">
          <a:blip r:embed="rId4">
            <a:alphaModFix/>
          </a:blip>
          <a:srcRect t="21583" b="12217"/>
          <a:stretch/>
        </p:blipFill>
        <p:spPr>
          <a:xfrm>
            <a:off x="879261" y="2301795"/>
            <a:ext cx="5108269" cy="2254409"/>
          </a:xfrm>
          <a:prstGeom prst="rect">
            <a:avLst/>
          </a:prstGeom>
          <a:noFill/>
          <a:ln>
            <a:noFill/>
          </a:ln>
        </p:spPr>
      </p:pic>
      <p:pic>
        <p:nvPicPr>
          <p:cNvPr id="530" name="Google Shape;530;p45" descr="https://lh3.googleusercontent.com/QBTevRl7pnNc0XlhKtBlL4Lvml2abPapWR3SX9-3irFkVSpX_mSLEXQim2wHPneRrBnZk_IW7_9wIsJSVimG6PVn6K_so0au8hl9xHfGOnkGo0Kq7YR5QFhmHWEhE1UvdRqo87S-pOc"/>
          <p:cNvPicPr preferRelativeResize="0"/>
          <p:nvPr/>
        </p:nvPicPr>
        <p:blipFill rotWithShape="1">
          <a:blip r:embed="rId5">
            <a:alphaModFix/>
          </a:blip>
          <a:srcRect l="33417" r="49347" b="50154"/>
          <a:stretch/>
        </p:blipFill>
        <p:spPr>
          <a:xfrm>
            <a:off x="10573338" y="2738961"/>
            <a:ext cx="1221461" cy="633739"/>
          </a:xfrm>
          <a:prstGeom prst="rect">
            <a:avLst/>
          </a:prstGeom>
          <a:noFill/>
          <a:ln>
            <a:noFill/>
          </a:ln>
        </p:spPr>
      </p:pic>
      <p:pic>
        <p:nvPicPr>
          <p:cNvPr id="531" name="Google Shape;531;p45" descr="https://lh3.googleusercontent.com/QBTevRl7pnNc0XlhKtBlL4Lvml2abPapWR3SX9-3irFkVSpX_mSLEXQim2wHPneRrBnZk_IW7_9wIsJSVimG6PVn6K_so0au8hl9xHfGOnkGo0Kq7YR5QFhmHWEhE1UvdRqo87S-pOc"/>
          <p:cNvPicPr preferRelativeResize="0"/>
          <p:nvPr/>
        </p:nvPicPr>
        <p:blipFill rotWithShape="1">
          <a:blip r:embed="rId5">
            <a:alphaModFix/>
          </a:blip>
          <a:srcRect r="73832" b="60750"/>
          <a:stretch/>
        </p:blipFill>
        <p:spPr>
          <a:xfrm>
            <a:off x="6452816" y="2784619"/>
            <a:ext cx="1905598" cy="512762"/>
          </a:xfrm>
          <a:prstGeom prst="rect">
            <a:avLst/>
          </a:prstGeom>
          <a:noFill/>
          <a:ln>
            <a:noFill/>
          </a:ln>
        </p:spPr>
      </p:pic>
      <p:pic>
        <p:nvPicPr>
          <p:cNvPr id="532" name="Google Shape;532;p45" descr="https://lh5.googleusercontent.com/2Pbd4xylRXNTPNK0orTGJIdTzwldzrUyZycUpzKGxKtai7AvcSsF6f_SwHZrDM0voiEqlKT9AybG86zvsHj-Ot9o8SYnJAVQfmSfwdt8EBwRXDHEeenDvfbbOHKBWjaWyBrHqhpuoBM"/>
          <p:cNvPicPr preferRelativeResize="0"/>
          <p:nvPr/>
        </p:nvPicPr>
        <p:blipFill rotWithShape="1">
          <a:blip r:embed="rId6">
            <a:alphaModFix/>
          </a:blip>
          <a:srcRect l="80546" r="2832" b="73553"/>
          <a:stretch/>
        </p:blipFill>
        <p:spPr>
          <a:xfrm>
            <a:off x="8644759" y="2653196"/>
            <a:ext cx="1642233" cy="629327"/>
          </a:xfrm>
          <a:prstGeom prst="rect">
            <a:avLst/>
          </a:prstGeom>
          <a:noFill/>
          <a:ln>
            <a:noFill/>
          </a:ln>
        </p:spPr>
      </p:pic>
      <p:pic>
        <p:nvPicPr>
          <p:cNvPr id="533" name="Google Shape;533;p45" descr="https://lh5.googleusercontent.com/2Pbd4xylRXNTPNK0orTGJIdTzwldzrUyZycUpzKGxKtai7AvcSsF6f_SwHZrDM0voiEqlKT9AybG86zvsHj-Ot9o8SYnJAVQfmSfwdt8EBwRXDHEeenDvfbbOHKBWjaWyBrHqhpuoBM"/>
          <p:cNvPicPr preferRelativeResize="0"/>
          <p:nvPr/>
        </p:nvPicPr>
        <p:blipFill rotWithShape="1">
          <a:blip r:embed="rId6">
            <a:alphaModFix/>
          </a:blip>
          <a:srcRect t="74477" r="85342"/>
          <a:stretch/>
        </p:blipFill>
        <p:spPr>
          <a:xfrm>
            <a:off x="9078644" y="3573653"/>
            <a:ext cx="1674231" cy="7020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6"/>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39" name="Google Shape;539;p46"/>
          <p:cNvSpPr txBox="1">
            <a:spLocks noGrp="1"/>
          </p:cNvSpPr>
          <p:nvPr>
            <p:ph type="body" idx="2"/>
          </p:nvPr>
        </p:nvSpPr>
        <p:spPr>
          <a:xfrm>
            <a:off x="747424" y="1155080"/>
            <a:ext cx="10512425" cy="12880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None/>
            </a:pPr>
            <a:r>
              <a:rPr lang="en-US" sz="3000"/>
              <a:t>6.1 Recently Completed: </a:t>
            </a:r>
            <a:endParaRPr/>
          </a:p>
          <a:p>
            <a:pPr marL="0" lvl="0" indent="0" algn="l" rtl="0">
              <a:lnSpc>
                <a:spcPct val="90000"/>
              </a:lnSpc>
              <a:spcBef>
                <a:spcPts val="1000"/>
              </a:spcBef>
              <a:spcAft>
                <a:spcPts val="0"/>
              </a:spcAft>
              <a:buClr>
                <a:schemeClr val="dk1"/>
              </a:buClr>
              <a:buSzPts val="3000"/>
              <a:buNone/>
            </a:pPr>
            <a:r>
              <a:rPr lang="en-US" sz="3000"/>
              <a:t>“Impacts of Automated Shading in Building Projects”  </a:t>
            </a:r>
            <a:endParaRPr sz="3000"/>
          </a:p>
          <a:p>
            <a:pPr marL="0" lvl="0" indent="0" algn="l" rtl="0">
              <a:lnSpc>
                <a:spcPct val="90000"/>
              </a:lnSpc>
              <a:spcBef>
                <a:spcPts val="1000"/>
              </a:spcBef>
              <a:spcAft>
                <a:spcPts val="0"/>
              </a:spcAft>
              <a:buClr>
                <a:schemeClr val="dk1"/>
              </a:buClr>
              <a:buSzPts val="2800"/>
              <a:buNone/>
            </a:pPr>
            <a:endParaRPr/>
          </a:p>
        </p:txBody>
      </p:sp>
      <p:sp>
        <p:nvSpPr>
          <p:cNvPr id="540" name="Google Shape;540;p4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541" name="Google Shape;541;p46"/>
          <p:cNvSpPr txBox="1"/>
          <p:nvPr/>
        </p:nvSpPr>
        <p:spPr>
          <a:xfrm>
            <a:off x="747424" y="2329564"/>
            <a:ext cx="8449158" cy="56323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Hello Axis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Ecotay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Hunter Douglas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Ken Wacks Associates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Lawrence Berkeley National Laboratory (LBNL)</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Legrand</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Lutron Electronics Co.,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Springs Window Fashions/Mecho</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NYSERDA (New York State Energy Research and Development Authority)</a:t>
            </a:r>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PLC Multipoint,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Savant Systems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Screen Innovations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Siemens Industry,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Somfy Systems,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Sustainable Resources Management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TRC Energy Services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Vistar Energy Consulting</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Window Products Management, Inc.</a:t>
            </a:r>
            <a:endParaRPr sz="1600">
              <a:solidFill>
                <a:srgbClr val="464646"/>
              </a:solidFill>
              <a:latin typeface="Montserrat"/>
              <a:ea typeface="Montserrat"/>
              <a:cs typeface="Montserrat"/>
              <a:sym typeface="Montserrat"/>
            </a:endParaRPr>
          </a:p>
        </p:txBody>
      </p:sp>
      <p:sp>
        <p:nvSpPr>
          <p:cNvPr id="542" name="Google Shape;542;p46"/>
          <p:cNvSpPr/>
          <p:nvPr/>
        </p:nvSpPr>
        <p:spPr>
          <a:xfrm>
            <a:off x="4086870" y="5795253"/>
            <a:ext cx="65136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E83E1D"/>
                </a:solidFill>
                <a:latin typeface="Montserrat"/>
                <a:ea typeface="Montserrat"/>
                <a:cs typeface="Montserrat"/>
                <a:sym typeface="Montserrat"/>
              </a:rPr>
              <a:t>www.caba.org/WhitePapers</a:t>
            </a:r>
            <a:endParaRPr/>
          </a:p>
        </p:txBody>
      </p:sp>
      <p:pic>
        <p:nvPicPr>
          <p:cNvPr id="543" name="Google Shape;543;p46" descr="Impacts of Automated Shading in Building Projects - Adobe Acrobat Reader DC"/>
          <p:cNvPicPr preferRelativeResize="0"/>
          <p:nvPr/>
        </p:nvPicPr>
        <p:blipFill rotWithShape="1">
          <a:blip r:embed="rId3">
            <a:alphaModFix/>
          </a:blip>
          <a:srcRect/>
          <a:stretch/>
        </p:blipFill>
        <p:spPr>
          <a:xfrm>
            <a:off x="9106131" y="2255433"/>
            <a:ext cx="2691737" cy="34780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7"/>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49" name="Google Shape;549;p47"/>
          <p:cNvSpPr txBox="1">
            <a:spLocks noGrp="1"/>
          </p:cNvSpPr>
          <p:nvPr>
            <p:ph type="body" idx="2"/>
          </p:nvPr>
        </p:nvSpPr>
        <p:spPr>
          <a:xfrm>
            <a:off x="839788" y="1233488"/>
            <a:ext cx="10512425" cy="13390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6.2 In Progress:  </a:t>
            </a:r>
            <a:endParaRPr/>
          </a:p>
          <a:p>
            <a:pPr marL="0" lvl="0" indent="0" algn="l" rtl="0">
              <a:lnSpc>
                <a:spcPct val="90000"/>
              </a:lnSpc>
              <a:spcBef>
                <a:spcPts val="1000"/>
              </a:spcBef>
              <a:spcAft>
                <a:spcPts val="0"/>
              </a:spcAft>
              <a:buClr>
                <a:schemeClr val="dk1"/>
              </a:buClr>
              <a:buSzPts val="2800"/>
              <a:buNone/>
            </a:pPr>
            <a:r>
              <a:rPr lang="en-US"/>
              <a:t>“Energy Metering and Power Quality Metering in North America” </a:t>
            </a:r>
            <a:endParaRPr/>
          </a:p>
          <a:p>
            <a:pPr marL="228600" lvl="0" indent="-50800" algn="l" rtl="0">
              <a:lnSpc>
                <a:spcPct val="90000"/>
              </a:lnSpc>
              <a:spcBef>
                <a:spcPts val="1000"/>
              </a:spcBef>
              <a:spcAft>
                <a:spcPts val="0"/>
              </a:spcAft>
              <a:buClr>
                <a:schemeClr val="dk1"/>
              </a:buClr>
              <a:buSzPts val="2800"/>
              <a:buNone/>
            </a:pPr>
            <a:endParaRPr/>
          </a:p>
        </p:txBody>
      </p:sp>
      <p:sp>
        <p:nvSpPr>
          <p:cNvPr id="550" name="Google Shape;550;p4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
        <p:nvSpPr>
          <p:cNvPr id="551" name="Google Shape;551;p47"/>
          <p:cNvSpPr txBox="1"/>
          <p:nvPr/>
        </p:nvSpPr>
        <p:spPr>
          <a:xfrm>
            <a:off x="162490" y="2166938"/>
            <a:ext cx="9057949" cy="32020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6600"/>
              <a:buFont typeface="Arial"/>
              <a:buNone/>
            </a:pPr>
            <a:endParaRPr sz="6600" b="1">
              <a:solidFill>
                <a:srgbClr val="464646"/>
              </a:solidFill>
              <a:latin typeface="Montserrat"/>
              <a:ea typeface="Montserrat"/>
              <a:cs typeface="Montserrat"/>
              <a:sym typeface="Montserrat"/>
            </a:endParaRPr>
          </a:p>
        </p:txBody>
      </p:sp>
      <p:sp>
        <p:nvSpPr>
          <p:cNvPr id="552" name="Google Shape;552;p47"/>
          <p:cNvSpPr txBox="1"/>
          <p:nvPr/>
        </p:nvSpPr>
        <p:spPr>
          <a:xfrm>
            <a:off x="838200" y="2368157"/>
            <a:ext cx="8553563" cy="55399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ArcoLogix LLC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Asian Institute of Intelligent Buildings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Brainwave Research Corp.</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CMG</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Convergint Technologies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CopperTree Analytics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Current, powered by GE</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Cyber Power Systems,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Domotz</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Enercare Connections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EZ Meter Technologies</a:t>
            </a:r>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Honeywell International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Ken Wacks Associates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Public Works and Government Services Canada</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Renesas Electronics America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Robert H Lane and Associates Inc.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Schneider Electric</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Sustainable Resources Management</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Triacta Power Solutions</a:t>
            </a:r>
            <a:endParaRPr/>
          </a:p>
          <a:p>
            <a:pPr marL="0" marR="0" lvl="0" indent="0" algn="l" rtl="0">
              <a:spcBef>
                <a:spcPts val="0"/>
              </a:spcBef>
              <a:spcAft>
                <a:spcPts val="0"/>
              </a:spcAft>
              <a:buNone/>
            </a:pPr>
            <a:r>
              <a:rPr lang="en-US" sz="1800">
                <a:solidFill>
                  <a:srgbClr val="464646"/>
                </a:solidFill>
                <a:latin typeface="Montserrat"/>
                <a:ea typeface="Montserrat"/>
                <a:cs typeface="Montserrat"/>
                <a:sym typeface="Montserrat"/>
              </a:rPr>
              <a:t>Zinwave</a:t>
            </a:r>
            <a:endParaRPr sz="18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p:txBody>
      </p:sp>
      <p:sp>
        <p:nvSpPr>
          <p:cNvPr id="553" name="Google Shape;553;p47"/>
          <p:cNvSpPr/>
          <p:nvPr/>
        </p:nvSpPr>
        <p:spPr>
          <a:xfrm>
            <a:off x="3778066" y="5570184"/>
            <a:ext cx="65136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E83E1D"/>
                </a:solidFill>
                <a:latin typeface="Montserrat"/>
                <a:ea typeface="Montserrat"/>
                <a:cs typeface="Montserrat"/>
                <a:sym typeface="Montserrat"/>
              </a:rPr>
              <a:t>www.caba.org/WhitePapers</a:t>
            </a:r>
            <a:endParaRPr/>
          </a:p>
        </p:txBody>
      </p:sp>
      <p:pic>
        <p:nvPicPr>
          <p:cNvPr id="554" name="Google Shape;554;p47"/>
          <p:cNvPicPr preferRelativeResize="0"/>
          <p:nvPr/>
        </p:nvPicPr>
        <p:blipFill rotWithShape="1">
          <a:blip r:embed="rId3">
            <a:alphaModFix/>
          </a:blip>
          <a:srcRect/>
          <a:stretch/>
        </p:blipFill>
        <p:spPr>
          <a:xfrm>
            <a:off x="9469417" y="2773767"/>
            <a:ext cx="2143125" cy="2143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8"/>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60" name="Google Shape;560;p48"/>
          <p:cNvSpPr txBox="1">
            <a:spLocks noGrp="1"/>
          </p:cNvSpPr>
          <p:nvPr>
            <p:ph type="body" idx="2"/>
          </p:nvPr>
        </p:nvSpPr>
        <p:spPr>
          <a:xfrm>
            <a:off x="839788" y="1233488"/>
            <a:ext cx="10512425" cy="13390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6.2 In Progress:  </a:t>
            </a:r>
            <a:endParaRPr/>
          </a:p>
          <a:p>
            <a:pPr marL="0" lvl="0" indent="0" algn="l" rtl="0">
              <a:lnSpc>
                <a:spcPct val="90000"/>
              </a:lnSpc>
              <a:spcBef>
                <a:spcPts val="1000"/>
              </a:spcBef>
              <a:spcAft>
                <a:spcPts val="0"/>
              </a:spcAft>
              <a:buClr>
                <a:schemeClr val="dk1"/>
              </a:buClr>
              <a:buSzPts val="2800"/>
              <a:buNone/>
            </a:pPr>
            <a:r>
              <a:rPr lang="en-US"/>
              <a:t>“IoT Cyber Security Guidelines, Standards and Verification Systems” </a:t>
            </a:r>
            <a:endParaRPr/>
          </a:p>
          <a:p>
            <a:pPr marL="228600" lvl="0" indent="-50800" algn="l" rtl="0">
              <a:lnSpc>
                <a:spcPct val="90000"/>
              </a:lnSpc>
              <a:spcBef>
                <a:spcPts val="1000"/>
              </a:spcBef>
              <a:spcAft>
                <a:spcPts val="0"/>
              </a:spcAft>
              <a:buClr>
                <a:schemeClr val="dk1"/>
              </a:buClr>
              <a:buSzPts val="2800"/>
              <a:buNone/>
            </a:pPr>
            <a:endParaRPr/>
          </a:p>
        </p:txBody>
      </p:sp>
      <p:sp>
        <p:nvSpPr>
          <p:cNvPr id="561" name="Google Shape;561;p48"/>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sp>
        <p:nvSpPr>
          <p:cNvPr id="562" name="Google Shape;562;p48"/>
          <p:cNvSpPr txBox="1"/>
          <p:nvPr/>
        </p:nvSpPr>
        <p:spPr>
          <a:xfrm>
            <a:off x="162490" y="2166938"/>
            <a:ext cx="9057949" cy="32020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6600"/>
              <a:buFont typeface="Arial"/>
              <a:buNone/>
            </a:pPr>
            <a:endParaRPr sz="6600" b="1">
              <a:solidFill>
                <a:srgbClr val="464646"/>
              </a:solidFill>
              <a:latin typeface="Montserrat"/>
              <a:ea typeface="Montserrat"/>
              <a:cs typeface="Montserrat"/>
              <a:sym typeface="Montserrat"/>
            </a:endParaRPr>
          </a:p>
        </p:txBody>
      </p:sp>
      <p:sp>
        <p:nvSpPr>
          <p:cNvPr id="563" name="Google Shape;563;p48"/>
          <p:cNvSpPr txBox="1"/>
          <p:nvPr/>
        </p:nvSpPr>
        <p:spPr>
          <a:xfrm>
            <a:off x="838200" y="2368157"/>
            <a:ext cx="8553563" cy="66171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Agelight Digital Trust Advisory Group</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ARC Advisory Group</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ArcoLogix LLC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Automation Standards Compliance Institute</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BC Hydro</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CANASA (Canadian Security Association)</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Compass Intelligence, LLC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Consultant</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Control4</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CopperTree Analytics Inc.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CSA Group</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Domotz</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eMcRey</a:t>
            </a: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EXP</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George Brown College</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Honeywell International Inc.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Johnson Controls Inc.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Ken Wacks Associates</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LonMark International</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National Electrical Manufacturers Association (NEMA)</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RYCOM Corporation</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Sustainable Resources Management Inc.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Syska Hennessy Group</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TC9, Inc</a:t>
            </a:r>
            <a:endParaRPr/>
          </a:p>
          <a:p>
            <a:pPr marL="0" marR="0" lvl="0" indent="0" algn="l" rtl="0">
              <a:spcBef>
                <a:spcPts val="0"/>
              </a:spcBef>
              <a:spcAft>
                <a:spcPts val="0"/>
              </a:spcAft>
              <a:buNone/>
            </a:pPr>
            <a:r>
              <a:rPr lang="en-US" sz="1400">
                <a:solidFill>
                  <a:srgbClr val="464646"/>
                </a:solidFill>
                <a:latin typeface="Montserrat"/>
                <a:ea typeface="Montserrat"/>
                <a:cs typeface="Montserrat"/>
                <a:sym typeface="Montserrat"/>
              </a:rPr>
              <a:t>The Siemon Company</a:t>
            </a:r>
            <a:endParaRPr/>
          </a:p>
          <a:p>
            <a:pPr marL="0" marR="0" lvl="0" indent="0" algn="l" rtl="0">
              <a:spcBef>
                <a:spcPts val="0"/>
              </a:spcBef>
              <a:spcAft>
                <a:spcPts val="0"/>
              </a:spcAft>
              <a:buNone/>
            </a:pPr>
            <a:endParaRPr sz="14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a:p>
            <a:pPr marL="0" marR="0" lvl="0" indent="0" algn="l" rtl="0">
              <a:spcBef>
                <a:spcPts val="0"/>
              </a:spcBef>
              <a:spcAft>
                <a:spcPts val="0"/>
              </a:spcAft>
              <a:buNone/>
            </a:pPr>
            <a:endParaRPr sz="2000">
              <a:solidFill>
                <a:srgbClr val="464646"/>
              </a:solidFill>
              <a:latin typeface="Montserrat"/>
              <a:ea typeface="Montserrat"/>
              <a:cs typeface="Montserrat"/>
              <a:sym typeface="Montserrat"/>
            </a:endParaRPr>
          </a:p>
        </p:txBody>
      </p:sp>
      <p:sp>
        <p:nvSpPr>
          <p:cNvPr id="564" name="Google Shape;564;p48"/>
          <p:cNvSpPr/>
          <p:nvPr/>
        </p:nvSpPr>
        <p:spPr>
          <a:xfrm>
            <a:off x="3778066" y="5570184"/>
            <a:ext cx="65136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E83E1D"/>
                </a:solidFill>
                <a:latin typeface="Montserrat"/>
                <a:ea typeface="Montserrat"/>
                <a:cs typeface="Montserrat"/>
                <a:sym typeface="Montserrat"/>
              </a:rPr>
              <a:t>www.caba.org/WhitePapers</a:t>
            </a:r>
            <a:endParaRPr/>
          </a:p>
        </p:txBody>
      </p:sp>
      <p:pic>
        <p:nvPicPr>
          <p:cNvPr id="565" name="Google Shape;565;p48"/>
          <p:cNvPicPr preferRelativeResize="0"/>
          <p:nvPr/>
        </p:nvPicPr>
        <p:blipFill rotWithShape="1">
          <a:blip r:embed="rId3">
            <a:alphaModFix/>
          </a:blip>
          <a:srcRect/>
          <a:stretch/>
        </p:blipFill>
        <p:spPr>
          <a:xfrm>
            <a:off x="9469417" y="2773767"/>
            <a:ext cx="2143125" cy="2143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9"/>
          <p:cNvSpPr txBox="1">
            <a:spLocks noGrp="1"/>
          </p:cNvSpPr>
          <p:nvPr>
            <p:ph type="title"/>
          </p:nvPr>
        </p:nvSpPr>
        <p:spPr>
          <a:xfrm>
            <a:off x="838200" y="71510"/>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71" name="Google Shape;571;p49"/>
          <p:cNvSpPr/>
          <p:nvPr/>
        </p:nvSpPr>
        <p:spPr>
          <a:xfrm>
            <a:off x="1340459" y="2468271"/>
            <a:ext cx="9029700" cy="646331"/>
          </a:xfrm>
          <a:prstGeom prst="rect">
            <a:avLst/>
          </a:prstGeom>
          <a:noFill/>
          <a:ln>
            <a:noFill/>
          </a:ln>
        </p:spPr>
        <p:txBody>
          <a:bodyPr spcFirstLastPara="1" wrap="square" lIns="91425" tIns="45700" rIns="91425" bIns="45700" anchor="t" anchorCtr="0">
            <a:noAutofit/>
          </a:bodyPr>
          <a:lstStyle/>
          <a:p>
            <a:pPr marL="457200" marR="0" lvl="0" indent="-228600" algn="l" rtl="0">
              <a:spcBef>
                <a:spcPts val="0"/>
              </a:spcBef>
              <a:spcAft>
                <a:spcPts val="0"/>
              </a:spcAft>
              <a:buNone/>
            </a:pPr>
            <a:r>
              <a:rPr lang="en-US" sz="1800">
                <a:solidFill>
                  <a:srgbClr val="000000"/>
                </a:solidFill>
                <a:latin typeface="Arial"/>
                <a:ea typeface="Arial"/>
                <a:cs typeface="Arial"/>
                <a:sym typeface="Arial"/>
              </a:rPr>
              <a:t>	All proposals and previously completed IBC White Papers can be downloaded at: </a:t>
            </a:r>
            <a:endParaRPr sz="2400">
              <a:solidFill>
                <a:srgbClr val="E83E1D"/>
              </a:solidFill>
              <a:latin typeface="Arial"/>
              <a:ea typeface="Arial"/>
              <a:cs typeface="Arial"/>
              <a:sym typeface="Arial"/>
            </a:endParaRPr>
          </a:p>
          <a:p>
            <a:pPr marL="457200" marR="0" lvl="0" indent="-228600" algn="l" rtl="0">
              <a:spcBef>
                <a:spcPts val="0"/>
              </a:spcBef>
              <a:spcAft>
                <a:spcPts val="0"/>
              </a:spcAft>
              <a:buNone/>
            </a:pPr>
            <a:r>
              <a:rPr lang="en-US" sz="1800">
                <a:solidFill>
                  <a:srgbClr val="000000"/>
                </a:solidFill>
                <a:latin typeface="Arial"/>
                <a:ea typeface="Arial"/>
                <a:cs typeface="Arial"/>
                <a:sym typeface="Arial"/>
              </a:rPr>
              <a:t>	</a:t>
            </a:r>
            <a:r>
              <a:rPr lang="en-US" sz="1800" u="sng">
                <a:solidFill>
                  <a:schemeClr val="hlink"/>
                </a:solidFill>
                <a:latin typeface="Arial"/>
                <a:ea typeface="Arial"/>
                <a:cs typeface="Arial"/>
                <a:sym typeface="Arial"/>
                <a:hlinkClick r:id="rId3"/>
              </a:rPr>
              <a:t>www.caba.org/whitepapers</a:t>
            </a:r>
            <a:endParaRPr sz="2400">
              <a:solidFill>
                <a:srgbClr val="E83E1D"/>
              </a:solidFill>
              <a:latin typeface="Arial"/>
              <a:ea typeface="Arial"/>
              <a:cs typeface="Arial"/>
              <a:sym typeface="Arial"/>
            </a:endParaRPr>
          </a:p>
        </p:txBody>
      </p:sp>
      <p:pic>
        <p:nvPicPr>
          <p:cNvPr id="572" name="Google Shape;572;p49" descr="http://www.caba.org/images/CABA-RP-XL.png"/>
          <p:cNvPicPr preferRelativeResize="0"/>
          <p:nvPr/>
        </p:nvPicPr>
        <p:blipFill rotWithShape="1">
          <a:blip r:embed="rId4">
            <a:alphaModFix/>
          </a:blip>
          <a:srcRect/>
          <a:stretch/>
        </p:blipFill>
        <p:spPr>
          <a:xfrm>
            <a:off x="5568315" y="3845507"/>
            <a:ext cx="4286250" cy="1333500"/>
          </a:xfrm>
          <a:prstGeom prst="rect">
            <a:avLst/>
          </a:prstGeom>
          <a:noFill/>
          <a:ln>
            <a:noFill/>
          </a:ln>
        </p:spPr>
      </p:pic>
      <p:sp>
        <p:nvSpPr>
          <p:cNvPr id="573" name="Google Shape;573;p49"/>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pic>
        <p:nvPicPr>
          <p:cNvPr id="574" name="Google Shape;574;p49" descr="Study Island Benchmarks &amp; Predictive Validity - With our latest research, we've found promising results regarding the predictive validity of Study … | Pinteres…"/>
          <p:cNvPicPr preferRelativeResize="0"/>
          <p:nvPr/>
        </p:nvPicPr>
        <p:blipFill rotWithShape="1">
          <a:blip r:embed="rId5">
            <a:alphaModFix/>
          </a:blip>
          <a:srcRect/>
          <a:stretch/>
        </p:blipFill>
        <p:spPr>
          <a:xfrm>
            <a:off x="3336351" y="3669551"/>
            <a:ext cx="1876937" cy="16854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0"/>
          <p:cNvSpPr txBox="1">
            <a:spLocks noGrp="1"/>
          </p:cNvSpPr>
          <p:nvPr>
            <p:ph type="title"/>
          </p:nvPr>
        </p:nvSpPr>
        <p:spPr>
          <a:xfrm>
            <a:off x="838200" y="41865"/>
            <a:ext cx="10180782"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sz="2800"/>
              <a:t>Ken Wacks (Ken Wacks Associates), Andrew Glennie (CABA)</a:t>
            </a:r>
            <a:endParaRPr/>
          </a:p>
        </p:txBody>
      </p:sp>
      <p:sp>
        <p:nvSpPr>
          <p:cNvPr id="580" name="Google Shape;580;p50"/>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7.1  Featured CABA Member Benefit </a:t>
            </a:r>
            <a:endParaRPr/>
          </a:p>
        </p:txBody>
      </p:sp>
      <p:sp>
        <p:nvSpPr>
          <p:cNvPr id="581" name="Google Shape;581;p50"/>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a:p>
        </p:txBody>
      </p:sp>
      <p:sp>
        <p:nvSpPr>
          <p:cNvPr id="582" name="Google Shape;582;p50"/>
          <p:cNvSpPr/>
          <p:nvPr/>
        </p:nvSpPr>
        <p:spPr>
          <a:xfrm>
            <a:off x="1888526" y="5250759"/>
            <a:ext cx="28264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rgbClr val="0000FF"/>
                </a:solidFill>
                <a:latin typeface="Arial"/>
                <a:ea typeface="Arial"/>
                <a:cs typeface="Arial"/>
                <a:sym typeface="Arial"/>
              </a:rPr>
              <a:t>www.caba.org/whitepaper</a:t>
            </a:r>
            <a:endParaRPr sz="1800" u="sng">
              <a:solidFill>
                <a:srgbClr val="0000FF"/>
              </a:solidFill>
              <a:latin typeface="Arial"/>
              <a:ea typeface="Arial"/>
              <a:cs typeface="Arial"/>
              <a:sym typeface="Arial"/>
            </a:endParaRPr>
          </a:p>
        </p:txBody>
      </p:sp>
      <p:pic>
        <p:nvPicPr>
          <p:cNvPr id="583" name="Google Shape;583;p50" descr="CABA_WHITEPAPER_NOLOGIN"/>
          <p:cNvPicPr preferRelativeResize="0"/>
          <p:nvPr/>
        </p:nvPicPr>
        <p:blipFill rotWithShape="1">
          <a:blip r:embed="rId3">
            <a:alphaModFix/>
          </a:blip>
          <a:srcRect/>
          <a:stretch/>
        </p:blipFill>
        <p:spPr>
          <a:xfrm>
            <a:off x="940396" y="1981405"/>
            <a:ext cx="6172200" cy="879699"/>
          </a:xfrm>
          <a:prstGeom prst="rect">
            <a:avLst/>
          </a:prstGeom>
          <a:noFill/>
          <a:ln>
            <a:noFill/>
          </a:ln>
        </p:spPr>
      </p:pic>
      <p:sp>
        <p:nvSpPr>
          <p:cNvPr id="584" name="Google Shape;584;p50"/>
          <p:cNvSpPr/>
          <p:nvPr/>
        </p:nvSpPr>
        <p:spPr>
          <a:xfrm>
            <a:off x="833388" y="3166409"/>
            <a:ext cx="6096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333333"/>
                </a:solidFill>
                <a:latin typeface="Open Sans"/>
                <a:ea typeface="Open Sans"/>
                <a:cs typeface="Open Sans"/>
                <a:sym typeface="Open Sans"/>
              </a:rPr>
              <a:t>The Continental Automated Buildings Association publishes its own white paper series focused on both connected homes and intelligent buildings. The reports serve as authoritative guides to assist industry stakeholders make decisions about particular products, services and technologies.</a:t>
            </a:r>
            <a:endParaRPr/>
          </a:p>
          <a:p>
            <a:pPr marL="0" marR="0" lvl="0" indent="0" algn="l" rtl="0">
              <a:spcBef>
                <a:spcPts val="0"/>
              </a:spcBef>
              <a:spcAft>
                <a:spcPts val="0"/>
              </a:spcAft>
              <a:buNone/>
            </a:pP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p:txBody>
      </p:sp>
      <p:pic>
        <p:nvPicPr>
          <p:cNvPr id="585" name="Google Shape;585;p50" descr="Study Island Benchmarks &amp; Predictive Validity - With our latest research, we've found promising results regarding the predictive validity of Study … | Pinteres…"/>
          <p:cNvPicPr preferRelativeResize="0"/>
          <p:nvPr/>
        </p:nvPicPr>
        <p:blipFill rotWithShape="1">
          <a:blip r:embed="rId4">
            <a:alphaModFix/>
          </a:blip>
          <a:srcRect/>
          <a:stretch/>
        </p:blipFill>
        <p:spPr>
          <a:xfrm>
            <a:off x="7711440" y="1489869"/>
            <a:ext cx="3042742" cy="2732258"/>
          </a:xfrm>
          <a:prstGeom prst="rect">
            <a:avLst/>
          </a:prstGeom>
          <a:noFill/>
          <a:ln>
            <a:noFill/>
          </a:ln>
        </p:spPr>
      </p:pic>
      <p:pic>
        <p:nvPicPr>
          <p:cNvPr id="586" name="Google Shape;586;p50" descr="http://www.caba.org/images/CABA-RP-XL.png"/>
          <p:cNvPicPr preferRelativeResize="0"/>
          <p:nvPr/>
        </p:nvPicPr>
        <p:blipFill rotWithShape="1">
          <a:blip r:embed="rId5">
            <a:alphaModFix/>
          </a:blip>
          <a:srcRect/>
          <a:stretch/>
        </p:blipFill>
        <p:spPr>
          <a:xfrm>
            <a:off x="7112596" y="4512257"/>
            <a:ext cx="4286250" cy="133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1"/>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7.2  Keynote Selection Task Force </a:t>
            </a:r>
            <a:endParaRPr/>
          </a:p>
        </p:txBody>
      </p:sp>
      <p:sp>
        <p:nvSpPr>
          <p:cNvPr id="592" name="Google Shape;592;p5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a:p>
        </p:txBody>
      </p:sp>
      <p:sp>
        <p:nvSpPr>
          <p:cNvPr id="593" name="Google Shape;593;p51"/>
          <p:cNvSpPr txBox="1">
            <a:spLocks noGrp="1"/>
          </p:cNvSpPr>
          <p:nvPr>
            <p:ph type="title"/>
          </p:nvPr>
        </p:nvSpPr>
        <p:spPr>
          <a:xfrm>
            <a:off x="838200" y="41865"/>
            <a:ext cx="10180782"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a:t>Harsha Chandrashekar (Honeywell)</a:t>
            </a:r>
            <a:endParaRPr/>
          </a:p>
        </p:txBody>
      </p:sp>
      <p:pic>
        <p:nvPicPr>
          <p:cNvPr id="594" name="Google Shape;594;p51" descr="Image result for vector task force"/>
          <p:cNvPicPr preferRelativeResize="0"/>
          <p:nvPr/>
        </p:nvPicPr>
        <p:blipFill rotWithShape="1">
          <a:blip r:embed="rId3">
            <a:alphaModFix/>
          </a:blip>
          <a:srcRect l="5813" t="6342" r="6692" b="13598"/>
          <a:stretch/>
        </p:blipFill>
        <p:spPr>
          <a:xfrm>
            <a:off x="4138563" y="2224520"/>
            <a:ext cx="3011055" cy="2967097"/>
          </a:xfrm>
          <a:prstGeom prst="flowChartConnector">
            <a:avLst/>
          </a:prstGeom>
          <a:noFill/>
          <a:ln>
            <a:noFill/>
          </a:ln>
        </p:spPr>
      </p:pic>
      <p:pic>
        <p:nvPicPr>
          <p:cNvPr id="595" name="Google Shape;595;p51" descr="Image result for keynote speaker vector image"/>
          <p:cNvPicPr preferRelativeResize="0"/>
          <p:nvPr/>
        </p:nvPicPr>
        <p:blipFill rotWithShape="1">
          <a:blip r:embed="rId4">
            <a:alphaModFix/>
          </a:blip>
          <a:srcRect/>
          <a:stretch/>
        </p:blipFill>
        <p:spPr>
          <a:xfrm>
            <a:off x="833388" y="2224520"/>
            <a:ext cx="3305175" cy="3295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2"/>
          <p:cNvSpPr txBox="1">
            <a:spLocks noGrp="1"/>
          </p:cNvSpPr>
          <p:nvPr>
            <p:ph type="title"/>
          </p:nvPr>
        </p:nvSpPr>
        <p:spPr>
          <a:xfrm>
            <a:off x="838200" y="41865"/>
            <a:ext cx="9718964"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a:t>Harsha Chandrashekar (Honeywell)</a:t>
            </a:r>
            <a:endParaRPr sz="2800"/>
          </a:p>
        </p:txBody>
      </p:sp>
      <p:sp>
        <p:nvSpPr>
          <p:cNvPr id="601" name="Google Shape;601;p52"/>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7.3  Other new IBC business? </a:t>
            </a:r>
            <a:endParaRPr/>
          </a:p>
          <a:p>
            <a:pPr marL="228600" lvl="0" indent="-50800" algn="l" rtl="0">
              <a:lnSpc>
                <a:spcPct val="90000"/>
              </a:lnSpc>
              <a:spcBef>
                <a:spcPts val="1000"/>
              </a:spcBef>
              <a:spcAft>
                <a:spcPts val="0"/>
              </a:spcAft>
              <a:buClr>
                <a:schemeClr val="dk1"/>
              </a:buClr>
              <a:buSzPts val="2800"/>
              <a:buNone/>
            </a:pPr>
            <a:endParaRPr/>
          </a:p>
        </p:txBody>
      </p:sp>
      <p:sp>
        <p:nvSpPr>
          <p:cNvPr id="602" name="Google Shape;602;p52"/>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28</a:t>
            </a:fld>
            <a:endParaRPr/>
          </a:p>
        </p:txBody>
      </p:sp>
      <p:pic>
        <p:nvPicPr>
          <p:cNvPr id="603" name="Google Shape;603;p52" descr="Image result for new business"/>
          <p:cNvPicPr preferRelativeResize="0"/>
          <p:nvPr/>
        </p:nvPicPr>
        <p:blipFill rotWithShape="1">
          <a:blip r:embed="rId3">
            <a:alphaModFix/>
          </a:blip>
          <a:srcRect/>
          <a:stretch/>
        </p:blipFill>
        <p:spPr>
          <a:xfrm>
            <a:off x="1143401" y="2193925"/>
            <a:ext cx="5334000" cy="3714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3"/>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8.  Announcements</a:t>
            </a:r>
            <a:r>
              <a:rPr lang="en-US"/>
              <a:t> </a:t>
            </a:r>
            <a:br>
              <a:rPr lang="en-US"/>
            </a:br>
            <a:r>
              <a:rPr lang="en-US" sz="2800"/>
              <a:t>Ron Zimmer (CABA)</a:t>
            </a:r>
            <a:endParaRPr/>
          </a:p>
        </p:txBody>
      </p:sp>
      <p:sp>
        <p:nvSpPr>
          <p:cNvPr id="609" name="Google Shape;609;p53"/>
          <p:cNvSpPr txBox="1">
            <a:spLocks noGrp="1"/>
          </p:cNvSpPr>
          <p:nvPr>
            <p:ph type="body" idx="1"/>
          </p:nvPr>
        </p:nvSpPr>
        <p:spPr>
          <a:xfrm>
            <a:off x="839788" y="1804567"/>
            <a:ext cx="10594830" cy="36839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300"/>
              <a:buNone/>
            </a:pPr>
            <a:r>
              <a:rPr lang="en-US" sz="2300" b="1"/>
              <a:t>International Wireless Communications Expo (IWCE)</a:t>
            </a:r>
            <a:r>
              <a:rPr lang="en-US" sz="2300"/>
              <a:t>, Mar 4-8, Las Vegas, NV</a:t>
            </a:r>
            <a:endParaRPr/>
          </a:p>
          <a:p>
            <a:pPr marL="0" lvl="0" indent="0" algn="l" rtl="0">
              <a:lnSpc>
                <a:spcPct val="90000"/>
              </a:lnSpc>
              <a:spcBef>
                <a:spcPts val="1000"/>
              </a:spcBef>
              <a:spcAft>
                <a:spcPts val="0"/>
              </a:spcAft>
              <a:buClr>
                <a:schemeClr val="dk2"/>
              </a:buClr>
              <a:buSzPts val="2300"/>
              <a:buNone/>
            </a:pPr>
            <a:r>
              <a:rPr lang="en-US" sz="2300" b="1"/>
              <a:t>ISH</a:t>
            </a:r>
            <a:r>
              <a:rPr lang="en-US" sz="2300"/>
              <a:t>, Mar 11-15, Frankfurt, Germany</a:t>
            </a:r>
            <a:endParaRPr/>
          </a:p>
          <a:p>
            <a:pPr marL="0" lvl="0" indent="0" algn="l" rtl="0">
              <a:lnSpc>
                <a:spcPct val="90000"/>
              </a:lnSpc>
              <a:spcBef>
                <a:spcPts val="1000"/>
              </a:spcBef>
              <a:spcAft>
                <a:spcPts val="0"/>
              </a:spcAft>
              <a:buClr>
                <a:schemeClr val="dk2"/>
              </a:buClr>
              <a:buSzPts val="2300"/>
              <a:buNone/>
            </a:pPr>
            <a:r>
              <a:rPr lang="en-US" sz="2300" b="1"/>
              <a:t>The DesignLights Consortium® (DLC)</a:t>
            </a:r>
            <a:r>
              <a:rPr lang="en-US" sz="2300"/>
              <a:t>, April 1-3, St. Louis, MO</a:t>
            </a:r>
            <a:endParaRPr/>
          </a:p>
          <a:p>
            <a:pPr marL="0" lvl="0" indent="0" algn="l" rtl="0">
              <a:lnSpc>
                <a:spcPct val="90000"/>
              </a:lnSpc>
              <a:spcBef>
                <a:spcPts val="1000"/>
              </a:spcBef>
              <a:spcAft>
                <a:spcPts val="0"/>
              </a:spcAft>
              <a:buClr>
                <a:schemeClr val="dk2"/>
              </a:buClr>
              <a:buSzPts val="2300"/>
              <a:buNone/>
            </a:pPr>
            <a:r>
              <a:rPr lang="en-US" sz="2300" b="1"/>
              <a:t>BuildingsNY</a:t>
            </a:r>
            <a:r>
              <a:rPr lang="en-US" sz="2300"/>
              <a:t>, April 2-3, New York, NY</a:t>
            </a:r>
            <a:endParaRPr/>
          </a:p>
          <a:p>
            <a:pPr marL="0" lvl="0" indent="0" algn="l" rtl="0">
              <a:lnSpc>
                <a:spcPct val="90000"/>
              </a:lnSpc>
              <a:spcBef>
                <a:spcPts val="1000"/>
              </a:spcBef>
              <a:spcAft>
                <a:spcPts val="0"/>
              </a:spcAft>
              <a:buClr>
                <a:schemeClr val="dk2"/>
              </a:buClr>
              <a:buSzPts val="2300"/>
              <a:buNone/>
            </a:pPr>
            <a:r>
              <a:rPr lang="en-US" sz="2300" b="1"/>
              <a:t>IFMA's 2019 Facility Fusion Conference &amp; Expo</a:t>
            </a:r>
            <a:r>
              <a:rPr lang="en-US" sz="2300"/>
              <a:t>, April 8-10, Atlanta, GA</a:t>
            </a:r>
            <a:endParaRPr/>
          </a:p>
          <a:p>
            <a:pPr marL="0" lvl="0" indent="0" algn="l" rtl="0">
              <a:lnSpc>
                <a:spcPct val="90000"/>
              </a:lnSpc>
              <a:spcBef>
                <a:spcPts val="1000"/>
              </a:spcBef>
              <a:spcAft>
                <a:spcPts val="0"/>
              </a:spcAft>
              <a:buClr>
                <a:schemeClr val="dk2"/>
              </a:buClr>
              <a:buSzPts val="2300"/>
              <a:buNone/>
            </a:pPr>
            <a:r>
              <a:rPr lang="en-US" sz="2300" b="1"/>
              <a:t>ISC West - International Security Conference &amp; Exposition</a:t>
            </a:r>
            <a:r>
              <a:rPr lang="en-US" sz="2300"/>
              <a:t>, Apr 10-12, Las Vegas, NV</a:t>
            </a:r>
            <a:endParaRPr/>
          </a:p>
        </p:txBody>
      </p:sp>
      <p:sp>
        <p:nvSpPr>
          <p:cNvPr id="610" name="Google Shape;610;p53"/>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29</a:t>
            </a:fld>
            <a:endParaRPr/>
          </a:p>
        </p:txBody>
      </p:sp>
      <p:pic>
        <p:nvPicPr>
          <p:cNvPr id="611" name="Google Shape;611;p53" descr="Image result for trade show vector"/>
          <p:cNvPicPr preferRelativeResize="0"/>
          <p:nvPr/>
        </p:nvPicPr>
        <p:blipFill rotWithShape="1">
          <a:blip r:embed="rId3">
            <a:alphaModFix/>
          </a:blip>
          <a:srcRect/>
          <a:stretch/>
        </p:blipFill>
        <p:spPr>
          <a:xfrm>
            <a:off x="9970841" y="2004957"/>
            <a:ext cx="2101809" cy="1641609"/>
          </a:xfrm>
          <a:prstGeom prst="rect">
            <a:avLst/>
          </a:prstGeom>
          <a:noFill/>
          <a:ln>
            <a:noFill/>
          </a:ln>
        </p:spPr>
      </p:pic>
      <p:sp>
        <p:nvSpPr>
          <p:cNvPr id="612" name="Google Shape;612;p53"/>
          <p:cNvSpPr txBox="1"/>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Montserrat Light"/>
                <a:ea typeface="Montserrat Light"/>
                <a:cs typeface="Montserrat Light"/>
                <a:sym typeface="Montserrat Light"/>
              </a:rPr>
              <a:t>8.1  Past Event Overview:</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838202" y="81704"/>
            <a:ext cx="10275176"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2.  Call to Order, Welcome, Introductions, About the IBC</a:t>
            </a:r>
            <a:br>
              <a:rPr lang="en-US" sz="2800" b="1"/>
            </a:br>
            <a:r>
              <a:rPr lang="en-US" sz="2800"/>
              <a:t>Trevor Nightingale (National Research Council)</a:t>
            </a:r>
            <a:br>
              <a:rPr lang="en-US" sz="2800"/>
            </a:br>
            <a:endParaRPr sz="1800"/>
          </a:p>
        </p:txBody>
      </p:sp>
      <p:sp>
        <p:nvSpPr>
          <p:cNvPr id="147" name="Google Shape;147;p2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sp>
        <p:nvSpPr>
          <p:cNvPr id="148" name="Google Shape;148;p27"/>
          <p:cNvSpPr txBox="1"/>
          <p:nvPr/>
        </p:nvSpPr>
        <p:spPr>
          <a:xfrm>
            <a:off x="1833791" y="5307107"/>
            <a:ext cx="8007566" cy="8864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300"/>
              <a:buFont typeface="Arial"/>
              <a:buNone/>
            </a:pPr>
            <a:r>
              <a:rPr lang="en-US" sz="1300" b="0" i="0" u="none" strike="noStrike" cap="none">
                <a:solidFill>
                  <a:schemeClr val="dk2"/>
                </a:solidFill>
                <a:latin typeface="Montserrat"/>
                <a:ea typeface="Montserrat"/>
                <a:cs typeface="Montserrat"/>
                <a:sym typeface="Montserrat"/>
              </a:rPr>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endParaRPr/>
          </a:p>
        </p:txBody>
      </p:sp>
      <p:sp>
        <p:nvSpPr>
          <p:cNvPr id="149" name="Google Shape;149;p27"/>
          <p:cNvSpPr/>
          <p:nvPr/>
        </p:nvSpPr>
        <p:spPr>
          <a:xfrm>
            <a:off x="1404196" y="2946345"/>
            <a:ext cx="1984301"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IBC 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Trevor Nightingale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Director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National Research Council </a:t>
            </a:r>
            <a:endParaRPr sz="1600" b="0" i="0" u="none" strike="noStrike" cap="none">
              <a:solidFill>
                <a:schemeClr val="dk1"/>
              </a:solidFill>
              <a:latin typeface="Arial"/>
              <a:ea typeface="Arial"/>
              <a:cs typeface="Arial"/>
              <a:sym typeface="Arial"/>
            </a:endParaRPr>
          </a:p>
        </p:txBody>
      </p:sp>
      <p:sp>
        <p:nvSpPr>
          <p:cNvPr id="150" name="Google Shape;150;p27"/>
          <p:cNvSpPr/>
          <p:nvPr/>
        </p:nvSpPr>
        <p:spPr>
          <a:xfrm>
            <a:off x="7595486" y="6079012"/>
            <a:ext cx="169924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www.caba.org/ibc</a:t>
            </a:r>
            <a:endParaRPr/>
          </a:p>
        </p:txBody>
      </p:sp>
      <p:sp>
        <p:nvSpPr>
          <p:cNvPr id="151" name="Google Shape;151;p27"/>
          <p:cNvSpPr/>
          <p:nvPr/>
        </p:nvSpPr>
        <p:spPr>
          <a:xfrm>
            <a:off x="9132634" y="2941933"/>
            <a:ext cx="2320352"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IBC Vice-Chair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Bob Allan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Global Business Development Manager, Intelligent Buildings</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The Siemon Company</a:t>
            </a:r>
            <a:endParaRPr/>
          </a:p>
        </p:txBody>
      </p:sp>
      <p:pic>
        <p:nvPicPr>
          <p:cNvPr id="152" name="Google Shape;152;p27" descr="Trevor Nightingale"/>
          <p:cNvPicPr preferRelativeResize="0"/>
          <p:nvPr/>
        </p:nvPicPr>
        <p:blipFill rotWithShape="1">
          <a:blip r:embed="rId3">
            <a:alphaModFix/>
          </a:blip>
          <a:srcRect/>
          <a:stretch/>
        </p:blipFill>
        <p:spPr>
          <a:xfrm>
            <a:off x="1486611" y="1145435"/>
            <a:ext cx="1800225" cy="1800225"/>
          </a:xfrm>
          <a:prstGeom prst="rect">
            <a:avLst/>
          </a:prstGeom>
          <a:noFill/>
          <a:ln>
            <a:noFill/>
          </a:ln>
        </p:spPr>
      </p:pic>
      <p:pic>
        <p:nvPicPr>
          <p:cNvPr id="153" name="Google Shape;153;p27" descr="Robert (Bob) Lane"/>
          <p:cNvPicPr preferRelativeResize="0"/>
          <p:nvPr/>
        </p:nvPicPr>
        <p:blipFill rotWithShape="1">
          <a:blip r:embed="rId4">
            <a:alphaModFix/>
          </a:blip>
          <a:srcRect/>
          <a:stretch/>
        </p:blipFill>
        <p:spPr>
          <a:xfrm>
            <a:off x="6640266" y="1145434"/>
            <a:ext cx="1800225" cy="1800225"/>
          </a:xfrm>
          <a:prstGeom prst="rect">
            <a:avLst/>
          </a:prstGeom>
          <a:noFill/>
          <a:ln>
            <a:noFill/>
          </a:ln>
        </p:spPr>
      </p:pic>
      <p:pic>
        <p:nvPicPr>
          <p:cNvPr id="154" name="Google Shape;154;p27" descr="Bob Allan"/>
          <p:cNvPicPr preferRelativeResize="0"/>
          <p:nvPr/>
        </p:nvPicPr>
        <p:blipFill rotWithShape="1">
          <a:blip r:embed="rId5">
            <a:alphaModFix/>
          </a:blip>
          <a:srcRect/>
          <a:stretch/>
        </p:blipFill>
        <p:spPr>
          <a:xfrm>
            <a:off x="9209345" y="1147023"/>
            <a:ext cx="1800225" cy="1798637"/>
          </a:xfrm>
          <a:prstGeom prst="rect">
            <a:avLst/>
          </a:prstGeom>
          <a:noFill/>
          <a:ln>
            <a:noFill/>
          </a:ln>
        </p:spPr>
      </p:pic>
      <p:sp>
        <p:nvSpPr>
          <p:cNvPr id="155" name="Google Shape;155;p27"/>
          <p:cNvSpPr/>
          <p:nvPr/>
        </p:nvSpPr>
        <p:spPr>
          <a:xfrm>
            <a:off x="6552819" y="2942373"/>
            <a:ext cx="2217072"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IBC Vice-Chair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Robert Lane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President &amp; Managing Partner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Robert H. Lane and Associates Inc.</a:t>
            </a:r>
            <a:endParaRPr sz="1600" b="0" i="0" u="none" strike="noStrike" cap="none">
              <a:solidFill>
                <a:schemeClr val="dk1"/>
              </a:solidFill>
              <a:latin typeface="Arial"/>
              <a:ea typeface="Arial"/>
              <a:cs typeface="Arial"/>
              <a:sym typeface="Arial"/>
            </a:endParaRPr>
          </a:p>
        </p:txBody>
      </p:sp>
      <p:pic>
        <p:nvPicPr>
          <p:cNvPr id="156" name="Google Shape;156;p27" descr="Image result for the siemon company logo"/>
          <p:cNvPicPr preferRelativeResize="0"/>
          <p:nvPr/>
        </p:nvPicPr>
        <p:blipFill rotWithShape="1">
          <a:blip r:embed="rId6">
            <a:alphaModFix/>
          </a:blip>
          <a:srcRect/>
          <a:stretch/>
        </p:blipFill>
        <p:spPr>
          <a:xfrm>
            <a:off x="9209345" y="4499228"/>
            <a:ext cx="2030539" cy="675934"/>
          </a:xfrm>
          <a:prstGeom prst="rect">
            <a:avLst/>
          </a:prstGeom>
          <a:noFill/>
          <a:ln>
            <a:noFill/>
          </a:ln>
        </p:spPr>
      </p:pic>
      <p:pic>
        <p:nvPicPr>
          <p:cNvPr id="157" name="Google Shape;157;p27" descr="Image result for NRC logo national research council of canada"/>
          <p:cNvPicPr preferRelativeResize="0"/>
          <p:nvPr/>
        </p:nvPicPr>
        <p:blipFill rotWithShape="1">
          <a:blip r:embed="rId7">
            <a:alphaModFix/>
          </a:blip>
          <a:srcRect/>
          <a:stretch/>
        </p:blipFill>
        <p:spPr>
          <a:xfrm>
            <a:off x="1489020" y="4294766"/>
            <a:ext cx="1626354" cy="796913"/>
          </a:xfrm>
          <a:prstGeom prst="rect">
            <a:avLst/>
          </a:prstGeom>
          <a:noFill/>
          <a:ln>
            <a:noFill/>
          </a:ln>
        </p:spPr>
      </p:pic>
      <p:pic>
        <p:nvPicPr>
          <p:cNvPr id="158" name="Google Shape;158;p27" descr="Lane Consulting"/>
          <p:cNvPicPr preferRelativeResize="0"/>
          <p:nvPr/>
        </p:nvPicPr>
        <p:blipFill rotWithShape="1">
          <a:blip r:embed="rId8">
            <a:alphaModFix/>
          </a:blip>
          <a:srcRect/>
          <a:stretch/>
        </p:blipFill>
        <p:spPr>
          <a:xfrm>
            <a:off x="6640266" y="4523542"/>
            <a:ext cx="1367208" cy="627307"/>
          </a:xfrm>
          <a:prstGeom prst="rect">
            <a:avLst/>
          </a:prstGeom>
          <a:noFill/>
          <a:ln>
            <a:noFill/>
          </a:ln>
        </p:spPr>
      </p:pic>
      <p:pic>
        <p:nvPicPr>
          <p:cNvPr id="159" name="Google Shape;159;p27" descr="Harsha Chandrashekar"/>
          <p:cNvPicPr preferRelativeResize="0"/>
          <p:nvPr/>
        </p:nvPicPr>
        <p:blipFill rotWithShape="1">
          <a:blip r:embed="rId9">
            <a:alphaModFix/>
          </a:blip>
          <a:srcRect/>
          <a:stretch/>
        </p:blipFill>
        <p:spPr>
          <a:xfrm>
            <a:off x="4055690" y="1129938"/>
            <a:ext cx="1815722" cy="1815722"/>
          </a:xfrm>
          <a:prstGeom prst="rect">
            <a:avLst/>
          </a:prstGeom>
          <a:noFill/>
          <a:ln>
            <a:noFill/>
          </a:ln>
        </p:spPr>
      </p:pic>
      <p:sp>
        <p:nvSpPr>
          <p:cNvPr id="160" name="Google Shape;160;p27"/>
          <p:cNvSpPr/>
          <p:nvPr/>
        </p:nvSpPr>
        <p:spPr>
          <a:xfrm>
            <a:off x="3967614" y="2945659"/>
            <a:ext cx="2676343"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IBC Vice-Chair </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Harsha Chandrashekar</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Product Approvals &amp; Regulatory Leader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Honeywell International Inc</a:t>
            </a:r>
            <a:endParaRPr/>
          </a:p>
        </p:txBody>
      </p:sp>
      <p:pic>
        <p:nvPicPr>
          <p:cNvPr id="161" name="Google Shape;161;p27"/>
          <p:cNvPicPr preferRelativeResize="0"/>
          <p:nvPr/>
        </p:nvPicPr>
        <p:blipFill rotWithShape="1">
          <a:blip r:embed="rId10">
            <a:alphaModFix/>
          </a:blip>
          <a:srcRect l="8992" t="36439" r="10685" b="38325"/>
          <a:stretch/>
        </p:blipFill>
        <p:spPr>
          <a:xfrm>
            <a:off x="3934711" y="4219453"/>
            <a:ext cx="1950915" cy="4735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4"/>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8.  Announcements</a:t>
            </a:r>
            <a:r>
              <a:rPr lang="en-US"/>
              <a:t> </a:t>
            </a:r>
            <a:br>
              <a:rPr lang="en-US"/>
            </a:br>
            <a:r>
              <a:rPr lang="en-US" sz="2800"/>
              <a:t>Ron Zimmer (CABA)</a:t>
            </a:r>
            <a:endParaRPr/>
          </a:p>
        </p:txBody>
      </p:sp>
      <p:sp>
        <p:nvSpPr>
          <p:cNvPr id="618" name="Google Shape;618;p54"/>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30</a:t>
            </a:fld>
            <a:endParaRPr/>
          </a:p>
        </p:txBody>
      </p:sp>
      <p:pic>
        <p:nvPicPr>
          <p:cNvPr id="619" name="Google Shape;619;p54" descr="Image result for trade show vector"/>
          <p:cNvPicPr preferRelativeResize="0"/>
          <p:nvPr/>
        </p:nvPicPr>
        <p:blipFill rotWithShape="1">
          <a:blip r:embed="rId3">
            <a:alphaModFix/>
          </a:blip>
          <a:srcRect/>
          <a:stretch/>
        </p:blipFill>
        <p:spPr>
          <a:xfrm>
            <a:off x="9745907" y="1489869"/>
            <a:ext cx="2101809" cy="1641609"/>
          </a:xfrm>
          <a:prstGeom prst="rect">
            <a:avLst/>
          </a:prstGeom>
          <a:noFill/>
          <a:ln>
            <a:noFill/>
          </a:ln>
        </p:spPr>
      </p:pic>
      <p:sp>
        <p:nvSpPr>
          <p:cNvPr id="620" name="Google Shape;620;p54"/>
          <p:cNvSpPr txBox="1"/>
          <p:nvPr/>
        </p:nvSpPr>
        <p:spPr>
          <a:xfrm>
            <a:off x="839788" y="1884723"/>
            <a:ext cx="10718252" cy="30885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2019 Haystack Connect</a:t>
            </a:r>
            <a:r>
              <a:rPr lang="en-US" sz="2800">
                <a:solidFill>
                  <a:schemeClr val="dk2"/>
                </a:solidFill>
                <a:latin typeface="Montserrat"/>
                <a:ea typeface="Montserrat"/>
                <a:cs typeface="Montserrat"/>
                <a:sym typeface="Montserrat"/>
              </a:rPr>
              <a:t>, May 13-15, San Diego, CA</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Internet of Things World</a:t>
            </a:r>
            <a:r>
              <a:rPr lang="en-US" sz="2800">
                <a:solidFill>
                  <a:schemeClr val="dk2"/>
                </a:solidFill>
                <a:latin typeface="Montserrat"/>
                <a:ea typeface="Montserrat"/>
                <a:cs typeface="Montserrat"/>
                <a:sym typeface="Montserrat"/>
              </a:rPr>
              <a:t>, May 13-16, Santa Clara, CA</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LIGHTFAIR International 2019</a:t>
            </a:r>
            <a:r>
              <a:rPr lang="en-US" sz="2800">
                <a:solidFill>
                  <a:schemeClr val="dk2"/>
                </a:solidFill>
                <a:latin typeface="Montserrat"/>
                <a:ea typeface="Montserrat"/>
                <a:cs typeface="Montserrat"/>
                <a:sym typeface="Montserrat"/>
              </a:rPr>
              <a:t>, May 21-23, Pennsylvania, PA</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REMI/ISSA/IFMA '19 Shows</a:t>
            </a:r>
            <a:r>
              <a:rPr lang="en-US" sz="2800">
                <a:solidFill>
                  <a:schemeClr val="dk2"/>
                </a:solidFill>
                <a:latin typeface="Montserrat"/>
                <a:ea typeface="Montserrat"/>
                <a:cs typeface="Montserrat"/>
                <a:sym typeface="Montserrat"/>
              </a:rPr>
              <a:t>, June 11-13, Toronto, ON</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Realcomm/IBcon</a:t>
            </a:r>
            <a:r>
              <a:rPr lang="en-US" sz="2800">
                <a:solidFill>
                  <a:schemeClr val="dk2"/>
                </a:solidFill>
                <a:latin typeface="Montserrat"/>
                <a:ea typeface="Montserrat"/>
                <a:cs typeface="Montserrat"/>
                <a:sym typeface="Montserrat"/>
              </a:rPr>
              <a:t>, June 13-14, Nashville, TN</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r>
              <a:rPr lang="en-US" sz="2700" b="1">
                <a:solidFill>
                  <a:schemeClr val="dk2"/>
                </a:solidFill>
                <a:latin typeface="Montserrat"/>
                <a:ea typeface="Montserrat"/>
                <a:cs typeface="Montserrat"/>
                <a:sym typeface="Montserrat"/>
              </a:rPr>
              <a:t>CABA Smart Buildings Summit (SBS)</a:t>
            </a:r>
            <a:r>
              <a:rPr lang="en-US" sz="2800">
                <a:solidFill>
                  <a:schemeClr val="dk2"/>
                </a:solidFill>
                <a:latin typeface="Montserrat"/>
                <a:ea typeface="Montserrat"/>
                <a:cs typeface="Montserrat"/>
                <a:sym typeface="Montserrat"/>
              </a:rPr>
              <a:t>, September 15-17, Ponte Vedra, FL</a:t>
            </a: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endParaRPr sz="2700" b="1" u="sng">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endParaRPr sz="2700" b="1" u="sng">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700"/>
              <a:buFont typeface="Arial"/>
              <a:buNone/>
            </a:pPr>
            <a:endParaRPr sz="2700" b="1">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228600" marR="0" lvl="0" indent="-5080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p:txBody>
      </p:sp>
      <p:sp>
        <p:nvSpPr>
          <p:cNvPr id="621" name="Google Shape;621;p54"/>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8.2  Upcoming events: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55"/>
          <p:cNvPicPr preferRelativeResize="0"/>
          <p:nvPr/>
        </p:nvPicPr>
        <p:blipFill rotWithShape="1">
          <a:blip r:embed="rId3">
            <a:alphaModFix/>
          </a:blip>
          <a:srcRect/>
          <a:stretch/>
        </p:blipFill>
        <p:spPr>
          <a:xfrm>
            <a:off x="9178520" y="2659310"/>
            <a:ext cx="2074965" cy="1376462"/>
          </a:xfrm>
          <a:prstGeom prst="rect">
            <a:avLst/>
          </a:prstGeom>
          <a:noFill/>
          <a:ln>
            <a:noFill/>
          </a:ln>
        </p:spPr>
      </p:pic>
      <p:pic>
        <p:nvPicPr>
          <p:cNvPr id="627" name="Google Shape;627;p55" descr="http://ntmresizer.azureedge.net/sized/358/284/www.cfmedia.vfmleonardo.com/imageRepo/6/0/96/355/209/jaxsw-club-0297-hor-clsc_S.jpg"/>
          <p:cNvPicPr preferRelativeResize="0"/>
          <p:nvPr/>
        </p:nvPicPr>
        <p:blipFill rotWithShape="1">
          <a:blip r:embed="rId4">
            <a:alphaModFix/>
          </a:blip>
          <a:srcRect/>
          <a:stretch/>
        </p:blipFill>
        <p:spPr>
          <a:xfrm>
            <a:off x="3420611" y="1241360"/>
            <a:ext cx="5350778" cy="4244751"/>
          </a:xfrm>
          <a:prstGeom prst="rect">
            <a:avLst/>
          </a:prstGeom>
          <a:noFill/>
          <a:ln>
            <a:noFill/>
          </a:ln>
        </p:spPr>
      </p:pic>
      <p:sp>
        <p:nvSpPr>
          <p:cNvPr id="628" name="Google Shape;628;p55"/>
          <p:cNvSpPr txBox="1"/>
          <p:nvPr/>
        </p:nvSpPr>
        <p:spPr>
          <a:xfrm>
            <a:off x="1663412" y="5417237"/>
            <a:ext cx="8867164"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64646"/>
              </a:buClr>
              <a:buSzPts val="2800"/>
              <a:buFont typeface="Montserrat"/>
              <a:buNone/>
            </a:pPr>
            <a:r>
              <a:rPr lang="en-US" sz="2800" b="0" i="0" u="none" strike="noStrike" cap="none">
                <a:solidFill>
                  <a:srgbClr val="464646"/>
                </a:solidFill>
                <a:latin typeface="Montserrat"/>
                <a:ea typeface="Montserrat"/>
                <a:cs typeface="Montserrat"/>
                <a:sym typeface="Montserrat"/>
              </a:rPr>
              <a:t>September 15-17, 2019</a:t>
            </a:r>
            <a:endParaRPr/>
          </a:p>
          <a:p>
            <a:pPr marL="0" marR="0" lvl="0" indent="0" algn="ctr" rtl="0">
              <a:lnSpc>
                <a:spcPct val="100000"/>
              </a:lnSpc>
              <a:spcBef>
                <a:spcPts val="0"/>
              </a:spcBef>
              <a:spcAft>
                <a:spcPts val="0"/>
              </a:spcAft>
              <a:buClr>
                <a:srgbClr val="464646"/>
              </a:buClr>
              <a:buSzPts val="2800"/>
              <a:buFont typeface="Montserrat"/>
              <a:buNone/>
            </a:pPr>
            <a:r>
              <a:rPr lang="en-US" sz="2800" b="0" i="0" u="none" strike="noStrike" cap="none">
                <a:solidFill>
                  <a:srgbClr val="464646"/>
                </a:solidFill>
                <a:latin typeface="Montserrat"/>
                <a:ea typeface="Montserrat"/>
                <a:cs typeface="Montserrat"/>
                <a:sym typeface="Montserrat"/>
              </a:rPr>
              <a:t>Sawgrass Marriott Resort &amp; Spa | Ponte Vedra Beach, FL</a:t>
            </a:r>
            <a:endParaRPr/>
          </a:p>
        </p:txBody>
      </p:sp>
      <p:sp>
        <p:nvSpPr>
          <p:cNvPr id="629" name="Google Shape;629;p55"/>
          <p:cNvSpPr txBox="1"/>
          <p:nvPr/>
        </p:nvSpPr>
        <p:spPr>
          <a:xfrm>
            <a:off x="176169" y="2170726"/>
            <a:ext cx="297448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83E1D"/>
              </a:buClr>
              <a:buSzPts val="2800"/>
              <a:buFont typeface="Century Gothic"/>
              <a:buNone/>
            </a:pPr>
            <a:r>
              <a:rPr lang="en-US" sz="2800" b="0" i="0" u="none" strike="noStrike" cap="none">
                <a:solidFill>
                  <a:srgbClr val="E83E1D"/>
                </a:solidFill>
                <a:latin typeface="Century Gothic"/>
                <a:ea typeface="Century Gothic"/>
                <a:cs typeface="Century Gothic"/>
                <a:sym typeface="Century Gothic"/>
              </a:rPr>
              <a:t>CABA</a:t>
            </a:r>
            <a:endParaRPr/>
          </a:p>
        </p:txBody>
      </p:sp>
      <p:sp>
        <p:nvSpPr>
          <p:cNvPr id="630" name="Google Shape;630;p55"/>
          <p:cNvSpPr txBox="1"/>
          <p:nvPr/>
        </p:nvSpPr>
        <p:spPr>
          <a:xfrm>
            <a:off x="202915" y="2627626"/>
            <a:ext cx="354616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83E1D"/>
              </a:buClr>
              <a:buSzPts val="2800"/>
              <a:buFont typeface="Century Gothic"/>
              <a:buNone/>
            </a:pPr>
            <a:r>
              <a:rPr lang="en-US" sz="2800" b="0" i="0" u="none" strike="noStrike" cap="none">
                <a:solidFill>
                  <a:srgbClr val="E83E1D"/>
                </a:solidFill>
                <a:latin typeface="Century Gothic"/>
                <a:ea typeface="Century Gothic"/>
                <a:cs typeface="Century Gothic"/>
                <a:sym typeface="Century Gothic"/>
              </a:rPr>
              <a:t>SMART BUILDINGS</a:t>
            </a:r>
            <a:endParaRPr/>
          </a:p>
        </p:txBody>
      </p:sp>
      <p:sp>
        <p:nvSpPr>
          <p:cNvPr id="631" name="Google Shape;631;p55"/>
          <p:cNvSpPr txBox="1"/>
          <p:nvPr/>
        </p:nvSpPr>
        <p:spPr>
          <a:xfrm>
            <a:off x="204358" y="3102126"/>
            <a:ext cx="177163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83E1D"/>
              </a:buClr>
              <a:buSzPts val="2800"/>
              <a:buFont typeface="Century Gothic"/>
              <a:buNone/>
            </a:pPr>
            <a:r>
              <a:rPr lang="en-US" sz="2800" b="0" i="0" u="none" strike="noStrike" cap="none">
                <a:solidFill>
                  <a:srgbClr val="E83E1D"/>
                </a:solidFill>
                <a:latin typeface="Century Gothic"/>
                <a:ea typeface="Century Gothic"/>
                <a:cs typeface="Century Gothic"/>
                <a:sym typeface="Century Gothic"/>
              </a:rPr>
              <a:t>SUMMIT</a:t>
            </a:r>
            <a:endParaRPr/>
          </a:p>
        </p:txBody>
      </p:sp>
      <p:sp>
        <p:nvSpPr>
          <p:cNvPr id="632" name="Google Shape;632;p55"/>
          <p:cNvSpPr txBox="1"/>
          <p:nvPr/>
        </p:nvSpPr>
        <p:spPr>
          <a:xfrm>
            <a:off x="432095" y="3551676"/>
            <a:ext cx="1771639" cy="3539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64646"/>
              </a:buClr>
              <a:buSzPts val="1700"/>
              <a:buFont typeface="Century Gothic"/>
              <a:buNone/>
            </a:pPr>
            <a:r>
              <a:rPr lang="en-US" sz="1700" b="0" i="0" u="none" strike="noStrike" cap="none">
                <a:solidFill>
                  <a:srgbClr val="464646"/>
                </a:solidFill>
                <a:latin typeface="Century Gothic"/>
                <a:ea typeface="Century Gothic"/>
                <a:cs typeface="Century Gothic"/>
                <a:sym typeface="Century Gothic"/>
              </a:rPr>
              <a:t>PRODUCED BY: </a:t>
            </a:r>
            <a:endParaRPr/>
          </a:p>
        </p:txBody>
      </p:sp>
      <p:pic>
        <p:nvPicPr>
          <p:cNvPr id="633" name="Google Shape;633;p55" descr="A picture containing object&#10;&#10;Description automatically generated"/>
          <p:cNvPicPr preferRelativeResize="0"/>
          <p:nvPr/>
        </p:nvPicPr>
        <p:blipFill rotWithShape="1">
          <a:blip r:embed="rId5">
            <a:alphaModFix/>
          </a:blip>
          <a:srcRect l="12418" t="27602" r="12594" b="27780"/>
          <a:stretch/>
        </p:blipFill>
        <p:spPr>
          <a:xfrm>
            <a:off x="1444627" y="4111629"/>
            <a:ext cx="1351704" cy="804264"/>
          </a:xfrm>
          <a:prstGeom prst="rect">
            <a:avLst/>
          </a:prstGeom>
          <a:noFill/>
          <a:ln>
            <a:noFill/>
          </a:ln>
        </p:spPr>
      </p:pic>
      <p:sp>
        <p:nvSpPr>
          <p:cNvPr id="634" name="Google Shape;634;p55"/>
          <p:cNvSpPr txBox="1"/>
          <p:nvPr/>
        </p:nvSpPr>
        <p:spPr>
          <a:xfrm>
            <a:off x="838200" y="183011"/>
            <a:ext cx="91186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Montserrat Light"/>
              <a:buNone/>
            </a:pPr>
            <a:r>
              <a:rPr lang="en-US" sz="3000" b="1">
                <a:solidFill>
                  <a:schemeClr val="lt1"/>
                </a:solidFill>
                <a:latin typeface="Montserrat Light"/>
                <a:ea typeface="Montserrat Light"/>
                <a:cs typeface="Montserrat Light"/>
                <a:sym typeface="Montserrat Light"/>
              </a:rPr>
              <a:t>CABA Smart Buildings Summit, produced by AGORA</a:t>
            </a:r>
            <a:r>
              <a:rPr lang="en-US" sz="3000">
                <a:solidFill>
                  <a:schemeClr val="lt1"/>
                </a:solidFill>
                <a:latin typeface="Montserrat Light"/>
                <a:ea typeface="Montserrat Light"/>
                <a:cs typeface="Montserrat Light"/>
                <a:sym typeface="Montserrat Light"/>
              </a:rPr>
              <a:t> </a:t>
            </a:r>
            <a:br>
              <a:rPr lang="en-US" sz="3000">
                <a:solidFill>
                  <a:schemeClr val="lt1"/>
                </a:solidFill>
                <a:latin typeface="Montserrat Light"/>
                <a:ea typeface="Montserrat Light"/>
                <a:cs typeface="Montserrat Light"/>
                <a:sym typeface="Montserrat Light"/>
              </a:rPr>
            </a:br>
            <a:r>
              <a:rPr lang="en-US" sz="2800">
                <a:solidFill>
                  <a:schemeClr val="lt1"/>
                </a:solidFill>
                <a:latin typeface="Montserrat Light"/>
                <a:ea typeface="Montserrat Light"/>
                <a:cs typeface="Montserrat Light"/>
                <a:sym typeface="Montserrat Light"/>
              </a:rPr>
              <a:t>Ron Zimmer (CABA)</a:t>
            </a:r>
            <a:endParaRPr sz="3000">
              <a:solidFill>
                <a:schemeClr val="lt1"/>
              </a:solidFill>
              <a:latin typeface="Montserrat Light"/>
              <a:ea typeface="Montserrat Light"/>
              <a:cs typeface="Montserrat Light"/>
              <a:sym typeface="Montserrat Light"/>
            </a:endParaRPr>
          </a:p>
        </p:txBody>
      </p:sp>
      <p:sp>
        <p:nvSpPr>
          <p:cNvPr id="635" name="Google Shape;635;p55"/>
          <p:cNvSpPr txBox="1"/>
          <p:nvPr/>
        </p:nvSpPr>
        <p:spPr>
          <a:xfrm>
            <a:off x="833388" y="6356351"/>
            <a:ext cx="620027" cy="352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chemeClr val="dk1"/>
                </a:solidFill>
                <a:latin typeface="Montserrat"/>
                <a:ea typeface="Montserrat"/>
                <a:cs typeface="Montserrat"/>
                <a:sym typeface="Montserrat"/>
              </a:rPr>
              <a:t>31</a:t>
            </a:fld>
            <a:endParaRPr sz="1200">
              <a:solidFill>
                <a:schemeClr val="dk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6"/>
          <p:cNvSpPr/>
          <p:nvPr/>
        </p:nvSpPr>
        <p:spPr>
          <a:xfrm>
            <a:off x="1429996" y="3292897"/>
            <a:ext cx="9332006" cy="3154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Continental Automated Buildings Association (CABA)</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caba@caba.org</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www.CABA.org</a:t>
            </a:r>
            <a:endParaRPr/>
          </a:p>
          <a:p>
            <a:pPr marL="0" marR="0" lvl="0" indent="0" algn="ctr" rtl="0">
              <a:spcBef>
                <a:spcPts val="0"/>
              </a:spcBef>
              <a:spcAft>
                <a:spcPts val="0"/>
              </a:spcAft>
              <a:buNone/>
            </a:pPr>
            <a:r>
              <a:rPr lang="en-US" sz="2400" b="1" u="sng">
                <a:solidFill>
                  <a:schemeClr val="hlink"/>
                </a:solidFill>
                <a:latin typeface="Calibri"/>
                <a:ea typeface="Calibri"/>
                <a:cs typeface="Calibri"/>
                <a:sym typeface="Calibri"/>
                <a:hlinkClick r:id="rId3"/>
              </a:rPr>
              <a:t>www.caba.org/ibc</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1800"/>
              </a:spcBef>
              <a:spcAft>
                <a:spcPts val="0"/>
              </a:spcAft>
              <a:buNone/>
            </a:pPr>
            <a:r>
              <a:rPr lang="en-US" sz="3200" b="1">
                <a:solidFill>
                  <a:srgbClr val="E83E1D"/>
                </a:solidFill>
                <a:latin typeface="Calibri"/>
                <a:ea typeface="Calibri"/>
                <a:cs typeface="Calibri"/>
                <a:sym typeface="Calibri"/>
              </a:rPr>
              <a:t>Connect to what’s next™</a:t>
            </a:r>
            <a:endParaRPr sz="3200" b="1">
              <a:solidFill>
                <a:srgbClr val="E83E1D"/>
              </a:solidFill>
              <a:latin typeface="Calibri"/>
              <a:ea typeface="Calibri"/>
              <a:cs typeface="Calibri"/>
              <a:sym typeface="Calibri"/>
            </a:endParaRPr>
          </a:p>
        </p:txBody>
      </p:sp>
      <p:sp>
        <p:nvSpPr>
          <p:cNvPr id="641" name="Google Shape;641;p56"/>
          <p:cNvSpPr txBox="1">
            <a:spLocks noGrp="1"/>
          </p:cNvSpPr>
          <p:nvPr>
            <p:ph type="title"/>
          </p:nvPr>
        </p:nvSpPr>
        <p:spPr>
          <a:xfrm>
            <a:off x="838200" y="71510"/>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9.  Adjournment</a:t>
            </a:r>
            <a:br>
              <a:rPr lang="en-US"/>
            </a:br>
            <a:r>
              <a:rPr lang="en-US" sz="2800"/>
              <a:t>Trevor Nightingale (National Research Council)</a:t>
            </a:r>
            <a:endParaRPr/>
          </a:p>
        </p:txBody>
      </p:sp>
      <p:sp>
        <p:nvSpPr>
          <p:cNvPr id="642" name="Google Shape;642;p5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sp>
        <p:nvSpPr>
          <p:cNvPr id="643" name="Google Shape;643;p56"/>
          <p:cNvSpPr/>
          <p:nvPr/>
        </p:nvSpPr>
        <p:spPr>
          <a:xfrm>
            <a:off x="4169413" y="2029073"/>
            <a:ext cx="4676601" cy="492443"/>
          </a:xfrm>
          <a:prstGeom prst="rect">
            <a:avLst/>
          </a:prstGeom>
          <a:solidFill>
            <a:schemeClr val="accent5"/>
          </a:solidFill>
          <a:ln w="476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E83E1D"/>
                </a:solidFill>
                <a:latin typeface="Montserrat"/>
                <a:ea typeface="Montserrat"/>
                <a:cs typeface="Montserrat"/>
                <a:sym typeface="Montserrat"/>
              </a:rPr>
              <a:t>Next IBC Meeting</a:t>
            </a:r>
            <a:r>
              <a:rPr lang="en-US" sz="2600">
                <a:solidFill>
                  <a:schemeClr val="dk2"/>
                </a:solidFill>
                <a:latin typeface="Montserrat"/>
                <a:ea typeface="Montserrat"/>
                <a:cs typeface="Montserrat"/>
                <a:sym typeface="Montserrat"/>
              </a:rPr>
              <a:t>, August 8, 2019</a:t>
            </a:r>
            <a:endParaRPr/>
          </a:p>
        </p:txBody>
      </p:sp>
      <p:pic>
        <p:nvPicPr>
          <p:cNvPr id="644" name="Google Shape;644;p56" descr="http://www.caba.org/images/caba-intelligent-buildings-council.png"/>
          <p:cNvPicPr preferRelativeResize="0"/>
          <p:nvPr/>
        </p:nvPicPr>
        <p:blipFill rotWithShape="1">
          <a:blip r:embed="rId4">
            <a:alphaModFix/>
          </a:blip>
          <a:srcRect b="17711"/>
          <a:stretch/>
        </p:blipFill>
        <p:spPr>
          <a:xfrm>
            <a:off x="4381499" y="4978008"/>
            <a:ext cx="3429000" cy="8778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3.  Administrative </a:t>
            </a:r>
            <a:br>
              <a:rPr lang="en-US"/>
            </a:br>
            <a:r>
              <a:rPr lang="en-US" sz="2800"/>
              <a:t>Trevor Nightingale (National Research Council)</a:t>
            </a:r>
            <a:endParaRPr/>
          </a:p>
        </p:txBody>
      </p:sp>
      <p:sp>
        <p:nvSpPr>
          <p:cNvPr id="167" name="Google Shape;167;p28"/>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3.1  	Motion to approve past IBC Minutes: </a:t>
            </a:r>
            <a:r>
              <a:rPr lang="en-US" u="sng">
                <a:solidFill>
                  <a:schemeClr val="hlink"/>
                </a:solidFill>
                <a:hlinkClick r:id="rId3"/>
              </a:rPr>
              <a:t>www.caba.org/ibc </a:t>
            </a:r>
            <a:endParaRPr/>
          </a:p>
          <a:p>
            <a:pPr marL="228600" lvl="0" indent="-50800" algn="l" rtl="0">
              <a:lnSpc>
                <a:spcPct val="90000"/>
              </a:lnSpc>
              <a:spcBef>
                <a:spcPts val="1000"/>
              </a:spcBef>
              <a:spcAft>
                <a:spcPts val="0"/>
              </a:spcAft>
              <a:buClr>
                <a:schemeClr val="dk1"/>
              </a:buClr>
              <a:buSzPts val="2800"/>
              <a:buNone/>
            </a:pPr>
            <a:endParaRPr/>
          </a:p>
        </p:txBody>
      </p:sp>
      <p:sp>
        <p:nvSpPr>
          <p:cNvPr id="168" name="Google Shape;168;p28"/>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pic>
        <p:nvPicPr>
          <p:cNvPr id="169" name="Google Shape;169;p28" descr="http://newdesignfile.com/postpic/2013/11/icon-meeting-agenda-and-minutes_332524.jpg"/>
          <p:cNvPicPr preferRelativeResize="0"/>
          <p:nvPr/>
        </p:nvPicPr>
        <p:blipFill rotWithShape="1">
          <a:blip r:embed="rId4">
            <a:alphaModFix/>
          </a:blip>
          <a:srcRect/>
          <a:stretch/>
        </p:blipFill>
        <p:spPr>
          <a:xfrm>
            <a:off x="2836277" y="1959786"/>
            <a:ext cx="5267488" cy="42597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body" idx="2"/>
          </p:nvPr>
        </p:nvSpPr>
        <p:spPr>
          <a:xfrm>
            <a:off x="839788" y="1233488"/>
            <a:ext cx="10512425" cy="5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590"/>
              <a:buNone/>
            </a:pPr>
            <a:r>
              <a:rPr lang="en-US" sz="2590"/>
              <a:t>“Wireless Power Enables Dynamic Digital Displays in Smart Retail” (30 min) </a:t>
            </a:r>
            <a:endParaRPr sz="2590"/>
          </a:p>
        </p:txBody>
      </p:sp>
      <p:sp>
        <p:nvSpPr>
          <p:cNvPr id="175" name="Google Shape;175;p29"/>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
        <p:nvSpPr>
          <p:cNvPr id="176" name="Google Shape;176;p29"/>
          <p:cNvSpPr txBox="1"/>
          <p:nvPr/>
        </p:nvSpPr>
        <p:spPr>
          <a:xfrm>
            <a:off x="838200" y="41865"/>
            <a:ext cx="9820564"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Montserrat Light"/>
              <a:buNone/>
            </a:pPr>
            <a:r>
              <a:rPr lang="en-US" sz="3000" b="1" i="0" u="none" strike="noStrike" cap="none">
                <a:solidFill>
                  <a:schemeClr val="lt1"/>
                </a:solidFill>
                <a:latin typeface="Montserrat Light"/>
                <a:ea typeface="Montserrat Light"/>
                <a:cs typeface="Montserrat Light"/>
                <a:sym typeface="Montserrat Light"/>
              </a:rPr>
              <a:t>4.  Keynote Speaker</a:t>
            </a:r>
            <a:br>
              <a:rPr lang="en-US" sz="3000" b="0" i="0" u="none" strike="noStrike" cap="none">
                <a:solidFill>
                  <a:schemeClr val="lt1"/>
                </a:solidFill>
                <a:latin typeface="Montserrat Light"/>
                <a:ea typeface="Montserrat Light"/>
                <a:cs typeface="Montserrat Light"/>
                <a:sym typeface="Montserrat Light"/>
              </a:rPr>
            </a:br>
            <a:r>
              <a:rPr lang="en-US" sz="2800" b="0" i="0" u="none" strike="noStrike" cap="none">
                <a:solidFill>
                  <a:schemeClr val="lt1"/>
                </a:solidFill>
                <a:latin typeface="Montserrat Light"/>
                <a:ea typeface="Montserrat Light"/>
                <a:cs typeface="Montserrat Light"/>
                <a:sym typeface="Montserrat Light"/>
              </a:rPr>
              <a:t>Bob Allan (The Siemon Company)</a:t>
            </a:r>
            <a:endParaRPr sz="3000" b="0" i="0" u="none" strike="noStrike" cap="none">
              <a:solidFill>
                <a:schemeClr val="lt1"/>
              </a:solidFill>
              <a:latin typeface="Montserrat Light"/>
              <a:ea typeface="Montserrat Light"/>
              <a:cs typeface="Montserrat Light"/>
              <a:sym typeface="Montserrat Light"/>
            </a:endParaRPr>
          </a:p>
        </p:txBody>
      </p:sp>
      <p:pic>
        <p:nvPicPr>
          <p:cNvPr id="177" name="Google Shape;177;p29" descr="Airfuel - PowerPoint"/>
          <p:cNvPicPr preferRelativeResize="0"/>
          <p:nvPr/>
        </p:nvPicPr>
        <p:blipFill rotWithShape="1">
          <a:blip r:embed="rId3">
            <a:alphaModFix/>
          </a:blip>
          <a:srcRect/>
          <a:stretch/>
        </p:blipFill>
        <p:spPr>
          <a:xfrm>
            <a:off x="4033255" y="1978843"/>
            <a:ext cx="4125490" cy="41603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0"/>
          <p:cNvPicPr preferRelativeResize="0"/>
          <p:nvPr/>
        </p:nvPicPr>
        <p:blipFill rotWithShape="1">
          <a:blip r:embed="rId3">
            <a:alphaModFix/>
          </a:blip>
          <a:srcRect l="31961" t="15173" r="31062" b="35045"/>
          <a:stretch/>
        </p:blipFill>
        <p:spPr>
          <a:xfrm>
            <a:off x="4461838" y="404000"/>
            <a:ext cx="3268327" cy="3300998"/>
          </a:xfrm>
          <a:prstGeom prst="rect">
            <a:avLst/>
          </a:prstGeom>
          <a:noFill/>
          <a:ln>
            <a:noFill/>
          </a:ln>
        </p:spPr>
      </p:pic>
      <p:sp>
        <p:nvSpPr>
          <p:cNvPr id="184" name="Google Shape;184;p30"/>
          <p:cNvSpPr txBox="1">
            <a:spLocks noGrp="1"/>
          </p:cNvSpPr>
          <p:nvPr>
            <p:ph type="body" idx="4294967295"/>
          </p:nvPr>
        </p:nvSpPr>
        <p:spPr>
          <a:xfrm>
            <a:off x="2190600" y="3705000"/>
            <a:ext cx="7810800" cy="2652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SzPts val="2800"/>
              <a:buNone/>
            </a:pPr>
            <a:r>
              <a:rPr lang="en-US" sz="3600">
                <a:solidFill>
                  <a:srgbClr val="EFEFEF"/>
                </a:solidFill>
              </a:rPr>
              <a:t>Wireless Power Enables Dynamic Digital Displays in Smart Retail</a:t>
            </a:r>
            <a:endParaRPr sz="3600">
              <a:solidFill>
                <a:srgbClr val="EFEFEF"/>
              </a:solidFill>
            </a:endParaRPr>
          </a:p>
          <a:p>
            <a:pPr marL="0" lvl="0" indent="0" algn="ctr" rtl="0">
              <a:lnSpc>
                <a:spcPct val="100000"/>
              </a:lnSpc>
              <a:spcBef>
                <a:spcPts val="1000"/>
              </a:spcBef>
              <a:spcAft>
                <a:spcPts val="0"/>
              </a:spcAft>
              <a:buSzPts val="2800"/>
              <a:buNone/>
            </a:pPr>
            <a:endParaRPr sz="3600">
              <a:solidFill>
                <a:srgbClr val="EFEFEF"/>
              </a:solidFill>
            </a:endParaRPr>
          </a:p>
          <a:p>
            <a:pPr marL="0" marR="0" lvl="0" indent="0" algn="ctr" rtl="0">
              <a:lnSpc>
                <a:spcPct val="90000"/>
              </a:lnSpc>
              <a:spcBef>
                <a:spcPts val="500"/>
              </a:spcBef>
              <a:spcAft>
                <a:spcPts val="0"/>
              </a:spcAft>
              <a:buSzPts val="1800"/>
              <a:buNone/>
            </a:pPr>
            <a:r>
              <a:rPr lang="en-US" sz="2400">
                <a:solidFill>
                  <a:schemeClr val="lt1"/>
                </a:solidFill>
              </a:rPr>
              <a:t>May 8, 2019</a:t>
            </a:r>
            <a:endParaRPr sz="2400">
              <a:solidFill>
                <a:schemeClr val="lt1"/>
              </a:solidFill>
            </a:endParaRPr>
          </a:p>
          <a:p>
            <a:pPr marL="0" marR="0" lvl="0" indent="0" algn="ctr" rtl="0">
              <a:lnSpc>
                <a:spcPct val="90000"/>
              </a:lnSpc>
              <a:spcBef>
                <a:spcPts val="500"/>
              </a:spcBef>
              <a:spcAft>
                <a:spcPts val="0"/>
              </a:spcAft>
              <a:buSzPts val="1800"/>
              <a:buNone/>
            </a:pPr>
            <a:r>
              <a:rPr lang="en-US" sz="2400">
                <a:solidFill>
                  <a:schemeClr val="lt1"/>
                </a:solidFill>
              </a:rPr>
              <a:t>Sanjay Gupta</a:t>
            </a:r>
            <a:endParaRPr sz="2400">
              <a:solidFill>
                <a:schemeClr val="lt1"/>
              </a:solidFill>
            </a:endParaRPr>
          </a:p>
          <a:p>
            <a:pPr marL="0" marR="0" lvl="0" indent="0" algn="ctr" rtl="0">
              <a:lnSpc>
                <a:spcPct val="90000"/>
              </a:lnSpc>
              <a:spcBef>
                <a:spcPts val="500"/>
              </a:spcBef>
              <a:spcAft>
                <a:spcPts val="0"/>
              </a:spcAft>
              <a:buSzPts val="1800"/>
              <a:buNone/>
            </a:pPr>
            <a:endParaRPr sz="3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p:nvPr/>
        </p:nvSpPr>
        <p:spPr>
          <a:xfrm>
            <a:off x="1391625" y="1333500"/>
            <a:ext cx="9525000" cy="409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1"/>
          <p:cNvSpPr/>
          <p:nvPr/>
        </p:nvSpPr>
        <p:spPr>
          <a:xfrm rot="5400000">
            <a:off x="4959065" y="-1813626"/>
            <a:ext cx="17043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1" name="Google Shape;191;p31"/>
          <p:cNvSpPr/>
          <p:nvPr/>
        </p:nvSpPr>
        <p:spPr>
          <a:xfrm rot="5400000">
            <a:off x="5312776" y="-229750"/>
            <a:ext cx="1704300" cy="91605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92" name="Google Shape;192;p31"/>
          <p:cNvPicPr preferRelativeResize="0"/>
          <p:nvPr/>
        </p:nvPicPr>
        <p:blipFill rotWithShape="1">
          <a:blip r:embed="rId3">
            <a:alphaModFix/>
          </a:blip>
          <a:srcRect t="16257" b="41784"/>
          <a:stretch/>
        </p:blipFill>
        <p:spPr>
          <a:xfrm>
            <a:off x="1580149" y="1515650"/>
            <a:ext cx="9155500" cy="1773375"/>
          </a:xfrm>
          <a:prstGeom prst="rect">
            <a:avLst/>
          </a:prstGeom>
          <a:noFill/>
          <a:ln>
            <a:noFill/>
          </a:ln>
        </p:spPr>
      </p:pic>
      <p:pic>
        <p:nvPicPr>
          <p:cNvPr id="193" name="Google Shape;193;p31"/>
          <p:cNvPicPr preferRelativeResize="0"/>
          <p:nvPr/>
        </p:nvPicPr>
        <p:blipFill rotWithShape="1">
          <a:blip r:embed="rId4">
            <a:alphaModFix/>
          </a:blip>
          <a:srcRect t="25319" b="38774"/>
          <a:stretch/>
        </p:blipFill>
        <p:spPr>
          <a:xfrm>
            <a:off x="1580150" y="3498075"/>
            <a:ext cx="9160506" cy="1704451"/>
          </a:xfrm>
          <a:prstGeom prst="rect">
            <a:avLst/>
          </a:prstGeom>
          <a:noFill/>
          <a:ln>
            <a:noFill/>
          </a:ln>
        </p:spPr>
      </p:pic>
      <p:sp>
        <p:nvSpPr>
          <p:cNvPr id="194" name="Google Shape;194;p31"/>
          <p:cNvSpPr/>
          <p:nvPr/>
        </p:nvSpPr>
        <p:spPr>
          <a:xfrm>
            <a:off x="2582476" y="4143534"/>
            <a:ext cx="2598300" cy="5649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5" name="Google Shape;195;p31"/>
          <p:cNvSpPr/>
          <p:nvPr/>
        </p:nvSpPr>
        <p:spPr>
          <a:xfrm>
            <a:off x="2582476" y="2096002"/>
            <a:ext cx="2598300" cy="5649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6" name="Google Shape;196;p31"/>
          <p:cNvSpPr txBox="1">
            <a:spLocks noGrp="1"/>
          </p:cNvSpPr>
          <p:nvPr>
            <p:ph type="body" idx="1"/>
          </p:nvPr>
        </p:nvSpPr>
        <p:spPr>
          <a:xfrm>
            <a:off x="1275375" y="440025"/>
            <a:ext cx="5523600" cy="661500"/>
          </a:xfrm>
          <a:prstGeom prst="rect">
            <a:avLst/>
          </a:prstGeom>
          <a:noFill/>
          <a:ln>
            <a:noFill/>
          </a:ln>
        </p:spPr>
        <p:txBody>
          <a:bodyPr spcFirstLastPara="1" wrap="square" lIns="0" tIns="0" rIns="0" bIns="0" anchor="ctr" anchorCtr="0">
            <a:noAutofit/>
          </a:bodyPr>
          <a:lstStyle/>
          <a:p>
            <a:pPr marL="152396" marR="0" lvl="0" indent="0" algn="l" rtl="0">
              <a:lnSpc>
                <a:spcPct val="90000"/>
              </a:lnSpc>
              <a:spcBef>
                <a:spcPts val="0"/>
              </a:spcBef>
              <a:spcAft>
                <a:spcPts val="0"/>
              </a:spcAft>
              <a:buClr>
                <a:schemeClr val="lt1"/>
              </a:buClr>
              <a:buSzPts val="1800"/>
              <a:buFont typeface="Arial"/>
              <a:buNone/>
            </a:pPr>
            <a:r>
              <a:rPr lang="en-US" sz="3000" b="0" i="0" u="none" strike="noStrike" cap="none">
                <a:solidFill>
                  <a:schemeClr val="lt1"/>
                </a:solidFill>
                <a:latin typeface="Raleway"/>
                <a:ea typeface="Raleway"/>
                <a:cs typeface="Raleway"/>
                <a:sym typeface="Raleway"/>
              </a:rPr>
              <a:t>The Wireless Power Universe</a:t>
            </a:r>
            <a:endParaRPr sz="3000" b="0" i="0" u="none" strike="noStrike" cap="none">
              <a:solidFill>
                <a:schemeClr val="lt1"/>
              </a:solidFill>
              <a:latin typeface="Raleway"/>
              <a:ea typeface="Raleway"/>
              <a:cs typeface="Raleway"/>
              <a:sym typeface="Raleway"/>
            </a:endParaRPr>
          </a:p>
        </p:txBody>
      </p:sp>
      <p:sp>
        <p:nvSpPr>
          <p:cNvPr id="197" name="Google Shape;197;p31"/>
          <p:cNvSpPr/>
          <p:nvPr/>
        </p:nvSpPr>
        <p:spPr>
          <a:xfrm>
            <a:off x="2092402" y="4187693"/>
            <a:ext cx="35784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SCOPE</a:t>
            </a:r>
            <a:endParaRPr sz="1600" b="0" i="0" u="none" strike="noStrike" cap="none">
              <a:solidFill>
                <a:srgbClr val="FFFFFF"/>
              </a:solidFill>
              <a:latin typeface="Raleway"/>
              <a:ea typeface="Raleway"/>
              <a:cs typeface="Raleway"/>
              <a:sym typeface="Raleway"/>
            </a:endParaRPr>
          </a:p>
        </p:txBody>
      </p:sp>
      <p:sp>
        <p:nvSpPr>
          <p:cNvPr id="198" name="Google Shape;198;p31"/>
          <p:cNvSpPr/>
          <p:nvPr/>
        </p:nvSpPr>
        <p:spPr>
          <a:xfrm>
            <a:off x="2080433" y="2144553"/>
            <a:ext cx="35784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SIZE</a:t>
            </a:r>
            <a:endParaRPr sz="1600" b="0" i="0" u="none" strike="noStrike" cap="none">
              <a:solidFill>
                <a:srgbClr val="FFFFFF"/>
              </a:solidFill>
              <a:latin typeface="Raleway"/>
              <a:ea typeface="Raleway"/>
              <a:cs typeface="Raleway"/>
              <a:sym typeface="Raleway"/>
            </a:endParaRPr>
          </a:p>
        </p:txBody>
      </p:sp>
      <p:sp>
        <p:nvSpPr>
          <p:cNvPr id="199" name="Google Shape;199;p31"/>
          <p:cNvSpPr/>
          <p:nvPr/>
        </p:nvSpPr>
        <p:spPr>
          <a:xfrm>
            <a:off x="6798850" y="1516575"/>
            <a:ext cx="3936900" cy="1773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0" name="Google Shape;200;p31"/>
          <p:cNvSpPr txBox="1"/>
          <p:nvPr/>
        </p:nvSpPr>
        <p:spPr>
          <a:xfrm>
            <a:off x="7715984" y="2291444"/>
            <a:ext cx="2087100" cy="615600"/>
          </a:xfrm>
          <a:prstGeom prst="rect">
            <a:avLst/>
          </a:prstGeom>
          <a:noFill/>
          <a:ln>
            <a:noFill/>
          </a:ln>
        </p:spPr>
        <p:txBody>
          <a:bodyPr spcFirstLastPara="1" wrap="square" lIns="60950" tIns="60950" rIns="60950" bIns="6095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2 billion receivers &amp;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 transmitters by 2022</a:t>
            </a:r>
            <a:endParaRPr sz="1600" b="0" i="0" u="none" strike="noStrike" cap="none">
              <a:solidFill>
                <a:srgbClr val="FFFFFF"/>
              </a:solidFill>
              <a:latin typeface="Raleway"/>
              <a:ea typeface="Raleway"/>
              <a:cs typeface="Raleway"/>
              <a:sym typeface="Raleway"/>
            </a:endParaRPr>
          </a:p>
        </p:txBody>
      </p:sp>
      <p:sp>
        <p:nvSpPr>
          <p:cNvPr id="201" name="Google Shape;201;p31"/>
          <p:cNvSpPr txBox="1"/>
          <p:nvPr/>
        </p:nvSpPr>
        <p:spPr>
          <a:xfrm>
            <a:off x="7364288" y="1581995"/>
            <a:ext cx="27978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500 million devices last year</a:t>
            </a:r>
            <a:endParaRPr sz="1400" b="0" i="0" u="none" strike="noStrike" cap="none">
              <a:solidFill>
                <a:srgbClr val="000000"/>
              </a:solidFill>
              <a:latin typeface="Arial"/>
              <a:ea typeface="Arial"/>
              <a:cs typeface="Arial"/>
              <a:sym typeface="Arial"/>
            </a:endParaRPr>
          </a:p>
        </p:txBody>
      </p:sp>
      <p:sp>
        <p:nvSpPr>
          <p:cNvPr id="202" name="Google Shape;202;p31"/>
          <p:cNvSpPr txBox="1"/>
          <p:nvPr/>
        </p:nvSpPr>
        <p:spPr>
          <a:xfrm>
            <a:off x="7495732" y="2866468"/>
            <a:ext cx="25140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$12B USD by end of 2022</a:t>
            </a:r>
            <a:endParaRPr sz="1400" b="0" i="0" u="none" strike="noStrike" cap="none">
              <a:solidFill>
                <a:srgbClr val="000000"/>
              </a:solidFill>
              <a:latin typeface="Arial"/>
              <a:ea typeface="Arial"/>
              <a:cs typeface="Arial"/>
              <a:sym typeface="Arial"/>
            </a:endParaRPr>
          </a:p>
        </p:txBody>
      </p:sp>
      <p:sp>
        <p:nvSpPr>
          <p:cNvPr id="203" name="Google Shape;203;p31"/>
          <p:cNvSpPr txBox="1"/>
          <p:nvPr/>
        </p:nvSpPr>
        <p:spPr>
          <a:xfrm>
            <a:off x="7622708" y="1947856"/>
            <a:ext cx="22047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40% increase this year</a:t>
            </a:r>
            <a:endParaRPr sz="1400" b="0" i="0" u="none" strike="noStrike" cap="none">
              <a:solidFill>
                <a:srgbClr val="000000"/>
              </a:solidFill>
              <a:latin typeface="Arial"/>
              <a:ea typeface="Arial"/>
              <a:cs typeface="Arial"/>
              <a:sym typeface="Arial"/>
            </a:endParaRPr>
          </a:p>
        </p:txBody>
      </p:sp>
      <p:sp>
        <p:nvSpPr>
          <p:cNvPr id="204" name="Google Shape;204;p31"/>
          <p:cNvSpPr/>
          <p:nvPr/>
        </p:nvSpPr>
        <p:spPr>
          <a:xfrm>
            <a:off x="6798775" y="3487500"/>
            <a:ext cx="3936900" cy="17151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5" name="Google Shape;205;p31"/>
          <p:cNvSpPr txBox="1"/>
          <p:nvPr/>
        </p:nvSpPr>
        <p:spPr>
          <a:xfrm>
            <a:off x="7419532" y="3739317"/>
            <a:ext cx="1215900" cy="11079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AR/VR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Automotive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Industrial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Robotics</a:t>
            </a:r>
            <a:endParaRPr sz="1600" b="0" i="0" u="none" strike="noStrike" cap="none">
              <a:solidFill>
                <a:srgbClr val="FFFFFF"/>
              </a:solidFill>
              <a:latin typeface="Raleway"/>
              <a:ea typeface="Raleway"/>
              <a:cs typeface="Raleway"/>
              <a:sym typeface="Raleway"/>
            </a:endParaRPr>
          </a:p>
        </p:txBody>
      </p:sp>
      <p:sp>
        <p:nvSpPr>
          <p:cNvPr id="206" name="Google Shape;206;p31"/>
          <p:cNvSpPr txBox="1"/>
          <p:nvPr/>
        </p:nvSpPr>
        <p:spPr>
          <a:xfrm>
            <a:off x="8831246" y="3731095"/>
            <a:ext cx="1267200" cy="11079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Healthcare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IoT</a:t>
            </a:r>
            <a:endParaRPr sz="16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Aerospace/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Defense</a:t>
            </a:r>
            <a:endParaRPr sz="1600" b="0" i="0" u="none" strike="noStrike" cap="none">
              <a:solidFill>
                <a:srgbClr val="FFFF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par>
                                <p:cTn id="14" presetID="10" presetClass="entr" presetSubtype="0" fill="hold" nodeType="withEffect">
                                  <p:stCondLst>
                                    <p:cond delay="0"/>
                                  </p:stCondLst>
                                  <p:childTnLst>
                                    <p:set>
                                      <p:cBhvr>
                                        <p:cTn id="15" dur="1" fill="hold">
                                          <p:stCondLst>
                                            <p:cond delay="0"/>
                                          </p:stCondLst>
                                        </p:cTn>
                                        <p:tgtEl>
                                          <p:spTgt spid="202"/>
                                        </p:tgtEl>
                                        <p:attrNameLst>
                                          <p:attrName>style.visibility</p:attrName>
                                        </p:attrNameLst>
                                      </p:cBhvr>
                                      <p:to>
                                        <p:strVal val="visible"/>
                                      </p:to>
                                    </p:set>
                                    <p:animEffect transition="in" filter="fade">
                                      <p:cBhvr>
                                        <p:cTn id="16" dur="1000"/>
                                        <p:tgtEl>
                                          <p:spTgt spid="202"/>
                                        </p:tgtEl>
                                      </p:cBhvr>
                                    </p:animEffect>
                                  </p:childTnLst>
                                </p:cTn>
                              </p:par>
                              <p:par>
                                <p:cTn id="17" presetID="10" presetClass="entr" presetSubtype="0" fill="hold" nodeType="withEffect">
                                  <p:stCondLst>
                                    <p:cond delay="0"/>
                                  </p:stCondLst>
                                  <p:childTnLst>
                                    <p:set>
                                      <p:cBhvr>
                                        <p:cTn id="18" dur="1" fill="hold">
                                          <p:stCondLst>
                                            <p:cond delay="0"/>
                                          </p:stCondLst>
                                        </p:cTn>
                                        <p:tgtEl>
                                          <p:spTgt spid="203"/>
                                        </p:tgtEl>
                                        <p:attrNameLst>
                                          <p:attrName>style.visibility</p:attrName>
                                        </p:attrNameLst>
                                      </p:cBhvr>
                                      <p:to>
                                        <p:strVal val="visible"/>
                                      </p:to>
                                    </p:set>
                                    <p:animEffect transition="in" filter="fade">
                                      <p:cBhvr>
                                        <p:cTn id="19" dur="1000"/>
                                        <p:tgtEl>
                                          <p:spTgt spid="203"/>
                                        </p:tgtEl>
                                      </p:cBhvr>
                                    </p:animEffect>
                                  </p:childTnLst>
                                </p:cTn>
                              </p:par>
                              <p:par>
                                <p:cTn id="20" presetID="10" presetClass="entr" presetSubtype="0" fill="hold" nodeType="with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fade">
                                      <p:cBhvr>
                                        <p:cTn id="22"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p:nvPr/>
        </p:nvSpPr>
        <p:spPr>
          <a:xfrm>
            <a:off x="1076404" y="1365838"/>
            <a:ext cx="10039200" cy="430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2"/>
          <p:cNvSpPr txBox="1"/>
          <p:nvPr/>
        </p:nvSpPr>
        <p:spPr>
          <a:xfrm>
            <a:off x="1076396" y="443360"/>
            <a:ext cx="4823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What Consumers Want</a:t>
            </a:r>
            <a:endParaRPr sz="3000" b="0" i="0" u="none" strike="noStrike" cap="none">
              <a:solidFill>
                <a:srgbClr val="000000"/>
              </a:solidFill>
              <a:latin typeface="Arial"/>
              <a:ea typeface="Arial"/>
              <a:cs typeface="Arial"/>
              <a:sym typeface="Arial"/>
            </a:endParaRPr>
          </a:p>
        </p:txBody>
      </p:sp>
      <p:pic>
        <p:nvPicPr>
          <p:cNvPr id="213" name="Google Shape;213;p32"/>
          <p:cNvPicPr preferRelativeResize="0"/>
          <p:nvPr/>
        </p:nvPicPr>
        <p:blipFill rotWithShape="1">
          <a:blip r:embed="rId3">
            <a:alphaModFix/>
          </a:blip>
          <a:srcRect t="10321"/>
          <a:stretch/>
        </p:blipFill>
        <p:spPr>
          <a:xfrm>
            <a:off x="1305004" y="1562100"/>
            <a:ext cx="6287476" cy="3912175"/>
          </a:xfrm>
          <a:prstGeom prst="rect">
            <a:avLst/>
          </a:prstGeom>
          <a:noFill/>
          <a:ln>
            <a:noFill/>
          </a:ln>
        </p:spPr>
      </p:pic>
      <p:sp>
        <p:nvSpPr>
          <p:cNvPr id="214" name="Google Shape;214;p32"/>
          <p:cNvSpPr/>
          <p:nvPr/>
        </p:nvSpPr>
        <p:spPr>
          <a:xfrm>
            <a:off x="7800254" y="457902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5" name="Google Shape;215;p32"/>
          <p:cNvSpPr/>
          <p:nvPr/>
        </p:nvSpPr>
        <p:spPr>
          <a:xfrm>
            <a:off x="7800278" y="4767725"/>
            <a:ext cx="3090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Fast</a:t>
            </a:r>
            <a:endParaRPr sz="2400" b="0" i="0" u="none" strike="noStrike" cap="none">
              <a:solidFill>
                <a:srgbClr val="FFFFFF"/>
              </a:solidFill>
              <a:latin typeface="Raleway"/>
              <a:ea typeface="Raleway"/>
              <a:cs typeface="Raleway"/>
              <a:sym typeface="Raleway"/>
            </a:endParaRPr>
          </a:p>
        </p:txBody>
      </p:sp>
      <p:grpSp>
        <p:nvGrpSpPr>
          <p:cNvPr id="216" name="Google Shape;216;p32"/>
          <p:cNvGrpSpPr/>
          <p:nvPr/>
        </p:nvGrpSpPr>
        <p:grpSpPr>
          <a:xfrm>
            <a:off x="7800279" y="1568100"/>
            <a:ext cx="3090900" cy="869400"/>
            <a:chOff x="8401050" y="1568875"/>
            <a:chExt cx="3090900" cy="869400"/>
          </a:xfrm>
        </p:grpSpPr>
        <p:sp>
          <p:nvSpPr>
            <p:cNvPr id="217" name="Google Shape;217;p32"/>
            <p:cNvSpPr/>
            <p:nvPr/>
          </p:nvSpPr>
          <p:spPr>
            <a:xfrm>
              <a:off x="8401050" y="156887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8" name="Google Shape;218;p32"/>
            <p:cNvSpPr/>
            <p:nvPr/>
          </p:nvSpPr>
          <p:spPr>
            <a:xfrm>
              <a:off x="8447575" y="1795675"/>
              <a:ext cx="2997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Interoperability</a:t>
              </a:r>
              <a:endParaRPr sz="2400" b="0" i="0" u="none" strike="noStrike" cap="none">
                <a:solidFill>
                  <a:srgbClr val="FFFFFF"/>
                </a:solidFill>
                <a:latin typeface="Raleway"/>
                <a:ea typeface="Raleway"/>
                <a:cs typeface="Raleway"/>
                <a:sym typeface="Raleway"/>
              </a:endParaRPr>
            </a:p>
          </p:txBody>
        </p:sp>
      </p:grpSp>
      <p:grpSp>
        <p:nvGrpSpPr>
          <p:cNvPr id="219" name="Google Shape;219;p32"/>
          <p:cNvGrpSpPr/>
          <p:nvPr/>
        </p:nvGrpSpPr>
        <p:grpSpPr>
          <a:xfrm>
            <a:off x="7800254" y="3110416"/>
            <a:ext cx="3090900" cy="869400"/>
            <a:chOff x="8401050" y="1645075"/>
            <a:chExt cx="3090900" cy="869400"/>
          </a:xfrm>
        </p:grpSpPr>
        <p:sp>
          <p:nvSpPr>
            <p:cNvPr id="220" name="Google Shape;220;p32"/>
            <p:cNvSpPr/>
            <p:nvPr/>
          </p:nvSpPr>
          <p:spPr>
            <a:xfrm>
              <a:off x="8401050" y="164507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1" name="Google Shape;221;p32"/>
            <p:cNvSpPr/>
            <p:nvPr/>
          </p:nvSpPr>
          <p:spPr>
            <a:xfrm>
              <a:off x="8447575" y="1795675"/>
              <a:ext cx="2997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Versatility</a:t>
              </a:r>
              <a:endParaRPr sz="2400" b="0" i="0" u="none" strike="noStrike" cap="none">
                <a:solidFill>
                  <a:srgbClr val="FFFFFF"/>
                </a:solidFill>
                <a:latin typeface="Raleway"/>
                <a:ea typeface="Raleway"/>
                <a:cs typeface="Raleway"/>
                <a:sym typeface="Raleway"/>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p:nvPr/>
        </p:nvSpPr>
        <p:spPr>
          <a:xfrm>
            <a:off x="1209670" y="443375"/>
            <a:ext cx="6332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We Need A Technology Evolution</a:t>
            </a:r>
            <a:endParaRPr sz="3000" b="0" i="0" u="none" strike="noStrike" cap="none">
              <a:solidFill>
                <a:srgbClr val="000000"/>
              </a:solidFill>
              <a:latin typeface="Arial"/>
              <a:ea typeface="Arial"/>
              <a:cs typeface="Arial"/>
              <a:sym typeface="Arial"/>
            </a:endParaRPr>
          </a:p>
        </p:txBody>
      </p:sp>
      <p:sp>
        <p:nvSpPr>
          <p:cNvPr id="227" name="Google Shape;227;p33"/>
          <p:cNvSpPr/>
          <p:nvPr/>
        </p:nvSpPr>
        <p:spPr>
          <a:xfrm>
            <a:off x="8705120" y="4486250"/>
            <a:ext cx="2348100" cy="20397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8" name="Google Shape;228;p33"/>
          <p:cNvSpPr/>
          <p:nvPr/>
        </p:nvSpPr>
        <p:spPr>
          <a:xfrm>
            <a:off x="8857523" y="4637677"/>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880"/>
              <a:buFont typeface="Arial"/>
              <a:buNone/>
            </a:pPr>
            <a:endParaRPr sz="880" b="0" i="0" u="none" strike="noStrike" cap="none">
              <a:solidFill>
                <a:srgbClr val="FFFFFF"/>
              </a:solidFill>
              <a:latin typeface="Raleway"/>
              <a:ea typeface="Raleway"/>
              <a:cs typeface="Raleway"/>
              <a:sym typeface="Raleway"/>
            </a:endParaRPr>
          </a:p>
          <a:p>
            <a:pPr marL="0" marR="0" lvl="0" indent="0" algn="ctr" rtl="0">
              <a:lnSpc>
                <a:spcPct val="80000"/>
              </a:lnSpc>
              <a:spcBef>
                <a:spcPts val="0"/>
              </a:spcBef>
              <a:spcAft>
                <a:spcPts val="0"/>
              </a:spcAft>
              <a:buClr>
                <a:srgbClr val="000000"/>
              </a:buClr>
              <a:buSzPts val="1612"/>
              <a:buFont typeface="Arial"/>
              <a:buNone/>
            </a:pPr>
            <a:r>
              <a:rPr lang="en-US" sz="1800" b="1" i="0" u="none" strike="noStrike" cap="none">
                <a:solidFill>
                  <a:srgbClr val="FFFFFF"/>
                </a:solidFill>
                <a:latin typeface="Raleway"/>
                <a:ea typeface="Raleway"/>
                <a:cs typeface="Raleway"/>
                <a:sym typeface="Raleway"/>
              </a:rPr>
              <a:t>RF</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300"/>
              <a:buFont typeface="Arial"/>
              <a:buNone/>
            </a:pPr>
            <a:r>
              <a:rPr lang="en-US" sz="1600" b="0" i="0" u="none" strike="noStrike" cap="none">
                <a:solidFill>
                  <a:srgbClr val="FFFFFF"/>
                </a:solidFill>
                <a:latin typeface="Raleway"/>
                <a:ea typeface="Raleway"/>
                <a:cs typeface="Raleway"/>
                <a:sym typeface="Raleway"/>
              </a:rPr>
              <a:t>900MHz and higher</a:t>
            </a:r>
            <a:endParaRPr sz="1600" b="1" i="0" u="none" strike="noStrike" cap="none">
              <a:solidFill>
                <a:srgbClr val="FFFFFF"/>
              </a:solidFill>
              <a:latin typeface="Raleway"/>
              <a:ea typeface="Raleway"/>
              <a:cs typeface="Raleway"/>
              <a:sym typeface="Raleway"/>
            </a:endParaRPr>
          </a:p>
          <a:p>
            <a:pPr marL="0" marR="0" lvl="0" indent="0" algn="ctr" rtl="0">
              <a:lnSpc>
                <a:spcPct val="80000"/>
              </a:lnSpc>
              <a:spcBef>
                <a:spcPts val="0"/>
              </a:spcBef>
              <a:spcAft>
                <a:spcPts val="0"/>
              </a:spcAft>
              <a:buClr>
                <a:srgbClr val="000000"/>
              </a:buClr>
              <a:buSzPts val="1612"/>
              <a:buFont typeface="Arial"/>
              <a:buNone/>
            </a:pPr>
            <a:endParaRPr sz="1612" b="0" i="0" u="none" strike="noStrike" cap="none">
              <a:solidFill>
                <a:srgbClr val="FFFFFF"/>
              </a:solidFill>
              <a:latin typeface="Raleway"/>
              <a:ea typeface="Raleway"/>
              <a:cs typeface="Raleway"/>
              <a:sym typeface="Raleway"/>
            </a:endParaRPr>
          </a:p>
        </p:txBody>
      </p:sp>
      <p:pic>
        <p:nvPicPr>
          <p:cNvPr id="229" name="Google Shape;229;p33"/>
          <p:cNvPicPr preferRelativeResize="0"/>
          <p:nvPr/>
        </p:nvPicPr>
        <p:blipFill rotWithShape="1">
          <a:blip r:embed="rId3">
            <a:alphaModFix/>
          </a:blip>
          <a:srcRect/>
          <a:stretch/>
        </p:blipFill>
        <p:spPr>
          <a:xfrm>
            <a:off x="9717077" y="5894560"/>
            <a:ext cx="526779" cy="479078"/>
          </a:xfrm>
          <a:prstGeom prst="rect">
            <a:avLst/>
          </a:prstGeom>
          <a:noFill/>
          <a:ln>
            <a:noFill/>
          </a:ln>
        </p:spPr>
      </p:pic>
      <p:sp>
        <p:nvSpPr>
          <p:cNvPr id="230" name="Google Shape;230;p33"/>
          <p:cNvSpPr/>
          <p:nvPr/>
        </p:nvSpPr>
        <p:spPr>
          <a:xfrm>
            <a:off x="6370670" y="4481200"/>
            <a:ext cx="2250300" cy="20448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1" name="Google Shape;231;p33"/>
          <p:cNvSpPr/>
          <p:nvPr/>
        </p:nvSpPr>
        <p:spPr>
          <a:xfrm>
            <a:off x="6508371" y="4707962"/>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Magnetic </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Resonance</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6.78MHz</a:t>
            </a:r>
            <a:endParaRPr sz="1600" b="0" i="0" u="none" strike="noStrike" cap="none">
              <a:solidFill>
                <a:srgbClr val="FFFFFF"/>
              </a:solidFill>
              <a:latin typeface="Raleway"/>
              <a:ea typeface="Raleway"/>
              <a:cs typeface="Raleway"/>
              <a:sym typeface="Raleway"/>
            </a:endParaRPr>
          </a:p>
        </p:txBody>
      </p:sp>
      <p:grpSp>
        <p:nvGrpSpPr>
          <p:cNvPr id="232" name="Google Shape;232;p33"/>
          <p:cNvGrpSpPr/>
          <p:nvPr/>
        </p:nvGrpSpPr>
        <p:grpSpPr>
          <a:xfrm>
            <a:off x="1133481" y="4472942"/>
            <a:ext cx="2123257" cy="2053149"/>
            <a:chOff x="244217" y="3075233"/>
            <a:chExt cx="1462500" cy="1539900"/>
          </a:xfrm>
        </p:grpSpPr>
        <p:sp>
          <p:nvSpPr>
            <p:cNvPr id="233" name="Google Shape;233;p33"/>
            <p:cNvSpPr/>
            <p:nvPr/>
          </p:nvSpPr>
          <p:spPr>
            <a:xfrm>
              <a:off x="244217" y="3075233"/>
              <a:ext cx="1462500" cy="15399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4" name="Google Shape;234;p33"/>
            <p:cNvSpPr/>
            <p:nvPr/>
          </p:nvSpPr>
          <p:spPr>
            <a:xfrm>
              <a:off x="728668" y="3884407"/>
              <a:ext cx="493200" cy="519300"/>
            </a:xfrm>
            <a:prstGeom prst="ellipse">
              <a:avLst/>
            </a:prstGeom>
            <a:solidFill>
              <a:srgbClr val="00B0F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235" name="Google Shape;235;p33"/>
            <p:cNvPicPr preferRelativeResize="0"/>
            <p:nvPr/>
          </p:nvPicPr>
          <p:blipFill rotWithShape="1">
            <a:blip r:embed="rId4">
              <a:alphaModFix/>
            </a:blip>
            <a:srcRect/>
            <a:stretch/>
          </p:blipFill>
          <p:spPr>
            <a:xfrm>
              <a:off x="809503" y="3747234"/>
              <a:ext cx="329778" cy="565088"/>
            </a:xfrm>
            <a:prstGeom prst="rect">
              <a:avLst/>
            </a:prstGeom>
            <a:noFill/>
            <a:ln>
              <a:noFill/>
            </a:ln>
          </p:spPr>
        </p:pic>
      </p:grpSp>
      <p:pic>
        <p:nvPicPr>
          <p:cNvPr id="236" name="Google Shape;236;p33"/>
          <p:cNvPicPr preferRelativeResize="0"/>
          <p:nvPr/>
        </p:nvPicPr>
        <p:blipFill rotWithShape="1">
          <a:blip r:embed="rId5">
            <a:alphaModFix/>
          </a:blip>
          <a:srcRect l="13579" t="7817" r="8557"/>
          <a:stretch/>
        </p:blipFill>
        <p:spPr>
          <a:xfrm>
            <a:off x="1139970" y="1966775"/>
            <a:ext cx="2116700" cy="2512300"/>
          </a:xfrm>
          <a:prstGeom prst="rect">
            <a:avLst/>
          </a:prstGeom>
          <a:noFill/>
          <a:ln>
            <a:noFill/>
          </a:ln>
        </p:spPr>
      </p:pic>
      <p:sp>
        <p:nvSpPr>
          <p:cNvPr id="237" name="Google Shape;237;p33"/>
          <p:cNvSpPr/>
          <p:nvPr/>
        </p:nvSpPr>
        <p:spPr>
          <a:xfrm>
            <a:off x="1187526" y="4637887"/>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Inductive</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100-300KHz</a:t>
            </a:r>
            <a:endParaRPr sz="1600" b="0" i="0" u="none" strike="noStrike" cap="none">
              <a:solidFill>
                <a:srgbClr val="FFFFFF"/>
              </a:solidFill>
              <a:latin typeface="Raleway"/>
              <a:ea typeface="Raleway"/>
              <a:cs typeface="Raleway"/>
              <a:sym typeface="Raleway"/>
            </a:endParaRPr>
          </a:p>
        </p:txBody>
      </p:sp>
      <p:pic>
        <p:nvPicPr>
          <p:cNvPr id="238" name="Google Shape;238;p33"/>
          <p:cNvPicPr preferRelativeResize="0"/>
          <p:nvPr/>
        </p:nvPicPr>
        <p:blipFill rotWithShape="1">
          <a:blip r:embed="rId6">
            <a:alphaModFix/>
          </a:blip>
          <a:srcRect/>
          <a:stretch/>
        </p:blipFill>
        <p:spPr>
          <a:xfrm rot="1915663">
            <a:off x="10216118" y="5179856"/>
            <a:ext cx="650121" cy="650121"/>
          </a:xfrm>
          <a:prstGeom prst="rect">
            <a:avLst/>
          </a:prstGeom>
          <a:noFill/>
          <a:ln>
            <a:noFill/>
          </a:ln>
        </p:spPr>
      </p:pic>
      <p:pic>
        <p:nvPicPr>
          <p:cNvPr id="239" name="Google Shape;239;p33"/>
          <p:cNvPicPr preferRelativeResize="0"/>
          <p:nvPr/>
        </p:nvPicPr>
        <p:blipFill rotWithShape="1">
          <a:blip r:embed="rId7">
            <a:alphaModFix/>
          </a:blip>
          <a:srcRect l="2360" t="16601" r="43122" b="348"/>
          <a:stretch/>
        </p:blipFill>
        <p:spPr>
          <a:xfrm>
            <a:off x="8710345" y="1979400"/>
            <a:ext cx="2348174" cy="2512300"/>
          </a:xfrm>
          <a:prstGeom prst="rect">
            <a:avLst/>
          </a:prstGeom>
          <a:noFill/>
          <a:ln>
            <a:noFill/>
          </a:ln>
        </p:spPr>
      </p:pic>
      <p:sp>
        <p:nvSpPr>
          <p:cNvPr id="240" name="Google Shape;240;p33"/>
          <p:cNvSpPr/>
          <p:nvPr/>
        </p:nvSpPr>
        <p:spPr>
          <a:xfrm>
            <a:off x="1138720" y="1466000"/>
            <a:ext cx="2116800" cy="5103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1" name="Google Shape;241;p33"/>
          <p:cNvSpPr txBox="1"/>
          <p:nvPr/>
        </p:nvSpPr>
        <p:spPr>
          <a:xfrm>
            <a:off x="1672295" y="1428725"/>
            <a:ext cx="1162500" cy="51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WP1.0</a:t>
            </a:r>
            <a:endParaRPr sz="2400" b="1" i="0" u="none" strike="noStrike" cap="none">
              <a:solidFill>
                <a:srgbClr val="FFFFFF"/>
              </a:solidFill>
              <a:latin typeface="Raleway"/>
              <a:ea typeface="Raleway"/>
              <a:cs typeface="Raleway"/>
              <a:sym typeface="Raleway"/>
            </a:endParaRPr>
          </a:p>
        </p:txBody>
      </p:sp>
      <p:sp>
        <p:nvSpPr>
          <p:cNvPr id="242" name="Google Shape;242;p33"/>
          <p:cNvSpPr/>
          <p:nvPr/>
        </p:nvSpPr>
        <p:spPr>
          <a:xfrm>
            <a:off x="6370670" y="1471175"/>
            <a:ext cx="4687800" cy="5103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3" name="Google Shape;243;p33"/>
          <p:cNvSpPr txBox="1"/>
          <p:nvPr/>
        </p:nvSpPr>
        <p:spPr>
          <a:xfrm>
            <a:off x="8138045" y="1428725"/>
            <a:ext cx="1162500" cy="51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WP2.0</a:t>
            </a:r>
            <a:endParaRPr sz="2400" b="1" i="0" u="none" strike="noStrike" cap="none">
              <a:solidFill>
                <a:srgbClr val="FFFFFF"/>
              </a:solidFill>
              <a:latin typeface="Raleway"/>
              <a:ea typeface="Raleway"/>
              <a:cs typeface="Raleway"/>
              <a:sym typeface="Raleway"/>
            </a:endParaRPr>
          </a:p>
        </p:txBody>
      </p:sp>
      <p:pic>
        <p:nvPicPr>
          <p:cNvPr id="244" name="Google Shape;244;p33"/>
          <p:cNvPicPr preferRelativeResize="0"/>
          <p:nvPr/>
        </p:nvPicPr>
        <p:blipFill rotWithShape="1">
          <a:blip r:embed="rId8">
            <a:alphaModFix/>
          </a:blip>
          <a:srcRect/>
          <a:stretch/>
        </p:blipFill>
        <p:spPr>
          <a:xfrm>
            <a:off x="8965445" y="5154175"/>
            <a:ext cx="701500" cy="701500"/>
          </a:xfrm>
          <a:prstGeom prst="rect">
            <a:avLst/>
          </a:prstGeom>
          <a:noFill/>
          <a:ln>
            <a:noFill/>
          </a:ln>
        </p:spPr>
      </p:pic>
      <p:pic>
        <p:nvPicPr>
          <p:cNvPr id="245" name="Google Shape;245;p33"/>
          <p:cNvPicPr preferRelativeResize="0"/>
          <p:nvPr/>
        </p:nvPicPr>
        <p:blipFill rotWithShape="1">
          <a:blip r:embed="rId9">
            <a:alphaModFix/>
          </a:blip>
          <a:srcRect/>
          <a:stretch/>
        </p:blipFill>
        <p:spPr>
          <a:xfrm>
            <a:off x="6493202" y="5540963"/>
            <a:ext cx="701500" cy="701500"/>
          </a:xfrm>
          <a:prstGeom prst="rect">
            <a:avLst/>
          </a:prstGeom>
          <a:noFill/>
          <a:ln>
            <a:noFill/>
          </a:ln>
        </p:spPr>
      </p:pic>
      <p:pic>
        <p:nvPicPr>
          <p:cNvPr id="246" name="Google Shape;246;p33"/>
          <p:cNvPicPr preferRelativeResize="0"/>
          <p:nvPr/>
        </p:nvPicPr>
        <p:blipFill rotWithShape="1">
          <a:blip r:embed="rId10">
            <a:alphaModFix/>
          </a:blip>
          <a:srcRect l="47516" r="4066"/>
          <a:stretch/>
        </p:blipFill>
        <p:spPr>
          <a:xfrm>
            <a:off x="6367570" y="1971646"/>
            <a:ext cx="2250300" cy="2512300"/>
          </a:xfrm>
          <a:prstGeom prst="rect">
            <a:avLst/>
          </a:prstGeom>
          <a:noFill/>
          <a:ln>
            <a:noFill/>
          </a:ln>
        </p:spPr>
      </p:pic>
      <p:pic>
        <p:nvPicPr>
          <p:cNvPr id="247" name="Google Shape;247;p33"/>
          <p:cNvPicPr preferRelativeResize="0"/>
          <p:nvPr/>
        </p:nvPicPr>
        <p:blipFill rotWithShape="1">
          <a:blip r:embed="rId4">
            <a:alphaModFix/>
          </a:blip>
          <a:srcRect/>
          <a:stretch/>
        </p:blipFill>
        <p:spPr>
          <a:xfrm>
            <a:off x="7278264" y="5518485"/>
            <a:ext cx="478772" cy="753431"/>
          </a:xfrm>
          <a:prstGeom prst="rect">
            <a:avLst/>
          </a:prstGeom>
          <a:noFill/>
          <a:ln>
            <a:noFill/>
          </a:ln>
        </p:spPr>
      </p:pic>
      <p:pic>
        <p:nvPicPr>
          <p:cNvPr id="248" name="Google Shape;248;p33"/>
          <p:cNvPicPr preferRelativeResize="0"/>
          <p:nvPr/>
        </p:nvPicPr>
        <p:blipFill rotWithShape="1">
          <a:blip r:embed="rId8">
            <a:alphaModFix/>
          </a:blip>
          <a:srcRect/>
          <a:stretch/>
        </p:blipFill>
        <p:spPr>
          <a:xfrm>
            <a:off x="7840620" y="5544450"/>
            <a:ext cx="701500" cy="701500"/>
          </a:xfrm>
          <a:prstGeom prst="rect">
            <a:avLst/>
          </a:prstGeom>
          <a:noFill/>
          <a:ln>
            <a:noFill/>
          </a:ln>
        </p:spPr>
      </p:pic>
      <p:sp>
        <p:nvSpPr>
          <p:cNvPr id="249" name="Google Shape;249;p33"/>
          <p:cNvSpPr/>
          <p:nvPr/>
        </p:nvSpPr>
        <p:spPr>
          <a:xfrm>
            <a:off x="3540420" y="2253275"/>
            <a:ext cx="2744700" cy="2716200"/>
          </a:xfrm>
          <a:prstGeom prst="stripedRightArrow">
            <a:avLst>
              <a:gd name="adj1" fmla="val 50000"/>
              <a:gd name="adj2" fmla="val 50000"/>
            </a:avLst>
          </a:prstGeom>
          <a:solidFill>
            <a:srgbClr val="00B0F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p33"/>
          <p:cNvPicPr preferRelativeResize="0"/>
          <p:nvPr/>
        </p:nvPicPr>
        <p:blipFill rotWithShape="1">
          <a:blip r:embed="rId11">
            <a:alphaModFix/>
          </a:blip>
          <a:srcRect/>
          <a:stretch/>
        </p:blipFill>
        <p:spPr>
          <a:xfrm>
            <a:off x="9061289" y="260861"/>
            <a:ext cx="2957461" cy="515754"/>
          </a:xfrm>
          <a:prstGeom prst="rect">
            <a:avLst/>
          </a:prstGeom>
          <a:noFill/>
          <a:ln>
            <a:noFill/>
          </a:ln>
        </p:spPr>
      </p:pic>
    </p:spTree>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1624</Words>
  <Application>Microsoft Office PowerPoint</Application>
  <PresentationFormat>Widescreen</PresentationFormat>
  <Paragraphs>387</Paragraphs>
  <Slides>32</Slides>
  <Notes>32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Raleway SemiBold</vt:lpstr>
      <vt:lpstr>Times New Roman</vt:lpstr>
      <vt:lpstr>Open Sans</vt:lpstr>
      <vt:lpstr>Raleway Medium</vt:lpstr>
      <vt:lpstr>Montserrat Light</vt:lpstr>
      <vt:lpstr>Montserrat</vt:lpstr>
      <vt:lpstr>Calibri</vt:lpstr>
      <vt:lpstr>Century Gothic</vt:lpstr>
      <vt:lpstr>Roboto</vt:lpstr>
      <vt:lpstr>Arial</vt:lpstr>
      <vt:lpstr>Noto Sans Symbols</vt:lpstr>
      <vt:lpstr>Raleway</vt:lpstr>
      <vt:lpstr>CABA Presentation 1</vt:lpstr>
      <vt:lpstr>CABA Presentation 1</vt:lpstr>
      <vt:lpstr>Office Theme</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Keynote - Questions?  Bob Allan (The Siemon Company)</vt:lpstr>
      <vt:lpstr>5.  Research Update Trevor Nightingale (National Research Council)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Ken Wacks (Ken Wacks Associates), Andrew Glennie (CABA)</vt:lpstr>
      <vt:lpstr>7.  New Business Harsha Chandrashekar (Honeywell)</vt:lpstr>
      <vt:lpstr>7.  New Business Harsha Chandrashekar (Honeywell)</vt:lpstr>
      <vt:lpstr>8.  Announcements  Ron Zimmer (CABA)</vt:lpstr>
      <vt:lpstr>8.  Announcements  Ron Zimmer (CABA)</vt:lpstr>
      <vt:lpstr>PowerPoint Presentation</vt:lpstr>
      <vt:lpstr>9.  Adjournment Trevor Nightingale (National Research Council)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Buildings Council (IBC)   </dc:title>
  <dc:creator>COMMS</dc:creator>
  <cp:lastModifiedBy>Rawlson King</cp:lastModifiedBy>
  <cp:revision>1</cp:revision>
  <dcterms:modified xsi:type="dcterms:W3CDTF">2019-06-17T18:29:51Z</dcterms:modified>
</cp:coreProperties>
</file>