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1"/>
  </p:sldMasterIdLst>
  <p:notesMasterIdLst>
    <p:notesMasterId r:id="rId42"/>
  </p:notesMasterIdLst>
  <p:sldIdLst>
    <p:sldId id="256" r:id="rId2"/>
    <p:sldId id="257" r:id="rId3"/>
    <p:sldId id="258" r:id="rId4"/>
    <p:sldId id="259" r:id="rId5"/>
    <p:sldId id="461" r:id="rId6"/>
    <p:sldId id="272" r:id="rId7"/>
    <p:sldId id="765" r:id="rId8"/>
    <p:sldId id="260" r:id="rId9"/>
    <p:sldId id="261" r:id="rId10"/>
    <p:sldId id="262" r:id="rId11"/>
    <p:sldId id="263" r:id="rId12"/>
    <p:sldId id="264" r:id="rId13"/>
    <p:sldId id="265" r:id="rId14"/>
    <p:sldId id="266" r:id="rId15"/>
    <p:sldId id="271" r:id="rId16"/>
    <p:sldId id="267" r:id="rId17"/>
    <p:sldId id="268" r:id="rId18"/>
    <p:sldId id="269" r:id="rId19"/>
    <p:sldId id="270" r:id="rId20"/>
    <p:sldId id="273" r:id="rId21"/>
    <p:sldId id="766" r:id="rId22"/>
    <p:sldId id="275" r:id="rId23"/>
    <p:sldId id="276" r:id="rId24"/>
    <p:sldId id="277" r:id="rId25"/>
    <p:sldId id="280" r:id="rId26"/>
    <p:sldId id="281" r:id="rId27"/>
    <p:sldId id="758" r:id="rId28"/>
    <p:sldId id="760" r:id="rId29"/>
    <p:sldId id="759" r:id="rId30"/>
    <p:sldId id="468" r:id="rId31"/>
    <p:sldId id="750" r:id="rId32"/>
    <p:sldId id="761" r:id="rId33"/>
    <p:sldId id="763" r:id="rId34"/>
    <p:sldId id="762" r:id="rId35"/>
    <p:sldId id="443" r:id="rId36"/>
    <p:sldId id="752" r:id="rId37"/>
    <p:sldId id="753" r:id="rId38"/>
    <p:sldId id="476" r:id="rId39"/>
    <p:sldId id="767" r:id="rId40"/>
    <p:sldId id="75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731"/>
  </p:normalViewPr>
  <p:slideViewPr>
    <p:cSldViewPr snapToGrid="0" snapToObjects="1">
      <p:cViewPr varScale="1">
        <p:scale>
          <a:sx n="76" d="100"/>
          <a:sy n="76" d="100"/>
        </p:scale>
        <p:origin x="558" y="84"/>
      </p:cViewPr>
      <p:guideLst/>
    </p:cSldViewPr>
  </p:slideViewPr>
  <p:notesTextViewPr>
    <p:cViewPr>
      <p:scale>
        <a:sx n="1" d="1"/>
        <a:sy n="1" d="1"/>
      </p:scale>
      <p:origin x="0" y="0"/>
    </p:cViewPr>
  </p:notesTextViewPr>
  <p:notesViewPr>
    <p:cSldViewPr snapToGrid="0" snapToObject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321ED-B2C9-0D48-956F-A92D3C19091A}" type="datetimeFigureOut">
              <a:rPr lang="en-US" smtClean="0"/>
              <a:t>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5A919-F8AD-A64A-BEA2-B66A6D0F2D45}" type="slidenum">
              <a:rPr lang="en-US" smtClean="0"/>
              <a:t>‹#›</a:t>
            </a:fld>
            <a:endParaRPr lang="en-US"/>
          </a:p>
        </p:txBody>
      </p:sp>
    </p:spTree>
    <p:extLst>
      <p:ext uri="{BB962C8B-B14F-4D97-AF65-F5344CB8AC3E}">
        <p14:creationId xmlns:p14="http://schemas.microsoft.com/office/powerpoint/2010/main" val="153371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e7c4f0808_2_8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g4e7c4f0808_2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4e7c4f0808_2_9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g4e7c4f0808_2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4e7c4f0808_2_10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g4e7c4f0808_2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4e7c4f0808_2_11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g4e7c4f0808_2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4e7c4f0808_2_14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g4e7c4f0808_2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4e7c4f0808_0_4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g4e7c4f0808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2134599"/>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3656699"/>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958" y="522018"/>
            <a:ext cx="4597400" cy="142115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3958" y="522018"/>
            <a:ext cx="4597400" cy="1421156"/>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sp>
        <p:nvSpPr>
          <p:cNvPr id="4" name="Footer Placeholder 3">
            <a:extLst>
              <a:ext uri="{FF2B5EF4-FFF2-40B4-BE49-F238E27FC236}">
                <a16:creationId xmlns:a16="http://schemas.microsoft.com/office/drawing/2014/main" id="{41AAF91A-3258-BF4D-9422-2EB333CF06DE}"/>
              </a:ext>
            </a:extLst>
          </p:cNvPr>
          <p:cNvSpPr>
            <a:spLocks noGrp="1"/>
          </p:cNvSpPr>
          <p:nvPr>
            <p:ph type="ftr" sz="quarter" idx="10"/>
          </p:nvPr>
        </p:nvSpPr>
        <p:spPr>
          <a:xfrm>
            <a:off x="827773" y="6356350"/>
            <a:ext cx="5922162" cy="365125"/>
          </a:xfrm>
          <a:prstGeom prst="rect">
            <a:avLst/>
          </a:prstGeom>
        </p:spPr>
        <p:txBody>
          <a:bodyPr/>
          <a:lstStyle>
            <a:lvl1pPr>
              <a:defRPr baseline="0">
                <a:solidFill>
                  <a:schemeClr val="tx1"/>
                </a:solidFill>
              </a:defRPr>
            </a:lvl1pPr>
          </a:lstStyle>
          <a:p>
            <a:r>
              <a:rPr lang="en-US" dirty="0"/>
              <a:t>© 2019, Continental Automated Buildings Association</a:t>
            </a:r>
          </a:p>
        </p:txBody>
      </p:sp>
    </p:spTree>
    <p:extLst>
      <p:ext uri="{BB962C8B-B14F-4D97-AF65-F5344CB8AC3E}">
        <p14:creationId xmlns:p14="http://schemas.microsoft.com/office/powerpoint/2010/main" val="85658379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62"/>
            <a:ext cx="12192000" cy="1238250"/>
          </a:xfrm>
          <a:prstGeom prst="rect">
            <a:avLst/>
          </a:prstGeom>
        </p:spPr>
      </p:pic>
      <p:sp>
        <p:nvSpPr>
          <p:cNvPr id="6" name="Title 1"/>
          <p:cNvSpPr>
            <a:spLocks noGrp="1"/>
          </p:cNvSpPr>
          <p:nvPr>
            <p:ph type="title"/>
          </p:nvPr>
        </p:nvSpPr>
        <p:spPr>
          <a:xfrm>
            <a:off x="838202" y="365130"/>
            <a:ext cx="7586929" cy="524107"/>
          </a:xfrm>
        </p:spPr>
        <p:txBody>
          <a:bodyPr>
            <a:noAutofit/>
          </a:bodyPr>
          <a:lstStyle>
            <a:lvl1pPr>
              <a:defRPr sz="2400">
                <a:solidFill>
                  <a:schemeClr val="bg1"/>
                </a:solidFill>
              </a:defRPr>
            </a:lvl1pPr>
          </a:lstStyle>
          <a:p>
            <a:r>
              <a:rPr lang="en-US" dirty="0"/>
              <a:t>Click to edit Master title style</a:t>
            </a:r>
          </a:p>
        </p:txBody>
      </p:sp>
      <p:sp>
        <p:nvSpPr>
          <p:cNvPr id="8" name="Slide Number Placeholder 3">
            <a:extLst>
              <a:ext uri="{FF2B5EF4-FFF2-40B4-BE49-F238E27FC236}">
                <a16:creationId xmlns:a16="http://schemas.microsoft.com/office/drawing/2014/main" id="{3368EFBF-E60C-4DA2-8DCE-74CC9B897123}"/>
              </a:ext>
            </a:extLst>
          </p:cNvPr>
          <p:cNvSpPr>
            <a:spLocks noGrp="1"/>
          </p:cNvSpPr>
          <p:nvPr>
            <p:ph type="sldNum" sz="quarter" idx="15"/>
          </p:nvPr>
        </p:nvSpPr>
        <p:spPr>
          <a:xfrm>
            <a:off x="833388" y="6356351"/>
            <a:ext cx="620027" cy="352458"/>
          </a:xfrm>
        </p:spPr>
        <p:txBody>
          <a:bodyPr/>
          <a:lstStyle/>
          <a:p>
            <a:fld id="{4658F449-AC56-C64A-8488-86A10DE691DA}" type="slidenum">
              <a:rPr lang="en-US" smtClean="0"/>
              <a:pPr/>
              <a:t>‹#›</a:t>
            </a:fld>
            <a:endParaRPr lang="en-US" dirty="0"/>
          </a:p>
        </p:txBody>
      </p:sp>
    </p:spTree>
    <p:extLst>
      <p:ext uri="{BB962C8B-B14F-4D97-AF65-F5344CB8AC3E}">
        <p14:creationId xmlns:p14="http://schemas.microsoft.com/office/powerpoint/2010/main" val="3645522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dirty="0"/>
          </a:p>
        </p:txBody>
      </p:sp>
    </p:spTree>
    <p:extLst>
      <p:ext uri="{BB962C8B-B14F-4D97-AF65-F5344CB8AC3E}">
        <p14:creationId xmlns:p14="http://schemas.microsoft.com/office/powerpoint/2010/main" val="84209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dirty="0"/>
          </a:p>
        </p:txBody>
      </p:sp>
    </p:spTree>
    <p:extLst>
      <p:ext uri="{BB962C8B-B14F-4D97-AF65-F5344CB8AC3E}">
        <p14:creationId xmlns:p14="http://schemas.microsoft.com/office/powerpoint/2010/main" val="2283396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dirty="0"/>
          </a:p>
        </p:txBody>
      </p:sp>
    </p:spTree>
    <p:extLst>
      <p:ext uri="{BB962C8B-B14F-4D97-AF65-F5344CB8AC3E}">
        <p14:creationId xmlns:p14="http://schemas.microsoft.com/office/powerpoint/2010/main" val="2226230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dirty="0"/>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dirty="0"/>
          </a:p>
        </p:txBody>
      </p:sp>
    </p:spTree>
    <p:extLst>
      <p:ext uri="{BB962C8B-B14F-4D97-AF65-F5344CB8AC3E}">
        <p14:creationId xmlns:p14="http://schemas.microsoft.com/office/powerpoint/2010/main" val="2834424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6894" y="489760"/>
            <a:ext cx="1062876" cy="761524"/>
          </a:xfrm>
          <a:prstGeom prst="rect">
            <a:avLst/>
          </a:prstGeom>
        </p:spPr>
      </p:pic>
      <p:sp>
        <p:nvSpPr>
          <p:cNvPr id="5" name="Footer Placeholder 4">
            <a:extLst>
              <a:ext uri="{FF2B5EF4-FFF2-40B4-BE49-F238E27FC236}">
                <a16:creationId xmlns:a16="http://schemas.microsoft.com/office/drawing/2014/main" id="{E8F5A961-FC43-C548-8F3F-1E08153C03A7}"/>
              </a:ext>
            </a:extLst>
          </p:cNvPr>
          <p:cNvSpPr>
            <a:spLocks noGrp="1"/>
          </p:cNvSpPr>
          <p:nvPr>
            <p:ph type="ftr" sz="quarter" idx="10"/>
          </p:nvPr>
        </p:nvSpPr>
        <p:spPr>
          <a:xfrm>
            <a:off x="827772" y="6356350"/>
            <a:ext cx="5847348" cy="365125"/>
          </a:xfrm>
          <a:prstGeom prst="rect">
            <a:avLst/>
          </a:prstGeom>
        </p:spPr>
        <p:txBody>
          <a:bodyPr/>
          <a:lstStyle>
            <a:lvl1pPr>
              <a:defRPr baseline="0">
                <a:solidFill>
                  <a:schemeClr val="tx1"/>
                </a:solidFill>
              </a:defRPr>
            </a:lvl1pPr>
          </a:lstStyle>
          <a:p>
            <a:r>
              <a:rPr lang="en-US" dirty="0"/>
              <a:t>© 2019, Continental Automated Buildings Association</a:t>
            </a:r>
          </a:p>
        </p:txBody>
      </p:sp>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hasCustomPrompt="1"/>
          </p:nvPr>
        </p:nvSpPr>
        <p:spPr>
          <a:xfrm>
            <a:off x="839788" y="1233488"/>
            <a:ext cx="7202487"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Table of Contents</a:t>
            </a:r>
          </a:p>
        </p:txBody>
      </p:sp>
      <p:sp>
        <p:nvSpPr>
          <p:cNvPr id="4" name="Slide Number Placeholder 3">
            <a:extLst>
              <a:ext uri="{FF2B5EF4-FFF2-40B4-BE49-F238E27FC236}">
                <a16:creationId xmlns:a16="http://schemas.microsoft.com/office/drawing/2014/main" id="{E0EA2349-05C3-9E4C-88BE-36723E4B6E80}"/>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60071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D0493841-C8FD-6E48-9D27-6A352FF9A12A}"/>
              </a:ext>
            </a:extLst>
          </p:cNvPr>
          <p:cNvSpPr>
            <a:spLocks noGrp="1"/>
          </p:cNvSpPr>
          <p:nvPr>
            <p:ph type="sldNum" sz="quarter" idx="11"/>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24364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890860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4077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9772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072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s">
  <p:cSld name="1_Contents">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838200" y="365125"/>
            <a:ext cx="6873240" cy="447675"/>
          </a:xfrm>
          <a:prstGeom prst="rect">
            <a:avLst/>
          </a:prstGeom>
          <a:noFill/>
          <a:ln>
            <a:noFill/>
          </a:ln>
        </p:spPr>
        <p:txBody>
          <a:bodyPr spcFirstLastPara="1" wrap="square" lIns="68575" tIns="34275" rIns="68575" bIns="34275" anchor="t" anchorCtr="0"/>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4" name="Google Shape;84;p17"/>
          <p:cNvSpPr txBox="1">
            <a:spLocks noGrp="1"/>
          </p:cNvSpPr>
          <p:nvPr>
            <p:ph type="body" idx="1"/>
          </p:nvPr>
        </p:nvSpPr>
        <p:spPr>
          <a:xfrm>
            <a:off x="839789" y="1233488"/>
            <a:ext cx="7202487" cy="4932363"/>
          </a:xfrm>
          <a:prstGeom prst="rect">
            <a:avLst/>
          </a:prstGeom>
          <a:noFill/>
          <a:ln>
            <a:noFill/>
          </a:ln>
        </p:spPr>
        <p:txBody>
          <a:bodyPr spcFirstLastPara="1" wrap="square" lIns="68575" tIns="34275" rIns="68575" bIns="34275" anchor="t" anchorCtr="0"/>
          <a:lstStyle>
            <a:lvl1pPr marL="609585" lvl="0" indent="-423323" algn="l">
              <a:lnSpc>
                <a:spcPct val="90000"/>
              </a:lnSpc>
              <a:spcBef>
                <a:spcPts val="1067"/>
              </a:spcBef>
              <a:spcAft>
                <a:spcPts val="0"/>
              </a:spcAft>
              <a:buClr>
                <a:schemeClr val="dk2"/>
              </a:buClr>
              <a:buSzPts val="1400"/>
              <a:buChar char="•"/>
              <a:defRPr sz="1867"/>
            </a:lvl1pPr>
            <a:lvl2pPr marL="1219170" lvl="1" indent="-423323" algn="l">
              <a:lnSpc>
                <a:spcPct val="90000"/>
              </a:lnSpc>
              <a:spcBef>
                <a:spcPts val="533"/>
              </a:spcBef>
              <a:spcAft>
                <a:spcPts val="0"/>
              </a:spcAft>
              <a:buClr>
                <a:schemeClr val="dk2"/>
              </a:buClr>
              <a:buSzPts val="1400"/>
              <a:buChar char="•"/>
              <a:defRPr/>
            </a:lvl2pPr>
            <a:lvl3pPr marL="1828754" lvl="2" indent="-423323" algn="l">
              <a:lnSpc>
                <a:spcPct val="90000"/>
              </a:lnSpc>
              <a:spcBef>
                <a:spcPts val="533"/>
              </a:spcBef>
              <a:spcAft>
                <a:spcPts val="0"/>
              </a:spcAft>
              <a:buClr>
                <a:schemeClr val="dk2"/>
              </a:buClr>
              <a:buSzPts val="1400"/>
              <a:buChar char="•"/>
              <a:defRPr/>
            </a:lvl3pPr>
            <a:lvl4pPr marL="2438339" lvl="3" indent="-423323" algn="l">
              <a:lnSpc>
                <a:spcPct val="90000"/>
              </a:lnSpc>
              <a:spcBef>
                <a:spcPts val="533"/>
              </a:spcBef>
              <a:spcAft>
                <a:spcPts val="0"/>
              </a:spcAft>
              <a:buClr>
                <a:schemeClr val="dk2"/>
              </a:buClr>
              <a:buSzPts val="1400"/>
              <a:buChar char="•"/>
              <a:defRPr/>
            </a:lvl4pPr>
            <a:lvl5pPr marL="3047924" lvl="4" indent="-423323" algn="l">
              <a:lnSpc>
                <a:spcPct val="90000"/>
              </a:lnSpc>
              <a:spcBef>
                <a:spcPts val="533"/>
              </a:spcBef>
              <a:spcAft>
                <a:spcPts val="0"/>
              </a:spcAft>
              <a:buClr>
                <a:schemeClr val="dk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5" name="Google Shape;85;p17"/>
          <p:cNvSpPr txBox="1">
            <a:spLocks noGrp="1"/>
          </p:cNvSpPr>
          <p:nvPr>
            <p:ph type="sldNum" idx="12"/>
          </p:nvPr>
        </p:nvSpPr>
        <p:spPr>
          <a:xfrm>
            <a:off x="833388" y="6356351"/>
            <a:ext cx="620027" cy="352459"/>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08033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568292" y="6207644"/>
            <a:ext cx="828040" cy="593270"/>
          </a:xfrm>
          <a:prstGeom prst="rect">
            <a:avLst/>
          </a:prstGeom>
        </p:spPr>
      </p:pic>
      <p:sp>
        <p:nvSpPr>
          <p:cNvPr id="5" name="Slide Number Placeholder 4">
            <a:extLst>
              <a:ext uri="{FF2B5EF4-FFF2-40B4-BE49-F238E27FC236}">
                <a16:creationId xmlns:a16="http://schemas.microsoft.com/office/drawing/2014/main" id="{CD570C52-4A05-1744-BCD2-0537DC4DCF4C}"/>
              </a:ext>
            </a:extLst>
          </p:cNvPr>
          <p:cNvSpPr>
            <a:spLocks noGrp="1"/>
          </p:cNvSpPr>
          <p:nvPr>
            <p:ph type="sldNum" sz="quarter" idx="4"/>
          </p:nvPr>
        </p:nvSpPr>
        <p:spPr>
          <a:xfrm>
            <a:off x="833388" y="6356351"/>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279781" y="-274437"/>
            <a:ext cx="1931469" cy="1255633"/>
          </a:xfrm>
          <a:prstGeom prst="rect">
            <a:avLst/>
          </a:prstGeom>
        </p:spPr>
      </p:pic>
      <p:sp>
        <p:nvSpPr>
          <p:cNvPr id="10" name="Rectangle 9">
            <a:extLst>
              <a:ext uri="{FF2B5EF4-FFF2-40B4-BE49-F238E27FC236}">
                <a16:creationId xmlns:a16="http://schemas.microsoft.com/office/drawing/2014/main" id="{4D2CBD2D-6700-4013-ABC0-D62EE3281F64}"/>
              </a:ext>
            </a:extLst>
          </p:cNvPr>
          <p:cNvSpPr>
            <a:spLocks noChangeArrowheads="1"/>
          </p:cNvSpPr>
          <p:nvPr userDrawn="1"/>
        </p:nvSpPr>
        <p:spPr bwMode="auto">
          <a:xfrm>
            <a:off x="1737219" y="6405751"/>
            <a:ext cx="45232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r>
              <a:rPr lang="en-US" altLang="en-US" sz="1000" dirty="0">
                <a:solidFill>
                  <a:schemeClr val="accent2"/>
                </a:solidFill>
                <a:latin typeface="+mn-lt"/>
              </a:rPr>
              <a:t>© 2019, Continental Automated Buildings Association (CABA)</a:t>
            </a:r>
          </a:p>
        </p:txBody>
      </p:sp>
      <p:sp>
        <p:nvSpPr>
          <p:cNvPr id="11" name="Rectangle 11">
            <a:extLst>
              <a:ext uri="{FF2B5EF4-FFF2-40B4-BE49-F238E27FC236}">
                <a16:creationId xmlns:a16="http://schemas.microsoft.com/office/drawing/2014/main" id="{66851156-AD5D-44A1-B50E-2972DEAC979A}"/>
              </a:ext>
            </a:extLst>
          </p:cNvPr>
          <p:cNvSpPr>
            <a:spLocks noChangeArrowheads="1"/>
          </p:cNvSpPr>
          <p:nvPr userDrawn="1"/>
        </p:nvSpPr>
        <p:spPr bwMode="auto">
          <a:xfrm>
            <a:off x="6108034" y="6394080"/>
            <a:ext cx="45232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r>
              <a:rPr lang="en-US" altLang="en-US" sz="1200" dirty="0">
                <a:solidFill>
                  <a:srgbClr val="E83E1D"/>
                </a:solidFill>
                <a:latin typeface="+mn-lt"/>
              </a:rPr>
              <a:t>CABA Intelligent Buildings Council (2019)</a:t>
            </a:r>
          </a:p>
        </p:txBody>
      </p:sp>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82" r:id="rId9"/>
    <p:sldLayoutId id="2147483893" r:id="rId10"/>
    <p:sldLayoutId id="2147483888" r:id="rId11"/>
    <p:sldLayoutId id="2147483889" r:id="rId12"/>
    <p:sldLayoutId id="2147483890" r:id="rId13"/>
    <p:sldLayoutId id="2147483891" r:id="rId14"/>
  </p:sldLayoutIdLst>
  <p:hf hdr="0" ft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7" orient="horz" pos="2160" userDrawn="1">
          <p15:clr>
            <a:srgbClr val="F26B43"/>
          </p15:clr>
        </p15:guide>
        <p15:guide id="8" pos="529" userDrawn="1">
          <p15:clr>
            <a:srgbClr val="F26B43"/>
          </p15:clr>
        </p15:guide>
        <p15:guide id="9" pos="7151" userDrawn="1">
          <p15:clr>
            <a:srgbClr val="F26B43"/>
          </p15:clr>
        </p15:guide>
        <p15:guide id="10" orient="horz" pos="777" userDrawn="1">
          <p15:clr>
            <a:srgbClr val="F26B43"/>
          </p15:clr>
        </p15:guide>
        <p15:guide id="11" orient="horz" pos="414" userDrawn="1">
          <p15:clr>
            <a:srgbClr val="F26B43"/>
          </p15:clr>
        </p15:guide>
        <p15:guide id="12" orient="horz" pos="38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47.jpg"/><Relationship Id="rId4" Type="http://schemas.openxmlformats.org/officeDocument/2006/relationships/image" Target="../media/image46.jpg"/></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0.jpg"/><Relationship Id="rId4" Type="http://schemas.openxmlformats.org/officeDocument/2006/relationships/image" Target="../media/image49.jpg"/></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4.jpg"/><Relationship Id="rId4" Type="http://schemas.openxmlformats.org/officeDocument/2006/relationships/image" Target="../media/image53.jpg"/></Relationships>
</file>

<file path=ppt/slides/_rels/slide2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gif"/><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jpe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www.caba.org/Whitepapers" TargetMode="Externa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G"/><Relationship Id="rId1" Type="http://schemas.openxmlformats.org/officeDocument/2006/relationships/slideLayout" Target="../slideLayouts/slideLayout10.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caba.org/chc" TargetMode="Externa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caba.org/chc"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noChangeArrowheads="1"/>
          </p:cNvSpPr>
          <p:nvPr>
            <p:ph type="ctrTitle"/>
          </p:nvPr>
        </p:nvSpPr>
        <p:spPr/>
        <p:txBody>
          <a:bodyPr/>
          <a:lstStyle/>
          <a:p>
            <a:r>
              <a:rPr lang="en-US" altLang="en-US" sz="3200" b="1" dirty="0">
                <a:solidFill>
                  <a:schemeClr val="tx1"/>
                </a:solidFill>
              </a:rPr>
              <a:t>Intelligent Buildings Council (IBC)  </a:t>
            </a:r>
            <a:br>
              <a:rPr lang="en-US" altLang="en-US" sz="3200" b="1" dirty="0">
                <a:solidFill>
                  <a:schemeClr val="tx1"/>
                </a:solidFill>
              </a:rPr>
            </a:br>
            <a:endParaRPr lang="en-US" altLang="en-US" sz="2400" dirty="0">
              <a:solidFill>
                <a:schemeClr val="tx1"/>
              </a:solidFill>
            </a:endParaRPr>
          </a:p>
        </p:txBody>
      </p:sp>
      <p:sp>
        <p:nvSpPr>
          <p:cNvPr id="3" name="Subtitle 2"/>
          <p:cNvSpPr>
            <a:spLocks noGrp="1"/>
          </p:cNvSpPr>
          <p:nvPr>
            <p:ph type="subTitle" idx="1"/>
          </p:nvPr>
        </p:nvSpPr>
        <p:spPr>
          <a:xfrm>
            <a:off x="748718" y="3161747"/>
            <a:ext cx="9880134" cy="2492433"/>
          </a:xfrm>
        </p:spPr>
        <p:txBody>
          <a:bodyPr>
            <a:normAutofit fontScale="55000" lnSpcReduction="20000"/>
          </a:bodyPr>
          <a:lstStyle/>
          <a:p>
            <a:r>
              <a:rPr lang="en-US" sz="5100" dirty="0"/>
              <a:t>Chair:  Trevor Nightingale (National Research Council) </a:t>
            </a:r>
          </a:p>
          <a:p>
            <a:r>
              <a:rPr lang="en-US" sz="5100" dirty="0"/>
              <a:t>Vice-Chair:  Robert Lane (Robert H. Lane and Associates Inc.)</a:t>
            </a:r>
          </a:p>
          <a:p>
            <a:r>
              <a:rPr lang="en-US" sz="5100" dirty="0"/>
              <a:t>Vice-Chair:  Bob Allan (The </a:t>
            </a:r>
            <a:r>
              <a:rPr lang="en-US" sz="5100" dirty="0" err="1"/>
              <a:t>Siemon</a:t>
            </a:r>
            <a:r>
              <a:rPr lang="en-US" sz="5100" dirty="0"/>
              <a:t> Company)</a:t>
            </a:r>
          </a:p>
          <a:p>
            <a:r>
              <a:rPr lang="en-US" sz="5100" dirty="0"/>
              <a:t>Vice-Chair:  Harsha Chandrashekar (Honeywell International Inc)</a:t>
            </a:r>
          </a:p>
          <a:p>
            <a:endParaRPr lang="en-US" sz="2800" dirty="0"/>
          </a:p>
          <a:p>
            <a:endParaRPr lang="en-US" sz="2800" dirty="0"/>
          </a:p>
          <a:p>
            <a:endParaRPr lang="en-US" dirty="0"/>
          </a:p>
          <a:p>
            <a:endParaRPr lang="en-US" dirty="0"/>
          </a:p>
          <a:p>
            <a:endParaRPr lang="en-US" dirty="0"/>
          </a:p>
        </p:txBody>
      </p:sp>
    </p:spTree>
    <p:extLst>
      <p:ext uri="{BB962C8B-B14F-4D97-AF65-F5344CB8AC3E}">
        <p14:creationId xmlns:p14="http://schemas.microsoft.com/office/powerpoint/2010/main" val="573922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1D796-A570-4038-952A-C295E0349C51}"/>
              </a:ext>
            </a:extLst>
          </p:cNvPr>
          <p:cNvSpPr>
            <a:spLocks noGrp="1"/>
          </p:cNvSpPr>
          <p:nvPr>
            <p:ph type="title"/>
          </p:nvPr>
        </p:nvSpPr>
        <p:spPr/>
        <p:txBody>
          <a:bodyPr/>
          <a:lstStyle/>
          <a:p>
            <a:r>
              <a:rPr lang="en-US" dirty="0"/>
              <a:t>Are We Asking Too Much from A Window?</a:t>
            </a:r>
          </a:p>
        </p:txBody>
      </p:sp>
      <p:sp>
        <p:nvSpPr>
          <p:cNvPr id="3" name="Slide Number Placeholder 2">
            <a:extLst>
              <a:ext uri="{FF2B5EF4-FFF2-40B4-BE49-F238E27FC236}">
                <a16:creationId xmlns:a16="http://schemas.microsoft.com/office/drawing/2014/main" id="{6A0648AF-E7BC-4C9C-81FA-B703BAEDAA3E}"/>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pic>
        <p:nvPicPr>
          <p:cNvPr id="4" name="Picture 8" descr="Bloomingdale SF &amp; Westfield Plaza 051">
            <a:extLst>
              <a:ext uri="{FF2B5EF4-FFF2-40B4-BE49-F238E27FC236}">
                <a16:creationId xmlns:a16="http://schemas.microsoft.com/office/drawing/2014/main" id="{7F9F8802-3B30-4A2A-9B59-B9F1DFFCF8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570" r="21422" b="5051"/>
          <a:stretch>
            <a:fillRect/>
          </a:stretch>
        </p:blipFill>
        <p:spPr bwMode="auto">
          <a:xfrm>
            <a:off x="3908961" y="2285182"/>
            <a:ext cx="3360965" cy="407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Bloomingdale SF &amp; Westfield Plaza 032">
            <a:extLst>
              <a:ext uri="{FF2B5EF4-FFF2-40B4-BE49-F238E27FC236}">
                <a16:creationId xmlns:a16="http://schemas.microsoft.com/office/drawing/2014/main" id="{7513C28E-3FFC-4CD6-BAB6-7DE0A83BD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575" b="7396"/>
          <a:stretch>
            <a:fillRect/>
          </a:stretch>
        </p:blipFill>
        <p:spPr bwMode="auto">
          <a:xfrm>
            <a:off x="57573" y="2285181"/>
            <a:ext cx="3733071" cy="403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IMG_7158">
            <a:extLst>
              <a:ext uri="{FF2B5EF4-FFF2-40B4-BE49-F238E27FC236}">
                <a16:creationId xmlns:a16="http://schemas.microsoft.com/office/drawing/2014/main" id="{BA3B59CE-7150-4217-BC3A-47997E934B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7746938" y="1011204"/>
            <a:ext cx="3916982" cy="2611321"/>
          </a:xfrm>
          <a:prstGeom prst="rect">
            <a:avLst/>
          </a:prstGeom>
        </p:spPr>
      </p:pic>
      <p:pic>
        <p:nvPicPr>
          <p:cNvPr id="7" name="Picture 15" descr="IMG_7155">
            <a:extLst>
              <a:ext uri="{FF2B5EF4-FFF2-40B4-BE49-F238E27FC236}">
                <a16:creationId xmlns:a16="http://schemas.microsoft.com/office/drawing/2014/main" id="{3281D470-F205-4749-B3A0-E012199AD2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7746938" y="3712997"/>
            <a:ext cx="3916982" cy="2611321"/>
          </a:xfrm>
          <a:prstGeom prst="rect">
            <a:avLst/>
          </a:prstGeom>
        </p:spPr>
      </p:pic>
      <p:sp>
        <p:nvSpPr>
          <p:cNvPr id="8" name="Oval 16">
            <a:extLst>
              <a:ext uri="{FF2B5EF4-FFF2-40B4-BE49-F238E27FC236}">
                <a16:creationId xmlns:a16="http://schemas.microsoft.com/office/drawing/2014/main" id="{F02BD5AD-EBA1-4D9E-9D68-02E7EDCA73E2}"/>
              </a:ext>
            </a:extLst>
          </p:cNvPr>
          <p:cNvSpPr>
            <a:spLocks noChangeArrowheads="1"/>
          </p:cNvSpPr>
          <p:nvPr/>
        </p:nvSpPr>
        <p:spPr bwMode="auto">
          <a:xfrm>
            <a:off x="9330167" y="4078789"/>
            <a:ext cx="2209800" cy="1219200"/>
          </a:xfrm>
          <a:prstGeom prst="ellipse">
            <a:avLst/>
          </a:prstGeom>
          <a:noFill/>
          <a:ln w="22225">
            <a:solidFill>
              <a:srgbClr val="E83E1D"/>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83E1D"/>
              </a:solidFill>
              <a:effectLst/>
              <a:uLnTx/>
              <a:uFillTx/>
              <a:latin typeface="Montserrat"/>
              <a:ea typeface="+mn-ea"/>
              <a:cs typeface="+mn-cs"/>
            </a:endParaRPr>
          </a:p>
        </p:txBody>
      </p:sp>
      <p:sp>
        <p:nvSpPr>
          <p:cNvPr id="11" name="Oval 16">
            <a:extLst>
              <a:ext uri="{FF2B5EF4-FFF2-40B4-BE49-F238E27FC236}">
                <a16:creationId xmlns:a16="http://schemas.microsoft.com/office/drawing/2014/main" id="{E8B5A535-276C-4619-8CD9-2D65B0AF52B2}"/>
              </a:ext>
            </a:extLst>
          </p:cNvPr>
          <p:cNvSpPr>
            <a:spLocks noChangeArrowheads="1"/>
          </p:cNvSpPr>
          <p:nvPr/>
        </p:nvSpPr>
        <p:spPr bwMode="auto">
          <a:xfrm>
            <a:off x="4274820" y="3055891"/>
            <a:ext cx="1988820" cy="1562100"/>
          </a:xfrm>
          <a:prstGeom prst="ellipse">
            <a:avLst/>
          </a:prstGeom>
          <a:noFill/>
          <a:ln w="22225">
            <a:solidFill>
              <a:srgbClr val="E83E1D"/>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83E1D"/>
              </a:solidFill>
              <a:effectLst/>
              <a:uLnTx/>
              <a:uFillTx/>
              <a:latin typeface="Montserrat"/>
              <a:ea typeface="+mn-ea"/>
              <a:cs typeface="+mn-cs"/>
            </a:endParaRPr>
          </a:p>
        </p:txBody>
      </p:sp>
      <p:sp>
        <p:nvSpPr>
          <p:cNvPr id="13" name="TextBox 12">
            <a:extLst>
              <a:ext uri="{FF2B5EF4-FFF2-40B4-BE49-F238E27FC236}">
                <a16:creationId xmlns:a16="http://schemas.microsoft.com/office/drawing/2014/main" id="{D6EB6C43-D9EC-4743-8D0B-EFA117B03A42}"/>
              </a:ext>
            </a:extLst>
          </p:cNvPr>
          <p:cNvSpPr txBox="1"/>
          <p:nvPr/>
        </p:nvSpPr>
        <p:spPr>
          <a:xfrm>
            <a:off x="528080" y="1260343"/>
            <a:ext cx="6436538" cy="646331"/>
          </a:xfrm>
          <a:prstGeom prst="rect">
            <a:avLst/>
          </a:prstGeom>
          <a:solidFill>
            <a:srgbClr val="FFFFFF">
              <a:alpha val="63922"/>
            </a:srgb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83E1D"/>
                </a:solidFill>
                <a:effectLst/>
                <a:uLnTx/>
                <a:uFillTx/>
                <a:latin typeface="Montserrat"/>
                <a:ea typeface="+mn-ea"/>
                <a:cs typeface="+mn-cs"/>
              </a:rPr>
              <a:t>A window is a static solution to an essentially “dynamic” problem …</a:t>
            </a:r>
          </a:p>
        </p:txBody>
      </p:sp>
    </p:spTree>
    <p:extLst>
      <p:ext uri="{BB962C8B-B14F-4D97-AF65-F5344CB8AC3E}">
        <p14:creationId xmlns:p14="http://schemas.microsoft.com/office/powerpoint/2010/main" val="1205076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972BD-DCF4-4617-AA5B-86AF03DEE039}"/>
              </a:ext>
            </a:extLst>
          </p:cNvPr>
          <p:cNvSpPr>
            <a:spLocks noGrp="1"/>
          </p:cNvSpPr>
          <p:nvPr>
            <p:ph type="title"/>
          </p:nvPr>
        </p:nvSpPr>
        <p:spPr>
          <a:xfrm>
            <a:off x="838199" y="365125"/>
            <a:ext cx="8932817" cy="447675"/>
          </a:xfrm>
        </p:spPr>
        <p:txBody>
          <a:bodyPr/>
          <a:lstStyle/>
          <a:p>
            <a:r>
              <a:rPr lang="en-US" dirty="0"/>
              <a:t>Our Solution Has Been Manual Blinds/Shades</a:t>
            </a:r>
          </a:p>
        </p:txBody>
      </p:sp>
      <p:sp>
        <p:nvSpPr>
          <p:cNvPr id="3" name="Slide Number Placeholder 2">
            <a:extLst>
              <a:ext uri="{FF2B5EF4-FFF2-40B4-BE49-F238E27FC236}">
                <a16:creationId xmlns:a16="http://schemas.microsoft.com/office/drawing/2014/main" id="{0F704395-44D7-43B6-8FFD-61D3D34EE69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pic>
        <p:nvPicPr>
          <p:cNvPr id="4" name="Picture 5" descr="MVS_Boulder Library blinds ascew 009">
            <a:extLst>
              <a:ext uri="{FF2B5EF4-FFF2-40B4-BE49-F238E27FC236}">
                <a16:creationId xmlns:a16="http://schemas.microsoft.com/office/drawing/2014/main" id="{D9C14521-684F-437A-8681-7595B307B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70" b="8595"/>
          <a:stretch>
            <a:fillRect/>
          </a:stretch>
        </p:blipFill>
        <p:spPr bwMode="auto">
          <a:xfrm>
            <a:off x="2173287" y="968375"/>
            <a:ext cx="7845425"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43883D2-0989-4C03-8F32-7178486362DE}"/>
              </a:ext>
            </a:extLst>
          </p:cNvPr>
          <p:cNvSpPr txBox="1"/>
          <p:nvPr/>
        </p:nvSpPr>
        <p:spPr>
          <a:xfrm>
            <a:off x="2877730" y="1259840"/>
            <a:ext cx="6436538" cy="369332"/>
          </a:xfrm>
          <a:prstGeom prst="rect">
            <a:avLst/>
          </a:prstGeom>
          <a:solidFill>
            <a:srgbClr val="FFFFFF">
              <a:alpha val="63922"/>
            </a:srgb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83E1D"/>
                </a:solidFill>
                <a:effectLst/>
                <a:uLnTx/>
                <a:uFillTx/>
                <a:latin typeface="Montserrat"/>
                <a:ea typeface="+mn-ea"/>
                <a:cs typeface="+mn-cs"/>
              </a:rPr>
              <a:t>So … What’s wrong with manual blinds/shades??</a:t>
            </a:r>
          </a:p>
        </p:txBody>
      </p:sp>
    </p:spTree>
    <p:extLst>
      <p:ext uri="{BB962C8B-B14F-4D97-AF65-F5344CB8AC3E}">
        <p14:creationId xmlns:p14="http://schemas.microsoft.com/office/powerpoint/2010/main" val="302333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1BA55-DFF3-45FC-9CAF-7D8832572D37}"/>
              </a:ext>
            </a:extLst>
          </p:cNvPr>
          <p:cNvSpPr>
            <a:spLocks noGrp="1"/>
          </p:cNvSpPr>
          <p:nvPr>
            <p:ph type="title"/>
          </p:nvPr>
        </p:nvSpPr>
        <p:spPr>
          <a:xfrm>
            <a:off x="838199" y="365125"/>
            <a:ext cx="11009671" cy="447675"/>
          </a:xfrm>
        </p:spPr>
        <p:txBody>
          <a:bodyPr/>
          <a:lstStyle/>
          <a:p>
            <a:r>
              <a:rPr lang="en-US" dirty="0"/>
              <a:t>Can We Really Rely On People to Operate Shades Efficiently? </a:t>
            </a:r>
          </a:p>
        </p:txBody>
      </p:sp>
      <p:sp>
        <p:nvSpPr>
          <p:cNvPr id="3" name="Slide Number Placeholder 2">
            <a:extLst>
              <a:ext uri="{FF2B5EF4-FFF2-40B4-BE49-F238E27FC236}">
                <a16:creationId xmlns:a16="http://schemas.microsoft.com/office/drawing/2014/main" id="{5436E26F-11EB-43C9-A73D-629284DF10A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pic>
        <p:nvPicPr>
          <p:cNvPr id="4" name="Picture 6" descr="NEWbldg 3rdflr WORKDESK BLINDS CLOSED">
            <a:extLst>
              <a:ext uri="{FF2B5EF4-FFF2-40B4-BE49-F238E27FC236}">
                <a16:creationId xmlns:a16="http://schemas.microsoft.com/office/drawing/2014/main" id="{E105ED5E-8D93-47BB-A092-4713CC2F4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082" y="1295400"/>
            <a:ext cx="3511550"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CDF4BBF-D574-4AA5-9B36-0C3ADFFEAA44}"/>
              </a:ext>
            </a:extLst>
          </p:cNvPr>
          <p:cNvSpPr txBox="1"/>
          <p:nvPr/>
        </p:nvSpPr>
        <p:spPr>
          <a:xfrm>
            <a:off x="1047315" y="5239434"/>
            <a:ext cx="3405083" cy="646331"/>
          </a:xfrm>
          <a:prstGeom prst="rect">
            <a:avLst/>
          </a:prstGeom>
          <a:solidFill>
            <a:srgbClr val="FFFFFF">
              <a:alpha val="63922"/>
            </a:srgb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83E1D"/>
                </a:solidFill>
                <a:effectLst/>
                <a:uLnTx/>
                <a:uFillTx/>
                <a:latin typeface="Montserrat"/>
                <a:ea typeface="+mn-ea"/>
                <a:cs typeface="+mn-cs"/>
              </a:rPr>
              <a:t>Unoccupied cubicles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83E1D"/>
                </a:solidFill>
                <a:effectLst/>
                <a:uLnTx/>
                <a:uFillTx/>
                <a:latin typeface="Montserrat"/>
                <a:ea typeface="+mn-ea"/>
                <a:cs typeface="+mn-cs"/>
              </a:rPr>
              <a:t>… blinds left closed all day?</a:t>
            </a:r>
          </a:p>
        </p:txBody>
      </p:sp>
      <p:pic>
        <p:nvPicPr>
          <p:cNvPr id="7" name="Picture 6">
            <a:extLst>
              <a:ext uri="{FF2B5EF4-FFF2-40B4-BE49-F238E27FC236}">
                <a16:creationId xmlns:a16="http://schemas.microsoft.com/office/drawing/2014/main" id="{E8D75C55-86E8-468E-B39A-0F5B13A6817B}"/>
              </a:ext>
            </a:extLst>
          </p:cNvPr>
          <p:cNvPicPr>
            <a:picLocks noChangeAspect="1"/>
          </p:cNvPicPr>
          <p:nvPr/>
        </p:nvPicPr>
        <p:blipFill rotWithShape="1">
          <a:blip r:embed="rId3"/>
          <a:srcRect r="60983"/>
          <a:stretch/>
        </p:blipFill>
        <p:spPr>
          <a:xfrm>
            <a:off x="5244125" y="2917599"/>
            <a:ext cx="2277364" cy="2959408"/>
          </a:xfrm>
          <a:prstGeom prst="rect">
            <a:avLst/>
          </a:prstGeom>
        </p:spPr>
      </p:pic>
      <p:sp>
        <p:nvSpPr>
          <p:cNvPr id="8" name="TextBox 7">
            <a:extLst>
              <a:ext uri="{FF2B5EF4-FFF2-40B4-BE49-F238E27FC236}">
                <a16:creationId xmlns:a16="http://schemas.microsoft.com/office/drawing/2014/main" id="{333F58CE-9DFA-4134-863A-71496ADA24D4}"/>
              </a:ext>
            </a:extLst>
          </p:cNvPr>
          <p:cNvSpPr txBox="1"/>
          <p:nvPr/>
        </p:nvSpPr>
        <p:spPr>
          <a:xfrm>
            <a:off x="5406532" y="5892819"/>
            <a:ext cx="4788750" cy="553998"/>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D7D7D7">
                    <a:lumMod val="50000"/>
                  </a:srgbClr>
                </a:solidFill>
                <a:effectLst/>
                <a:uLnTx/>
                <a:uFillTx/>
                <a:latin typeface="Montserrat"/>
                <a:ea typeface="+mn-ea"/>
                <a:cs typeface="+mn-cs"/>
              </a:rPr>
              <a:t>Nezamdoost, Amir, and Kevin V.W. Wymelenberg. 2017. "</a:t>
            </a:r>
            <a:r>
              <a:rPr kumimoji="0" lang="en-US" sz="1000" b="0" i="0" u="none" strike="noStrike" kern="1200" cap="none" spc="0" normalizeH="0" baseline="0" noProof="0" dirty="0" err="1">
                <a:ln>
                  <a:noFill/>
                </a:ln>
                <a:solidFill>
                  <a:srgbClr val="D7D7D7">
                    <a:lumMod val="50000"/>
                  </a:srgbClr>
                </a:solidFill>
                <a:effectLst/>
                <a:uLnTx/>
                <a:uFillTx/>
                <a:latin typeface="Montserrat"/>
                <a:ea typeface="+mn-ea"/>
                <a:cs typeface="+mn-cs"/>
              </a:rPr>
              <a:t>Blindswitch</a:t>
            </a:r>
            <a:r>
              <a:rPr kumimoji="0" lang="en-US" sz="1000" b="0" i="0" u="none" strike="noStrike" kern="1200" cap="none" spc="0" normalizeH="0" baseline="0" noProof="0" dirty="0">
                <a:ln>
                  <a:noFill/>
                </a:ln>
                <a:solidFill>
                  <a:srgbClr val="D7D7D7">
                    <a:lumMod val="50000"/>
                  </a:srgbClr>
                </a:solidFill>
                <a:effectLst/>
                <a:uLnTx/>
                <a:uFillTx/>
                <a:latin typeface="Montserrat"/>
                <a:ea typeface="+mn-ea"/>
                <a:cs typeface="+mn-cs"/>
              </a:rPr>
              <a:t> 2017: Proposing A New Manual Blind Control Algorithm for Daylight and Energy Simulation." 2017 IES Annual Conference Proceedings.</a:t>
            </a:r>
          </a:p>
        </p:txBody>
      </p:sp>
      <p:pic>
        <p:nvPicPr>
          <p:cNvPr id="15" name="Picture 14">
            <a:extLst>
              <a:ext uri="{FF2B5EF4-FFF2-40B4-BE49-F238E27FC236}">
                <a16:creationId xmlns:a16="http://schemas.microsoft.com/office/drawing/2014/main" id="{1A0D7FFA-7E0F-4997-B5A8-9167C06E3C35}"/>
              </a:ext>
            </a:extLst>
          </p:cNvPr>
          <p:cNvPicPr>
            <a:picLocks noChangeAspect="1"/>
          </p:cNvPicPr>
          <p:nvPr/>
        </p:nvPicPr>
        <p:blipFill>
          <a:blip r:embed="rId4"/>
          <a:stretch>
            <a:fillRect/>
          </a:stretch>
        </p:blipFill>
        <p:spPr>
          <a:xfrm>
            <a:off x="8027090" y="4304102"/>
            <a:ext cx="3025822" cy="1411103"/>
          </a:xfrm>
          <a:prstGeom prst="rect">
            <a:avLst/>
          </a:prstGeom>
        </p:spPr>
      </p:pic>
      <p:cxnSp>
        <p:nvCxnSpPr>
          <p:cNvPr id="17" name="Straight Arrow Connector 16">
            <a:extLst>
              <a:ext uri="{FF2B5EF4-FFF2-40B4-BE49-F238E27FC236}">
                <a16:creationId xmlns:a16="http://schemas.microsoft.com/office/drawing/2014/main" id="{377B50EC-8DB7-4696-A912-E6CC97F5BC9A}"/>
              </a:ext>
            </a:extLst>
          </p:cNvPr>
          <p:cNvCxnSpPr>
            <a:cxnSpLocks/>
            <a:endCxn id="15" idx="1"/>
          </p:cNvCxnSpPr>
          <p:nvPr/>
        </p:nvCxnSpPr>
        <p:spPr>
          <a:xfrm>
            <a:off x="7266436" y="4304102"/>
            <a:ext cx="760654" cy="7055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43E4EBFF-5A66-4FEC-9036-1B2E1E62BA86}"/>
              </a:ext>
            </a:extLst>
          </p:cNvPr>
          <p:cNvPicPr>
            <a:picLocks noChangeAspect="1"/>
          </p:cNvPicPr>
          <p:nvPr/>
        </p:nvPicPr>
        <p:blipFill>
          <a:blip r:embed="rId5"/>
          <a:stretch>
            <a:fillRect/>
          </a:stretch>
        </p:blipFill>
        <p:spPr>
          <a:xfrm>
            <a:off x="7521489" y="3065538"/>
            <a:ext cx="4610029" cy="1237002"/>
          </a:xfrm>
          <a:prstGeom prst="rect">
            <a:avLst/>
          </a:prstGeom>
        </p:spPr>
      </p:pic>
      <p:sp>
        <p:nvSpPr>
          <p:cNvPr id="22" name="TextBox 21">
            <a:extLst>
              <a:ext uri="{FF2B5EF4-FFF2-40B4-BE49-F238E27FC236}">
                <a16:creationId xmlns:a16="http://schemas.microsoft.com/office/drawing/2014/main" id="{7F3ED598-08B7-4F55-BC27-DCBFED6656D5}"/>
              </a:ext>
            </a:extLst>
          </p:cNvPr>
          <p:cNvSpPr txBox="1"/>
          <p:nvPr/>
        </p:nvSpPr>
        <p:spPr>
          <a:xfrm>
            <a:off x="5297359" y="1295400"/>
            <a:ext cx="6550511"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83E1D"/>
                </a:solidFill>
                <a:effectLst/>
                <a:uLnTx/>
                <a:uFillTx/>
                <a:latin typeface="Montserrat"/>
                <a:ea typeface="+mn-ea"/>
                <a:cs typeface="+mn-cs"/>
              </a:rPr>
              <a:t>2017 Study by Univ. of Oregon: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srgbClr val="E83E1D"/>
                </a:solidFill>
                <a:effectLst/>
                <a:uLnTx/>
                <a:uFillTx/>
                <a:latin typeface="Montserrat"/>
                <a:ea typeface="+mn-ea"/>
                <a:cs typeface="+mn-cs"/>
              </a:rPr>
              <a:t>51% of occupants did not change their window shades position even once</a:t>
            </a:r>
            <a:r>
              <a:rPr kumimoji="0" lang="en-US" sz="1800" b="0" i="0" u="none" strike="noStrike" kern="1200" cap="none" spc="0" normalizeH="0" baseline="0" noProof="0" dirty="0">
                <a:ln>
                  <a:noFill/>
                </a:ln>
                <a:solidFill>
                  <a:srgbClr val="E83E1D"/>
                </a:solidFill>
                <a:effectLst/>
                <a:uLnTx/>
                <a:uFillTx/>
                <a:latin typeface="Montserrat"/>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83E1D"/>
                </a:solidFill>
                <a:effectLst/>
                <a:uLnTx/>
                <a:uFillTx/>
                <a:latin typeface="Montserrat"/>
                <a:ea typeface="+mn-ea"/>
                <a:cs typeface="+mn-cs"/>
              </a:rPr>
              <a:t>20% adjust the shades once or so annually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83E1D"/>
                </a:solidFill>
                <a:effectLst/>
                <a:uLnTx/>
                <a:uFillTx/>
                <a:latin typeface="Montserrat"/>
                <a:ea typeface="+mn-ea"/>
                <a:cs typeface="+mn-cs"/>
              </a:rPr>
              <a:t>24% seasonal users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83E1D"/>
                </a:solidFill>
                <a:effectLst/>
                <a:uLnTx/>
                <a:uFillTx/>
                <a:latin typeface="Montserrat"/>
                <a:ea typeface="+mn-ea"/>
                <a:cs typeface="+mn-cs"/>
              </a:rPr>
              <a:t>6% actively adjusting shades daily</a:t>
            </a:r>
          </a:p>
        </p:txBody>
      </p:sp>
    </p:spTree>
    <p:extLst>
      <p:ext uri="{BB962C8B-B14F-4D97-AF65-F5344CB8AC3E}">
        <p14:creationId xmlns:p14="http://schemas.microsoft.com/office/powerpoint/2010/main" val="375511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DA20E-B0C4-4468-ACE0-5C8E216A0452}"/>
              </a:ext>
            </a:extLst>
          </p:cNvPr>
          <p:cNvSpPr>
            <a:spLocks noGrp="1"/>
          </p:cNvSpPr>
          <p:nvPr>
            <p:ph type="title"/>
          </p:nvPr>
        </p:nvSpPr>
        <p:spPr/>
        <p:txBody>
          <a:bodyPr/>
          <a:lstStyle/>
          <a:p>
            <a:r>
              <a:rPr lang="en-US" dirty="0"/>
              <a:t>Benefits of Automating Window Shades</a:t>
            </a:r>
          </a:p>
        </p:txBody>
      </p:sp>
      <p:sp>
        <p:nvSpPr>
          <p:cNvPr id="6" name="Text Placeholder 5">
            <a:extLst>
              <a:ext uri="{FF2B5EF4-FFF2-40B4-BE49-F238E27FC236}">
                <a16:creationId xmlns:a16="http://schemas.microsoft.com/office/drawing/2014/main" id="{44DB481D-BC92-48FB-85BE-11004FEF3E0D}"/>
              </a:ext>
            </a:extLst>
          </p:cNvPr>
          <p:cNvSpPr>
            <a:spLocks noGrp="1"/>
          </p:cNvSpPr>
          <p:nvPr>
            <p:ph type="body" sz="quarter" idx="12"/>
          </p:nvPr>
        </p:nvSpPr>
        <p:spPr>
          <a:xfrm>
            <a:off x="839788" y="1233488"/>
            <a:ext cx="5772195" cy="4932362"/>
          </a:xfrm>
        </p:spPr>
        <p:txBody>
          <a:bodyPr/>
          <a:lstStyle/>
          <a:p>
            <a:r>
              <a:rPr lang="en-US" sz="2400" dirty="0"/>
              <a:t>Energy Benefits</a:t>
            </a:r>
          </a:p>
          <a:p>
            <a:pPr lvl="1"/>
            <a:endParaRPr lang="en-US" sz="1800" dirty="0"/>
          </a:p>
          <a:p>
            <a:pPr lvl="1"/>
            <a:r>
              <a:rPr lang="en-US" sz="1800" dirty="0">
                <a:solidFill>
                  <a:srgbClr val="E83E1D"/>
                </a:solidFill>
              </a:rPr>
              <a:t>More predictable Indoor Illuminance </a:t>
            </a:r>
            <a:r>
              <a:rPr lang="en-US" sz="1800" dirty="0"/>
              <a:t>– Daylight is better managed, removing uncertainty </a:t>
            </a:r>
            <a:br>
              <a:rPr lang="en-US" sz="1800" dirty="0"/>
            </a:br>
            <a:r>
              <a:rPr lang="en-US" sz="1800" dirty="0"/>
              <a:t>(Studies* show up to 37% increased lighting energy savings)</a:t>
            </a:r>
          </a:p>
          <a:p>
            <a:pPr lvl="1"/>
            <a:endParaRPr lang="en-US" sz="1800" dirty="0"/>
          </a:p>
          <a:p>
            <a:pPr lvl="1"/>
            <a:r>
              <a:rPr lang="en-US" sz="1800" dirty="0">
                <a:solidFill>
                  <a:srgbClr val="E83E1D"/>
                </a:solidFill>
              </a:rPr>
              <a:t>Better Occupant Comfort </a:t>
            </a:r>
            <a:r>
              <a:rPr lang="en-US" sz="1800" dirty="0"/>
              <a:t>– Consistent indoor climate and reduced exposure to direct sun</a:t>
            </a:r>
          </a:p>
          <a:p>
            <a:pPr lvl="1"/>
            <a:endParaRPr lang="en-US" sz="1800" dirty="0"/>
          </a:p>
          <a:p>
            <a:pPr lvl="1"/>
            <a:r>
              <a:rPr lang="en-US" sz="1800" dirty="0">
                <a:solidFill>
                  <a:srgbClr val="E83E1D"/>
                </a:solidFill>
              </a:rPr>
              <a:t>Better Management of Window Heat Exchange </a:t>
            </a:r>
            <a:r>
              <a:rPr lang="en-US" sz="1800" dirty="0"/>
              <a:t>– Shades deployed at the right time rejects excess heat gain</a:t>
            </a:r>
          </a:p>
          <a:p>
            <a:endParaRPr lang="en-US" dirty="0"/>
          </a:p>
          <a:p>
            <a:pPr lvl="1"/>
            <a:endParaRPr lang="en-US" dirty="0"/>
          </a:p>
        </p:txBody>
      </p:sp>
      <p:sp>
        <p:nvSpPr>
          <p:cNvPr id="3" name="Slide Number Placeholder 2">
            <a:extLst>
              <a:ext uri="{FF2B5EF4-FFF2-40B4-BE49-F238E27FC236}">
                <a16:creationId xmlns:a16="http://schemas.microsoft.com/office/drawing/2014/main" id="{C1F8B21C-86AD-4E38-AF85-5C07F5199D2D}"/>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E83E1D"/>
              </a:solidFill>
              <a:effectLst/>
              <a:uLnTx/>
              <a:uFillTx/>
              <a:latin typeface="Montserrat"/>
              <a:ea typeface="+mn-ea"/>
              <a:cs typeface="+mn-cs"/>
            </a:endParaRPr>
          </a:p>
        </p:txBody>
      </p:sp>
      <p:pic>
        <p:nvPicPr>
          <p:cNvPr id="7" name="Picture 4" descr="HMG daylight 277">
            <a:extLst>
              <a:ext uri="{FF2B5EF4-FFF2-40B4-BE49-F238E27FC236}">
                <a16:creationId xmlns:a16="http://schemas.microsoft.com/office/drawing/2014/main" id="{6610640F-6D00-4A3C-8CEE-0D46CED6B8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1983" y="1700371"/>
            <a:ext cx="5486400"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744A13F1-9E6A-4670-BED7-ABF0D1866233}"/>
              </a:ext>
            </a:extLst>
          </p:cNvPr>
          <p:cNvSpPr txBox="1"/>
          <p:nvPr/>
        </p:nvSpPr>
        <p:spPr>
          <a:xfrm>
            <a:off x="1453415" y="5803379"/>
            <a:ext cx="7481579" cy="400110"/>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D7D7D7">
                    <a:lumMod val="50000"/>
                  </a:srgbClr>
                </a:solidFill>
                <a:effectLst/>
                <a:uLnTx/>
                <a:uFillTx/>
                <a:latin typeface="Montserrat"/>
                <a:ea typeface="+mn-ea"/>
                <a:cs typeface="+mn-cs"/>
              </a:rPr>
              <a:t>* Saxena, Mudit, Stephanie Berkland, and Peter Turnbull. 2014. "Measuring the Daylighting Impact of Automated and Manually Operated Shades." 9th Energy Forum - Advanced Building Skins Conference.</a:t>
            </a:r>
          </a:p>
        </p:txBody>
      </p:sp>
      <p:sp>
        <p:nvSpPr>
          <p:cNvPr id="4" name="TextBox 3">
            <a:extLst>
              <a:ext uri="{FF2B5EF4-FFF2-40B4-BE49-F238E27FC236}">
                <a16:creationId xmlns:a16="http://schemas.microsoft.com/office/drawing/2014/main" id="{6620ED59-CBBF-4183-A96D-92044A0A0993}"/>
              </a:ext>
            </a:extLst>
          </p:cNvPr>
          <p:cNvSpPr txBox="1"/>
          <p:nvPr/>
        </p:nvSpPr>
        <p:spPr>
          <a:xfrm>
            <a:off x="8420793" y="5065246"/>
            <a:ext cx="3644339" cy="253916"/>
          </a:xfrm>
          <a:prstGeom prst="rect">
            <a:avLst/>
          </a:prstGeom>
          <a:solidFill>
            <a:srgbClr val="FFFFFF">
              <a:alpha val="63137"/>
            </a:srgb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E83E1D"/>
                </a:solidFill>
                <a:effectLst/>
                <a:uLnTx/>
                <a:uFillTx/>
                <a:latin typeface="Montserrat"/>
                <a:ea typeface="+mn-ea"/>
                <a:cs typeface="+mn-cs"/>
              </a:rPr>
              <a:t>Automated shades in New York Times Building, NY</a:t>
            </a:r>
          </a:p>
        </p:txBody>
      </p:sp>
    </p:spTree>
    <p:extLst>
      <p:ext uri="{BB962C8B-B14F-4D97-AF65-F5344CB8AC3E}">
        <p14:creationId xmlns:p14="http://schemas.microsoft.com/office/powerpoint/2010/main" val="98105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647EA-716E-4204-A215-5EBD99F4943D}"/>
              </a:ext>
            </a:extLst>
          </p:cNvPr>
          <p:cNvSpPr>
            <a:spLocks noGrp="1"/>
          </p:cNvSpPr>
          <p:nvPr>
            <p:ph type="title"/>
          </p:nvPr>
        </p:nvSpPr>
        <p:spPr/>
        <p:txBody>
          <a:bodyPr/>
          <a:lstStyle/>
          <a:p>
            <a:r>
              <a:rPr lang="en-US" dirty="0"/>
              <a:t>Benefits of Automating Window Shades</a:t>
            </a:r>
          </a:p>
        </p:txBody>
      </p:sp>
      <p:sp>
        <p:nvSpPr>
          <p:cNvPr id="3" name="Text Placeholder 2">
            <a:extLst>
              <a:ext uri="{FF2B5EF4-FFF2-40B4-BE49-F238E27FC236}">
                <a16:creationId xmlns:a16="http://schemas.microsoft.com/office/drawing/2014/main" id="{E1B242A5-25D3-4CEE-9C02-7258E14E56E5}"/>
              </a:ext>
            </a:extLst>
          </p:cNvPr>
          <p:cNvSpPr>
            <a:spLocks noGrp="1"/>
          </p:cNvSpPr>
          <p:nvPr>
            <p:ph type="body" sz="quarter" idx="12"/>
          </p:nvPr>
        </p:nvSpPr>
        <p:spPr>
          <a:xfrm>
            <a:off x="839788" y="1233488"/>
            <a:ext cx="8008121" cy="4932362"/>
          </a:xfrm>
        </p:spPr>
        <p:txBody>
          <a:bodyPr/>
          <a:lstStyle/>
          <a:p>
            <a:r>
              <a:rPr lang="en-US" sz="2400" dirty="0"/>
              <a:t>Productivity Benefits</a:t>
            </a:r>
          </a:p>
          <a:p>
            <a:pPr lvl="1"/>
            <a:endParaRPr lang="en-US" sz="1800" dirty="0"/>
          </a:p>
          <a:p>
            <a:pPr lvl="1"/>
            <a:r>
              <a:rPr lang="en-US" sz="1800" dirty="0">
                <a:solidFill>
                  <a:srgbClr val="E83E1D"/>
                </a:solidFill>
              </a:rPr>
              <a:t>Higher student performance </a:t>
            </a:r>
            <a:r>
              <a:rPr lang="en-US" sz="1800" dirty="0"/>
              <a:t>– in glare-free daylit classrooms </a:t>
            </a:r>
            <a:br>
              <a:rPr lang="en-US" sz="1800" dirty="0"/>
            </a:br>
            <a:r>
              <a:rPr lang="en-US" sz="1800" dirty="0"/>
              <a:t>(Studies* show increase of 7% - 21%)</a:t>
            </a:r>
          </a:p>
          <a:p>
            <a:pPr lvl="1"/>
            <a:endParaRPr lang="en-US" sz="1800" dirty="0"/>
          </a:p>
          <a:p>
            <a:pPr lvl="1"/>
            <a:r>
              <a:rPr lang="en-US" sz="1800" dirty="0">
                <a:solidFill>
                  <a:srgbClr val="E83E1D"/>
                </a:solidFill>
              </a:rPr>
              <a:t>Higher office worker performance </a:t>
            </a:r>
            <a:r>
              <a:rPr lang="en-US" sz="1800" dirty="0"/>
              <a:t>– with better access to views and windows (Studies** show productivity increase of 6% - 12%)</a:t>
            </a:r>
          </a:p>
          <a:p>
            <a:pPr lvl="1"/>
            <a:endParaRPr lang="en-US" sz="1800" dirty="0"/>
          </a:p>
          <a:p>
            <a:endParaRPr lang="en-US" dirty="0"/>
          </a:p>
        </p:txBody>
      </p:sp>
      <p:sp>
        <p:nvSpPr>
          <p:cNvPr id="4" name="Slide Number Placeholder 3">
            <a:extLst>
              <a:ext uri="{FF2B5EF4-FFF2-40B4-BE49-F238E27FC236}">
                <a16:creationId xmlns:a16="http://schemas.microsoft.com/office/drawing/2014/main" id="{98AAD82D-DC61-4DF1-8F84-72AD2E45EA54}"/>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sp>
        <p:nvSpPr>
          <p:cNvPr id="5" name="TextBox 4">
            <a:extLst>
              <a:ext uri="{FF2B5EF4-FFF2-40B4-BE49-F238E27FC236}">
                <a16:creationId xmlns:a16="http://schemas.microsoft.com/office/drawing/2014/main" id="{1FBC75CA-CA1C-481F-9B42-027F3103E830}"/>
              </a:ext>
            </a:extLst>
          </p:cNvPr>
          <p:cNvSpPr txBox="1"/>
          <p:nvPr/>
        </p:nvSpPr>
        <p:spPr>
          <a:xfrm>
            <a:off x="2425928" y="4505069"/>
            <a:ext cx="6984274"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2BAC3A"/>
                </a:solidFill>
                <a:effectLst/>
                <a:uLnTx/>
                <a:uFillTx/>
                <a:latin typeface="Cooper Black" panose="0208090404030B020404" pitchFamily="18" charset="0"/>
                <a:ea typeface="+mn-ea"/>
                <a:cs typeface="+mn-cs"/>
              </a:rPr>
              <a:t>3 – 30 – 300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BAC3A"/>
                </a:solidFill>
                <a:effectLst/>
                <a:uLnTx/>
                <a:uFillTx/>
                <a:latin typeface="Cooper Black" panose="0208090404030B020404" pitchFamily="18" charset="0"/>
                <a:ea typeface="+mn-ea"/>
                <a:cs typeface="+mn-cs"/>
              </a:rPr>
              <a:t>Rule</a:t>
            </a:r>
          </a:p>
        </p:txBody>
      </p:sp>
      <p:sp>
        <p:nvSpPr>
          <p:cNvPr id="6" name="TextBox 5">
            <a:extLst>
              <a:ext uri="{FF2B5EF4-FFF2-40B4-BE49-F238E27FC236}">
                <a16:creationId xmlns:a16="http://schemas.microsoft.com/office/drawing/2014/main" id="{8D80FB65-25C0-41D4-B441-495465950A53}"/>
              </a:ext>
            </a:extLst>
          </p:cNvPr>
          <p:cNvSpPr txBox="1"/>
          <p:nvPr/>
        </p:nvSpPr>
        <p:spPr>
          <a:xfrm>
            <a:off x="2307772" y="3985343"/>
            <a:ext cx="20900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BAC3A"/>
                </a:solidFill>
                <a:effectLst/>
                <a:uLnTx/>
                <a:uFillTx/>
                <a:latin typeface="Montserrat"/>
                <a:ea typeface="+mn-ea"/>
                <a:cs typeface="+mn-cs"/>
              </a:rPr>
              <a:t>$3 spent on utilities</a:t>
            </a:r>
          </a:p>
        </p:txBody>
      </p:sp>
      <p:sp>
        <p:nvSpPr>
          <p:cNvPr id="7" name="TextBox 6">
            <a:extLst>
              <a:ext uri="{FF2B5EF4-FFF2-40B4-BE49-F238E27FC236}">
                <a16:creationId xmlns:a16="http://schemas.microsoft.com/office/drawing/2014/main" id="{818DF51D-63E1-472D-90A1-4D6F4B5B13CA}"/>
              </a:ext>
            </a:extLst>
          </p:cNvPr>
          <p:cNvSpPr txBox="1"/>
          <p:nvPr/>
        </p:nvSpPr>
        <p:spPr>
          <a:xfrm>
            <a:off x="4856346" y="3896361"/>
            <a:ext cx="20900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BAC3A"/>
                </a:solidFill>
                <a:effectLst/>
                <a:uLnTx/>
                <a:uFillTx/>
                <a:latin typeface="Montserrat"/>
                <a:ea typeface="+mn-ea"/>
                <a:cs typeface="+mn-cs"/>
              </a:rPr>
              <a:t>$30 spent on rent</a:t>
            </a:r>
          </a:p>
        </p:txBody>
      </p:sp>
      <p:sp>
        <p:nvSpPr>
          <p:cNvPr id="8" name="TextBox 7">
            <a:extLst>
              <a:ext uri="{FF2B5EF4-FFF2-40B4-BE49-F238E27FC236}">
                <a16:creationId xmlns:a16="http://schemas.microsoft.com/office/drawing/2014/main" id="{1E302927-9D50-4E07-96B1-A5972CC961D1}"/>
              </a:ext>
            </a:extLst>
          </p:cNvPr>
          <p:cNvSpPr txBox="1"/>
          <p:nvPr/>
        </p:nvSpPr>
        <p:spPr>
          <a:xfrm>
            <a:off x="7438300" y="3790967"/>
            <a:ext cx="20900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BAC3A"/>
                </a:solidFill>
                <a:effectLst/>
                <a:uLnTx/>
                <a:uFillTx/>
                <a:latin typeface="Montserrat"/>
                <a:ea typeface="+mn-ea"/>
                <a:cs typeface="+mn-cs"/>
              </a:rPr>
              <a:t>$300 spent on employee salary &amp; benefits</a:t>
            </a:r>
          </a:p>
        </p:txBody>
      </p:sp>
      <p:sp>
        <p:nvSpPr>
          <p:cNvPr id="9" name="Freeform: Shape 8">
            <a:extLst>
              <a:ext uri="{FF2B5EF4-FFF2-40B4-BE49-F238E27FC236}">
                <a16:creationId xmlns:a16="http://schemas.microsoft.com/office/drawing/2014/main" id="{24FE8317-1FFB-4D56-97B8-0936B6DC2586}"/>
              </a:ext>
            </a:extLst>
          </p:cNvPr>
          <p:cNvSpPr/>
          <p:nvPr/>
        </p:nvSpPr>
        <p:spPr>
          <a:xfrm>
            <a:off x="2775470" y="4522486"/>
            <a:ext cx="237696" cy="653143"/>
          </a:xfrm>
          <a:custGeom>
            <a:avLst/>
            <a:gdLst>
              <a:gd name="connsiteX0" fmla="*/ 237696 w 237696"/>
              <a:gd name="connsiteY0" fmla="*/ 653143 h 653143"/>
              <a:gd name="connsiteX1" fmla="*/ 11273 w 237696"/>
              <a:gd name="connsiteY1" fmla="*/ 409303 h 653143"/>
              <a:gd name="connsiteX2" fmla="*/ 54816 w 237696"/>
              <a:gd name="connsiteY2" fmla="*/ 0 h 653143"/>
            </a:gdLst>
            <a:ahLst/>
            <a:cxnLst>
              <a:cxn ang="0">
                <a:pos x="connsiteX0" y="connsiteY0"/>
              </a:cxn>
              <a:cxn ang="0">
                <a:pos x="connsiteX1" y="connsiteY1"/>
              </a:cxn>
              <a:cxn ang="0">
                <a:pos x="connsiteX2" y="connsiteY2"/>
              </a:cxn>
            </a:cxnLst>
            <a:rect l="l" t="t" r="r" b="b"/>
            <a:pathLst>
              <a:path w="237696" h="653143">
                <a:moveTo>
                  <a:pt x="237696" y="653143"/>
                </a:moveTo>
                <a:cubicBezTo>
                  <a:pt x="139724" y="585651"/>
                  <a:pt x="41753" y="518160"/>
                  <a:pt x="11273" y="409303"/>
                </a:cubicBezTo>
                <a:cubicBezTo>
                  <a:pt x="-19207" y="300446"/>
                  <a:pt x="17804" y="150223"/>
                  <a:pt x="54816" y="0"/>
                </a:cubicBezTo>
              </a:path>
            </a:pathLst>
          </a:custGeom>
          <a:ln w="28575">
            <a:headEnd type="arrow" w="med" len="med"/>
            <a:tailEnd type="none" w="med" len="med"/>
          </a:ln>
        </p:spPr>
        <p:style>
          <a:lnRef idx="1">
            <a:schemeClr val="accent4"/>
          </a:lnRef>
          <a:fillRef idx="0">
            <a:schemeClr val="accent4"/>
          </a:fillRef>
          <a:effectRef idx="0">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83E1D"/>
              </a:solidFill>
              <a:effectLst/>
              <a:uLnTx/>
              <a:uFillTx/>
              <a:latin typeface="Montserrat"/>
              <a:ea typeface="+mn-ea"/>
              <a:cs typeface="+mn-cs"/>
            </a:endParaRPr>
          </a:p>
        </p:txBody>
      </p:sp>
      <p:sp>
        <p:nvSpPr>
          <p:cNvPr id="10" name="Freeform: Shape 9">
            <a:extLst>
              <a:ext uri="{FF2B5EF4-FFF2-40B4-BE49-F238E27FC236}">
                <a16:creationId xmlns:a16="http://schemas.microsoft.com/office/drawing/2014/main" id="{57B9CB4C-34CB-4482-A1D7-C1EEB58FDBF9}"/>
              </a:ext>
            </a:extLst>
          </p:cNvPr>
          <p:cNvSpPr/>
          <p:nvPr/>
        </p:nvSpPr>
        <p:spPr>
          <a:xfrm>
            <a:off x="6035040" y="4531195"/>
            <a:ext cx="264295" cy="505097"/>
          </a:xfrm>
          <a:custGeom>
            <a:avLst/>
            <a:gdLst>
              <a:gd name="connsiteX0" fmla="*/ 252549 w 264295"/>
              <a:gd name="connsiteY0" fmla="*/ 0 h 505097"/>
              <a:gd name="connsiteX1" fmla="*/ 235131 w 264295"/>
              <a:gd name="connsiteY1" fmla="*/ 269965 h 505097"/>
              <a:gd name="connsiteX2" fmla="*/ 0 w 264295"/>
              <a:gd name="connsiteY2" fmla="*/ 505097 h 505097"/>
            </a:gdLst>
            <a:ahLst/>
            <a:cxnLst>
              <a:cxn ang="0">
                <a:pos x="connsiteX0" y="connsiteY0"/>
              </a:cxn>
              <a:cxn ang="0">
                <a:pos x="connsiteX1" y="connsiteY1"/>
              </a:cxn>
              <a:cxn ang="0">
                <a:pos x="connsiteX2" y="connsiteY2"/>
              </a:cxn>
            </a:cxnLst>
            <a:rect l="l" t="t" r="r" b="b"/>
            <a:pathLst>
              <a:path w="264295" h="505097">
                <a:moveTo>
                  <a:pt x="252549" y="0"/>
                </a:moveTo>
                <a:cubicBezTo>
                  <a:pt x="264885" y="92891"/>
                  <a:pt x="277222" y="185782"/>
                  <a:pt x="235131" y="269965"/>
                </a:cubicBezTo>
                <a:cubicBezTo>
                  <a:pt x="193040" y="354148"/>
                  <a:pt x="96520" y="429622"/>
                  <a:pt x="0" y="505097"/>
                </a:cubicBezTo>
              </a:path>
            </a:pathLst>
          </a:custGeom>
          <a:ln w="28575">
            <a:headEnd type="none" w="med" len="med"/>
            <a:tailEnd type="arrow" w="med" len="med"/>
          </a:ln>
        </p:spPr>
        <p:style>
          <a:lnRef idx="1">
            <a:schemeClr val="accent4"/>
          </a:lnRef>
          <a:fillRef idx="0">
            <a:schemeClr val="accent4"/>
          </a:fillRef>
          <a:effectRef idx="0">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83E1D"/>
              </a:solidFill>
              <a:effectLst/>
              <a:uLnTx/>
              <a:uFillTx/>
              <a:latin typeface="Montserrat"/>
              <a:ea typeface="+mn-ea"/>
              <a:cs typeface="+mn-cs"/>
            </a:endParaRPr>
          </a:p>
        </p:txBody>
      </p:sp>
      <p:sp>
        <p:nvSpPr>
          <p:cNvPr id="11" name="Freeform: Shape 10">
            <a:extLst>
              <a:ext uri="{FF2B5EF4-FFF2-40B4-BE49-F238E27FC236}">
                <a16:creationId xmlns:a16="http://schemas.microsoft.com/office/drawing/2014/main" id="{85C0735B-40D4-49A5-80BE-BCAA56DAFF7C}"/>
              </a:ext>
            </a:extLst>
          </p:cNvPr>
          <p:cNvSpPr/>
          <p:nvPr/>
        </p:nvSpPr>
        <p:spPr>
          <a:xfrm>
            <a:off x="8847909" y="4505069"/>
            <a:ext cx="588427" cy="696686"/>
          </a:xfrm>
          <a:custGeom>
            <a:avLst/>
            <a:gdLst>
              <a:gd name="connsiteX0" fmla="*/ 574765 w 588427"/>
              <a:gd name="connsiteY0" fmla="*/ 0 h 696686"/>
              <a:gd name="connsiteX1" fmla="*/ 513805 w 588427"/>
              <a:gd name="connsiteY1" fmla="*/ 461554 h 696686"/>
              <a:gd name="connsiteX2" fmla="*/ 0 w 588427"/>
              <a:gd name="connsiteY2" fmla="*/ 696686 h 696686"/>
            </a:gdLst>
            <a:ahLst/>
            <a:cxnLst>
              <a:cxn ang="0">
                <a:pos x="connsiteX0" y="connsiteY0"/>
              </a:cxn>
              <a:cxn ang="0">
                <a:pos x="connsiteX1" y="connsiteY1"/>
              </a:cxn>
              <a:cxn ang="0">
                <a:pos x="connsiteX2" y="connsiteY2"/>
              </a:cxn>
            </a:cxnLst>
            <a:rect l="l" t="t" r="r" b="b"/>
            <a:pathLst>
              <a:path w="588427" h="696686">
                <a:moveTo>
                  <a:pt x="574765" y="0"/>
                </a:moveTo>
                <a:cubicBezTo>
                  <a:pt x="592182" y="172720"/>
                  <a:pt x="609599" y="345440"/>
                  <a:pt x="513805" y="461554"/>
                </a:cubicBezTo>
                <a:cubicBezTo>
                  <a:pt x="418011" y="577668"/>
                  <a:pt x="209005" y="637177"/>
                  <a:pt x="0" y="696686"/>
                </a:cubicBezTo>
              </a:path>
            </a:pathLst>
          </a:custGeom>
          <a:ln w="28575">
            <a:headEnd type="none" w="med" len="med"/>
            <a:tailEnd type="arrow" w="med" len="med"/>
          </a:ln>
        </p:spPr>
        <p:style>
          <a:lnRef idx="1">
            <a:schemeClr val="accent4"/>
          </a:lnRef>
          <a:fillRef idx="0">
            <a:schemeClr val="accent4"/>
          </a:fillRef>
          <a:effectRef idx="0">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83E1D"/>
              </a:solidFill>
              <a:effectLst/>
              <a:uLnTx/>
              <a:uFillTx/>
              <a:latin typeface="Montserrat"/>
              <a:ea typeface="+mn-ea"/>
              <a:cs typeface="+mn-cs"/>
            </a:endParaRPr>
          </a:p>
        </p:txBody>
      </p:sp>
      <p:sp>
        <p:nvSpPr>
          <p:cNvPr id="12" name="TextBox 11">
            <a:extLst>
              <a:ext uri="{FF2B5EF4-FFF2-40B4-BE49-F238E27FC236}">
                <a16:creationId xmlns:a16="http://schemas.microsoft.com/office/drawing/2014/main" id="{856844B2-CF88-48E1-9AB8-C5A1AE03D03F}"/>
              </a:ext>
            </a:extLst>
          </p:cNvPr>
          <p:cNvSpPr txBox="1"/>
          <p:nvPr/>
        </p:nvSpPr>
        <p:spPr>
          <a:xfrm>
            <a:off x="8847909" y="1970735"/>
            <a:ext cx="3344091" cy="553998"/>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D7D7D7">
                    <a:lumMod val="50000"/>
                  </a:srgbClr>
                </a:solidFill>
                <a:effectLst/>
                <a:uLnTx/>
                <a:uFillTx/>
                <a:latin typeface="Montserrat"/>
                <a:ea typeface="+mn-ea"/>
                <a:cs typeface="+mn-cs"/>
              </a:rPr>
              <a:t>* Heschong Mahone Group. 2003. Windows and Classrooms: A Study of Student Performance and the Indoor Environment. (CEC PIER).</a:t>
            </a:r>
          </a:p>
        </p:txBody>
      </p:sp>
      <p:sp>
        <p:nvSpPr>
          <p:cNvPr id="13" name="TextBox 12">
            <a:extLst>
              <a:ext uri="{FF2B5EF4-FFF2-40B4-BE49-F238E27FC236}">
                <a16:creationId xmlns:a16="http://schemas.microsoft.com/office/drawing/2014/main" id="{3DFA53B4-52C6-4247-91D1-2D5DB46EC082}"/>
              </a:ext>
            </a:extLst>
          </p:cNvPr>
          <p:cNvSpPr txBox="1"/>
          <p:nvPr/>
        </p:nvSpPr>
        <p:spPr>
          <a:xfrm>
            <a:off x="8847909" y="2875002"/>
            <a:ext cx="3344091" cy="553998"/>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D7D7D7">
                    <a:lumMod val="50000"/>
                  </a:srgbClr>
                </a:solidFill>
                <a:effectLst/>
                <a:uLnTx/>
                <a:uFillTx/>
                <a:latin typeface="Montserrat"/>
                <a:ea typeface="+mn-ea"/>
                <a:cs typeface="+mn-cs"/>
              </a:rPr>
              <a:t>** Heschong Mahone Group. 2003. Windows and Offices: A Study of Office Worker Performance and the Indoor Environment. (CEC PIER)</a:t>
            </a:r>
          </a:p>
        </p:txBody>
      </p:sp>
    </p:spTree>
    <p:extLst>
      <p:ext uri="{BB962C8B-B14F-4D97-AF65-F5344CB8AC3E}">
        <p14:creationId xmlns:p14="http://schemas.microsoft.com/office/powerpoint/2010/main" val="89691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a:extLst>
              <a:ext uri="{FF2B5EF4-FFF2-40B4-BE49-F238E27FC236}">
                <a16:creationId xmlns:a16="http://schemas.microsoft.com/office/drawing/2014/main" id="{048CB66D-15CB-4B44-9F02-A0E42CDAE7BF}"/>
              </a:ext>
            </a:extLst>
          </p:cNvPr>
          <p:cNvSpPr>
            <a:spLocks noGrp="1"/>
          </p:cNvSpPr>
          <p:nvPr>
            <p:ph type="subTitle" idx="1"/>
          </p:nvPr>
        </p:nvSpPr>
        <p:spPr>
          <a:xfrm>
            <a:off x="3156494" y="2991681"/>
            <a:ext cx="8331558" cy="1233982"/>
          </a:xfrm>
        </p:spPr>
        <p:txBody>
          <a:bodyPr/>
          <a:lstStyle/>
          <a:p>
            <a:r>
              <a:rPr lang="en-US" dirty="0"/>
              <a:t>Justin Fransila</a:t>
            </a:r>
          </a:p>
          <a:p>
            <a:r>
              <a:rPr lang="en-US" dirty="0" err="1"/>
              <a:t>Somfy</a:t>
            </a:r>
            <a:r>
              <a:rPr lang="en-US" dirty="0"/>
              <a:t> Systems Inc.</a:t>
            </a:r>
          </a:p>
        </p:txBody>
      </p:sp>
      <p:pic>
        <p:nvPicPr>
          <p:cNvPr id="12" name="Picture 11" descr="A person wearing a suit and tie smiling at the camera&#10;&#10;Description automatically generated">
            <a:extLst>
              <a:ext uri="{FF2B5EF4-FFF2-40B4-BE49-F238E27FC236}">
                <a16:creationId xmlns:a16="http://schemas.microsoft.com/office/drawing/2014/main" id="{D95DE9A6-5D76-4C78-B714-D90CE12054EA}"/>
              </a:ext>
            </a:extLst>
          </p:cNvPr>
          <p:cNvPicPr>
            <a:picLocks noChangeAspect="1"/>
          </p:cNvPicPr>
          <p:nvPr/>
        </p:nvPicPr>
        <p:blipFill>
          <a:blip r:embed="rId2"/>
          <a:stretch>
            <a:fillRect/>
          </a:stretch>
        </p:blipFill>
        <p:spPr>
          <a:xfrm>
            <a:off x="822598" y="1767840"/>
            <a:ext cx="2074442" cy="2100590"/>
          </a:xfrm>
          <a:prstGeom prst="rect">
            <a:avLst/>
          </a:prstGeom>
        </p:spPr>
      </p:pic>
    </p:spTree>
    <p:extLst>
      <p:ext uri="{BB962C8B-B14F-4D97-AF65-F5344CB8AC3E}">
        <p14:creationId xmlns:p14="http://schemas.microsoft.com/office/powerpoint/2010/main" val="1972641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7A7ED-3AA7-4495-A08B-5B504070EAA5}"/>
              </a:ext>
            </a:extLst>
          </p:cNvPr>
          <p:cNvSpPr>
            <a:spLocks noGrp="1"/>
          </p:cNvSpPr>
          <p:nvPr>
            <p:ph type="title"/>
          </p:nvPr>
        </p:nvSpPr>
        <p:spPr/>
        <p:txBody>
          <a:bodyPr/>
          <a:lstStyle/>
          <a:p>
            <a:r>
              <a:rPr lang="en-US" dirty="0"/>
              <a:t>Benefits of Automating Window Shades </a:t>
            </a:r>
          </a:p>
        </p:txBody>
      </p:sp>
      <p:sp>
        <p:nvSpPr>
          <p:cNvPr id="3" name="Text Placeholder 2">
            <a:extLst>
              <a:ext uri="{FF2B5EF4-FFF2-40B4-BE49-F238E27FC236}">
                <a16:creationId xmlns:a16="http://schemas.microsoft.com/office/drawing/2014/main" id="{F31DAA01-EFB3-4CE8-ACFE-27983821EA19}"/>
              </a:ext>
            </a:extLst>
          </p:cNvPr>
          <p:cNvSpPr>
            <a:spLocks noGrp="1"/>
          </p:cNvSpPr>
          <p:nvPr>
            <p:ph type="body" sz="quarter" idx="12"/>
          </p:nvPr>
        </p:nvSpPr>
        <p:spPr/>
        <p:txBody>
          <a:bodyPr>
            <a:normAutofit/>
          </a:bodyPr>
          <a:lstStyle/>
          <a:p>
            <a:r>
              <a:rPr lang="en-US" sz="2800" dirty="0"/>
              <a:t>Technology Evolution in the early years : </a:t>
            </a:r>
          </a:p>
          <a:p>
            <a:pPr lvl="1"/>
            <a:endParaRPr lang="en-US" dirty="0"/>
          </a:p>
          <a:p>
            <a:pPr lvl="1"/>
            <a:r>
              <a:rPr lang="en-US" dirty="0"/>
              <a:t>Automation was cumbersome and costly</a:t>
            </a:r>
          </a:p>
          <a:p>
            <a:pPr lvl="1"/>
            <a:r>
              <a:rPr lang="en-US" dirty="0"/>
              <a:t>Systems were not versatile – one switch per motor</a:t>
            </a:r>
          </a:p>
          <a:p>
            <a:pPr lvl="1"/>
            <a:r>
              <a:rPr lang="en-US" dirty="0"/>
              <a:t>Line Voltage motors only</a:t>
            </a:r>
          </a:p>
          <a:p>
            <a:pPr lvl="1"/>
            <a:r>
              <a:rPr lang="en-US" dirty="0"/>
              <a:t>Motors were noisy and not acceptable in certain environments</a:t>
            </a:r>
          </a:p>
          <a:p>
            <a:pPr lvl="1"/>
            <a:r>
              <a:rPr lang="en-US" dirty="0"/>
              <a:t>Integration was not possible</a:t>
            </a:r>
          </a:p>
        </p:txBody>
      </p:sp>
      <p:sp>
        <p:nvSpPr>
          <p:cNvPr id="4" name="Slide Number Placeholder 3">
            <a:extLst>
              <a:ext uri="{FF2B5EF4-FFF2-40B4-BE49-F238E27FC236}">
                <a16:creationId xmlns:a16="http://schemas.microsoft.com/office/drawing/2014/main" id="{881E7886-50A3-4CB2-9536-26A2A236F998}"/>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pic>
        <p:nvPicPr>
          <p:cNvPr id="5" name="Picture 2" descr="Image result for switch plates with multiple switches">
            <a:extLst>
              <a:ext uri="{FF2B5EF4-FFF2-40B4-BE49-F238E27FC236}">
                <a16:creationId xmlns:a16="http://schemas.microsoft.com/office/drawing/2014/main" id="{49E3F0ED-157C-497C-8B90-947B887CD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0366" y="1611984"/>
            <a:ext cx="3021683" cy="17013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multi gang switch plates with multiple switches">
            <a:extLst>
              <a:ext uri="{FF2B5EF4-FFF2-40B4-BE49-F238E27FC236}">
                <a16:creationId xmlns:a16="http://schemas.microsoft.com/office/drawing/2014/main" id="{3F18DDA3-ECAC-41D8-818D-88E568671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0366" y="3699671"/>
            <a:ext cx="3021683" cy="170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527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FCE8E-675B-4E06-889E-2C1FFF6598A2}"/>
              </a:ext>
            </a:extLst>
          </p:cNvPr>
          <p:cNvSpPr>
            <a:spLocks noGrp="1"/>
          </p:cNvSpPr>
          <p:nvPr>
            <p:ph type="title"/>
          </p:nvPr>
        </p:nvSpPr>
        <p:spPr/>
        <p:txBody>
          <a:bodyPr/>
          <a:lstStyle/>
          <a:p>
            <a:r>
              <a:rPr lang="en-US" dirty="0"/>
              <a:t>Benefits of Automating Window Shades </a:t>
            </a:r>
          </a:p>
        </p:txBody>
      </p:sp>
      <p:sp>
        <p:nvSpPr>
          <p:cNvPr id="3" name="Text Placeholder 2">
            <a:extLst>
              <a:ext uri="{FF2B5EF4-FFF2-40B4-BE49-F238E27FC236}">
                <a16:creationId xmlns:a16="http://schemas.microsoft.com/office/drawing/2014/main" id="{B876D010-22E2-444F-B2BC-B8AAE9E70B40}"/>
              </a:ext>
            </a:extLst>
          </p:cNvPr>
          <p:cNvSpPr>
            <a:spLocks noGrp="1"/>
          </p:cNvSpPr>
          <p:nvPr>
            <p:ph type="body" sz="quarter" idx="12"/>
          </p:nvPr>
        </p:nvSpPr>
        <p:spPr/>
        <p:txBody>
          <a:bodyPr>
            <a:normAutofit/>
          </a:bodyPr>
          <a:lstStyle/>
          <a:p>
            <a:r>
              <a:rPr lang="en-US" sz="2800" dirty="0"/>
              <a:t>Technology Today: </a:t>
            </a:r>
          </a:p>
          <a:p>
            <a:pPr lvl="1"/>
            <a:endParaRPr lang="en-US" dirty="0"/>
          </a:p>
          <a:p>
            <a:pPr lvl="1"/>
            <a:r>
              <a:rPr lang="en-US" dirty="0"/>
              <a:t>Costs have come down considerably and are much less complex</a:t>
            </a:r>
          </a:p>
          <a:p>
            <a:pPr lvl="1"/>
            <a:r>
              <a:rPr lang="en-US" dirty="0"/>
              <a:t>Systems can be controlled in any configuration </a:t>
            </a:r>
          </a:p>
          <a:p>
            <a:pPr lvl="1"/>
            <a:r>
              <a:rPr lang="en-US" dirty="0"/>
              <a:t>Motors available in all typical power options – AC/DC/Battery/Solar/POE</a:t>
            </a:r>
          </a:p>
          <a:p>
            <a:pPr lvl="1"/>
            <a:r>
              <a:rPr lang="en-US" dirty="0"/>
              <a:t>Motors are virtually silent </a:t>
            </a:r>
          </a:p>
          <a:p>
            <a:pPr lvl="1"/>
            <a:r>
              <a:rPr lang="en-US" dirty="0"/>
              <a:t>The “internet of things” includes automating window shades </a:t>
            </a:r>
          </a:p>
          <a:p>
            <a:endParaRPr lang="en-US" sz="2800" dirty="0"/>
          </a:p>
        </p:txBody>
      </p:sp>
      <p:sp>
        <p:nvSpPr>
          <p:cNvPr id="4" name="Slide Number Placeholder 3">
            <a:extLst>
              <a:ext uri="{FF2B5EF4-FFF2-40B4-BE49-F238E27FC236}">
                <a16:creationId xmlns:a16="http://schemas.microsoft.com/office/drawing/2014/main" id="{C0F9DC78-ABBF-4E7B-A1A7-34F5B57E5E5D}"/>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pic>
        <p:nvPicPr>
          <p:cNvPr id="5" name="Picture 2" descr="Image result for animeo ip graphical user interface">
            <a:extLst>
              <a:ext uri="{FF2B5EF4-FFF2-40B4-BE49-F238E27FC236}">
                <a16:creationId xmlns:a16="http://schemas.microsoft.com/office/drawing/2014/main" id="{2AC4B0E4-1FF8-4870-902B-46B05A401F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2812" y="1147505"/>
            <a:ext cx="3669188" cy="24338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animeo ip graphical user interface">
            <a:extLst>
              <a:ext uri="{FF2B5EF4-FFF2-40B4-BE49-F238E27FC236}">
                <a16:creationId xmlns:a16="http://schemas.microsoft.com/office/drawing/2014/main" id="{AA8B5482-0EC8-4FDF-99D5-706F05406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9224" y="3429000"/>
            <a:ext cx="2247310" cy="22473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Image result for mylink app">
            <a:extLst>
              <a:ext uri="{FF2B5EF4-FFF2-40B4-BE49-F238E27FC236}">
                <a16:creationId xmlns:a16="http://schemas.microsoft.com/office/drawing/2014/main" id="{BF95358C-3928-4135-B32C-4CCE3BEDCA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2545" y="3242426"/>
            <a:ext cx="1622362" cy="2365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09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40B5B-A01A-49DF-A162-C3FFA4E117CA}"/>
              </a:ext>
            </a:extLst>
          </p:cNvPr>
          <p:cNvSpPr>
            <a:spLocks noGrp="1"/>
          </p:cNvSpPr>
          <p:nvPr>
            <p:ph type="title"/>
          </p:nvPr>
        </p:nvSpPr>
        <p:spPr/>
        <p:txBody>
          <a:bodyPr/>
          <a:lstStyle/>
          <a:p>
            <a:r>
              <a:rPr lang="en-US" dirty="0"/>
              <a:t>Benefits of Automated Window Shades </a:t>
            </a:r>
          </a:p>
        </p:txBody>
      </p:sp>
      <p:sp>
        <p:nvSpPr>
          <p:cNvPr id="3" name="Text Placeholder 2">
            <a:extLst>
              <a:ext uri="{FF2B5EF4-FFF2-40B4-BE49-F238E27FC236}">
                <a16:creationId xmlns:a16="http://schemas.microsoft.com/office/drawing/2014/main" id="{AC412411-BD42-4369-B32A-588B45B7AE1A}"/>
              </a:ext>
            </a:extLst>
          </p:cNvPr>
          <p:cNvSpPr>
            <a:spLocks noGrp="1"/>
          </p:cNvSpPr>
          <p:nvPr>
            <p:ph type="body" sz="quarter" idx="12"/>
          </p:nvPr>
        </p:nvSpPr>
        <p:spPr/>
        <p:txBody>
          <a:bodyPr>
            <a:normAutofit/>
          </a:bodyPr>
          <a:lstStyle/>
          <a:p>
            <a:r>
              <a:rPr lang="en-US" sz="2800" dirty="0"/>
              <a:t>Technology Tomorrow: </a:t>
            </a:r>
          </a:p>
          <a:p>
            <a:pPr lvl="1"/>
            <a:endParaRPr lang="en-US" dirty="0"/>
          </a:p>
          <a:p>
            <a:pPr lvl="1"/>
            <a:r>
              <a:rPr lang="en-US" dirty="0"/>
              <a:t>Integrated “Power over Ethernet” motors</a:t>
            </a:r>
          </a:p>
          <a:p>
            <a:pPr lvl="1"/>
            <a:r>
              <a:rPr lang="en-US" dirty="0"/>
              <a:t>Motors will directly connect to “Structured Cable” systems that provide power and communication without ancillary components </a:t>
            </a:r>
          </a:p>
          <a:p>
            <a:pPr lvl="1"/>
            <a:r>
              <a:rPr lang="en-US" dirty="0"/>
              <a:t>Infrastructure costs will be significantly lowered and the concept will become much more accessible</a:t>
            </a:r>
          </a:p>
          <a:p>
            <a:endParaRPr lang="en-US" sz="2800" dirty="0"/>
          </a:p>
        </p:txBody>
      </p:sp>
      <p:sp>
        <p:nvSpPr>
          <p:cNvPr id="4" name="Slide Number Placeholder 3">
            <a:extLst>
              <a:ext uri="{FF2B5EF4-FFF2-40B4-BE49-F238E27FC236}">
                <a16:creationId xmlns:a16="http://schemas.microsoft.com/office/drawing/2014/main" id="{6CEDFF77-F20D-43C9-8A51-B6F7B81BF99B}"/>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pic>
        <p:nvPicPr>
          <p:cNvPr id="5" name="Picture 2" descr="Image result for cat 5 cable">
            <a:extLst>
              <a:ext uri="{FF2B5EF4-FFF2-40B4-BE49-F238E27FC236}">
                <a16:creationId xmlns:a16="http://schemas.microsoft.com/office/drawing/2014/main" id="{2233E627-E770-48A8-A63E-9B792CF3B9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8391" y="905496"/>
            <a:ext cx="3046429" cy="30464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mc 12/3 line voltage cable">
            <a:extLst>
              <a:ext uri="{FF2B5EF4-FFF2-40B4-BE49-F238E27FC236}">
                <a16:creationId xmlns:a16="http://schemas.microsoft.com/office/drawing/2014/main" id="{2F9980CF-4802-4714-BFDE-860DA898D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4754" y="3782700"/>
            <a:ext cx="2383150" cy="238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711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picture of question mark symbol">
            <a:extLst>
              <a:ext uri="{FF2B5EF4-FFF2-40B4-BE49-F238E27FC236}">
                <a16:creationId xmlns:a16="http://schemas.microsoft.com/office/drawing/2014/main" id="{DF59B359-AFC9-4EE6-932A-E422DDC71A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292" r="22613"/>
          <a:stretch/>
        </p:blipFill>
        <p:spPr bwMode="auto">
          <a:xfrm>
            <a:off x="9736182" y="1058617"/>
            <a:ext cx="2121127" cy="51072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6B31087-763E-4962-9A18-DC711C5321EC}"/>
              </a:ext>
            </a:extLst>
          </p:cNvPr>
          <p:cNvSpPr>
            <a:spLocks noGrp="1"/>
          </p:cNvSpPr>
          <p:nvPr>
            <p:ph type="title"/>
          </p:nvPr>
        </p:nvSpPr>
        <p:spPr/>
        <p:txBody>
          <a:bodyPr/>
          <a:lstStyle/>
          <a:p>
            <a:r>
              <a:rPr lang="en-US" dirty="0"/>
              <a:t>Benefits of Automation of Window Shades</a:t>
            </a:r>
          </a:p>
        </p:txBody>
      </p:sp>
      <p:sp>
        <p:nvSpPr>
          <p:cNvPr id="3" name="Text Placeholder 2">
            <a:extLst>
              <a:ext uri="{FF2B5EF4-FFF2-40B4-BE49-F238E27FC236}">
                <a16:creationId xmlns:a16="http://schemas.microsoft.com/office/drawing/2014/main" id="{F684FCF5-6473-4DD2-A516-738BDE513317}"/>
              </a:ext>
            </a:extLst>
          </p:cNvPr>
          <p:cNvSpPr>
            <a:spLocks noGrp="1"/>
          </p:cNvSpPr>
          <p:nvPr>
            <p:ph type="body" sz="quarter" idx="12"/>
          </p:nvPr>
        </p:nvSpPr>
        <p:spPr>
          <a:xfrm>
            <a:off x="839788" y="1233488"/>
            <a:ext cx="8896394" cy="4932362"/>
          </a:xfrm>
        </p:spPr>
        <p:txBody>
          <a:bodyPr>
            <a:noAutofit/>
          </a:bodyPr>
          <a:lstStyle/>
          <a:p>
            <a:r>
              <a:rPr lang="en-US" sz="2400" dirty="0"/>
              <a:t>Considerations on “How” to  Specify:</a:t>
            </a:r>
          </a:p>
          <a:p>
            <a:pPr lvl="1"/>
            <a:endParaRPr lang="en-US" sz="2000" dirty="0"/>
          </a:p>
          <a:p>
            <a:pPr lvl="1"/>
            <a:r>
              <a:rPr lang="en-US" sz="2000" dirty="0">
                <a:solidFill>
                  <a:srgbClr val="E83E1D"/>
                </a:solidFill>
              </a:rPr>
              <a:t>What is the objective </a:t>
            </a:r>
            <a:r>
              <a:rPr lang="en-US" sz="2000" dirty="0"/>
              <a:t>– in most cases, the expectation is that  the window shade only be lowered and raised, as needed –this can be done in a simple and cost-effective manner but it needs to be spelled out at the beginning</a:t>
            </a:r>
          </a:p>
          <a:p>
            <a:pPr lvl="1"/>
            <a:r>
              <a:rPr lang="en-US" sz="2000" dirty="0">
                <a:solidFill>
                  <a:srgbClr val="E83E1D"/>
                </a:solidFill>
              </a:rPr>
              <a:t>Where is the project located </a:t>
            </a:r>
            <a:r>
              <a:rPr lang="en-US" sz="2000" dirty="0"/>
              <a:t>– most buildings only require a simple solution, although buildings in the downtown core may require more thought and therefore a more sophisticated solution, due to shadows and reflected glare – </a:t>
            </a:r>
          </a:p>
          <a:p>
            <a:pPr lvl="1"/>
            <a:r>
              <a:rPr lang="en-US" sz="2000" dirty="0">
                <a:solidFill>
                  <a:srgbClr val="E83E1D"/>
                </a:solidFill>
              </a:rPr>
              <a:t>How is the system to be operated </a:t>
            </a:r>
            <a:r>
              <a:rPr lang="en-US" sz="2000" dirty="0"/>
              <a:t>– is it stand alone or integrated – connection and operation via lighting controls is simple, though commonly misunderstood – professionals can assist in the explanation </a:t>
            </a:r>
          </a:p>
          <a:p>
            <a:pPr lvl="1"/>
            <a:r>
              <a:rPr lang="en-US" sz="2000" dirty="0">
                <a:solidFill>
                  <a:srgbClr val="E83E1D"/>
                </a:solidFill>
              </a:rPr>
              <a:t>What is the “Budget” </a:t>
            </a:r>
            <a:r>
              <a:rPr lang="en-US" sz="2000" dirty="0"/>
              <a:t>– establish that at the beginning, in order that the appropriate solution can be recommended, rather than “no solution” at all </a:t>
            </a:r>
          </a:p>
          <a:p>
            <a:endParaRPr lang="en-US" sz="2400" dirty="0"/>
          </a:p>
        </p:txBody>
      </p:sp>
      <p:sp>
        <p:nvSpPr>
          <p:cNvPr id="4" name="Slide Number Placeholder 3">
            <a:extLst>
              <a:ext uri="{FF2B5EF4-FFF2-40B4-BE49-F238E27FC236}">
                <a16:creationId xmlns:a16="http://schemas.microsoft.com/office/drawing/2014/main" id="{41D5FF53-896D-4E6C-9148-F8D3445B9C36}"/>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spTree>
    <p:extLst>
      <p:ext uri="{BB962C8B-B14F-4D97-AF65-F5344CB8AC3E}">
        <p14:creationId xmlns:p14="http://schemas.microsoft.com/office/powerpoint/2010/main" val="586547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2" y="25935"/>
            <a:ext cx="7586929" cy="524107"/>
          </a:xfrm>
        </p:spPr>
        <p:txBody>
          <a:bodyPr/>
          <a:lstStyle/>
          <a:p>
            <a:r>
              <a:rPr lang="en-US" b="1" dirty="0"/>
              <a:t>1.  Agenda</a:t>
            </a:r>
            <a:br>
              <a:rPr lang="en-US" b="1" dirty="0"/>
            </a:br>
            <a:r>
              <a:rPr lang="en-US" sz="2800" dirty="0"/>
              <a:t>Greg Walker (CABA)</a:t>
            </a:r>
            <a:r>
              <a:rPr lang="en-US" sz="2800" b="1" dirty="0"/>
              <a:t> </a:t>
            </a:r>
            <a:endParaRPr lang="en-US" b="1" dirty="0"/>
          </a:p>
        </p:txBody>
      </p:sp>
      <p:sp>
        <p:nvSpPr>
          <p:cNvPr id="5" name="Text Placeholder 4"/>
          <p:cNvSpPr>
            <a:spLocks noGrp="1"/>
          </p:cNvSpPr>
          <p:nvPr>
            <p:ph type="body" sz="quarter" idx="12"/>
          </p:nvPr>
        </p:nvSpPr>
        <p:spPr>
          <a:xfrm>
            <a:off x="839793" y="1297115"/>
            <a:ext cx="7980934" cy="4932362"/>
          </a:xfrm>
        </p:spPr>
        <p:txBody>
          <a:bodyPr>
            <a:normAutofit fontScale="92500"/>
          </a:bodyPr>
          <a:lstStyle/>
          <a:p>
            <a:pPr marL="0" indent="0">
              <a:buNone/>
            </a:pPr>
            <a:r>
              <a:rPr lang="en-US" sz="2400" dirty="0"/>
              <a:t>1.  Agenda</a:t>
            </a:r>
          </a:p>
          <a:p>
            <a:pPr marL="0" indent="0">
              <a:buNone/>
            </a:pPr>
            <a:r>
              <a:rPr lang="en-US" sz="2400" dirty="0"/>
              <a:t>2.  Call to Order, Welcome, Introductions, about IBC</a:t>
            </a:r>
          </a:p>
          <a:p>
            <a:pPr marL="0" indent="0">
              <a:buNone/>
            </a:pPr>
            <a:r>
              <a:rPr lang="en-US" sz="2400" dirty="0"/>
              <a:t>3.  Administrative </a:t>
            </a:r>
          </a:p>
          <a:p>
            <a:pPr marL="342900" indent="-342900">
              <a:buAutoNum type="arabicPeriod" startAt="4"/>
            </a:pPr>
            <a:r>
              <a:rPr lang="en-US" sz="2400" dirty="0"/>
              <a:t>“Impacts of Automated Shading in Building Projects” (30 min) </a:t>
            </a:r>
          </a:p>
          <a:p>
            <a:pPr marL="0" indent="0">
              <a:buNone/>
            </a:pPr>
            <a:r>
              <a:rPr lang="en-US" sz="2400" dirty="0"/>
              <a:t>	Justin </a:t>
            </a:r>
            <a:r>
              <a:rPr lang="en-US" sz="2400" dirty="0" err="1"/>
              <a:t>Fransila</a:t>
            </a:r>
            <a:r>
              <a:rPr lang="en-US" sz="2400" dirty="0"/>
              <a:t> (</a:t>
            </a:r>
            <a:r>
              <a:rPr lang="en-US" sz="2400" dirty="0" err="1"/>
              <a:t>Somfy</a:t>
            </a:r>
            <a:r>
              <a:rPr lang="en-US" sz="2400" dirty="0"/>
              <a:t> Systems, Inc.)                                                         	Mudit Saxena (</a:t>
            </a:r>
            <a:r>
              <a:rPr lang="en-US" sz="2400" dirty="0" err="1"/>
              <a:t>Vistar</a:t>
            </a:r>
            <a:r>
              <a:rPr lang="en-US" sz="2400" dirty="0"/>
              <a:t> Energy Consulting)                                       	John Edwards (Window Products Management) </a:t>
            </a:r>
          </a:p>
          <a:p>
            <a:pPr marL="0" indent="0">
              <a:buNone/>
            </a:pPr>
            <a:r>
              <a:rPr lang="en-US" sz="2400" dirty="0"/>
              <a:t>5.   Research Update  </a:t>
            </a:r>
          </a:p>
          <a:p>
            <a:pPr marL="0" indent="0">
              <a:buNone/>
            </a:pPr>
            <a:r>
              <a:rPr lang="en-US" sz="2400" dirty="0"/>
              <a:t>6.   White Paper Sub-Committee Update</a:t>
            </a:r>
          </a:p>
          <a:p>
            <a:pPr marL="0" indent="0">
              <a:buNone/>
            </a:pPr>
            <a:r>
              <a:rPr lang="en-US" sz="2400" dirty="0"/>
              <a:t>7.   New Business 	</a:t>
            </a:r>
          </a:p>
          <a:p>
            <a:pPr marL="0" indent="0">
              <a:buNone/>
            </a:pPr>
            <a:r>
              <a:rPr lang="en-US" sz="2400" dirty="0"/>
              <a:t>8.   Announcements</a:t>
            </a:r>
          </a:p>
          <a:p>
            <a:pPr marL="0" indent="0">
              <a:buNone/>
            </a:pPr>
            <a:r>
              <a:rPr lang="en-US" sz="2400" dirty="0"/>
              <a:t>9.   Adjournment</a:t>
            </a:r>
          </a:p>
        </p:txBody>
      </p:sp>
      <p:pic>
        <p:nvPicPr>
          <p:cNvPr id="3" name="Picture 2">
            <a:extLst>
              <a:ext uri="{FF2B5EF4-FFF2-40B4-BE49-F238E27FC236}">
                <a16:creationId xmlns:a16="http://schemas.microsoft.com/office/drawing/2014/main" id="{B7C8E147-0753-4CE0-AFEF-9DC7AB03098B}"/>
              </a:ext>
            </a:extLst>
          </p:cNvPr>
          <p:cNvPicPr>
            <a:picLocks noChangeAspect="1"/>
          </p:cNvPicPr>
          <p:nvPr/>
        </p:nvPicPr>
        <p:blipFill rotWithShape="1">
          <a:blip r:embed="rId2"/>
          <a:srcRect l="11037"/>
          <a:stretch/>
        </p:blipFill>
        <p:spPr>
          <a:xfrm>
            <a:off x="8332115" y="943505"/>
            <a:ext cx="3859885" cy="2603260"/>
          </a:xfrm>
          <a:prstGeom prst="rect">
            <a:avLst/>
          </a:prstGeom>
        </p:spPr>
      </p:pic>
      <p:sp>
        <p:nvSpPr>
          <p:cNvPr id="2" name="Slide Number Placeholder 1">
            <a:extLst>
              <a:ext uri="{FF2B5EF4-FFF2-40B4-BE49-F238E27FC236}">
                <a16:creationId xmlns:a16="http://schemas.microsoft.com/office/drawing/2014/main" id="{03E6F4FB-BF07-48AE-AFF6-D4E572C2D504}"/>
              </a:ext>
            </a:extLst>
          </p:cNvPr>
          <p:cNvSpPr>
            <a:spLocks noGrp="1"/>
          </p:cNvSpPr>
          <p:nvPr>
            <p:ph type="sldNum" sz="quarter" idx="14"/>
          </p:nvPr>
        </p:nvSpPr>
        <p:spPr/>
        <p:txBody>
          <a:bodyPr/>
          <a:lstStyle/>
          <a:p>
            <a:fld id="{4658F449-AC56-C64A-8488-86A10DE691DA}" type="slidenum">
              <a:rPr lang="en-US" smtClean="0"/>
              <a:pPr/>
              <a:t>2</a:t>
            </a:fld>
            <a:endParaRPr lang="en-US"/>
          </a:p>
        </p:txBody>
      </p:sp>
      <p:pic>
        <p:nvPicPr>
          <p:cNvPr id="7" name="Picture 2" descr="http://www.caba.org/images/caba-intelligent-buildings-council.png">
            <a:extLst>
              <a:ext uri="{FF2B5EF4-FFF2-40B4-BE49-F238E27FC236}">
                <a16:creationId xmlns:a16="http://schemas.microsoft.com/office/drawing/2014/main" id="{5E0B5FC9-8800-4552-96E5-A06A261DB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631" y="4838460"/>
            <a:ext cx="34290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718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a:extLst>
              <a:ext uri="{FF2B5EF4-FFF2-40B4-BE49-F238E27FC236}">
                <a16:creationId xmlns:a16="http://schemas.microsoft.com/office/drawing/2014/main" id="{048CB66D-15CB-4B44-9F02-A0E42CDAE7BF}"/>
              </a:ext>
            </a:extLst>
          </p:cNvPr>
          <p:cNvSpPr>
            <a:spLocks noGrp="1"/>
          </p:cNvSpPr>
          <p:nvPr>
            <p:ph type="subTitle" idx="1"/>
          </p:nvPr>
        </p:nvSpPr>
        <p:spPr>
          <a:xfrm>
            <a:off x="3065416" y="2991681"/>
            <a:ext cx="6104341" cy="1233982"/>
          </a:xfrm>
        </p:spPr>
        <p:txBody>
          <a:bodyPr/>
          <a:lstStyle/>
          <a:p>
            <a:r>
              <a:rPr lang="en-US" dirty="0"/>
              <a:t>John Edwards</a:t>
            </a:r>
          </a:p>
          <a:p>
            <a:r>
              <a:rPr lang="en-US" dirty="0"/>
              <a:t>Window Products Management</a:t>
            </a:r>
          </a:p>
        </p:txBody>
      </p:sp>
      <p:pic>
        <p:nvPicPr>
          <p:cNvPr id="3" name="Picture 2" descr="A person smiling for the camera&#10;&#10;Description automatically generated">
            <a:extLst>
              <a:ext uri="{FF2B5EF4-FFF2-40B4-BE49-F238E27FC236}">
                <a16:creationId xmlns:a16="http://schemas.microsoft.com/office/drawing/2014/main" id="{E33C30FA-E8B4-4954-807C-D5DEB489CF72}"/>
              </a:ext>
            </a:extLst>
          </p:cNvPr>
          <p:cNvPicPr>
            <a:picLocks noChangeAspect="1"/>
          </p:cNvPicPr>
          <p:nvPr/>
        </p:nvPicPr>
        <p:blipFill rotWithShape="1">
          <a:blip r:embed="rId2"/>
          <a:srcRect l="3065" t="3795" r="2733" b="34062"/>
          <a:stretch/>
        </p:blipFill>
        <p:spPr>
          <a:xfrm>
            <a:off x="838200" y="1760852"/>
            <a:ext cx="2082100" cy="2133600"/>
          </a:xfrm>
          <a:prstGeom prst="rect">
            <a:avLst/>
          </a:prstGeom>
        </p:spPr>
      </p:pic>
    </p:spTree>
    <p:extLst>
      <p:ext uri="{BB962C8B-B14F-4D97-AF65-F5344CB8AC3E}">
        <p14:creationId xmlns:p14="http://schemas.microsoft.com/office/powerpoint/2010/main" val="1561773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5"/>
          <p:cNvSpPr txBox="1">
            <a:spLocks noGrp="1"/>
          </p:cNvSpPr>
          <p:nvPr>
            <p:ph type="title"/>
          </p:nvPr>
        </p:nvSpPr>
        <p:spPr>
          <a:xfrm>
            <a:off x="638432" y="292292"/>
            <a:ext cx="8593200" cy="447600"/>
          </a:xfrm>
          <a:prstGeom prst="rect">
            <a:avLst/>
          </a:prstGeom>
          <a:noFill/>
          <a:ln>
            <a:noFill/>
          </a:ln>
        </p:spPr>
        <p:txBody>
          <a:bodyPr spcFirstLastPara="1" vert="horz" wrap="square" lIns="91433" tIns="45700" rIns="91433" bIns="45700" rtlCol="0" anchor="t" anchorCtr="0">
            <a:noAutofit/>
          </a:bodyPr>
          <a:lstStyle/>
          <a:p>
            <a:pPr>
              <a:spcBef>
                <a:spcPts val="0"/>
              </a:spcBef>
              <a:buClr>
                <a:schemeClr val="lt1"/>
              </a:buClr>
              <a:buSzPts val="2300"/>
            </a:pPr>
            <a:r>
              <a:rPr lang="en" sz="2400" b="1" dirty="0">
                <a:latin typeface="Montserrat"/>
                <a:ea typeface="Montserrat"/>
                <a:cs typeface="Montserrat"/>
                <a:sym typeface="Montserrat"/>
              </a:rPr>
              <a:t>Strategies for improving Windows in Building Design</a:t>
            </a:r>
            <a:endParaRPr sz="2400" b="1" dirty="0">
              <a:latin typeface="Montserrat"/>
              <a:ea typeface="Montserrat"/>
              <a:cs typeface="Montserrat"/>
              <a:sym typeface="Montserrat"/>
            </a:endParaRPr>
          </a:p>
        </p:txBody>
      </p:sp>
      <p:pic>
        <p:nvPicPr>
          <p:cNvPr id="140" name="Google Shape;140;p25"/>
          <p:cNvPicPr preferRelativeResize="0"/>
          <p:nvPr/>
        </p:nvPicPr>
        <p:blipFill rotWithShape="1">
          <a:blip r:embed="rId3">
            <a:alphaModFix/>
          </a:blip>
          <a:srcRect b="17081"/>
          <a:stretch/>
        </p:blipFill>
        <p:spPr>
          <a:xfrm>
            <a:off x="235634" y="3583369"/>
            <a:ext cx="4575700" cy="2017599"/>
          </a:xfrm>
          <a:prstGeom prst="rect">
            <a:avLst/>
          </a:prstGeom>
          <a:noFill/>
          <a:ln>
            <a:noFill/>
          </a:ln>
        </p:spPr>
      </p:pic>
      <p:pic>
        <p:nvPicPr>
          <p:cNvPr id="141" name="Google Shape;141;p25"/>
          <p:cNvPicPr preferRelativeResize="0"/>
          <p:nvPr/>
        </p:nvPicPr>
        <p:blipFill rotWithShape="1">
          <a:blip r:embed="rId4">
            <a:alphaModFix/>
          </a:blip>
          <a:srcRect b="20929"/>
          <a:stretch/>
        </p:blipFill>
        <p:spPr>
          <a:xfrm>
            <a:off x="235634" y="1508000"/>
            <a:ext cx="4575703" cy="1921000"/>
          </a:xfrm>
          <a:prstGeom prst="rect">
            <a:avLst/>
          </a:prstGeom>
          <a:noFill/>
          <a:ln>
            <a:noFill/>
          </a:ln>
        </p:spPr>
      </p:pic>
      <p:sp>
        <p:nvSpPr>
          <p:cNvPr id="142" name="Google Shape;142;p25"/>
          <p:cNvSpPr txBox="1"/>
          <p:nvPr/>
        </p:nvSpPr>
        <p:spPr>
          <a:xfrm>
            <a:off x="4448067" y="1344667"/>
            <a:ext cx="7556000" cy="704800"/>
          </a:xfrm>
          <a:prstGeom prst="rect">
            <a:avLst/>
          </a:prstGeom>
          <a:noFill/>
          <a:ln>
            <a:noFill/>
          </a:ln>
        </p:spPr>
        <p:txBody>
          <a:bodyPr spcFirstLastPara="1" wrap="square" lIns="121900" tIns="121900" rIns="121900" bIns="121900" anchor="t" anchorCtr="0">
            <a:noAutofit/>
          </a:bodyPr>
          <a:lstStyle/>
          <a:p>
            <a:pPr marL="609585" marR="0" lvl="0" indent="0" algn="l"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a:ln>
                  <a:noFill/>
                </a:ln>
                <a:solidFill>
                  <a:srgbClr val="E83E1D"/>
                </a:solidFill>
                <a:effectLst/>
                <a:uLnTx/>
                <a:uFillTx/>
                <a:latin typeface="Montserrat"/>
                <a:ea typeface="Montserrat"/>
                <a:cs typeface="Montserrat"/>
                <a:sym typeface="Montserrat"/>
              </a:rPr>
              <a:t>2. Work with People who Understand Glass &amp; Energy</a:t>
            </a:r>
            <a:endParaRPr kumimoji="0" sz="1800" b="1" i="0" u="none" strike="noStrike" kern="1200" cap="none" spc="0" normalizeH="0" baseline="0" noProof="0">
              <a:ln>
                <a:noFill/>
              </a:ln>
              <a:solidFill>
                <a:srgbClr val="E83E1D"/>
              </a:solidFill>
              <a:effectLst/>
              <a:uLnTx/>
              <a:uFillTx/>
              <a:latin typeface="Montserrat"/>
              <a:ea typeface="Montserrat"/>
              <a:cs typeface="Montserrat"/>
              <a:sym typeface="Montserrat"/>
            </a:endParaRPr>
          </a:p>
        </p:txBody>
      </p:sp>
      <p:sp>
        <p:nvSpPr>
          <p:cNvPr id="143" name="Google Shape;143;p25"/>
          <p:cNvSpPr txBox="1"/>
          <p:nvPr/>
        </p:nvSpPr>
        <p:spPr>
          <a:xfrm>
            <a:off x="324084" y="1344667"/>
            <a:ext cx="4398800" cy="4508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rgbClr val="E83E1D"/>
                </a:solidFill>
                <a:effectLst/>
                <a:uLnTx/>
                <a:uFillTx/>
                <a:latin typeface="Montserrat"/>
                <a:ea typeface="Montserrat"/>
                <a:cs typeface="Montserrat"/>
                <a:sym typeface="Montserrat"/>
              </a:rPr>
              <a:t>1. Utilize Computer Simulations</a:t>
            </a:r>
            <a:endParaRPr kumimoji="0" sz="1800" b="1" i="0" u="none" strike="noStrike" kern="1200" cap="none" spc="0" normalizeH="0" baseline="0" noProof="0" dirty="0">
              <a:ln>
                <a:noFill/>
              </a:ln>
              <a:solidFill>
                <a:srgbClr val="E83E1D"/>
              </a:solidFill>
              <a:effectLst/>
              <a:uLnTx/>
              <a:uFillTx/>
              <a:latin typeface="Montserrat"/>
              <a:ea typeface="Montserrat"/>
              <a:cs typeface="Montserrat"/>
              <a:sym typeface="Montserrat"/>
            </a:endParaRPr>
          </a:p>
        </p:txBody>
      </p:sp>
      <p:pic>
        <p:nvPicPr>
          <p:cNvPr id="144" name="Google Shape;144;p25"/>
          <p:cNvPicPr preferRelativeResize="0"/>
          <p:nvPr/>
        </p:nvPicPr>
        <p:blipFill rotWithShape="1">
          <a:blip r:embed="rId5">
            <a:alphaModFix/>
          </a:blip>
          <a:srcRect l="11488" r="7943" b="18738"/>
          <a:stretch/>
        </p:blipFill>
        <p:spPr>
          <a:xfrm>
            <a:off x="5207233" y="2106767"/>
            <a:ext cx="6540896" cy="3494200"/>
          </a:xfrm>
          <a:prstGeom prst="rect">
            <a:avLst/>
          </a:prstGeom>
          <a:noFill/>
          <a:ln>
            <a:noFill/>
          </a:ln>
        </p:spPr>
      </p:pic>
      <p:sp>
        <p:nvSpPr>
          <p:cNvPr id="11" name="Slide Number Placeholder 2">
            <a:extLst>
              <a:ext uri="{FF2B5EF4-FFF2-40B4-BE49-F238E27FC236}">
                <a16:creationId xmlns:a16="http://schemas.microsoft.com/office/drawing/2014/main" id="{839C62D1-194E-4BCB-94B8-466A86973622}"/>
              </a:ext>
            </a:extLst>
          </p:cNvPr>
          <p:cNvSpPr txBox="1">
            <a:spLocks/>
          </p:cNvSpPr>
          <p:nvPr/>
        </p:nvSpPr>
        <p:spPr>
          <a:xfrm>
            <a:off x="833388" y="6356351"/>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solidFill>
                  <a:srgbClr val="E83E1D"/>
                </a:solidFill>
                <a:latin typeface="Montserrat"/>
              </a:rPr>
              <a:pPr/>
              <a:t>21</a:t>
            </a:fld>
            <a:endParaRPr lang="en-US" sz="1200" dirty="0">
              <a:solidFill>
                <a:srgbClr val="E83E1D"/>
              </a:solidFill>
              <a:latin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a:spLocks noGrp="1"/>
          </p:cNvSpPr>
          <p:nvPr>
            <p:ph type="title"/>
          </p:nvPr>
        </p:nvSpPr>
        <p:spPr>
          <a:xfrm>
            <a:off x="362367" y="159866"/>
            <a:ext cx="10299200" cy="447600"/>
          </a:xfrm>
          <a:prstGeom prst="rect">
            <a:avLst/>
          </a:prstGeom>
          <a:noFill/>
          <a:ln>
            <a:noFill/>
          </a:ln>
        </p:spPr>
        <p:txBody>
          <a:bodyPr spcFirstLastPara="1" vert="horz" wrap="square" lIns="91433" tIns="45700" rIns="91433" bIns="45700" rtlCol="0" anchor="t" anchorCtr="0">
            <a:noAutofit/>
          </a:bodyPr>
          <a:lstStyle/>
          <a:p>
            <a:pPr>
              <a:spcBef>
                <a:spcPts val="0"/>
              </a:spcBef>
              <a:buClr>
                <a:schemeClr val="lt1"/>
              </a:buClr>
              <a:buSzPts val="2300"/>
            </a:pPr>
            <a:r>
              <a:rPr lang="en" sz="2000" b="1" dirty="0">
                <a:latin typeface="Montserrat"/>
                <a:ea typeface="Montserrat"/>
                <a:cs typeface="Montserrat"/>
                <a:sym typeface="Montserrat"/>
              </a:rPr>
              <a:t>Designers &amp; Builders often create </a:t>
            </a:r>
            <a:br>
              <a:rPr lang="en" sz="2000" b="1" dirty="0">
                <a:latin typeface="Montserrat"/>
                <a:ea typeface="Montserrat"/>
                <a:cs typeface="Montserrat"/>
                <a:sym typeface="Montserrat"/>
              </a:rPr>
            </a:br>
            <a:r>
              <a:rPr lang="en" sz="2000" b="1" dirty="0">
                <a:latin typeface="Montserrat"/>
                <a:ea typeface="Montserrat"/>
                <a:cs typeface="Montserrat"/>
                <a:sym typeface="Montserrat"/>
              </a:rPr>
              <a:t>Undesirable Architectural Features on Accident</a:t>
            </a:r>
            <a:endParaRPr sz="2000" b="1" dirty="0">
              <a:latin typeface="Montserrat"/>
              <a:ea typeface="Montserrat"/>
              <a:cs typeface="Montserrat"/>
              <a:sym typeface="Montserrat"/>
            </a:endParaRPr>
          </a:p>
        </p:txBody>
      </p:sp>
      <p:pic>
        <p:nvPicPr>
          <p:cNvPr id="163" name="Google Shape;163;p27"/>
          <p:cNvPicPr preferRelativeResize="0"/>
          <p:nvPr/>
        </p:nvPicPr>
        <p:blipFill>
          <a:blip r:embed="rId3">
            <a:alphaModFix/>
          </a:blip>
          <a:stretch>
            <a:fillRect/>
          </a:stretch>
        </p:blipFill>
        <p:spPr>
          <a:xfrm>
            <a:off x="174467" y="1155834"/>
            <a:ext cx="6610568" cy="3474167"/>
          </a:xfrm>
          <a:prstGeom prst="rect">
            <a:avLst/>
          </a:prstGeom>
          <a:noFill/>
          <a:ln>
            <a:noFill/>
          </a:ln>
        </p:spPr>
      </p:pic>
      <p:sp>
        <p:nvSpPr>
          <p:cNvPr id="164" name="Google Shape;164;p27"/>
          <p:cNvSpPr txBox="1"/>
          <p:nvPr/>
        </p:nvSpPr>
        <p:spPr>
          <a:xfrm>
            <a:off x="174467" y="4683867"/>
            <a:ext cx="6610568" cy="9260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srgbClr val="E83E1D"/>
                </a:solidFill>
                <a:effectLst/>
                <a:uLnTx/>
                <a:uFillTx/>
                <a:latin typeface="Montserrat"/>
                <a:ea typeface="Montserrat"/>
                <a:cs typeface="Montserrat"/>
                <a:sym typeface="Montserrat"/>
              </a:rPr>
              <a:t>Black Shade Material behind Window Glass </a:t>
            </a:r>
            <a:endParaRPr kumimoji="0" sz="1800" b="0" i="0" u="none" strike="noStrike" kern="1200" cap="none" spc="0" normalizeH="0" baseline="0" noProof="0" dirty="0">
              <a:ln>
                <a:noFill/>
              </a:ln>
              <a:solidFill>
                <a:srgbClr val="E83E1D"/>
              </a:solidFill>
              <a:effectLst/>
              <a:uLnTx/>
              <a:uFillTx/>
              <a:latin typeface="Montserrat"/>
              <a:ea typeface="Montserrat"/>
              <a:cs typeface="Montserrat"/>
              <a:sym typeface="Montserra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rgbClr val="E83E1D"/>
                </a:solidFill>
                <a:effectLst/>
                <a:uLnTx/>
                <a:uFillTx/>
                <a:latin typeface="Montserrat"/>
                <a:ea typeface="Montserrat"/>
                <a:cs typeface="Montserrat"/>
                <a:sym typeface="Montserrat"/>
              </a:rPr>
              <a:t> acts as a Trombe Wall</a:t>
            </a:r>
            <a:r>
              <a:rPr kumimoji="0" lang="en" sz="1800" b="0" i="0" u="none" strike="noStrike" kern="1200" cap="none" spc="0" normalizeH="0" baseline="0" noProof="0" dirty="0">
                <a:ln>
                  <a:noFill/>
                </a:ln>
                <a:solidFill>
                  <a:srgbClr val="E83E1D"/>
                </a:solidFill>
                <a:effectLst/>
                <a:uLnTx/>
                <a:uFillTx/>
                <a:latin typeface="Montserrat"/>
                <a:ea typeface="Montserrat"/>
                <a:cs typeface="Montserrat"/>
                <a:sym typeface="Montserrat"/>
              </a:rPr>
              <a:t> </a:t>
            </a:r>
            <a:endParaRPr kumimoji="0" sz="1800" b="0" i="0" u="none" strike="noStrike" kern="1200" cap="none" spc="0" normalizeH="0" baseline="0" noProof="0" dirty="0">
              <a:ln>
                <a:noFill/>
              </a:ln>
              <a:solidFill>
                <a:srgbClr val="E83E1D"/>
              </a:solidFill>
              <a:effectLst/>
              <a:uLnTx/>
              <a:uFillTx/>
              <a:latin typeface="Montserrat"/>
              <a:ea typeface="Montserrat"/>
              <a:cs typeface="Montserrat"/>
              <a:sym typeface="Montserra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srgbClr val="E83E1D"/>
                </a:solidFill>
                <a:effectLst/>
                <a:uLnTx/>
                <a:uFillTx/>
                <a:latin typeface="Montserrat"/>
                <a:ea typeface="Montserrat"/>
                <a:cs typeface="Montserrat"/>
                <a:sym typeface="Montserrat"/>
              </a:rPr>
              <a:t>- </a:t>
            </a:r>
            <a:endParaRPr kumimoji="0" sz="1800" b="0" i="0" u="none" strike="noStrike" kern="1200" cap="none" spc="0" normalizeH="0" baseline="0" noProof="0" dirty="0">
              <a:ln>
                <a:noFill/>
              </a:ln>
              <a:solidFill>
                <a:srgbClr val="E83E1D"/>
              </a:solidFill>
              <a:effectLst/>
              <a:uLnTx/>
              <a:uFillTx/>
              <a:latin typeface="Montserrat"/>
              <a:ea typeface="Montserrat"/>
              <a:cs typeface="Montserrat"/>
              <a:sym typeface="Montserra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srgbClr val="E83E1D"/>
                </a:solidFill>
                <a:effectLst/>
                <a:uLnTx/>
                <a:uFillTx/>
                <a:latin typeface="Montserrat"/>
                <a:ea typeface="Montserrat"/>
                <a:cs typeface="Montserrat"/>
                <a:sym typeface="Montserrat"/>
              </a:rPr>
              <a:t>Heating the Building... even when it is not desired</a:t>
            </a:r>
            <a:endParaRPr kumimoji="0" sz="1800" b="0" i="0" u="none" strike="noStrike" kern="1200" cap="none" spc="0" normalizeH="0" baseline="0" noProof="0" dirty="0">
              <a:ln>
                <a:noFill/>
              </a:ln>
              <a:solidFill>
                <a:srgbClr val="E83E1D"/>
              </a:solidFill>
              <a:effectLst/>
              <a:uLnTx/>
              <a:uFillTx/>
              <a:latin typeface="Montserrat"/>
              <a:ea typeface="Montserrat"/>
              <a:cs typeface="Montserrat"/>
              <a:sym typeface="Montserrat"/>
            </a:endParaRPr>
          </a:p>
        </p:txBody>
      </p:sp>
      <p:pic>
        <p:nvPicPr>
          <p:cNvPr id="165" name="Google Shape;165;p27"/>
          <p:cNvPicPr preferRelativeResize="0"/>
          <p:nvPr/>
        </p:nvPicPr>
        <p:blipFill>
          <a:blip r:embed="rId4">
            <a:alphaModFix/>
          </a:blip>
          <a:stretch>
            <a:fillRect/>
          </a:stretch>
        </p:blipFill>
        <p:spPr>
          <a:xfrm>
            <a:off x="7254934" y="1155832"/>
            <a:ext cx="4063765" cy="3870768"/>
          </a:xfrm>
          <a:prstGeom prst="rect">
            <a:avLst/>
          </a:prstGeom>
          <a:noFill/>
          <a:ln>
            <a:noFill/>
          </a:ln>
        </p:spPr>
      </p:pic>
      <p:sp>
        <p:nvSpPr>
          <p:cNvPr id="166" name="Google Shape;166;p27"/>
          <p:cNvSpPr txBox="1"/>
          <p:nvPr/>
        </p:nvSpPr>
        <p:spPr>
          <a:xfrm>
            <a:off x="7254933" y="5026600"/>
            <a:ext cx="4422000" cy="8456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0" i="0" u="none" strike="noStrike" kern="1200" cap="none" spc="0" normalizeH="0" baseline="0" noProof="0" dirty="0">
                <a:ln>
                  <a:noFill/>
                </a:ln>
                <a:solidFill>
                  <a:srgbClr val="E83E1D"/>
                </a:solidFill>
                <a:effectLst/>
                <a:uLnTx/>
                <a:uFillTx/>
                <a:latin typeface="Montserrat"/>
                <a:ea typeface="Montserrat"/>
                <a:cs typeface="Montserrat"/>
                <a:sym typeface="Montserrat"/>
              </a:rPr>
              <a:t>A Green House… In the Desert! </a:t>
            </a:r>
            <a:endParaRPr kumimoji="0" sz="2000" b="0" i="0" u="none" strike="noStrike" kern="1200" cap="none" spc="0" normalizeH="0" baseline="0" noProof="0" dirty="0">
              <a:ln>
                <a:noFill/>
              </a:ln>
              <a:solidFill>
                <a:srgbClr val="E83E1D"/>
              </a:solidFill>
              <a:effectLst/>
              <a:uLnTx/>
              <a:uFillTx/>
              <a:latin typeface="Montserrat"/>
              <a:ea typeface="Montserrat"/>
              <a:cs typeface="Montserrat"/>
              <a:sym typeface="Montserrat"/>
            </a:endParaRPr>
          </a:p>
        </p:txBody>
      </p:sp>
      <p:pic>
        <p:nvPicPr>
          <p:cNvPr id="167" name="Google Shape;167;p27"/>
          <p:cNvPicPr preferRelativeResize="0"/>
          <p:nvPr/>
        </p:nvPicPr>
        <p:blipFill>
          <a:blip r:embed="rId5">
            <a:alphaModFix/>
          </a:blip>
          <a:stretch>
            <a:fillRect/>
          </a:stretch>
        </p:blipFill>
        <p:spPr>
          <a:xfrm>
            <a:off x="8259839" y="1064850"/>
            <a:ext cx="1927260" cy="282033"/>
          </a:xfrm>
          <a:prstGeom prst="rect">
            <a:avLst/>
          </a:prstGeom>
          <a:noFill/>
          <a:ln>
            <a:noFill/>
          </a:ln>
        </p:spPr>
      </p:pic>
      <p:sp>
        <p:nvSpPr>
          <p:cNvPr id="168" name="Google Shape;168;p27"/>
          <p:cNvSpPr txBox="1"/>
          <p:nvPr/>
        </p:nvSpPr>
        <p:spPr>
          <a:xfrm>
            <a:off x="8004467" y="1623000"/>
            <a:ext cx="3978000" cy="4640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83E1D"/>
              </a:solidFill>
              <a:effectLst/>
              <a:uLnTx/>
              <a:uFillTx/>
              <a:latin typeface="Montserrat"/>
              <a:ea typeface="Montserrat"/>
              <a:cs typeface="Montserrat"/>
              <a:sym typeface="Montserrat"/>
            </a:endParaRPr>
          </a:p>
        </p:txBody>
      </p:sp>
      <p:sp>
        <p:nvSpPr>
          <p:cNvPr id="10" name="Slide Number Placeholder 3">
            <a:extLst>
              <a:ext uri="{FF2B5EF4-FFF2-40B4-BE49-F238E27FC236}">
                <a16:creationId xmlns:a16="http://schemas.microsoft.com/office/drawing/2014/main" id="{FAEE4644-D9EC-4F17-8956-FBB885C64F17}"/>
              </a:ext>
            </a:extLst>
          </p:cNvPr>
          <p:cNvSpPr txBox="1">
            <a:spLocks/>
          </p:cNvSpPr>
          <p:nvPr/>
        </p:nvSpPr>
        <p:spPr>
          <a:xfrm>
            <a:off x="833388" y="6356351"/>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solidFill>
                  <a:srgbClr val="E83E1D"/>
                </a:solidFill>
                <a:latin typeface="Montserrat"/>
              </a:rPr>
              <a:pPr/>
              <a:t>22</a:t>
            </a:fld>
            <a:endParaRPr lang="en-US" sz="1200" dirty="0">
              <a:solidFill>
                <a:srgbClr val="E83E1D"/>
              </a:solidFill>
              <a:latin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8"/>
          <p:cNvPicPr preferRelativeResize="0"/>
          <p:nvPr/>
        </p:nvPicPr>
        <p:blipFill rotWithShape="1">
          <a:blip r:embed="rId3">
            <a:alphaModFix/>
          </a:blip>
          <a:srcRect r="14022"/>
          <a:stretch/>
        </p:blipFill>
        <p:spPr>
          <a:xfrm>
            <a:off x="3871833" y="944601"/>
            <a:ext cx="8320168" cy="5140903"/>
          </a:xfrm>
          <a:prstGeom prst="rect">
            <a:avLst/>
          </a:prstGeom>
          <a:noFill/>
          <a:ln>
            <a:noFill/>
          </a:ln>
        </p:spPr>
      </p:pic>
      <p:sp>
        <p:nvSpPr>
          <p:cNvPr id="174" name="Google Shape;174;p28"/>
          <p:cNvSpPr txBox="1">
            <a:spLocks noGrp="1"/>
          </p:cNvSpPr>
          <p:nvPr>
            <p:ph type="title"/>
          </p:nvPr>
        </p:nvSpPr>
        <p:spPr>
          <a:xfrm>
            <a:off x="833399" y="277792"/>
            <a:ext cx="7709709" cy="447600"/>
          </a:xfrm>
          <a:prstGeom prst="rect">
            <a:avLst/>
          </a:prstGeom>
          <a:noFill/>
          <a:ln>
            <a:noFill/>
          </a:ln>
        </p:spPr>
        <p:txBody>
          <a:bodyPr spcFirstLastPara="1" vert="horz" wrap="square" lIns="91433" tIns="45700" rIns="91433" bIns="45700" rtlCol="0" anchor="t" anchorCtr="0">
            <a:noAutofit/>
          </a:bodyPr>
          <a:lstStyle/>
          <a:p>
            <a:pPr>
              <a:spcBef>
                <a:spcPts val="0"/>
              </a:spcBef>
              <a:buClr>
                <a:schemeClr val="lt1"/>
              </a:buClr>
              <a:buSzPts val="2300"/>
            </a:pPr>
            <a:r>
              <a:rPr lang="en" sz="2400" dirty="0"/>
              <a:t>Poorly Guided Efforts can become a </a:t>
            </a:r>
            <a:r>
              <a:rPr lang="en" sz="2400" b="1" dirty="0">
                <a:latin typeface="Montserrat"/>
                <a:ea typeface="Montserrat"/>
                <a:cs typeface="Montserrat"/>
                <a:sym typeface="Montserrat"/>
              </a:rPr>
              <a:t>Recipe For Disaster</a:t>
            </a:r>
            <a:endParaRPr sz="2400" b="1" dirty="0">
              <a:latin typeface="Montserrat"/>
              <a:ea typeface="Montserrat"/>
              <a:cs typeface="Montserrat"/>
              <a:sym typeface="Montserrat"/>
            </a:endParaRPr>
          </a:p>
        </p:txBody>
      </p:sp>
      <p:sp>
        <p:nvSpPr>
          <p:cNvPr id="176" name="Google Shape;176;p28"/>
          <p:cNvSpPr txBox="1"/>
          <p:nvPr/>
        </p:nvSpPr>
        <p:spPr>
          <a:xfrm>
            <a:off x="81535" y="1280467"/>
            <a:ext cx="3865200" cy="4508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srgbClr val="E83E1D"/>
                </a:solidFill>
                <a:effectLst/>
                <a:uLnTx/>
                <a:uFillTx/>
                <a:latin typeface="Montserrat"/>
                <a:ea typeface="Montserrat"/>
                <a:cs typeface="Montserrat"/>
                <a:sym typeface="Montserrat"/>
              </a:rPr>
              <a:t>7,000 Sq. Ft. Residence in Beverly Hills, California</a:t>
            </a:r>
            <a:endParaRPr kumimoji="0" sz="2000" b="1" i="0" u="none" strike="noStrike" kern="1200" cap="none" spc="0" normalizeH="0" baseline="0" noProof="0" dirty="0">
              <a:ln>
                <a:noFill/>
              </a:ln>
              <a:solidFill>
                <a:srgbClr val="E83E1D"/>
              </a:solidFill>
              <a:effectLst/>
              <a:uLnTx/>
              <a:uFillTx/>
              <a:latin typeface="Montserrat"/>
              <a:ea typeface="Montserrat"/>
              <a:cs typeface="Montserrat"/>
              <a:sym typeface="Montserrat"/>
            </a:endParaRPr>
          </a:p>
        </p:txBody>
      </p:sp>
      <p:sp>
        <p:nvSpPr>
          <p:cNvPr id="177" name="Google Shape;177;p28"/>
          <p:cNvSpPr txBox="1"/>
          <p:nvPr/>
        </p:nvSpPr>
        <p:spPr>
          <a:xfrm>
            <a:off x="487535" y="2401467"/>
            <a:ext cx="3053200" cy="3764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D7D7D7">
                    <a:lumMod val="25000"/>
                  </a:srgbClr>
                </a:solidFill>
                <a:effectLst/>
                <a:uLnTx/>
                <a:uFillTx/>
                <a:latin typeface="Montserrat"/>
                <a:ea typeface="Montserrat"/>
                <a:cs typeface="Montserrat"/>
                <a:sym typeface="Montserrat"/>
              </a:rPr>
              <a:t>Design Team did NOT</a:t>
            </a:r>
            <a:endParaRPr kumimoji="0" sz="1600" b="0" i="0" u="none" strike="noStrike" kern="1200" cap="none" spc="0" normalizeH="0" baseline="0" noProof="0" dirty="0">
              <a:ln>
                <a:noFill/>
              </a:ln>
              <a:solidFill>
                <a:srgbClr val="D7D7D7">
                  <a:lumMod val="25000"/>
                </a:srgbClr>
              </a:solidFill>
              <a:effectLst/>
              <a:uLnTx/>
              <a:uFillTx/>
              <a:latin typeface="Montserrat"/>
              <a:ea typeface="Montserrat"/>
              <a:cs typeface="Montserrat"/>
              <a:sym typeface="Montserrat"/>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D7D7D7">
                    <a:lumMod val="25000"/>
                  </a:srgbClr>
                </a:solidFill>
                <a:effectLst/>
                <a:uLnTx/>
                <a:uFillTx/>
                <a:latin typeface="Montserrat"/>
                <a:ea typeface="Montserrat"/>
                <a:cs typeface="Montserrat"/>
                <a:sym typeface="Montserrat"/>
              </a:rPr>
              <a:t>Understand Energy as it relates to glass</a:t>
            </a:r>
            <a:endParaRPr kumimoji="0" sz="1600" b="0" i="0" u="none" strike="noStrike" kern="1200" cap="none" spc="0" normalizeH="0" baseline="0" noProof="0" dirty="0">
              <a:ln>
                <a:noFill/>
              </a:ln>
              <a:solidFill>
                <a:srgbClr val="D7D7D7">
                  <a:lumMod val="25000"/>
                </a:srgbClr>
              </a:solidFill>
              <a:effectLst/>
              <a:uLnTx/>
              <a:uFillTx/>
              <a:latin typeface="Montserrat"/>
              <a:ea typeface="Montserrat"/>
              <a:cs typeface="Montserrat"/>
              <a:sym typeface="Montserrat"/>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 sz="1600" b="1" i="0" u="none" strike="noStrike" kern="1200" cap="none" spc="0" normalizeH="0" baseline="0" noProof="0" dirty="0">
                <a:ln>
                  <a:noFill/>
                </a:ln>
                <a:solidFill>
                  <a:srgbClr val="D7D7D7">
                    <a:lumMod val="25000"/>
                  </a:srgbClr>
                </a:solidFill>
                <a:effectLst/>
                <a:uLnTx/>
                <a:uFillTx/>
                <a:latin typeface="Montserrat"/>
                <a:ea typeface="Montserrat"/>
                <a:cs typeface="Montserrat"/>
                <a:sym typeface="Montserrat"/>
              </a:rPr>
              <a:t>+</a:t>
            </a:r>
            <a:endParaRPr kumimoji="0" sz="1600" b="1" i="0" u="none" strike="noStrike" kern="1200" cap="none" spc="0" normalizeH="0" baseline="0" noProof="0" dirty="0">
              <a:ln>
                <a:noFill/>
              </a:ln>
              <a:solidFill>
                <a:srgbClr val="D7D7D7">
                  <a:lumMod val="25000"/>
                </a:srgbClr>
              </a:solidFill>
              <a:effectLst/>
              <a:uLnTx/>
              <a:uFillTx/>
              <a:latin typeface="Montserrat"/>
              <a:ea typeface="Montserrat"/>
              <a:cs typeface="Montserrat"/>
              <a:sym typeface="Montserrat"/>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D7D7D7">
                    <a:lumMod val="25000"/>
                  </a:srgbClr>
                </a:solidFill>
                <a:effectLst/>
                <a:uLnTx/>
                <a:uFillTx/>
                <a:latin typeface="Montserrat"/>
                <a:ea typeface="Montserrat"/>
                <a:cs typeface="Montserrat"/>
                <a:sym typeface="Montserrat"/>
              </a:rPr>
              <a:t>Wrong Glass was Ordered and Installed</a:t>
            </a:r>
            <a:endParaRPr kumimoji="0" sz="1600" b="0" i="0" u="none" strike="noStrike" kern="1200" cap="none" spc="0" normalizeH="0" baseline="0" noProof="0" dirty="0">
              <a:ln>
                <a:noFill/>
              </a:ln>
              <a:solidFill>
                <a:srgbClr val="D7D7D7">
                  <a:lumMod val="25000"/>
                </a:srgbClr>
              </a:solidFill>
              <a:effectLst/>
              <a:uLnTx/>
              <a:uFillTx/>
              <a:latin typeface="Montserrat"/>
              <a:ea typeface="Montserrat"/>
              <a:cs typeface="Montserrat"/>
              <a:sym typeface="Montserrat"/>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 sz="1600" b="1" i="0" u="none" strike="noStrike" kern="1200" cap="none" spc="0" normalizeH="0" baseline="0" noProof="0" dirty="0">
                <a:ln>
                  <a:noFill/>
                </a:ln>
                <a:solidFill>
                  <a:srgbClr val="D7D7D7">
                    <a:lumMod val="25000"/>
                  </a:srgbClr>
                </a:solidFill>
                <a:effectLst/>
                <a:uLnTx/>
                <a:uFillTx/>
                <a:latin typeface="Montserrat"/>
                <a:ea typeface="Montserrat"/>
                <a:cs typeface="Montserrat"/>
                <a:sym typeface="Montserrat"/>
              </a:rPr>
              <a:t>+</a:t>
            </a:r>
            <a:endParaRPr kumimoji="0" sz="1600" b="1" i="0" u="none" strike="noStrike" kern="1200" cap="none" spc="0" normalizeH="0" baseline="0" noProof="0" dirty="0">
              <a:ln>
                <a:noFill/>
              </a:ln>
              <a:solidFill>
                <a:srgbClr val="D7D7D7">
                  <a:lumMod val="25000"/>
                </a:srgbClr>
              </a:solidFill>
              <a:effectLst/>
              <a:uLnTx/>
              <a:uFillTx/>
              <a:latin typeface="Montserrat"/>
              <a:ea typeface="Montserrat"/>
              <a:cs typeface="Montserrat"/>
              <a:sym typeface="Montserrat"/>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D7D7D7">
                    <a:lumMod val="25000"/>
                  </a:srgbClr>
                </a:solidFill>
                <a:effectLst/>
                <a:uLnTx/>
                <a:uFillTx/>
                <a:latin typeface="Montserrat"/>
                <a:ea typeface="Montserrat"/>
                <a:cs typeface="Montserrat"/>
                <a:sym typeface="Montserrat"/>
              </a:rPr>
              <a:t>Inappropriate Shading Material Specified</a:t>
            </a:r>
            <a:endParaRPr kumimoji="0" sz="1600" b="0" i="0" u="none" strike="noStrike" kern="1200" cap="none" spc="0" normalizeH="0" baseline="0" noProof="0" dirty="0">
              <a:ln>
                <a:noFill/>
              </a:ln>
              <a:solidFill>
                <a:srgbClr val="D7D7D7">
                  <a:lumMod val="25000"/>
                </a:srgbClr>
              </a:solidFill>
              <a:effectLst/>
              <a:uLnTx/>
              <a:uFillTx/>
              <a:latin typeface="Montserrat"/>
              <a:ea typeface="Montserrat"/>
              <a:cs typeface="Montserrat"/>
              <a:sym typeface="Montserrat"/>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 sz="1600" b="1" i="0" u="none" strike="noStrike" kern="1200" cap="none" spc="0" normalizeH="0" baseline="0" noProof="0" dirty="0">
                <a:ln>
                  <a:noFill/>
                </a:ln>
                <a:solidFill>
                  <a:srgbClr val="D7D7D7">
                    <a:lumMod val="25000"/>
                  </a:srgbClr>
                </a:solidFill>
                <a:effectLst/>
                <a:uLnTx/>
                <a:uFillTx/>
                <a:latin typeface="Montserrat"/>
                <a:ea typeface="Montserrat"/>
                <a:cs typeface="Montserrat"/>
                <a:sym typeface="Montserrat"/>
              </a:rPr>
              <a:t>=</a:t>
            </a:r>
            <a:endParaRPr kumimoji="0" sz="1600" b="1" i="0" u="none" strike="noStrike" kern="1200" cap="none" spc="0" normalizeH="0" baseline="0" noProof="0" dirty="0">
              <a:ln>
                <a:noFill/>
              </a:ln>
              <a:solidFill>
                <a:srgbClr val="D7D7D7">
                  <a:lumMod val="25000"/>
                </a:srgbClr>
              </a:solidFill>
              <a:effectLst/>
              <a:uLnTx/>
              <a:uFillTx/>
              <a:latin typeface="Montserrat"/>
              <a:ea typeface="Montserrat"/>
              <a:cs typeface="Montserrat"/>
              <a:sym typeface="Montserrat"/>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D7D7D7">
                    <a:lumMod val="25000"/>
                  </a:srgbClr>
                </a:solidFill>
                <a:effectLst/>
                <a:uLnTx/>
                <a:uFillTx/>
                <a:latin typeface="Montserrat"/>
                <a:ea typeface="Montserrat"/>
                <a:cs typeface="Montserrat"/>
                <a:sym typeface="Montserrat"/>
              </a:rPr>
              <a:t>Home was completely</a:t>
            </a:r>
            <a:endParaRPr kumimoji="0" sz="1600" b="0" i="0" u="none" strike="noStrike" kern="1200" cap="none" spc="0" normalizeH="0" baseline="0" noProof="0" dirty="0">
              <a:ln>
                <a:noFill/>
              </a:ln>
              <a:solidFill>
                <a:srgbClr val="D7D7D7">
                  <a:lumMod val="25000"/>
                </a:srgbClr>
              </a:solidFill>
              <a:effectLst/>
              <a:uLnTx/>
              <a:uFillTx/>
              <a:latin typeface="Montserrat"/>
              <a:ea typeface="Montserrat"/>
              <a:cs typeface="Montserrat"/>
              <a:sym typeface="Montserrat"/>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D7D7D7">
                    <a:lumMod val="25000"/>
                  </a:srgbClr>
                </a:solidFill>
                <a:effectLst/>
                <a:uLnTx/>
                <a:uFillTx/>
                <a:latin typeface="Montserrat"/>
                <a:ea typeface="Montserrat"/>
                <a:cs typeface="Montserrat"/>
                <a:sym typeface="Montserrat"/>
              </a:rPr>
              <a:t>Uninhabitable</a:t>
            </a:r>
            <a:endParaRPr kumimoji="0" sz="1600" b="0" i="0" u="none" strike="noStrike" kern="1200" cap="none" spc="0" normalizeH="0" baseline="0" noProof="0" dirty="0">
              <a:ln>
                <a:noFill/>
              </a:ln>
              <a:solidFill>
                <a:srgbClr val="D7D7D7">
                  <a:lumMod val="25000"/>
                </a:srgbClr>
              </a:solidFill>
              <a:effectLst/>
              <a:uLnTx/>
              <a:uFillTx/>
              <a:latin typeface="Montserrat"/>
              <a:ea typeface="Montserrat"/>
              <a:cs typeface="Montserrat"/>
              <a:sym typeface="Montserrat"/>
            </a:endParaRPr>
          </a:p>
        </p:txBody>
      </p:sp>
      <p:sp>
        <p:nvSpPr>
          <p:cNvPr id="7" name="Slide Number Placeholder 2">
            <a:extLst>
              <a:ext uri="{FF2B5EF4-FFF2-40B4-BE49-F238E27FC236}">
                <a16:creationId xmlns:a16="http://schemas.microsoft.com/office/drawing/2014/main" id="{509AFE07-CE0F-4FC9-8817-159894C7E42C}"/>
              </a:ext>
            </a:extLst>
          </p:cNvPr>
          <p:cNvSpPr txBox="1">
            <a:spLocks/>
          </p:cNvSpPr>
          <p:nvPr/>
        </p:nvSpPr>
        <p:spPr>
          <a:xfrm>
            <a:off x="833388" y="6356351"/>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solidFill>
                  <a:srgbClr val="E83E1D"/>
                </a:solidFill>
                <a:latin typeface="Montserrat"/>
              </a:rPr>
              <a:pPr/>
              <a:t>23</a:t>
            </a:fld>
            <a:endParaRPr lang="en-US" sz="1200" dirty="0">
              <a:solidFill>
                <a:srgbClr val="E83E1D"/>
              </a:solidFill>
              <a:latin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a:xfrm>
            <a:off x="839799" y="284592"/>
            <a:ext cx="8932800" cy="447600"/>
          </a:xfrm>
          <a:prstGeom prst="rect">
            <a:avLst/>
          </a:prstGeom>
          <a:noFill/>
          <a:ln>
            <a:noFill/>
          </a:ln>
        </p:spPr>
        <p:txBody>
          <a:bodyPr spcFirstLastPara="1" vert="horz" wrap="square" lIns="91433" tIns="45700" rIns="91433" bIns="45700" rtlCol="0" anchor="t" anchorCtr="0">
            <a:noAutofit/>
          </a:bodyPr>
          <a:lstStyle/>
          <a:p>
            <a:pPr>
              <a:spcBef>
                <a:spcPts val="0"/>
              </a:spcBef>
              <a:buClr>
                <a:schemeClr val="lt1"/>
              </a:buClr>
              <a:buSzPts val="2300"/>
            </a:pPr>
            <a:r>
              <a:rPr lang="en" sz="2400" dirty="0"/>
              <a:t>How do we </a:t>
            </a:r>
            <a:r>
              <a:rPr lang="en" sz="2400" b="1" dirty="0">
                <a:latin typeface="Montserrat"/>
                <a:ea typeface="Montserrat"/>
                <a:cs typeface="Montserrat"/>
                <a:sym typeface="Montserrat"/>
              </a:rPr>
              <a:t>fix </a:t>
            </a:r>
            <a:r>
              <a:rPr lang="en" sz="2400" dirty="0"/>
              <a:t>a home such as the Beverly Hills Residence?</a:t>
            </a:r>
            <a:endParaRPr sz="2400" dirty="0"/>
          </a:p>
        </p:txBody>
      </p:sp>
      <p:sp>
        <p:nvSpPr>
          <p:cNvPr id="184" name="Google Shape;184;p29"/>
          <p:cNvSpPr txBox="1"/>
          <p:nvPr/>
        </p:nvSpPr>
        <p:spPr>
          <a:xfrm>
            <a:off x="288533" y="1120633"/>
            <a:ext cx="5905200" cy="39860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rgbClr val="E83E1D"/>
                </a:solidFill>
                <a:effectLst/>
                <a:uLnTx/>
                <a:uFillTx/>
                <a:latin typeface="Montserrat"/>
                <a:ea typeface="Montserrat"/>
                <a:cs typeface="Montserrat"/>
                <a:sym typeface="Montserrat"/>
              </a:rPr>
              <a:t>First… </a:t>
            </a:r>
            <a:r>
              <a:rPr kumimoji="0" lang="en" sz="1800" b="0" i="0" u="none" strike="noStrike" kern="1200" cap="none" spc="0" normalizeH="0" baseline="0" noProof="0" dirty="0">
                <a:ln>
                  <a:noFill/>
                </a:ln>
                <a:solidFill>
                  <a:srgbClr val="E83E1D"/>
                </a:solidFill>
                <a:effectLst/>
                <a:uLnTx/>
                <a:uFillTx/>
                <a:latin typeface="Montserrat"/>
                <a:ea typeface="Montserrat"/>
                <a:cs typeface="Montserrat"/>
                <a:sym typeface="Montserrat"/>
              </a:rPr>
              <a:t>We must understand the principles of Light and Heat through glass</a:t>
            </a:r>
            <a:endParaRPr kumimoji="0" sz="1800" b="0" i="0" u="none" strike="noStrike" kern="1200" cap="none" spc="0" normalizeH="0" baseline="0" noProof="0" dirty="0">
              <a:ln>
                <a:noFill/>
              </a:ln>
              <a:solidFill>
                <a:srgbClr val="E83E1D"/>
              </a:solidFill>
              <a:effectLst/>
              <a:uLnTx/>
              <a:uFillTx/>
              <a:latin typeface="Montserrat"/>
              <a:ea typeface="Montserrat"/>
              <a:cs typeface="Montserrat"/>
              <a:sym typeface="Montserrat"/>
            </a:endParaRPr>
          </a:p>
        </p:txBody>
      </p:sp>
      <p:pic>
        <p:nvPicPr>
          <p:cNvPr id="185" name="Google Shape;185;p29"/>
          <p:cNvPicPr preferRelativeResize="0"/>
          <p:nvPr/>
        </p:nvPicPr>
        <p:blipFill>
          <a:blip r:embed="rId3">
            <a:alphaModFix/>
          </a:blip>
          <a:stretch>
            <a:fillRect/>
          </a:stretch>
        </p:blipFill>
        <p:spPr>
          <a:xfrm>
            <a:off x="6942834" y="1066933"/>
            <a:ext cx="4516764" cy="2403528"/>
          </a:xfrm>
          <a:prstGeom prst="rect">
            <a:avLst/>
          </a:prstGeom>
          <a:noFill/>
          <a:ln>
            <a:noFill/>
          </a:ln>
        </p:spPr>
      </p:pic>
      <p:pic>
        <p:nvPicPr>
          <p:cNvPr id="186" name="Google Shape;186;p29"/>
          <p:cNvPicPr preferRelativeResize="0"/>
          <p:nvPr/>
        </p:nvPicPr>
        <p:blipFill rotWithShape="1">
          <a:blip r:embed="rId4">
            <a:alphaModFix/>
          </a:blip>
          <a:srcRect r="16624"/>
          <a:stretch/>
        </p:blipFill>
        <p:spPr>
          <a:xfrm>
            <a:off x="127267" y="2107034"/>
            <a:ext cx="6072463" cy="3863501"/>
          </a:xfrm>
          <a:prstGeom prst="rect">
            <a:avLst/>
          </a:prstGeom>
          <a:noFill/>
          <a:ln>
            <a:noFill/>
          </a:ln>
        </p:spPr>
      </p:pic>
      <p:pic>
        <p:nvPicPr>
          <p:cNvPr id="187" name="Google Shape;187;p29"/>
          <p:cNvPicPr preferRelativeResize="0"/>
          <p:nvPr/>
        </p:nvPicPr>
        <p:blipFill>
          <a:blip r:embed="rId5">
            <a:alphaModFix/>
          </a:blip>
          <a:stretch>
            <a:fillRect/>
          </a:stretch>
        </p:blipFill>
        <p:spPr>
          <a:xfrm>
            <a:off x="6935734" y="3567000"/>
            <a:ext cx="4530956" cy="2403533"/>
          </a:xfrm>
          <a:prstGeom prst="rect">
            <a:avLst/>
          </a:prstGeom>
          <a:noFill/>
          <a:ln>
            <a:noFill/>
          </a:ln>
        </p:spPr>
      </p:pic>
      <p:sp>
        <p:nvSpPr>
          <p:cNvPr id="10" name="Slide Number Placeholder 2">
            <a:extLst>
              <a:ext uri="{FF2B5EF4-FFF2-40B4-BE49-F238E27FC236}">
                <a16:creationId xmlns:a16="http://schemas.microsoft.com/office/drawing/2014/main" id="{1B3F4135-DDDE-4AAC-84B0-BA897A3F70D1}"/>
              </a:ext>
            </a:extLst>
          </p:cNvPr>
          <p:cNvSpPr txBox="1">
            <a:spLocks/>
          </p:cNvSpPr>
          <p:nvPr/>
        </p:nvSpPr>
        <p:spPr>
          <a:xfrm>
            <a:off x="833388" y="6356351"/>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solidFill>
                  <a:srgbClr val="E83E1D"/>
                </a:solidFill>
                <a:latin typeface="Montserrat"/>
              </a:rPr>
              <a:pPr/>
              <a:t>24</a:t>
            </a:fld>
            <a:endParaRPr lang="en-US" sz="1200" dirty="0">
              <a:solidFill>
                <a:srgbClr val="E83E1D"/>
              </a:solidFill>
              <a:latin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2"/>
          <p:cNvSpPr txBox="1">
            <a:spLocks noGrp="1"/>
          </p:cNvSpPr>
          <p:nvPr>
            <p:ph type="title"/>
          </p:nvPr>
        </p:nvSpPr>
        <p:spPr>
          <a:xfrm>
            <a:off x="508967" y="167014"/>
            <a:ext cx="9066400" cy="447600"/>
          </a:xfrm>
          <a:prstGeom prst="rect">
            <a:avLst/>
          </a:prstGeom>
          <a:noFill/>
          <a:ln>
            <a:noFill/>
          </a:ln>
        </p:spPr>
        <p:txBody>
          <a:bodyPr spcFirstLastPara="1" vert="horz" wrap="square" lIns="91433" tIns="45700" rIns="91433" bIns="45700" rtlCol="0" anchor="t" anchorCtr="0">
            <a:noAutofit/>
          </a:bodyPr>
          <a:lstStyle/>
          <a:p>
            <a:pPr>
              <a:buSzPts val="2300"/>
            </a:pPr>
            <a:r>
              <a:rPr lang="en" sz="2400" dirty="0"/>
              <a:t>Variables such as </a:t>
            </a:r>
            <a:r>
              <a:rPr lang="en" sz="2400" b="1" dirty="0">
                <a:latin typeface="Montserrat"/>
                <a:ea typeface="Montserrat"/>
                <a:cs typeface="Montserrat"/>
                <a:sym typeface="Montserrat"/>
              </a:rPr>
              <a:t>Human Comfort</a:t>
            </a:r>
            <a:r>
              <a:rPr lang="en" sz="2400" dirty="0"/>
              <a:t> </a:t>
            </a:r>
            <a:br>
              <a:rPr lang="en" sz="2400" dirty="0"/>
            </a:br>
            <a:r>
              <a:rPr lang="en" sz="2400" dirty="0"/>
              <a:t>are quickly becoming more understood through data</a:t>
            </a:r>
            <a:endParaRPr sz="2400" dirty="0"/>
          </a:p>
        </p:txBody>
      </p:sp>
      <p:pic>
        <p:nvPicPr>
          <p:cNvPr id="213" name="Google Shape;213;p32"/>
          <p:cNvPicPr preferRelativeResize="0"/>
          <p:nvPr/>
        </p:nvPicPr>
        <p:blipFill rotWithShape="1">
          <a:blip r:embed="rId3">
            <a:alphaModFix/>
          </a:blip>
          <a:srcRect l="9494" t="833"/>
          <a:stretch/>
        </p:blipFill>
        <p:spPr>
          <a:xfrm>
            <a:off x="998502" y="1265142"/>
            <a:ext cx="9564995" cy="4068068"/>
          </a:xfrm>
          <a:prstGeom prst="rect">
            <a:avLst/>
          </a:prstGeom>
          <a:noFill/>
          <a:ln>
            <a:noFill/>
          </a:ln>
        </p:spPr>
      </p:pic>
      <p:sp>
        <p:nvSpPr>
          <p:cNvPr id="2" name="Rectangle 1">
            <a:extLst>
              <a:ext uri="{FF2B5EF4-FFF2-40B4-BE49-F238E27FC236}">
                <a16:creationId xmlns:a16="http://schemas.microsoft.com/office/drawing/2014/main" id="{94E9FDE4-483D-47AD-AFB1-20FE137EE043}"/>
              </a:ext>
            </a:extLst>
          </p:cNvPr>
          <p:cNvSpPr/>
          <p:nvPr/>
        </p:nvSpPr>
        <p:spPr>
          <a:xfrm>
            <a:off x="833388" y="1103215"/>
            <a:ext cx="1706880" cy="252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6" name="Google Shape;203;p31">
            <a:extLst>
              <a:ext uri="{FF2B5EF4-FFF2-40B4-BE49-F238E27FC236}">
                <a16:creationId xmlns:a16="http://schemas.microsoft.com/office/drawing/2014/main" id="{2CA3C10D-AA94-4EE1-9BDC-02501C101A7B}"/>
              </a:ext>
            </a:extLst>
          </p:cNvPr>
          <p:cNvSpPr txBox="1"/>
          <p:nvPr/>
        </p:nvSpPr>
        <p:spPr>
          <a:xfrm>
            <a:off x="3029090" y="5333210"/>
            <a:ext cx="4824549" cy="845600"/>
          </a:xfrm>
          <a:prstGeom prst="rect">
            <a:avLst/>
          </a:prstGeom>
          <a:solidFill>
            <a:srgbClr val="D9D9D9"/>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rgbClr val="D7D7D7">
                    <a:lumMod val="25000"/>
                  </a:srgbClr>
                </a:solidFill>
                <a:effectLst/>
                <a:uLnTx/>
                <a:uFillTx/>
                <a:latin typeface="Montserrat"/>
                <a:ea typeface="Montserrat"/>
                <a:cs typeface="Montserrat"/>
                <a:sym typeface="Montserrat"/>
              </a:rPr>
              <a:t>Sometimes… </a:t>
            </a:r>
            <a:r>
              <a:rPr kumimoji="0" lang="en" sz="1800" b="0" i="0" u="none" strike="noStrike" kern="1200" cap="none" spc="0" normalizeH="0" baseline="0" noProof="0" dirty="0">
                <a:ln>
                  <a:noFill/>
                </a:ln>
                <a:solidFill>
                  <a:srgbClr val="D7D7D7">
                    <a:lumMod val="25000"/>
                  </a:srgbClr>
                </a:solidFill>
                <a:effectLst/>
                <a:uLnTx/>
                <a:uFillTx/>
                <a:latin typeface="Montserrat"/>
                <a:ea typeface="Montserrat"/>
                <a:cs typeface="Montserrat"/>
                <a:sym typeface="Montserrat"/>
              </a:rPr>
              <a:t>The best option is not the most expensive </a:t>
            </a:r>
            <a:endParaRPr kumimoji="0" sz="1050" b="0" i="0" u="none" strike="noStrike" kern="1200" cap="none" spc="0" normalizeH="0" baseline="0" noProof="0" dirty="0">
              <a:ln>
                <a:noFill/>
              </a:ln>
              <a:solidFill>
                <a:srgbClr val="D7D7D7">
                  <a:lumMod val="25000"/>
                </a:srgbClr>
              </a:solidFill>
              <a:effectLst/>
              <a:uLnTx/>
              <a:uFillTx/>
              <a:latin typeface="Montserrat"/>
              <a:ea typeface="Montserrat"/>
              <a:cs typeface="Montserrat"/>
              <a:sym typeface="Montserrat"/>
            </a:endParaRPr>
          </a:p>
        </p:txBody>
      </p:sp>
      <p:sp>
        <p:nvSpPr>
          <p:cNvPr id="7" name="Slide Number Placeholder 2">
            <a:extLst>
              <a:ext uri="{FF2B5EF4-FFF2-40B4-BE49-F238E27FC236}">
                <a16:creationId xmlns:a16="http://schemas.microsoft.com/office/drawing/2014/main" id="{097FD823-2939-4DB3-BE68-F9414B6E9106}"/>
              </a:ext>
            </a:extLst>
          </p:cNvPr>
          <p:cNvSpPr txBox="1">
            <a:spLocks/>
          </p:cNvSpPr>
          <p:nvPr/>
        </p:nvSpPr>
        <p:spPr>
          <a:xfrm>
            <a:off x="833388" y="6356351"/>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solidFill>
                  <a:srgbClr val="E83E1D"/>
                </a:solidFill>
                <a:latin typeface="Montserrat"/>
              </a:rPr>
              <a:pPr/>
              <a:t>25</a:t>
            </a:fld>
            <a:endParaRPr lang="en-US" sz="1200" dirty="0">
              <a:solidFill>
                <a:srgbClr val="E83E1D"/>
              </a:solidFill>
              <a:latin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3"/>
          <p:cNvPicPr preferRelativeResize="0"/>
          <p:nvPr/>
        </p:nvPicPr>
        <p:blipFill rotWithShape="1">
          <a:blip r:embed="rId3">
            <a:alphaModFix/>
          </a:blip>
          <a:srcRect t="15144" b="4515"/>
          <a:stretch/>
        </p:blipFill>
        <p:spPr>
          <a:xfrm>
            <a:off x="-13433" y="937800"/>
            <a:ext cx="12218865" cy="5219701"/>
          </a:xfrm>
          <a:prstGeom prst="rect">
            <a:avLst/>
          </a:prstGeom>
          <a:noFill/>
          <a:ln>
            <a:noFill/>
          </a:ln>
        </p:spPr>
      </p:pic>
      <p:sp>
        <p:nvSpPr>
          <p:cNvPr id="219" name="Google Shape;219;p33"/>
          <p:cNvSpPr txBox="1">
            <a:spLocks noGrp="1"/>
          </p:cNvSpPr>
          <p:nvPr>
            <p:ph type="title"/>
          </p:nvPr>
        </p:nvSpPr>
        <p:spPr>
          <a:xfrm>
            <a:off x="565800" y="291333"/>
            <a:ext cx="10754400" cy="447600"/>
          </a:xfrm>
          <a:prstGeom prst="rect">
            <a:avLst/>
          </a:prstGeom>
          <a:noFill/>
          <a:ln>
            <a:noFill/>
          </a:ln>
        </p:spPr>
        <p:txBody>
          <a:bodyPr spcFirstLastPara="1" vert="horz" wrap="square" lIns="91433" tIns="45700" rIns="91433" bIns="45700" rtlCol="0" anchor="t" anchorCtr="0">
            <a:noAutofit/>
          </a:bodyPr>
          <a:lstStyle/>
          <a:p>
            <a:pPr>
              <a:lnSpc>
                <a:spcPct val="100000"/>
              </a:lnSpc>
              <a:buClr>
                <a:srgbClr val="000000"/>
              </a:buClr>
              <a:buSzPts val="1100"/>
            </a:pPr>
            <a:r>
              <a:rPr lang="en" sz="2400" b="1" dirty="0">
                <a:latin typeface="Montserrat"/>
                <a:ea typeface="Montserrat"/>
                <a:cs typeface="Montserrat"/>
                <a:sym typeface="Montserrat"/>
              </a:rPr>
              <a:t>In Summary…</a:t>
            </a:r>
            <a:endParaRPr sz="2400" b="1" dirty="0">
              <a:latin typeface="Montserrat"/>
              <a:ea typeface="Montserrat"/>
              <a:cs typeface="Montserrat"/>
              <a:sym typeface="Montserrat"/>
            </a:endParaRPr>
          </a:p>
          <a:p>
            <a:pPr>
              <a:buSzPts val="2300"/>
            </a:pPr>
            <a:endParaRPr sz="2400" dirty="0"/>
          </a:p>
        </p:txBody>
      </p:sp>
      <p:sp>
        <p:nvSpPr>
          <p:cNvPr id="221" name="Google Shape;221;p33"/>
          <p:cNvSpPr txBox="1"/>
          <p:nvPr/>
        </p:nvSpPr>
        <p:spPr>
          <a:xfrm>
            <a:off x="628467" y="1760932"/>
            <a:ext cx="5389156" cy="3568714"/>
          </a:xfrm>
          <a:prstGeom prst="rect">
            <a:avLst/>
          </a:prstGeom>
          <a:solidFill>
            <a:srgbClr val="999999">
              <a:alpha val="81961"/>
            </a:srgbClr>
          </a:solidFill>
          <a:ln>
            <a:noFill/>
          </a:ln>
        </p:spPr>
        <p:txBody>
          <a:bodyPr spcFirstLastPara="1" wrap="square" lIns="121900" tIns="121900" rIns="121900" bIns="121900" anchor="t" anchorCtr="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Montserrat"/>
                <a:ea typeface="Montserrat"/>
                <a:cs typeface="Montserrat"/>
                <a:sym typeface="Montserrat"/>
              </a:rPr>
              <a:t>Automated shades are an invaluable tool available to us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FFFFFF"/>
              </a:solidFill>
              <a:effectLst/>
              <a:uLnTx/>
              <a:uFillTx/>
              <a:latin typeface="Montserrat"/>
              <a:ea typeface="Montserrat"/>
              <a:cs typeface="Montserrat"/>
              <a:sym typeface="Montserra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Montserrat"/>
                <a:ea typeface="Montserrat"/>
                <a:cs typeface="Montserrat"/>
                <a:sym typeface="Montserrat"/>
              </a:rPr>
              <a:t>Seek input early in your project to avoid problems later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FFFFFF"/>
              </a:solidFill>
              <a:effectLst/>
              <a:uLnTx/>
              <a:uFillTx/>
              <a:latin typeface="Montserrat"/>
              <a:ea typeface="Montserrat"/>
              <a:cs typeface="Montserrat"/>
              <a:sym typeface="Montserra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Montserrat"/>
                <a:ea typeface="Montserrat"/>
                <a:cs typeface="Montserrat"/>
                <a:sym typeface="Montserrat"/>
              </a:rPr>
              <a:t>Heat exchange at the window is a complex problem, but with advanced computer tools we can identify the right solutions with ease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FFFFFF"/>
              </a:solidFill>
              <a:effectLst/>
              <a:uLnTx/>
              <a:uFillTx/>
              <a:latin typeface="Montserrat"/>
              <a:ea typeface="Montserrat"/>
              <a:cs typeface="Montserrat"/>
              <a:sym typeface="Montserra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Montserrat"/>
                <a:ea typeface="Montserrat"/>
                <a:cs typeface="Montserrat"/>
                <a:sym typeface="Montserrat"/>
              </a:rPr>
              <a:t>The right shades can fix problems even after buildings are built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FFFFFF"/>
              </a:solidFill>
              <a:effectLst/>
              <a:uLnTx/>
              <a:uFillTx/>
              <a:latin typeface="Montserrat"/>
              <a:ea typeface="Montserrat"/>
              <a:cs typeface="Montserrat"/>
              <a:sym typeface="Montserra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Montserrat"/>
                <a:ea typeface="Montserrat"/>
                <a:cs typeface="Montserrat"/>
                <a:sym typeface="Montserrat"/>
              </a:rPr>
              <a:t>So it’s not too late to think about replacing and automating shades in your own building today!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srgbClr val="FFFFFF"/>
              </a:solidFill>
              <a:effectLst/>
              <a:uLnTx/>
              <a:uFillTx/>
              <a:latin typeface="Montserrat"/>
              <a:ea typeface="Montserrat"/>
              <a:cs typeface="Montserrat"/>
              <a:sym typeface="Montserrat"/>
            </a:endParaRPr>
          </a:p>
        </p:txBody>
      </p:sp>
      <p:sp>
        <p:nvSpPr>
          <p:cNvPr id="6" name="Slide Number Placeholder 3">
            <a:extLst>
              <a:ext uri="{FF2B5EF4-FFF2-40B4-BE49-F238E27FC236}">
                <a16:creationId xmlns:a16="http://schemas.microsoft.com/office/drawing/2014/main" id="{24F34A56-4560-47CF-A965-20A4444B9B6D}"/>
              </a:ext>
            </a:extLst>
          </p:cNvPr>
          <p:cNvSpPr txBox="1">
            <a:spLocks/>
          </p:cNvSpPr>
          <p:nvPr/>
        </p:nvSpPr>
        <p:spPr>
          <a:xfrm>
            <a:off x="833388" y="6356351"/>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solidFill>
                  <a:srgbClr val="E83E1D"/>
                </a:solidFill>
                <a:latin typeface="Montserrat"/>
              </a:rPr>
              <a:pPr/>
              <a:t>26</a:t>
            </a:fld>
            <a:endParaRPr lang="en-US" sz="1200">
              <a:solidFill>
                <a:srgbClr val="E83E1D"/>
              </a:solidFill>
              <a:latin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1640B1-8CAF-4DD4-ACFE-39FB583385D9}"/>
              </a:ext>
            </a:extLst>
          </p:cNvPr>
          <p:cNvSpPr>
            <a:spLocks noGrp="1"/>
          </p:cNvSpPr>
          <p:nvPr>
            <p:ph type="sldNum" sz="quarter" idx="14"/>
          </p:nvPr>
        </p:nvSpPr>
        <p:spPr/>
        <p:txBody>
          <a:bodyPr/>
          <a:lstStyle/>
          <a:p>
            <a:fld id="{4658F449-AC56-C64A-8488-86A10DE691DA}" type="slidenum">
              <a:rPr lang="en-US" smtClean="0"/>
              <a:pPr/>
              <a:t>27</a:t>
            </a:fld>
            <a:endParaRPr lang="en-US" dirty="0"/>
          </a:p>
        </p:txBody>
      </p:sp>
      <p:sp>
        <p:nvSpPr>
          <p:cNvPr id="10" name="Title 4">
            <a:extLst>
              <a:ext uri="{FF2B5EF4-FFF2-40B4-BE49-F238E27FC236}">
                <a16:creationId xmlns:a16="http://schemas.microsoft.com/office/drawing/2014/main" id="{1E23D50A-ACC5-4114-A58D-AE375077ED02}"/>
              </a:ext>
            </a:extLst>
          </p:cNvPr>
          <p:cNvSpPr>
            <a:spLocks noGrp="1"/>
          </p:cNvSpPr>
          <p:nvPr>
            <p:ph type="title"/>
          </p:nvPr>
        </p:nvSpPr>
        <p:spPr>
          <a:xfrm>
            <a:off x="838202" y="71518"/>
            <a:ext cx="9815621" cy="524107"/>
          </a:xfrm>
        </p:spPr>
        <p:txBody>
          <a:bodyPr/>
          <a:lstStyle/>
          <a:p>
            <a:r>
              <a:rPr lang="en-CA" b="1" dirty="0"/>
              <a:t>4.  Keynote</a:t>
            </a:r>
            <a:r>
              <a:rPr lang="en-US" b="1" dirty="0"/>
              <a:t> - Questions? </a:t>
            </a:r>
            <a:br>
              <a:rPr lang="en-US" b="1" dirty="0"/>
            </a:br>
            <a:r>
              <a:rPr lang="sv-SE" sz="2800" dirty="0"/>
              <a:t>Harsha Chandrashekar (Honeywell International Inc.)</a:t>
            </a:r>
            <a:endParaRPr lang="en-CA" dirty="0"/>
          </a:p>
        </p:txBody>
      </p:sp>
      <p:pic>
        <p:nvPicPr>
          <p:cNvPr id="7" name="Picture 6" descr="Presentation1 - PowerPoint">
            <a:extLst>
              <a:ext uri="{FF2B5EF4-FFF2-40B4-BE49-F238E27FC236}">
                <a16:creationId xmlns:a16="http://schemas.microsoft.com/office/drawing/2014/main" id="{74C17144-9FA8-492E-A9A0-A876AA6802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838202" y="2062442"/>
            <a:ext cx="8850132" cy="3312014"/>
          </a:xfrm>
          <a:prstGeom prst="rect">
            <a:avLst/>
          </a:prstGeom>
        </p:spPr>
      </p:pic>
      <p:pic>
        <p:nvPicPr>
          <p:cNvPr id="6" name="Picture 5" descr="Related image">
            <a:extLst>
              <a:ext uri="{FF2B5EF4-FFF2-40B4-BE49-F238E27FC236}">
                <a16:creationId xmlns:a16="http://schemas.microsoft.com/office/drawing/2014/main" id="{AB630979-6823-4703-A346-192B8C3220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69" b="11177"/>
          <a:stretch/>
        </p:blipFill>
        <p:spPr bwMode="auto">
          <a:xfrm>
            <a:off x="8930483" y="1127069"/>
            <a:ext cx="3092660" cy="1870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719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90286" y="5977904"/>
            <a:ext cx="3039979" cy="369332"/>
          </a:xfrm>
          <a:prstGeom prst="rect">
            <a:avLst/>
          </a:prstGeom>
        </p:spPr>
        <p:txBody>
          <a:bodyPr wrap="square">
            <a:spAutoFit/>
          </a:bodyPr>
          <a:lstStyle/>
          <a:p>
            <a:r>
              <a:rPr lang="en-US" dirty="0">
                <a:solidFill>
                  <a:schemeClr val="accent1"/>
                </a:solidFill>
              </a:rPr>
              <a:t>www.caba.org/research</a:t>
            </a:r>
          </a:p>
        </p:txBody>
      </p:sp>
      <p:sp>
        <p:nvSpPr>
          <p:cNvPr id="4" name="Title 3">
            <a:extLst>
              <a:ext uri="{FF2B5EF4-FFF2-40B4-BE49-F238E27FC236}">
                <a16:creationId xmlns:a16="http://schemas.microsoft.com/office/drawing/2014/main" id="{94F4594C-8202-4121-BDC6-B2971D8D8E77}"/>
              </a:ext>
            </a:extLst>
          </p:cNvPr>
          <p:cNvSpPr>
            <a:spLocks noGrp="1"/>
          </p:cNvSpPr>
          <p:nvPr>
            <p:ph type="title"/>
          </p:nvPr>
        </p:nvSpPr>
        <p:spPr>
          <a:xfrm>
            <a:off x="838199" y="57515"/>
            <a:ext cx="9358745" cy="492443"/>
          </a:xfrm>
        </p:spPr>
        <p:txBody>
          <a:bodyPr/>
          <a:lstStyle/>
          <a:p>
            <a:r>
              <a:rPr lang="en-US" b="1" dirty="0"/>
              <a:t>5.  Research Update</a:t>
            </a:r>
            <a:br>
              <a:rPr lang="en-US" dirty="0"/>
            </a:br>
            <a:r>
              <a:rPr lang="fr-FR" sz="2800" dirty="0"/>
              <a:t>Robert Lane (Robert H. Lane &amp; Associates Inc.) </a:t>
            </a:r>
            <a:r>
              <a:rPr lang="en-US" sz="2800" dirty="0"/>
              <a:t> </a:t>
            </a:r>
            <a:endParaRPr lang="en-CA" dirty="0"/>
          </a:p>
        </p:txBody>
      </p:sp>
      <p:sp>
        <p:nvSpPr>
          <p:cNvPr id="5" name="Text Placeholder 4">
            <a:extLst>
              <a:ext uri="{FF2B5EF4-FFF2-40B4-BE49-F238E27FC236}">
                <a16:creationId xmlns:a16="http://schemas.microsoft.com/office/drawing/2014/main" id="{EB730797-5635-4AA2-96F3-8091C412A1A1}"/>
              </a:ext>
            </a:extLst>
          </p:cNvPr>
          <p:cNvSpPr>
            <a:spLocks noGrp="1"/>
          </p:cNvSpPr>
          <p:nvPr>
            <p:ph type="body" sz="quarter" idx="12"/>
          </p:nvPr>
        </p:nvSpPr>
        <p:spPr/>
        <p:txBody>
          <a:bodyPr>
            <a:normAutofit/>
          </a:bodyPr>
          <a:lstStyle/>
          <a:p>
            <a:pPr marL="0" indent="0">
              <a:buNone/>
            </a:pPr>
            <a:r>
              <a:rPr lang="en-CA" dirty="0"/>
              <a:t>5.1  “Monetization of Intelligent Buildings” IBC Research </a:t>
            </a:r>
          </a:p>
        </p:txBody>
      </p:sp>
      <p:sp>
        <p:nvSpPr>
          <p:cNvPr id="2" name="Slide Number Placeholder 1">
            <a:extLst>
              <a:ext uri="{FF2B5EF4-FFF2-40B4-BE49-F238E27FC236}">
                <a16:creationId xmlns:a16="http://schemas.microsoft.com/office/drawing/2014/main" id="{B23BD385-FF7E-4567-AB86-449A08CBBB1C}"/>
              </a:ext>
            </a:extLst>
          </p:cNvPr>
          <p:cNvSpPr>
            <a:spLocks noGrp="1"/>
          </p:cNvSpPr>
          <p:nvPr>
            <p:ph type="sldNum" sz="quarter" idx="14"/>
          </p:nvPr>
        </p:nvSpPr>
        <p:spPr/>
        <p:txBody>
          <a:bodyPr/>
          <a:lstStyle/>
          <a:p>
            <a:fld id="{4658F449-AC56-C64A-8488-86A10DE691DA}" type="slidenum">
              <a:rPr lang="en-US" smtClean="0"/>
              <a:pPr/>
              <a:t>28</a:t>
            </a:fld>
            <a:endParaRPr lang="en-US"/>
          </a:p>
        </p:txBody>
      </p:sp>
      <p:sp>
        <p:nvSpPr>
          <p:cNvPr id="10" name="Text Placeholder 7">
            <a:extLst>
              <a:ext uri="{FF2B5EF4-FFF2-40B4-BE49-F238E27FC236}">
                <a16:creationId xmlns:a16="http://schemas.microsoft.com/office/drawing/2014/main" id="{549496FC-8B49-41D5-90DF-8613902DC663}"/>
              </a:ext>
            </a:extLst>
          </p:cNvPr>
          <p:cNvSpPr txBox="1">
            <a:spLocks/>
          </p:cNvSpPr>
          <p:nvPr/>
        </p:nvSpPr>
        <p:spPr>
          <a:xfrm>
            <a:off x="754062" y="1822967"/>
            <a:ext cx="10512425" cy="51276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CA" dirty="0"/>
          </a:p>
        </p:txBody>
      </p:sp>
      <p:pic>
        <p:nvPicPr>
          <p:cNvPr id="6146" name="Picture 2" descr="http://www.caba.org/images/Research/MIB.png">
            <a:extLst>
              <a:ext uri="{FF2B5EF4-FFF2-40B4-BE49-F238E27FC236}">
                <a16:creationId xmlns:a16="http://schemas.microsoft.com/office/drawing/2014/main" id="{5F9D9912-5D2E-4F3E-AB28-304AF3BD81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a:stretch/>
        </p:blipFill>
        <p:spPr bwMode="auto">
          <a:xfrm>
            <a:off x="3952153" y="4119601"/>
            <a:ext cx="4116242" cy="1858303"/>
          </a:xfrm>
          <a:prstGeom prst="rect">
            <a:avLst/>
          </a:prstGeom>
          <a:effectLst>
            <a:glow rad="279400">
              <a:srgbClr val="E83E1D">
                <a:alpha val="26000"/>
              </a:srgbClr>
            </a:glow>
          </a:effectLst>
          <a:extLst>
            <a:ext uri="{909E8E84-426E-40DD-AFC4-6F175D3DCCD1}">
              <a14:hiddenFill xmlns:a14="http://schemas.microsoft.com/office/drawing/2010/main">
                <a:solidFill>
                  <a:srgbClr val="FFFFFF"/>
                </a:solidFill>
              </a14:hiddenFill>
            </a:ext>
          </a:extLst>
        </p:spPr>
      </p:pic>
      <p:pic>
        <p:nvPicPr>
          <p:cNvPr id="6148" name="Picture 4" descr="https://lh5.googleusercontent.com/2Pbd4xylRXNTPNK0orTGJIdTzwldzrUyZycUpzKGxKtai7AvcSsF6f_SwHZrDM0voiEqlKT9AybG86zvsHj-Ot9o8SYnJAVQfmSfwdt8EBwRXDHEeenDvfbbOHKBWjaWyBrHqhpuoBM">
            <a:extLst>
              <a:ext uri="{FF2B5EF4-FFF2-40B4-BE49-F238E27FC236}">
                <a16:creationId xmlns:a16="http://schemas.microsoft.com/office/drawing/2014/main" id="{1C087FF8-EAD1-4AA3-B1B2-FB91A752E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506" y="1623042"/>
            <a:ext cx="9199010" cy="2215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210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730432" y="4615027"/>
            <a:ext cx="2419895" cy="369332"/>
          </a:xfrm>
          <a:prstGeom prst="rect">
            <a:avLst/>
          </a:prstGeom>
        </p:spPr>
        <p:txBody>
          <a:bodyPr wrap="square">
            <a:spAutoFit/>
          </a:bodyPr>
          <a:lstStyle/>
          <a:p>
            <a:r>
              <a:rPr lang="en-US" dirty="0">
                <a:solidFill>
                  <a:schemeClr val="accent1"/>
                </a:solidFill>
              </a:rPr>
              <a:t>www.caba.org/research</a:t>
            </a:r>
          </a:p>
        </p:txBody>
      </p:sp>
      <p:sp>
        <p:nvSpPr>
          <p:cNvPr id="4" name="Title 3">
            <a:extLst>
              <a:ext uri="{FF2B5EF4-FFF2-40B4-BE49-F238E27FC236}">
                <a16:creationId xmlns:a16="http://schemas.microsoft.com/office/drawing/2014/main" id="{94F4594C-8202-4121-BDC6-B2971D8D8E77}"/>
              </a:ext>
            </a:extLst>
          </p:cNvPr>
          <p:cNvSpPr>
            <a:spLocks noGrp="1"/>
          </p:cNvSpPr>
          <p:nvPr>
            <p:ph type="title"/>
          </p:nvPr>
        </p:nvSpPr>
        <p:spPr>
          <a:xfrm>
            <a:off x="838199" y="57515"/>
            <a:ext cx="8527473" cy="492443"/>
          </a:xfrm>
        </p:spPr>
        <p:txBody>
          <a:bodyPr/>
          <a:lstStyle/>
          <a:p>
            <a:r>
              <a:rPr lang="en-US" b="1" dirty="0"/>
              <a:t>5.  Research Update</a:t>
            </a:r>
            <a:br>
              <a:rPr lang="en-US" dirty="0"/>
            </a:br>
            <a:r>
              <a:rPr lang="en-US" sz="2800" dirty="0"/>
              <a:t>Trevor Nightingale (National Research Council) </a:t>
            </a:r>
            <a:endParaRPr lang="en-CA" dirty="0"/>
          </a:p>
        </p:txBody>
      </p:sp>
      <p:sp>
        <p:nvSpPr>
          <p:cNvPr id="5" name="Text Placeholder 4">
            <a:extLst>
              <a:ext uri="{FF2B5EF4-FFF2-40B4-BE49-F238E27FC236}">
                <a16:creationId xmlns:a16="http://schemas.microsoft.com/office/drawing/2014/main" id="{EB730797-5635-4AA2-96F3-8091C412A1A1}"/>
              </a:ext>
            </a:extLst>
          </p:cNvPr>
          <p:cNvSpPr>
            <a:spLocks noGrp="1"/>
          </p:cNvSpPr>
          <p:nvPr>
            <p:ph type="body" sz="quarter" idx="12"/>
          </p:nvPr>
        </p:nvSpPr>
        <p:spPr>
          <a:xfrm>
            <a:off x="839788" y="1233488"/>
            <a:ext cx="10512425" cy="1555894"/>
          </a:xfrm>
        </p:spPr>
        <p:txBody>
          <a:bodyPr>
            <a:normAutofit/>
          </a:bodyPr>
          <a:lstStyle/>
          <a:p>
            <a:pPr marL="0" indent="0">
              <a:buNone/>
            </a:pPr>
            <a:r>
              <a:rPr lang="en-CA" dirty="0"/>
              <a:t>5.2  2019 IBC Landmark Research “</a:t>
            </a:r>
            <a:r>
              <a:rPr lang="en-US" dirty="0"/>
              <a:t>Improving Organizational Productivity with Building Automation Systems – Phase 2</a:t>
            </a:r>
            <a:r>
              <a:rPr lang="en-CA" dirty="0"/>
              <a:t>”</a:t>
            </a:r>
          </a:p>
          <a:p>
            <a:pPr marL="0" indent="0">
              <a:buNone/>
            </a:pPr>
            <a:r>
              <a:rPr lang="en-CA" dirty="0"/>
              <a:t> </a:t>
            </a:r>
          </a:p>
        </p:txBody>
      </p:sp>
      <p:sp>
        <p:nvSpPr>
          <p:cNvPr id="2" name="Slide Number Placeholder 1">
            <a:extLst>
              <a:ext uri="{FF2B5EF4-FFF2-40B4-BE49-F238E27FC236}">
                <a16:creationId xmlns:a16="http://schemas.microsoft.com/office/drawing/2014/main" id="{B23BD385-FF7E-4567-AB86-449A08CBBB1C}"/>
              </a:ext>
            </a:extLst>
          </p:cNvPr>
          <p:cNvSpPr>
            <a:spLocks noGrp="1"/>
          </p:cNvSpPr>
          <p:nvPr>
            <p:ph type="sldNum" sz="quarter" idx="14"/>
          </p:nvPr>
        </p:nvSpPr>
        <p:spPr/>
        <p:txBody>
          <a:bodyPr/>
          <a:lstStyle/>
          <a:p>
            <a:fld id="{4658F449-AC56-C64A-8488-86A10DE691DA}" type="slidenum">
              <a:rPr lang="en-US" smtClean="0"/>
              <a:pPr/>
              <a:t>29</a:t>
            </a:fld>
            <a:endParaRPr lang="en-US"/>
          </a:p>
        </p:txBody>
      </p:sp>
      <p:sp>
        <p:nvSpPr>
          <p:cNvPr id="10" name="Text Placeholder 7">
            <a:extLst>
              <a:ext uri="{FF2B5EF4-FFF2-40B4-BE49-F238E27FC236}">
                <a16:creationId xmlns:a16="http://schemas.microsoft.com/office/drawing/2014/main" id="{549496FC-8B49-41D5-90DF-8613902DC663}"/>
              </a:ext>
            </a:extLst>
          </p:cNvPr>
          <p:cNvSpPr txBox="1">
            <a:spLocks/>
          </p:cNvSpPr>
          <p:nvPr/>
        </p:nvSpPr>
        <p:spPr>
          <a:xfrm>
            <a:off x="754062" y="1822967"/>
            <a:ext cx="10512425" cy="51276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CA" dirty="0"/>
          </a:p>
        </p:txBody>
      </p:sp>
      <p:pic>
        <p:nvPicPr>
          <p:cNvPr id="9" name="Picture 2" descr="http://www.caba.org/documents/thumbnail-gallery/images/IOPBAS-view.jpg">
            <a:extLst>
              <a:ext uri="{FF2B5EF4-FFF2-40B4-BE49-F238E27FC236}">
                <a16:creationId xmlns:a16="http://schemas.microsoft.com/office/drawing/2014/main" id="{3D9301DE-C266-4F32-9B3E-B07EF1C475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215"/>
          <a:stretch/>
        </p:blipFill>
        <p:spPr bwMode="auto">
          <a:xfrm>
            <a:off x="913115" y="2467774"/>
            <a:ext cx="5108269" cy="2254409"/>
          </a:xfrm>
          <a:prstGeom prst="rect">
            <a:avLst/>
          </a:prstGeom>
          <a:effectLst>
            <a:glow rad="279400">
              <a:srgbClr val="E83E1D">
                <a:alpha val="26000"/>
              </a:srgbClr>
            </a:glow>
          </a:effectLst>
          <a:extLst>
            <a:ext uri="{909E8E84-426E-40DD-AFC4-6F175D3DCCD1}">
              <a14:hiddenFill xmlns:a14="http://schemas.microsoft.com/office/drawing/2010/main">
                <a:solidFill>
                  <a:srgbClr val="FFFFFF"/>
                </a:solidFill>
              </a14:hiddenFill>
            </a:ext>
          </a:extLst>
        </p:spPr>
      </p:pic>
      <p:pic>
        <p:nvPicPr>
          <p:cNvPr id="11" name="Picture 2" descr="http://www.caba.org/images/productivity-phase2-sponsors.png">
            <a:extLst>
              <a:ext uri="{FF2B5EF4-FFF2-40B4-BE49-F238E27FC236}">
                <a16:creationId xmlns:a16="http://schemas.microsoft.com/office/drawing/2014/main" id="{E2685F5B-832D-48C1-B365-DEE0C23624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97" r="9844"/>
          <a:stretch/>
        </p:blipFill>
        <p:spPr bwMode="auto">
          <a:xfrm>
            <a:off x="7942853" y="3280314"/>
            <a:ext cx="1995054" cy="62932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99ADF9C1-F97D-44C6-88E5-DEE3BF6978F2}"/>
              </a:ext>
            </a:extLst>
          </p:cNvPr>
          <p:cNvSpPr/>
          <p:nvPr/>
        </p:nvSpPr>
        <p:spPr>
          <a:xfrm>
            <a:off x="833388" y="4768902"/>
            <a:ext cx="6513676" cy="369332"/>
          </a:xfrm>
          <a:prstGeom prst="rect">
            <a:avLst/>
          </a:prstGeom>
        </p:spPr>
        <p:txBody>
          <a:bodyPr wrap="square">
            <a:spAutoFit/>
          </a:bodyPr>
          <a:lstStyle/>
          <a:p>
            <a:r>
              <a:rPr lang="en-US" b="1" dirty="0"/>
              <a:t>Free Download of Phase 1:  www.caba.org/productivity</a:t>
            </a:r>
          </a:p>
        </p:txBody>
      </p:sp>
      <p:pic>
        <p:nvPicPr>
          <p:cNvPr id="13" name="Picture 2" descr="https://lh3.googleusercontent.com/QBTevRl7pnNc0XlhKtBlL4Lvml2abPapWR3SX9-3irFkVSpX_mSLEXQim2wHPneRrBnZk_IW7_9wIsJSVimG6PVn6K_so0au8hl9xHfGOnkGo0Kq7YR5QFhmHWEhE1UvdRqo87S-pOc">
            <a:extLst>
              <a:ext uri="{FF2B5EF4-FFF2-40B4-BE49-F238E27FC236}">
                <a16:creationId xmlns:a16="http://schemas.microsoft.com/office/drawing/2014/main" id="{6D1AC76E-32DE-4963-8A11-4E2F232EBB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544" y="5310999"/>
            <a:ext cx="5090840" cy="913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553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a:xfrm>
            <a:off x="838202" y="81704"/>
            <a:ext cx="10275176" cy="524107"/>
          </a:xfrm>
        </p:spPr>
        <p:txBody>
          <a:bodyPr/>
          <a:lstStyle/>
          <a:p>
            <a:r>
              <a:rPr lang="en-US" altLang="en-US" b="1" dirty="0"/>
              <a:t>2.  Call to Order, Welcome, Introductions, About the IBC</a:t>
            </a:r>
            <a:br>
              <a:rPr lang="en-US" altLang="en-US" sz="2800" b="1" dirty="0"/>
            </a:br>
            <a:r>
              <a:rPr lang="en-US" sz="2800" dirty="0"/>
              <a:t>Trevor Nightingale (National Research Council)</a:t>
            </a:r>
            <a:br>
              <a:rPr lang="en-US" altLang="en-US" sz="2800" dirty="0"/>
            </a:br>
            <a:endParaRPr lang="en-US" altLang="en-US" sz="1800" dirty="0"/>
          </a:p>
        </p:txBody>
      </p:sp>
      <p:sp>
        <p:nvSpPr>
          <p:cNvPr id="10" name="Slide Number Placeholder 9">
            <a:extLst>
              <a:ext uri="{FF2B5EF4-FFF2-40B4-BE49-F238E27FC236}">
                <a16:creationId xmlns:a16="http://schemas.microsoft.com/office/drawing/2014/main" id="{224C967F-47BE-4373-9DB0-5AB38DAFD3D3}"/>
              </a:ext>
            </a:extLst>
          </p:cNvPr>
          <p:cNvSpPr>
            <a:spLocks noGrp="1"/>
          </p:cNvSpPr>
          <p:nvPr>
            <p:ph type="sldNum" sz="quarter" idx="11"/>
          </p:nvPr>
        </p:nvSpPr>
        <p:spPr/>
        <p:txBody>
          <a:bodyPr/>
          <a:lstStyle/>
          <a:p>
            <a:fld id="{4658F449-AC56-C64A-8488-86A10DE691DA}" type="slidenum">
              <a:rPr lang="en-US" smtClean="0"/>
              <a:pPr/>
              <a:t>3</a:t>
            </a:fld>
            <a:endParaRPr lang="en-US"/>
          </a:p>
        </p:txBody>
      </p:sp>
      <p:sp>
        <p:nvSpPr>
          <p:cNvPr id="19" name="Content Placeholder 1">
            <a:extLst>
              <a:ext uri="{FF2B5EF4-FFF2-40B4-BE49-F238E27FC236}">
                <a16:creationId xmlns:a16="http://schemas.microsoft.com/office/drawing/2014/main" id="{BFA5C62F-C11C-404A-926C-35704A67471C}"/>
              </a:ext>
            </a:extLst>
          </p:cNvPr>
          <p:cNvSpPr txBox="1">
            <a:spLocks noChangeArrowheads="1"/>
          </p:cNvSpPr>
          <p:nvPr/>
        </p:nvSpPr>
        <p:spPr>
          <a:xfrm>
            <a:off x="1833791" y="5307107"/>
            <a:ext cx="8007566" cy="88649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1300" dirty="0"/>
              <a:t>The CABA Intelligent Buildings Council works to strengthen the large building automation industry through innovative technology-driven research projects.  The Council was established in 2001 by CABA to specifically review opportunities, take strategic action and monitor initiatives that relate to integrated systems and automation in the large building sector.  The Council's projects promote the next generation of intelligent building technologies and incorporates a holistic approach that optimizes building performance and savings.</a:t>
            </a:r>
          </a:p>
        </p:txBody>
      </p:sp>
      <p:sp>
        <p:nvSpPr>
          <p:cNvPr id="20" name="Rectangle 5">
            <a:extLst>
              <a:ext uri="{FF2B5EF4-FFF2-40B4-BE49-F238E27FC236}">
                <a16:creationId xmlns:a16="http://schemas.microsoft.com/office/drawing/2014/main" id="{CB4AB415-BA38-4DC5-B7FD-08E623B1191E}"/>
              </a:ext>
            </a:extLst>
          </p:cNvPr>
          <p:cNvSpPr>
            <a:spLocks noChangeArrowheads="1"/>
          </p:cNvSpPr>
          <p:nvPr/>
        </p:nvSpPr>
        <p:spPr bwMode="auto">
          <a:xfrm>
            <a:off x="1643300" y="2999124"/>
            <a:ext cx="1984301"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Trevor Nightingale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Director </a:t>
            </a:r>
          </a:p>
          <a:p>
            <a:pPr eaLnBrk="1" hangingPunct="1">
              <a:lnSpc>
                <a:spcPct val="100000"/>
              </a:lnSpc>
              <a:spcBef>
                <a:spcPct val="0"/>
              </a:spcBef>
              <a:buFont typeface="Arial" pitchFamily="34" charset="0"/>
              <a:buNone/>
            </a:pPr>
            <a:r>
              <a:rPr lang="fr-FR" altLang="en-US" sz="1600" dirty="0">
                <a:solidFill>
                  <a:schemeClr val="tx1"/>
                </a:solidFill>
                <a:ea typeface="SimSun" pitchFamily="2" charset="-122"/>
                <a:cs typeface="Arial" pitchFamily="34" charset="0"/>
              </a:rPr>
              <a:t>National </a:t>
            </a:r>
            <a:r>
              <a:rPr lang="en-US" altLang="en-US" sz="1600" dirty="0">
                <a:solidFill>
                  <a:schemeClr val="tx1"/>
                </a:solidFill>
                <a:ea typeface="SimSun" pitchFamily="2" charset="-122"/>
                <a:cs typeface="Arial" pitchFamily="34" charset="0"/>
              </a:rPr>
              <a:t>Research</a:t>
            </a:r>
            <a:r>
              <a:rPr lang="fr-FR" altLang="en-US" sz="1600" dirty="0">
                <a:solidFill>
                  <a:schemeClr val="tx1"/>
                </a:solidFill>
                <a:ea typeface="SimSun" pitchFamily="2" charset="-122"/>
                <a:cs typeface="Arial" pitchFamily="34" charset="0"/>
              </a:rPr>
              <a:t> Council </a:t>
            </a:r>
            <a:endParaRPr lang="en-CA" altLang="en-US" sz="1600" dirty="0">
              <a:solidFill>
                <a:schemeClr val="tx1"/>
              </a:solidFill>
              <a:ea typeface="SimSun" pitchFamily="2" charset="-122"/>
              <a:cs typeface="Arial" pitchFamily="34" charset="0"/>
            </a:endParaRPr>
          </a:p>
        </p:txBody>
      </p:sp>
      <p:sp>
        <p:nvSpPr>
          <p:cNvPr id="21" name="Rectangle 1">
            <a:extLst>
              <a:ext uri="{FF2B5EF4-FFF2-40B4-BE49-F238E27FC236}">
                <a16:creationId xmlns:a16="http://schemas.microsoft.com/office/drawing/2014/main" id="{86E64B05-7FFF-4F93-8459-D2672A6CF94D}"/>
              </a:ext>
            </a:extLst>
          </p:cNvPr>
          <p:cNvSpPr>
            <a:spLocks noChangeArrowheads="1"/>
          </p:cNvSpPr>
          <p:nvPr/>
        </p:nvSpPr>
        <p:spPr bwMode="auto">
          <a:xfrm>
            <a:off x="7595486" y="6079012"/>
            <a:ext cx="16992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400" b="1" dirty="0">
                <a:solidFill>
                  <a:schemeClr val="tx1"/>
                </a:solidFill>
                <a:ea typeface="SimSun" pitchFamily="2" charset="-122"/>
              </a:rPr>
              <a:t>www.caba.org/ibc</a:t>
            </a:r>
          </a:p>
        </p:txBody>
      </p:sp>
      <p:sp>
        <p:nvSpPr>
          <p:cNvPr id="22" name="Rectangle 5">
            <a:extLst>
              <a:ext uri="{FF2B5EF4-FFF2-40B4-BE49-F238E27FC236}">
                <a16:creationId xmlns:a16="http://schemas.microsoft.com/office/drawing/2014/main" id="{452A5BAA-CC36-4C40-B236-63AD5C8B9B3A}"/>
              </a:ext>
            </a:extLst>
          </p:cNvPr>
          <p:cNvSpPr>
            <a:spLocks noChangeArrowheads="1"/>
          </p:cNvSpPr>
          <p:nvPr/>
        </p:nvSpPr>
        <p:spPr bwMode="auto">
          <a:xfrm>
            <a:off x="6154539" y="2982755"/>
            <a:ext cx="2320352"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Bob Allan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Global Business Development Manager, Intelligent Buildings</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The </a:t>
            </a:r>
            <a:r>
              <a:rPr lang="en-US" altLang="en-US" sz="1600" dirty="0" err="1">
                <a:solidFill>
                  <a:schemeClr val="tx1"/>
                </a:solidFill>
                <a:ea typeface="SimSun" pitchFamily="2" charset="-122"/>
                <a:cs typeface="Arial" pitchFamily="34" charset="0"/>
              </a:rPr>
              <a:t>Siemon</a:t>
            </a:r>
            <a:r>
              <a:rPr lang="en-US" altLang="en-US" sz="1600" dirty="0">
                <a:solidFill>
                  <a:schemeClr val="tx1"/>
                </a:solidFill>
                <a:ea typeface="SimSun" pitchFamily="2" charset="-122"/>
                <a:cs typeface="Arial" pitchFamily="34" charset="0"/>
              </a:rPr>
              <a:t> Company</a:t>
            </a:r>
          </a:p>
        </p:txBody>
      </p:sp>
      <p:pic>
        <p:nvPicPr>
          <p:cNvPr id="23" name="Picture 13" descr="Trevor Nightingale">
            <a:extLst>
              <a:ext uri="{FF2B5EF4-FFF2-40B4-BE49-F238E27FC236}">
                <a16:creationId xmlns:a16="http://schemas.microsoft.com/office/drawing/2014/main" id="{A410DFAC-C732-4428-A126-6721C80B4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300" y="1129938"/>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Robert (Bob) Lane">
            <a:extLst>
              <a:ext uri="{FF2B5EF4-FFF2-40B4-BE49-F238E27FC236}">
                <a16:creationId xmlns:a16="http://schemas.microsoft.com/office/drawing/2014/main" id="{82AC50B6-39F0-4E8B-A52D-A216270F4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0497" y="1145435"/>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Bob Allan">
            <a:extLst>
              <a:ext uri="{FF2B5EF4-FFF2-40B4-BE49-F238E27FC236}">
                <a16:creationId xmlns:a16="http://schemas.microsoft.com/office/drawing/2014/main" id="{FABE7419-2E1C-4778-9228-B333FBC0E8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94" y="1138177"/>
            <a:ext cx="1800225"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5">
            <a:extLst>
              <a:ext uri="{FF2B5EF4-FFF2-40B4-BE49-F238E27FC236}">
                <a16:creationId xmlns:a16="http://schemas.microsoft.com/office/drawing/2014/main" id="{E45C3CA7-DD36-4C85-A1E4-1DFEB9399EC5}"/>
              </a:ext>
            </a:extLst>
          </p:cNvPr>
          <p:cNvSpPr>
            <a:spLocks noChangeArrowheads="1"/>
          </p:cNvSpPr>
          <p:nvPr/>
        </p:nvSpPr>
        <p:spPr bwMode="auto">
          <a:xfrm>
            <a:off x="3848933" y="2982755"/>
            <a:ext cx="2217072"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600" b="1" dirty="0">
                <a:solidFill>
                  <a:schemeClr val="tx1"/>
                </a:solidFill>
                <a:ea typeface="SimSun" pitchFamily="2" charset="-122"/>
                <a:sym typeface="Arial" pitchFamily="34" charset="0"/>
              </a:rPr>
              <a:t>IBC Vice-Chair</a:t>
            </a:r>
          </a:p>
          <a:p>
            <a:pPr eaLnBrk="1" hangingPunct="1">
              <a:lnSpc>
                <a:spcPct val="100000"/>
              </a:lnSpc>
              <a:spcBef>
                <a:spcPct val="0"/>
              </a:spcBef>
              <a:buFont typeface="Arial" pitchFamily="34" charset="0"/>
              <a:buNone/>
            </a:pPr>
            <a:r>
              <a:rPr lang="en-US" altLang="en-US" sz="1600" b="1" dirty="0">
                <a:solidFill>
                  <a:schemeClr val="tx1"/>
                </a:solidFill>
                <a:ea typeface="SimSun" pitchFamily="2" charset="-122"/>
                <a:sym typeface="Arial" pitchFamily="34" charset="0"/>
              </a:rPr>
              <a:t>Robert Lane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President &amp; Managing Partner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Robert H. Lane and Associates Inc.</a:t>
            </a:r>
            <a:endParaRPr lang="en-CA" altLang="en-US" sz="1600" dirty="0">
              <a:solidFill>
                <a:schemeClr val="tx1"/>
              </a:solidFill>
              <a:ea typeface="SimSun" pitchFamily="2" charset="-122"/>
              <a:cs typeface="Arial" pitchFamily="34" charset="0"/>
            </a:endParaRPr>
          </a:p>
        </p:txBody>
      </p:sp>
      <p:pic>
        <p:nvPicPr>
          <p:cNvPr id="27" name="Picture 6" descr="Image result for the siemon company logo">
            <a:extLst>
              <a:ext uri="{FF2B5EF4-FFF2-40B4-BE49-F238E27FC236}">
                <a16:creationId xmlns:a16="http://schemas.microsoft.com/office/drawing/2014/main" id="{6DEFB0B0-F5BB-42CB-B87F-2E8230E54E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2830" y="4512033"/>
            <a:ext cx="2030539" cy="6759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Image result for NRC logo national research council of canada">
            <a:extLst>
              <a:ext uri="{FF2B5EF4-FFF2-40B4-BE49-F238E27FC236}">
                <a16:creationId xmlns:a16="http://schemas.microsoft.com/office/drawing/2014/main" id="{0A5349BB-6415-4C04-86B4-A139CA065A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235" y="4320897"/>
            <a:ext cx="1626354" cy="79691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Lane Consulting">
            <a:extLst>
              <a:ext uri="{FF2B5EF4-FFF2-40B4-BE49-F238E27FC236}">
                <a16:creationId xmlns:a16="http://schemas.microsoft.com/office/drawing/2014/main" id="{D067BE7F-0483-419F-8AC9-9F590DE30D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7467" y="4560660"/>
            <a:ext cx="1367208" cy="62730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arsha Chandrashekar">
            <a:extLst>
              <a:ext uri="{FF2B5EF4-FFF2-40B4-BE49-F238E27FC236}">
                <a16:creationId xmlns:a16="http://schemas.microsoft.com/office/drawing/2014/main" id="{A76138BD-7120-4749-8511-976C0E40E2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74891" y="1145435"/>
            <a:ext cx="1815722" cy="1815722"/>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5">
            <a:extLst>
              <a:ext uri="{FF2B5EF4-FFF2-40B4-BE49-F238E27FC236}">
                <a16:creationId xmlns:a16="http://schemas.microsoft.com/office/drawing/2014/main" id="{C17B3B83-1FEC-47EE-8A48-FE4E12599F08}"/>
              </a:ext>
            </a:extLst>
          </p:cNvPr>
          <p:cNvSpPr>
            <a:spLocks noChangeArrowheads="1"/>
          </p:cNvSpPr>
          <p:nvPr/>
        </p:nvSpPr>
        <p:spPr bwMode="auto">
          <a:xfrm>
            <a:off x="8437035" y="2967913"/>
            <a:ext cx="2676343"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Vice-Chair </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Harsha Chandrashekar</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Product Approvals &amp; Regulatory Leader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Honeywell International Inc</a:t>
            </a:r>
          </a:p>
        </p:txBody>
      </p:sp>
      <p:pic>
        <p:nvPicPr>
          <p:cNvPr id="32" name="Picture 31">
            <a:extLst>
              <a:ext uri="{FF2B5EF4-FFF2-40B4-BE49-F238E27FC236}">
                <a16:creationId xmlns:a16="http://schemas.microsoft.com/office/drawing/2014/main" id="{4F10520F-234C-4948-95B5-DB2B8C38E0A7}"/>
              </a:ext>
            </a:extLst>
          </p:cNvPr>
          <p:cNvPicPr>
            <a:picLocks noChangeAspect="1"/>
          </p:cNvPicPr>
          <p:nvPr/>
        </p:nvPicPr>
        <p:blipFill rotWithShape="1">
          <a:blip r:embed="rId9"/>
          <a:srcRect l="8992" t="36439" r="10686" b="38325"/>
          <a:stretch/>
        </p:blipFill>
        <p:spPr>
          <a:xfrm>
            <a:off x="8407294" y="4636473"/>
            <a:ext cx="1950915" cy="473539"/>
          </a:xfrm>
          <a:prstGeom prst="rect">
            <a:avLst/>
          </a:prstGeom>
        </p:spPr>
      </p:pic>
    </p:spTree>
    <p:extLst>
      <p:ext uri="{BB962C8B-B14F-4D97-AF65-F5344CB8AC3E}">
        <p14:creationId xmlns:p14="http://schemas.microsoft.com/office/powerpoint/2010/main" val="3528939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13" name="Text Placeholder 12">
            <a:extLst>
              <a:ext uri="{FF2B5EF4-FFF2-40B4-BE49-F238E27FC236}">
                <a16:creationId xmlns:a16="http://schemas.microsoft.com/office/drawing/2014/main" id="{49A33B25-A52C-41B3-8148-613E1E887F6B}"/>
              </a:ext>
            </a:extLst>
          </p:cNvPr>
          <p:cNvSpPr>
            <a:spLocks noGrp="1"/>
          </p:cNvSpPr>
          <p:nvPr>
            <p:ph type="body" sz="quarter" idx="12"/>
          </p:nvPr>
        </p:nvSpPr>
        <p:spPr>
          <a:xfrm>
            <a:off x="747424" y="1155080"/>
            <a:ext cx="10512425" cy="1288039"/>
          </a:xfrm>
        </p:spPr>
        <p:txBody>
          <a:bodyPr>
            <a:normAutofit/>
          </a:bodyPr>
          <a:lstStyle/>
          <a:p>
            <a:pPr marL="0" indent="0">
              <a:buNone/>
            </a:pPr>
            <a:r>
              <a:rPr lang="en-CA" sz="3000" dirty="0"/>
              <a:t>6.1 Recently Completed: </a:t>
            </a:r>
          </a:p>
          <a:p>
            <a:pPr marL="0" indent="0">
              <a:buNone/>
            </a:pPr>
            <a:r>
              <a:rPr lang="en-US" sz="3000" dirty="0"/>
              <a:t>“Human Skin Cells: A Potential Source of Building Contaminants” </a:t>
            </a:r>
            <a:endParaRPr lang="en-CA" sz="3000" dirty="0"/>
          </a:p>
          <a:p>
            <a:pPr marL="0" indent="0">
              <a:buNone/>
            </a:pPr>
            <a:endParaRPr lang="en-CA" dirty="0"/>
          </a:p>
        </p:txBody>
      </p:sp>
      <p:sp>
        <p:nvSpPr>
          <p:cNvPr id="3" name="Slide Number Placeholder 2">
            <a:extLst>
              <a:ext uri="{FF2B5EF4-FFF2-40B4-BE49-F238E27FC236}">
                <a16:creationId xmlns:a16="http://schemas.microsoft.com/office/drawing/2014/main" id="{17D930DB-7296-4222-8B89-1B4B210822A0}"/>
              </a:ext>
            </a:extLst>
          </p:cNvPr>
          <p:cNvSpPr>
            <a:spLocks noGrp="1"/>
          </p:cNvSpPr>
          <p:nvPr>
            <p:ph type="sldNum" sz="quarter" idx="14"/>
          </p:nvPr>
        </p:nvSpPr>
        <p:spPr/>
        <p:txBody>
          <a:bodyPr/>
          <a:lstStyle/>
          <a:p>
            <a:fld id="{4658F449-AC56-C64A-8488-86A10DE691DA}" type="slidenum">
              <a:rPr lang="en-US" smtClean="0"/>
              <a:pPr/>
              <a:t>30</a:t>
            </a:fld>
            <a:endParaRPr lang="en-US"/>
          </a:p>
        </p:txBody>
      </p:sp>
      <p:sp>
        <p:nvSpPr>
          <p:cNvPr id="2" name="TextBox 1">
            <a:extLst>
              <a:ext uri="{FF2B5EF4-FFF2-40B4-BE49-F238E27FC236}">
                <a16:creationId xmlns:a16="http://schemas.microsoft.com/office/drawing/2014/main" id="{F49F4E2B-EEB0-4736-A001-E9CD8947E750}"/>
              </a:ext>
            </a:extLst>
          </p:cNvPr>
          <p:cNvSpPr txBox="1"/>
          <p:nvPr/>
        </p:nvSpPr>
        <p:spPr>
          <a:xfrm>
            <a:off x="833389" y="2447743"/>
            <a:ext cx="5918394" cy="2123658"/>
          </a:xfrm>
          <a:prstGeom prst="rect">
            <a:avLst/>
          </a:prstGeom>
          <a:noFill/>
        </p:spPr>
        <p:txBody>
          <a:bodyPr wrap="square" numCol="1" rtlCol="0">
            <a:spAutoFit/>
          </a:bodyPr>
          <a:lstStyle/>
          <a:p>
            <a:r>
              <a:rPr lang="en-CA" sz="2400" dirty="0">
                <a:solidFill>
                  <a:srgbClr val="464646"/>
                </a:solidFill>
              </a:rPr>
              <a:t>Environmental Diagnostic Laboratory (</a:t>
            </a:r>
            <a:r>
              <a:rPr lang="en-CA" sz="2400" dirty="0" err="1">
                <a:solidFill>
                  <a:srgbClr val="464646"/>
                </a:solidFill>
              </a:rPr>
              <a:t>EDLab</a:t>
            </a:r>
            <a:r>
              <a:rPr lang="en-CA" sz="2400" dirty="0">
                <a:solidFill>
                  <a:srgbClr val="464646"/>
                </a:solidFill>
              </a:rPr>
              <a:t>) at Pure Air Control Services, Inc.  </a:t>
            </a:r>
          </a:p>
          <a:p>
            <a:pPr lvl="0"/>
            <a:endParaRPr lang="en-CA" sz="2400" dirty="0">
              <a:solidFill>
                <a:srgbClr val="464646"/>
              </a:solidFill>
            </a:endParaRPr>
          </a:p>
          <a:p>
            <a:pPr>
              <a:defRPr/>
            </a:pPr>
            <a:endParaRPr lang="en-CA" sz="2000" dirty="0">
              <a:solidFill>
                <a:srgbClr val="464646"/>
              </a:solidFill>
              <a:latin typeface="Montserrat"/>
            </a:endParaRPr>
          </a:p>
          <a:p>
            <a:pPr>
              <a:defRPr/>
            </a:pPr>
            <a:endParaRPr lang="en-CA" sz="2000" dirty="0">
              <a:solidFill>
                <a:srgbClr val="464646"/>
              </a:solidFill>
              <a:latin typeface="Montserrat"/>
            </a:endParaRPr>
          </a:p>
          <a:p>
            <a:pPr>
              <a:defRPr/>
            </a:pPr>
            <a:endParaRPr lang="en-US" sz="2000" dirty="0">
              <a:solidFill>
                <a:srgbClr val="464646"/>
              </a:solidFill>
              <a:latin typeface="Montserrat"/>
            </a:endParaRPr>
          </a:p>
        </p:txBody>
      </p:sp>
      <p:sp>
        <p:nvSpPr>
          <p:cNvPr id="5" name="Rectangle 4">
            <a:extLst>
              <a:ext uri="{FF2B5EF4-FFF2-40B4-BE49-F238E27FC236}">
                <a16:creationId xmlns:a16="http://schemas.microsoft.com/office/drawing/2014/main" id="{2B0957A4-CD63-4FBD-A7EC-3D5FB6AEA38D}"/>
              </a:ext>
            </a:extLst>
          </p:cNvPr>
          <p:cNvSpPr/>
          <p:nvPr/>
        </p:nvSpPr>
        <p:spPr>
          <a:xfrm>
            <a:off x="4086870" y="5795253"/>
            <a:ext cx="6513676" cy="369332"/>
          </a:xfrm>
          <a:prstGeom prst="rect">
            <a:avLst/>
          </a:prstGeom>
        </p:spPr>
        <p:txBody>
          <a:bodyPr wrap="square">
            <a:spAutoFit/>
          </a:bodyPr>
          <a:lstStyle/>
          <a:p>
            <a:pPr>
              <a:defRPr/>
            </a:pPr>
            <a:r>
              <a:rPr lang="en-US" b="1" dirty="0">
                <a:solidFill>
                  <a:srgbClr val="E83E1D"/>
                </a:solidFill>
                <a:latin typeface="Montserrat"/>
              </a:rPr>
              <a:t>www.caba.org/WhitePapers</a:t>
            </a:r>
          </a:p>
        </p:txBody>
      </p:sp>
      <p:pic>
        <p:nvPicPr>
          <p:cNvPr id="8" name="Picture Placeholder 5" descr="Human Skin Cells: A Potential Source of Building Contaminants">
            <a:extLst>
              <a:ext uri="{FF2B5EF4-FFF2-40B4-BE49-F238E27FC236}">
                <a16:creationId xmlns:a16="http://schemas.microsoft.com/office/drawing/2014/main" id="{E0015A74-DF3F-4B93-888B-C5A8535B18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429520" y="2468296"/>
            <a:ext cx="2676704" cy="3458514"/>
          </a:xfrm>
          <a:prstGeom prst="rect">
            <a:avLst/>
          </a:prstGeom>
          <a:effectLst>
            <a:glow rad="279400">
              <a:srgbClr val="E83E1D">
                <a:alpha val="26000"/>
              </a:srgbClr>
            </a:glow>
          </a:effectLst>
        </p:spPr>
      </p:pic>
    </p:spTree>
    <p:extLst>
      <p:ext uri="{BB962C8B-B14F-4D97-AF65-F5344CB8AC3E}">
        <p14:creationId xmlns:p14="http://schemas.microsoft.com/office/powerpoint/2010/main" val="3321485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9788" y="1233488"/>
            <a:ext cx="10512425" cy="1339060"/>
          </a:xfrm>
        </p:spPr>
        <p:txBody>
          <a:bodyPr>
            <a:normAutofit/>
          </a:bodyPr>
          <a:lstStyle/>
          <a:p>
            <a:pPr marL="0" indent="0">
              <a:buNone/>
            </a:pPr>
            <a:r>
              <a:rPr lang="en-US" dirty="0"/>
              <a:t>6.2 In Progress:  </a:t>
            </a:r>
          </a:p>
          <a:p>
            <a:pPr marL="0" indent="0">
              <a:buNone/>
            </a:pPr>
            <a:r>
              <a:rPr lang="en-US" dirty="0"/>
              <a:t>“Impacts of Automated Shading in Building Projects” </a:t>
            </a:r>
          </a:p>
          <a:p>
            <a:endParaRPr lang="en-CA"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31</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838200" y="2368157"/>
            <a:ext cx="8553563" cy="6740307"/>
          </a:xfrm>
          <a:prstGeom prst="rect">
            <a:avLst/>
          </a:prstGeom>
          <a:noFill/>
        </p:spPr>
        <p:txBody>
          <a:bodyPr wrap="square" numCol="2" rtlCol="0">
            <a:spAutoFit/>
          </a:bodyPr>
          <a:lstStyle/>
          <a:p>
            <a:pPr lvl="0"/>
            <a:r>
              <a:rPr lang="en-CA" dirty="0">
                <a:solidFill>
                  <a:srgbClr val="464646"/>
                </a:solidFill>
              </a:rPr>
              <a:t>Axis</a:t>
            </a:r>
          </a:p>
          <a:p>
            <a:pPr lvl="0"/>
            <a:r>
              <a:rPr lang="en-CA" dirty="0" err="1">
                <a:solidFill>
                  <a:srgbClr val="464646"/>
                </a:solidFill>
              </a:rPr>
              <a:t>Ecotay</a:t>
            </a:r>
            <a:r>
              <a:rPr lang="en-CA" dirty="0">
                <a:solidFill>
                  <a:srgbClr val="464646"/>
                </a:solidFill>
              </a:rPr>
              <a:t> Inc. </a:t>
            </a:r>
          </a:p>
          <a:p>
            <a:pPr lvl="0"/>
            <a:r>
              <a:rPr lang="en-CA" dirty="0" err="1">
                <a:solidFill>
                  <a:srgbClr val="464646"/>
                </a:solidFill>
              </a:rPr>
              <a:t>HunterDouglas</a:t>
            </a:r>
            <a:r>
              <a:rPr lang="en-CA" dirty="0">
                <a:solidFill>
                  <a:srgbClr val="464646"/>
                </a:solidFill>
              </a:rPr>
              <a:t> </a:t>
            </a:r>
          </a:p>
          <a:p>
            <a:pPr lvl="0"/>
            <a:r>
              <a:rPr lang="en-CA" dirty="0">
                <a:solidFill>
                  <a:srgbClr val="464646"/>
                </a:solidFill>
              </a:rPr>
              <a:t>Ken Wacks Associates</a:t>
            </a:r>
          </a:p>
          <a:p>
            <a:pPr lvl="0"/>
            <a:r>
              <a:rPr lang="en-CA" dirty="0">
                <a:solidFill>
                  <a:srgbClr val="464646"/>
                </a:solidFill>
              </a:rPr>
              <a:t>Lawrence Berkeley National Laboratory</a:t>
            </a:r>
          </a:p>
          <a:p>
            <a:pPr lvl="0"/>
            <a:r>
              <a:rPr lang="en-CA" dirty="0">
                <a:solidFill>
                  <a:srgbClr val="464646"/>
                </a:solidFill>
              </a:rPr>
              <a:t>Legrand</a:t>
            </a:r>
          </a:p>
          <a:p>
            <a:pPr lvl="0"/>
            <a:r>
              <a:rPr lang="en-CA" dirty="0">
                <a:solidFill>
                  <a:srgbClr val="464646"/>
                </a:solidFill>
              </a:rPr>
              <a:t>Lutron</a:t>
            </a:r>
          </a:p>
          <a:p>
            <a:pPr lvl="0"/>
            <a:r>
              <a:rPr lang="en-CA" dirty="0" err="1">
                <a:solidFill>
                  <a:srgbClr val="464646"/>
                </a:solidFill>
              </a:rPr>
              <a:t>MechoSystems</a:t>
            </a:r>
            <a:r>
              <a:rPr lang="en-CA" dirty="0">
                <a:solidFill>
                  <a:srgbClr val="464646"/>
                </a:solidFill>
              </a:rPr>
              <a:t>, Inc.</a:t>
            </a:r>
          </a:p>
          <a:p>
            <a:pPr lvl="0"/>
            <a:r>
              <a:rPr lang="en-CA" dirty="0">
                <a:solidFill>
                  <a:srgbClr val="464646"/>
                </a:solidFill>
              </a:rPr>
              <a:t>NYSERDA</a:t>
            </a: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r>
              <a:rPr lang="en-CA" dirty="0">
                <a:solidFill>
                  <a:srgbClr val="464646"/>
                </a:solidFill>
              </a:rPr>
              <a:t>PLC Multipoint, Inc.</a:t>
            </a:r>
          </a:p>
          <a:p>
            <a:pPr lvl="0"/>
            <a:r>
              <a:rPr lang="en-CA" dirty="0">
                <a:solidFill>
                  <a:srgbClr val="464646"/>
                </a:solidFill>
              </a:rPr>
              <a:t>Savant</a:t>
            </a:r>
          </a:p>
          <a:p>
            <a:pPr lvl="0"/>
            <a:r>
              <a:rPr lang="en-CA" dirty="0">
                <a:solidFill>
                  <a:srgbClr val="464646"/>
                </a:solidFill>
              </a:rPr>
              <a:t>Screen Innovations</a:t>
            </a:r>
          </a:p>
          <a:p>
            <a:pPr lvl="0"/>
            <a:r>
              <a:rPr lang="en-CA" dirty="0">
                <a:solidFill>
                  <a:srgbClr val="464646"/>
                </a:solidFill>
              </a:rPr>
              <a:t>Siemens Industry, Inc.</a:t>
            </a:r>
          </a:p>
          <a:p>
            <a:pPr lvl="0"/>
            <a:r>
              <a:rPr lang="en-CA" dirty="0" err="1">
                <a:solidFill>
                  <a:srgbClr val="464646"/>
                </a:solidFill>
              </a:rPr>
              <a:t>Somfy</a:t>
            </a:r>
            <a:endParaRPr lang="en-CA" dirty="0">
              <a:solidFill>
                <a:srgbClr val="464646"/>
              </a:solidFill>
            </a:endParaRPr>
          </a:p>
          <a:p>
            <a:pPr lvl="0"/>
            <a:r>
              <a:rPr lang="en-CA" dirty="0">
                <a:solidFill>
                  <a:srgbClr val="464646"/>
                </a:solidFill>
              </a:rPr>
              <a:t>Sustainable Resources Management</a:t>
            </a:r>
          </a:p>
          <a:p>
            <a:pPr lvl="0"/>
            <a:r>
              <a:rPr lang="en-CA" dirty="0">
                <a:solidFill>
                  <a:srgbClr val="464646"/>
                </a:solidFill>
              </a:rPr>
              <a:t>TRC Energy Services</a:t>
            </a:r>
          </a:p>
          <a:p>
            <a:pPr lvl="0"/>
            <a:r>
              <a:rPr lang="en-CA" dirty="0" err="1">
                <a:solidFill>
                  <a:srgbClr val="464646"/>
                </a:solidFill>
              </a:rPr>
              <a:t>Vistar</a:t>
            </a:r>
            <a:r>
              <a:rPr lang="en-CA" dirty="0">
                <a:solidFill>
                  <a:srgbClr val="464646"/>
                </a:solidFill>
              </a:rPr>
              <a:t> Energy Consulting</a:t>
            </a:r>
          </a:p>
          <a:p>
            <a:pPr lvl="0"/>
            <a:r>
              <a:rPr lang="en-CA" dirty="0">
                <a:solidFill>
                  <a:srgbClr val="464646"/>
                </a:solidFill>
              </a:rPr>
              <a:t>Window Products Management</a:t>
            </a:r>
          </a:p>
          <a:p>
            <a:pPr lvl="0"/>
            <a:endParaRPr lang="en-CA" dirty="0">
              <a:solidFill>
                <a:srgbClr val="464646"/>
              </a:solidFill>
            </a:endParaRPr>
          </a:p>
          <a:p>
            <a:pPr lvl="0"/>
            <a:endParaRPr lang="en-CA" sz="2800" dirty="0">
              <a:solidFill>
                <a:srgbClr val="464646"/>
              </a:solidFill>
              <a:latin typeface="Montserrat"/>
            </a:endParaRPr>
          </a:p>
          <a:p>
            <a:pPr>
              <a:defRPr/>
            </a:pPr>
            <a:endParaRPr lang="en-CA" sz="2000" dirty="0">
              <a:solidFill>
                <a:srgbClr val="464646"/>
              </a:solidFill>
              <a:latin typeface="Montserrat"/>
            </a:endParaRPr>
          </a:p>
          <a:p>
            <a:pPr>
              <a:defRPr/>
            </a:pPr>
            <a:endParaRPr lang="en-US" sz="2000" dirty="0">
              <a:solidFill>
                <a:srgbClr val="464646"/>
              </a:solidFill>
              <a:latin typeface="Montserrat"/>
            </a:endParaRPr>
          </a:p>
        </p:txBody>
      </p:sp>
      <p:sp>
        <p:nvSpPr>
          <p:cNvPr id="5" name="Rectangle 4">
            <a:extLst>
              <a:ext uri="{FF2B5EF4-FFF2-40B4-BE49-F238E27FC236}">
                <a16:creationId xmlns:a16="http://schemas.microsoft.com/office/drawing/2014/main" id="{2B0957A4-CD63-4FBD-A7EC-3D5FB6AEA38D}"/>
              </a:ext>
            </a:extLst>
          </p:cNvPr>
          <p:cNvSpPr/>
          <p:nvPr/>
        </p:nvSpPr>
        <p:spPr>
          <a:xfrm>
            <a:off x="3778066" y="5570184"/>
            <a:ext cx="6513676" cy="369332"/>
          </a:xfrm>
          <a:prstGeom prst="rect">
            <a:avLst/>
          </a:prstGeom>
        </p:spPr>
        <p:txBody>
          <a:bodyPr wrap="square">
            <a:spAutoFit/>
          </a:bodyPr>
          <a:lstStyle/>
          <a:p>
            <a:pPr>
              <a:defRPr/>
            </a:pPr>
            <a:r>
              <a:rPr lang="en-US" b="1" dirty="0">
                <a:solidFill>
                  <a:srgbClr val="E83E1D"/>
                </a:solidFill>
                <a:latin typeface="Montserrat"/>
              </a:rPr>
              <a:t>www.caba.org/WhitePapers</a:t>
            </a:r>
          </a:p>
        </p:txBody>
      </p:sp>
      <p:pic>
        <p:nvPicPr>
          <p:cNvPr id="7" name="Picture 6">
            <a:extLst>
              <a:ext uri="{FF2B5EF4-FFF2-40B4-BE49-F238E27FC236}">
                <a16:creationId xmlns:a16="http://schemas.microsoft.com/office/drawing/2014/main" id="{E1F01D96-BF3B-4D67-A2B2-9290CA743B11}"/>
              </a:ext>
            </a:extLst>
          </p:cNvPr>
          <p:cNvPicPr>
            <a:picLocks noChangeAspect="1"/>
          </p:cNvPicPr>
          <p:nvPr/>
        </p:nvPicPr>
        <p:blipFill>
          <a:blip r:embed="rId2"/>
          <a:stretch>
            <a:fillRect/>
          </a:stretch>
        </p:blipFill>
        <p:spPr>
          <a:xfrm>
            <a:off x="9469417" y="2773767"/>
            <a:ext cx="2143125" cy="2143125"/>
          </a:xfrm>
          <a:prstGeom prst="rect">
            <a:avLst/>
          </a:prstGeom>
        </p:spPr>
      </p:pic>
    </p:spTree>
    <p:extLst>
      <p:ext uri="{BB962C8B-B14F-4D97-AF65-F5344CB8AC3E}">
        <p14:creationId xmlns:p14="http://schemas.microsoft.com/office/powerpoint/2010/main" val="4251599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9788" y="1233488"/>
            <a:ext cx="10512425" cy="1339060"/>
          </a:xfrm>
        </p:spPr>
        <p:txBody>
          <a:bodyPr>
            <a:normAutofit/>
          </a:bodyPr>
          <a:lstStyle/>
          <a:p>
            <a:pPr marL="0" indent="0">
              <a:buNone/>
            </a:pPr>
            <a:r>
              <a:rPr lang="en-US" dirty="0"/>
              <a:t>6.2 In Progress:  </a:t>
            </a:r>
          </a:p>
          <a:p>
            <a:pPr marL="0" indent="0">
              <a:buNone/>
            </a:pPr>
            <a:r>
              <a:rPr lang="en-US" dirty="0"/>
              <a:t>“Energy Metering and Power Quality Metering in North America” </a:t>
            </a:r>
          </a:p>
          <a:p>
            <a:endParaRPr lang="en-CA"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32</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838200" y="2368157"/>
            <a:ext cx="8553563" cy="5539978"/>
          </a:xfrm>
          <a:prstGeom prst="rect">
            <a:avLst/>
          </a:prstGeom>
          <a:noFill/>
        </p:spPr>
        <p:txBody>
          <a:bodyPr wrap="square" numCol="2" rtlCol="0">
            <a:spAutoFit/>
          </a:bodyPr>
          <a:lstStyle/>
          <a:p>
            <a:pPr lvl="0"/>
            <a:r>
              <a:rPr lang="en-CA" dirty="0" err="1">
                <a:solidFill>
                  <a:srgbClr val="464646"/>
                </a:solidFill>
              </a:rPr>
              <a:t>ArcoLogix</a:t>
            </a:r>
            <a:r>
              <a:rPr lang="en-CA" dirty="0">
                <a:solidFill>
                  <a:srgbClr val="464646"/>
                </a:solidFill>
              </a:rPr>
              <a:t> LLC</a:t>
            </a:r>
          </a:p>
          <a:p>
            <a:pPr lvl="0"/>
            <a:r>
              <a:rPr lang="en-CA" dirty="0">
                <a:solidFill>
                  <a:srgbClr val="464646"/>
                </a:solidFill>
              </a:rPr>
              <a:t>Asian Institute of Intelligent Buildings</a:t>
            </a:r>
          </a:p>
          <a:p>
            <a:pPr lvl="0"/>
            <a:r>
              <a:rPr lang="en-CA" dirty="0">
                <a:solidFill>
                  <a:srgbClr val="464646"/>
                </a:solidFill>
              </a:rPr>
              <a:t>Brainwave Research Corp.</a:t>
            </a:r>
          </a:p>
          <a:p>
            <a:pPr lvl="0"/>
            <a:r>
              <a:rPr lang="en-CA" dirty="0">
                <a:solidFill>
                  <a:srgbClr val="464646"/>
                </a:solidFill>
              </a:rPr>
              <a:t>CMG</a:t>
            </a:r>
          </a:p>
          <a:p>
            <a:pPr lvl="0"/>
            <a:r>
              <a:rPr lang="en-CA" dirty="0">
                <a:solidFill>
                  <a:srgbClr val="464646"/>
                </a:solidFill>
              </a:rPr>
              <a:t>Convergint Technologies</a:t>
            </a:r>
          </a:p>
          <a:p>
            <a:pPr lvl="0"/>
            <a:r>
              <a:rPr lang="en-CA" dirty="0" err="1">
                <a:solidFill>
                  <a:srgbClr val="464646"/>
                </a:solidFill>
              </a:rPr>
              <a:t>CopperTree</a:t>
            </a:r>
            <a:r>
              <a:rPr lang="en-CA" dirty="0">
                <a:solidFill>
                  <a:srgbClr val="464646"/>
                </a:solidFill>
              </a:rPr>
              <a:t> Analytics Inc.</a:t>
            </a:r>
          </a:p>
          <a:p>
            <a:pPr lvl="0"/>
            <a:r>
              <a:rPr lang="en-CA" dirty="0">
                <a:solidFill>
                  <a:srgbClr val="464646"/>
                </a:solidFill>
              </a:rPr>
              <a:t>Current, powered by GE</a:t>
            </a:r>
          </a:p>
          <a:p>
            <a:pPr lvl="0"/>
            <a:r>
              <a:rPr lang="en-CA" dirty="0">
                <a:solidFill>
                  <a:srgbClr val="464646"/>
                </a:solidFill>
              </a:rPr>
              <a:t>Cyber Power Systems, Inc.</a:t>
            </a:r>
          </a:p>
          <a:p>
            <a:pPr lvl="0"/>
            <a:r>
              <a:rPr lang="en-CA" dirty="0">
                <a:solidFill>
                  <a:srgbClr val="464646"/>
                </a:solidFill>
              </a:rPr>
              <a:t>Domotz</a:t>
            </a:r>
          </a:p>
          <a:p>
            <a:pPr lvl="0"/>
            <a:r>
              <a:rPr lang="en-CA" dirty="0" err="1">
                <a:solidFill>
                  <a:srgbClr val="464646"/>
                </a:solidFill>
              </a:rPr>
              <a:t>Enercare</a:t>
            </a:r>
            <a:r>
              <a:rPr lang="en-CA" dirty="0">
                <a:solidFill>
                  <a:srgbClr val="464646"/>
                </a:solidFill>
              </a:rPr>
              <a:t> Connections Inc.</a:t>
            </a:r>
          </a:p>
          <a:p>
            <a:pPr lvl="0"/>
            <a:r>
              <a:rPr lang="en-CA" dirty="0">
                <a:solidFill>
                  <a:srgbClr val="464646"/>
                </a:solidFill>
              </a:rPr>
              <a:t>EZ Meter Technologies</a:t>
            </a: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r>
              <a:rPr lang="en-CA" dirty="0">
                <a:solidFill>
                  <a:srgbClr val="464646"/>
                </a:solidFill>
              </a:rPr>
              <a:t>Honeywell International Inc.</a:t>
            </a:r>
          </a:p>
          <a:p>
            <a:pPr lvl="0"/>
            <a:r>
              <a:rPr lang="en-CA" dirty="0">
                <a:solidFill>
                  <a:srgbClr val="464646"/>
                </a:solidFill>
              </a:rPr>
              <a:t>Ken Wacks Associates</a:t>
            </a:r>
          </a:p>
          <a:p>
            <a:pPr lvl="0"/>
            <a:r>
              <a:rPr lang="en-CA" dirty="0">
                <a:solidFill>
                  <a:srgbClr val="464646"/>
                </a:solidFill>
              </a:rPr>
              <a:t>Public Works and Government Services Canada</a:t>
            </a:r>
          </a:p>
          <a:p>
            <a:pPr lvl="0"/>
            <a:r>
              <a:rPr lang="en-CA" dirty="0">
                <a:solidFill>
                  <a:srgbClr val="464646"/>
                </a:solidFill>
              </a:rPr>
              <a:t>Renesas Electronics America Inc.</a:t>
            </a:r>
          </a:p>
          <a:p>
            <a:pPr lvl="0"/>
            <a:r>
              <a:rPr lang="en-CA" dirty="0">
                <a:solidFill>
                  <a:srgbClr val="464646"/>
                </a:solidFill>
              </a:rPr>
              <a:t>Robert H Lane and Associates Inc.</a:t>
            </a:r>
          </a:p>
          <a:p>
            <a:pPr lvl="0"/>
            <a:r>
              <a:rPr lang="en-CA" dirty="0">
                <a:solidFill>
                  <a:srgbClr val="464646"/>
                </a:solidFill>
              </a:rPr>
              <a:t>Schneider Electric</a:t>
            </a:r>
          </a:p>
          <a:p>
            <a:pPr lvl="0"/>
            <a:r>
              <a:rPr lang="en-CA" dirty="0">
                <a:solidFill>
                  <a:srgbClr val="464646"/>
                </a:solidFill>
              </a:rPr>
              <a:t>Sustainable Resources Management</a:t>
            </a:r>
          </a:p>
          <a:p>
            <a:pPr lvl="0"/>
            <a:r>
              <a:rPr lang="en-CA" dirty="0" err="1">
                <a:solidFill>
                  <a:srgbClr val="464646"/>
                </a:solidFill>
              </a:rPr>
              <a:t>Triacta</a:t>
            </a:r>
            <a:r>
              <a:rPr lang="en-CA" dirty="0">
                <a:solidFill>
                  <a:srgbClr val="464646"/>
                </a:solidFill>
              </a:rPr>
              <a:t> Power Solutions</a:t>
            </a:r>
          </a:p>
          <a:p>
            <a:pPr lvl="0"/>
            <a:r>
              <a:rPr lang="en-CA" dirty="0" err="1">
                <a:solidFill>
                  <a:srgbClr val="464646"/>
                </a:solidFill>
              </a:rPr>
              <a:t>Zinwave</a:t>
            </a:r>
            <a:endParaRPr lang="en-CA" dirty="0">
              <a:solidFill>
                <a:srgbClr val="464646"/>
              </a:solidFill>
            </a:endParaRPr>
          </a:p>
          <a:p>
            <a:pPr lvl="0"/>
            <a:endParaRPr lang="en-CA" sz="1400" dirty="0">
              <a:solidFill>
                <a:srgbClr val="464646"/>
              </a:solidFill>
            </a:endParaRPr>
          </a:p>
          <a:p>
            <a:pPr lvl="0"/>
            <a:endParaRPr lang="en-CA" sz="2000" dirty="0">
              <a:solidFill>
                <a:srgbClr val="464646"/>
              </a:solidFill>
              <a:latin typeface="Montserrat"/>
            </a:endParaRPr>
          </a:p>
          <a:p>
            <a:pPr>
              <a:defRPr/>
            </a:pPr>
            <a:endParaRPr lang="en-CA" sz="2000" dirty="0">
              <a:solidFill>
                <a:srgbClr val="464646"/>
              </a:solidFill>
              <a:latin typeface="Montserrat"/>
            </a:endParaRPr>
          </a:p>
          <a:p>
            <a:pPr>
              <a:defRPr/>
            </a:pPr>
            <a:endParaRPr lang="en-US" sz="2000" dirty="0">
              <a:solidFill>
                <a:srgbClr val="464646"/>
              </a:solidFill>
              <a:latin typeface="Montserrat"/>
            </a:endParaRPr>
          </a:p>
        </p:txBody>
      </p:sp>
      <p:sp>
        <p:nvSpPr>
          <p:cNvPr id="5" name="Rectangle 4">
            <a:extLst>
              <a:ext uri="{FF2B5EF4-FFF2-40B4-BE49-F238E27FC236}">
                <a16:creationId xmlns:a16="http://schemas.microsoft.com/office/drawing/2014/main" id="{2B0957A4-CD63-4FBD-A7EC-3D5FB6AEA38D}"/>
              </a:ext>
            </a:extLst>
          </p:cNvPr>
          <p:cNvSpPr/>
          <p:nvPr/>
        </p:nvSpPr>
        <p:spPr>
          <a:xfrm>
            <a:off x="3778066" y="5570184"/>
            <a:ext cx="6513676" cy="369332"/>
          </a:xfrm>
          <a:prstGeom prst="rect">
            <a:avLst/>
          </a:prstGeom>
        </p:spPr>
        <p:txBody>
          <a:bodyPr wrap="square">
            <a:spAutoFit/>
          </a:bodyPr>
          <a:lstStyle/>
          <a:p>
            <a:pPr>
              <a:defRPr/>
            </a:pPr>
            <a:r>
              <a:rPr lang="en-US" b="1" dirty="0">
                <a:solidFill>
                  <a:srgbClr val="E83E1D"/>
                </a:solidFill>
                <a:latin typeface="Montserrat"/>
              </a:rPr>
              <a:t>www.caba.org/WhitePapers</a:t>
            </a:r>
          </a:p>
        </p:txBody>
      </p:sp>
      <p:pic>
        <p:nvPicPr>
          <p:cNvPr id="7" name="Picture 6">
            <a:extLst>
              <a:ext uri="{FF2B5EF4-FFF2-40B4-BE49-F238E27FC236}">
                <a16:creationId xmlns:a16="http://schemas.microsoft.com/office/drawing/2014/main" id="{E1F01D96-BF3B-4D67-A2B2-9290CA743B11}"/>
              </a:ext>
            </a:extLst>
          </p:cNvPr>
          <p:cNvPicPr>
            <a:picLocks noChangeAspect="1"/>
          </p:cNvPicPr>
          <p:nvPr/>
        </p:nvPicPr>
        <p:blipFill>
          <a:blip r:embed="rId2"/>
          <a:stretch>
            <a:fillRect/>
          </a:stretch>
        </p:blipFill>
        <p:spPr>
          <a:xfrm>
            <a:off x="9469417" y="2773767"/>
            <a:ext cx="2143125" cy="2143125"/>
          </a:xfrm>
          <a:prstGeom prst="rect">
            <a:avLst/>
          </a:prstGeom>
        </p:spPr>
      </p:pic>
    </p:spTree>
    <p:extLst>
      <p:ext uri="{BB962C8B-B14F-4D97-AF65-F5344CB8AC3E}">
        <p14:creationId xmlns:p14="http://schemas.microsoft.com/office/powerpoint/2010/main" val="1506290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9788" y="1233488"/>
            <a:ext cx="10512425" cy="1339060"/>
          </a:xfrm>
        </p:spPr>
        <p:txBody>
          <a:bodyPr>
            <a:normAutofit/>
          </a:bodyPr>
          <a:lstStyle/>
          <a:p>
            <a:pPr marL="0" indent="0">
              <a:buNone/>
            </a:pPr>
            <a:r>
              <a:rPr lang="en-US" dirty="0"/>
              <a:t>6.2 In Progress:  </a:t>
            </a:r>
          </a:p>
          <a:p>
            <a:pPr marL="0" indent="0">
              <a:buNone/>
            </a:pPr>
            <a:r>
              <a:rPr lang="en-US" dirty="0"/>
              <a:t>“Automated Control Systems for Zero Emission Buildings” </a:t>
            </a:r>
          </a:p>
          <a:p>
            <a:endParaRPr lang="en-CA"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33</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838200" y="2368157"/>
            <a:ext cx="8553563" cy="892552"/>
          </a:xfrm>
          <a:prstGeom prst="rect">
            <a:avLst/>
          </a:prstGeom>
          <a:noFill/>
        </p:spPr>
        <p:txBody>
          <a:bodyPr wrap="square" numCol="2" rtlCol="0">
            <a:spAutoFit/>
          </a:bodyPr>
          <a:lstStyle/>
          <a:p>
            <a:pPr lvl="0"/>
            <a:r>
              <a:rPr lang="en-CA" sz="3200" dirty="0" err="1">
                <a:solidFill>
                  <a:srgbClr val="464646"/>
                </a:solidFill>
              </a:rPr>
              <a:t>Ecotay</a:t>
            </a:r>
            <a:r>
              <a:rPr lang="en-CA" sz="3200" dirty="0">
                <a:solidFill>
                  <a:srgbClr val="464646"/>
                </a:solidFill>
              </a:rPr>
              <a:t> Inc.</a:t>
            </a:r>
          </a:p>
          <a:p>
            <a:pPr lvl="0"/>
            <a:endParaRPr lang="en-CA" sz="2000" dirty="0">
              <a:solidFill>
                <a:srgbClr val="464646"/>
              </a:solidFill>
              <a:latin typeface="Montserrat"/>
            </a:endParaRPr>
          </a:p>
          <a:p>
            <a:pPr>
              <a:defRPr/>
            </a:pPr>
            <a:endParaRPr lang="en-CA" sz="2000" dirty="0">
              <a:solidFill>
                <a:srgbClr val="464646"/>
              </a:solidFill>
              <a:latin typeface="Montserrat"/>
            </a:endParaRPr>
          </a:p>
          <a:p>
            <a:pPr>
              <a:defRPr/>
            </a:pPr>
            <a:endParaRPr lang="en-US" sz="2000" dirty="0">
              <a:solidFill>
                <a:srgbClr val="464646"/>
              </a:solidFill>
              <a:latin typeface="Montserrat"/>
            </a:endParaRPr>
          </a:p>
        </p:txBody>
      </p:sp>
      <p:sp>
        <p:nvSpPr>
          <p:cNvPr id="5" name="Rectangle 4">
            <a:extLst>
              <a:ext uri="{FF2B5EF4-FFF2-40B4-BE49-F238E27FC236}">
                <a16:creationId xmlns:a16="http://schemas.microsoft.com/office/drawing/2014/main" id="{2B0957A4-CD63-4FBD-A7EC-3D5FB6AEA38D}"/>
              </a:ext>
            </a:extLst>
          </p:cNvPr>
          <p:cNvSpPr/>
          <p:nvPr/>
        </p:nvSpPr>
        <p:spPr>
          <a:xfrm>
            <a:off x="3778066" y="5570184"/>
            <a:ext cx="6513676" cy="369332"/>
          </a:xfrm>
          <a:prstGeom prst="rect">
            <a:avLst/>
          </a:prstGeom>
        </p:spPr>
        <p:txBody>
          <a:bodyPr wrap="square">
            <a:spAutoFit/>
          </a:bodyPr>
          <a:lstStyle/>
          <a:p>
            <a:pPr>
              <a:defRPr/>
            </a:pPr>
            <a:r>
              <a:rPr lang="en-US" b="1" dirty="0">
                <a:solidFill>
                  <a:srgbClr val="E83E1D"/>
                </a:solidFill>
                <a:latin typeface="Montserrat"/>
              </a:rPr>
              <a:t>www.caba.org/WhitePapers</a:t>
            </a:r>
          </a:p>
        </p:txBody>
      </p:sp>
      <p:pic>
        <p:nvPicPr>
          <p:cNvPr id="7" name="Picture 6">
            <a:extLst>
              <a:ext uri="{FF2B5EF4-FFF2-40B4-BE49-F238E27FC236}">
                <a16:creationId xmlns:a16="http://schemas.microsoft.com/office/drawing/2014/main" id="{E1F01D96-BF3B-4D67-A2B2-9290CA743B11}"/>
              </a:ext>
            </a:extLst>
          </p:cNvPr>
          <p:cNvPicPr>
            <a:picLocks noChangeAspect="1"/>
          </p:cNvPicPr>
          <p:nvPr/>
        </p:nvPicPr>
        <p:blipFill>
          <a:blip r:embed="rId2"/>
          <a:stretch>
            <a:fillRect/>
          </a:stretch>
        </p:blipFill>
        <p:spPr>
          <a:xfrm>
            <a:off x="9469417" y="2773767"/>
            <a:ext cx="2143125" cy="2143125"/>
          </a:xfrm>
          <a:prstGeom prst="rect">
            <a:avLst/>
          </a:prstGeom>
        </p:spPr>
      </p:pic>
    </p:spTree>
    <p:extLst>
      <p:ext uri="{BB962C8B-B14F-4D97-AF65-F5344CB8AC3E}">
        <p14:creationId xmlns:p14="http://schemas.microsoft.com/office/powerpoint/2010/main" val="1373994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9788" y="1233488"/>
            <a:ext cx="10512425" cy="1339060"/>
          </a:xfrm>
        </p:spPr>
        <p:txBody>
          <a:bodyPr>
            <a:normAutofit/>
          </a:bodyPr>
          <a:lstStyle/>
          <a:p>
            <a:pPr marL="0" indent="0">
              <a:buNone/>
            </a:pPr>
            <a:r>
              <a:rPr lang="en-US" dirty="0"/>
              <a:t>6.2 In Progress:  </a:t>
            </a:r>
          </a:p>
          <a:p>
            <a:pPr marL="0" indent="0">
              <a:buNone/>
            </a:pPr>
            <a:r>
              <a:rPr lang="en-US" dirty="0"/>
              <a:t>“IOT cyber security guidelines, standards and verification systems” </a:t>
            </a:r>
          </a:p>
          <a:p>
            <a:endParaRPr lang="en-CA"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34</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838200" y="2368157"/>
            <a:ext cx="8553563" cy="6617196"/>
          </a:xfrm>
          <a:prstGeom prst="rect">
            <a:avLst/>
          </a:prstGeom>
          <a:noFill/>
        </p:spPr>
        <p:txBody>
          <a:bodyPr wrap="square" numCol="2" rtlCol="0">
            <a:spAutoFit/>
          </a:bodyPr>
          <a:lstStyle/>
          <a:p>
            <a:pPr lvl="0"/>
            <a:r>
              <a:rPr lang="en-CA" sz="1400" dirty="0" err="1">
                <a:solidFill>
                  <a:srgbClr val="464646"/>
                </a:solidFill>
              </a:rPr>
              <a:t>Agelight</a:t>
            </a:r>
            <a:r>
              <a:rPr lang="en-CA" sz="1400" dirty="0">
                <a:solidFill>
                  <a:srgbClr val="464646"/>
                </a:solidFill>
              </a:rPr>
              <a:t> Digital Trust Advisory Group</a:t>
            </a:r>
          </a:p>
          <a:p>
            <a:pPr lvl="0"/>
            <a:r>
              <a:rPr lang="en-CA" sz="1400" dirty="0">
                <a:solidFill>
                  <a:srgbClr val="464646"/>
                </a:solidFill>
              </a:rPr>
              <a:t>ARC Advisory Group</a:t>
            </a:r>
          </a:p>
          <a:p>
            <a:pPr lvl="0"/>
            <a:r>
              <a:rPr lang="en-CA" sz="1400" dirty="0" err="1">
                <a:solidFill>
                  <a:srgbClr val="464646"/>
                </a:solidFill>
              </a:rPr>
              <a:t>ArcoLogix</a:t>
            </a:r>
            <a:r>
              <a:rPr lang="en-CA" sz="1400" dirty="0">
                <a:solidFill>
                  <a:srgbClr val="464646"/>
                </a:solidFill>
              </a:rPr>
              <a:t> LLC</a:t>
            </a:r>
          </a:p>
          <a:p>
            <a:pPr lvl="0"/>
            <a:r>
              <a:rPr lang="en-CA" sz="1400" dirty="0">
                <a:solidFill>
                  <a:srgbClr val="464646"/>
                </a:solidFill>
              </a:rPr>
              <a:t>Automation Standards Compliance Institute</a:t>
            </a:r>
          </a:p>
          <a:p>
            <a:pPr lvl="0"/>
            <a:r>
              <a:rPr lang="en-CA" sz="1400" dirty="0">
                <a:solidFill>
                  <a:srgbClr val="464646"/>
                </a:solidFill>
              </a:rPr>
              <a:t>BC Hydro</a:t>
            </a:r>
          </a:p>
          <a:p>
            <a:pPr lvl="0"/>
            <a:r>
              <a:rPr lang="en-CA" sz="1400" dirty="0">
                <a:solidFill>
                  <a:srgbClr val="464646"/>
                </a:solidFill>
              </a:rPr>
              <a:t>CANASA (Canadian Security Association)</a:t>
            </a:r>
          </a:p>
          <a:p>
            <a:pPr lvl="0"/>
            <a:r>
              <a:rPr lang="en-CA" sz="1400" dirty="0">
                <a:solidFill>
                  <a:srgbClr val="464646"/>
                </a:solidFill>
              </a:rPr>
              <a:t>Compass Intelligence, LLC</a:t>
            </a:r>
          </a:p>
          <a:p>
            <a:pPr lvl="0"/>
            <a:r>
              <a:rPr lang="en-CA" sz="1400" dirty="0">
                <a:solidFill>
                  <a:srgbClr val="464646"/>
                </a:solidFill>
              </a:rPr>
              <a:t>Consultant</a:t>
            </a:r>
          </a:p>
          <a:p>
            <a:pPr lvl="0"/>
            <a:r>
              <a:rPr lang="en-CA" sz="1400" dirty="0">
                <a:solidFill>
                  <a:srgbClr val="464646"/>
                </a:solidFill>
              </a:rPr>
              <a:t>Control4</a:t>
            </a:r>
          </a:p>
          <a:p>
            <a:pPr lvl="0"/>
            <a:r>
              <a:rPr lang="en-CA" sz="1400" dirty="0" err="1">
                <a:solidFill>
                  <a:srgbClr val="464646"/>
                </a:solidFill>
              </a:rPr>
              <a:t>CopperTree</a:t>
            </a:r>
            <a:r>
              <a:rPr lang="en-CA" sz="1400" dirty="0">
                <a:solidFill>
                  <a:srgbClr val="464646"/>
                </a:solidFill>
              </a:rPr>
              <a:t> Analytics Inc.</a:t>
            </a:r>
          </a:p>
          <a:p>
            <a:pPr lvl="0"/>
            <a:r>
              <a:rPr lang="en-CA" sz="1400" dirty="0">
                <a:solidFill>
                  <a:srgbClr val="464646"/>
                </a:solidFill>
              </a:rPr>
              <a:t>CSA Group</a:t>
            </a:r>
          </a:p>
          <a:p>
            <a:pPr lvl="0"/>
            <a:r>
              <a:rPr lang="en-CA" sz="1400" dirty="0">
                <a:solidFill>
                  <a:srgbClr val="464646"/>
                </a:solidFill>
              </a:rPr>
              <a:t>Domotz</a:t>
            </a:r>
          </a:p>
          <a:p>
            <a:pPr lvl="0"/>
            <a:r>
              <a:rPr lang="en-CA" sz="1400" dirty="0" err="1">
                <a:solidFill>
                  <a:srgbClr val="464646"/>
                </a:solidFill>
              </a:rPr>
              <a:t>eMcRey</a:t>
            </a:r>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r>
              <a:rPr lang="en-CA" sz="1400" dirty="0">
                <a:solidFill>
                  <a:srgbClr val="464646"/>
                </a:solidFill>
              </a:rPr>
              <a:t>EXP</a:t>
            </a:r>
          </a:p>
          <a:p>
            <a:pPr lvl="0"/>
            <a:r>
              <a:rPr lang="en-CA" sz="1400" dirty="0">
                <a:solidFill>
                  <a:srgbClr val="464646"/>
                </a:solidFill>
              </a:rPr>
              <a:t>George Brown College</a:t>
            </a:r>
          </a:p>
          <a:p>
            <a:pPr lvl="0"/>
            <a:r>
              <a:rPr lang="en-CA" sz="1400" dirty="0">
                <a:solidFill>
                  <a:srgbClr val="464646"/>
                </a:solidFill>
              </a:rPr>
              <a:t>Honeywell International Inc.</a:t>
            </a:r>
          </a:p>
          <a:p>
            <a:pPr lvl="0"/>
            <a:r>
              <a:rPr lang="en-CA" sz="1400" dirty="0">
                <a:solidFill>
                  <a:srgbClr val="464646"/>
                </a:solidFill>
              </a:rPr>
              <a:t>Johnson Controls Inc.</a:t>
            </a:r>
          </a:p>
          <a:p>
            <a:pPr lvl="0"/>
            <a:r>
              <a:rPr lang="en-CA" sz="1400" dirty="0">
                <a:solidFill>
                  <a:srgbClr val="464646"/>
                </a:solidFill>
              </a:rPr>
              <a:t>Ken Wacks Associates</a:t>
            </a:r>
          </a:p>
          <a:p>
            <a:pPr lvl="0"/>
            <a:r>
              <a:rPr lang="en-CA" sz="1400" dirty="0" err="1">
                <a:solidFill>
                  <a:srgbClr val="464646"/>
                </a:solidFill>
              </a:rPr>
              <a:t>LonMark</a:t>
            </a:r>
            <a:r>
              <a:rPr lang="en-CA" sz="1400" dirty="0">
                <a:solidFill>
                  <a:srgbClr val="464646"/>
                </a:solidFill>
              </a:rPr>
              <a:t> International</a:t>
            </a:r>
          </a:p>
          <a:p>
            <a:pPr lvl="0"/>
            <a:r>
              <a:rPr lang="en-CA" sz="1400" dirty="0">
                <a:solidFill>
                  <a:srgbClr val="464646"/>
                </a:solidFill>
              </a:rPr>
              <a:t>National Electrical Manufacturers Association (NEMA)</a:t>
            </a:r>
          </a:p>
          <a:p>
            <a:pPr lvl="0"/>
            <a:r>
              <a:rPr lang="en-CA" sz="1400" dirty="0">
                <a:solidFill>
                  <a:srgbClr val="464646"/>
                </a:solidFill>
              </a:rPr>
              <a:t>RYCOM Corporation</a:t>
            </a:r>
          </a:p>
          <a:p>
            <a:pPr lvl="0"/>
            <a:r>
              <a:rPr lang="en-CA" sz="1400" dirty="0">
                <a:solidFill>
                  <a:srgbClr val="464646"/>
                </a:solidFill>
              </a:rPr>
              <a:t>Sustainable Resources Management Inc.</a:t>
            </a:r>
          </a:p>
          <a:p>
            <a:pPr lvl="0"/>
            <a:r>
              <a:rPr lang="en-CA" sz="1400" dirty="0" err="1">
                <a:solidFill>
                  <a:srgbClr val="464646"/>
                </a:solidFill>
              </a:rPr>
              <a:t>Syska</a:t>
            </a:r>
            <a:r>
              <a:rPr lang="en-CA" sz="1400" dirty="0">
                <a:solidFill>
                  <a:srgbClr val="464646"/>
                </a:solidFill>
              </a:rPr>
              <a:t> Hennessy Group</a:t>
            </a:r>
          </a:p>
          <a:p>
            <a:pPr lvl="0"/>
            <a:r>
              <a:rPr lang="en-CA" sz="1400" dirty="0">
                <a:solidFill>
                  <a:srgbClr val="464646"/>
                </a:solidFill>
              </a:rPr>
              <a:t>TC9, Inc</a:t>
            </a:r>
          </a:p>
          <a:p>
            <a:pPr lvl="0"/>
            <a:r>
              <a:rPr lang="en-CA" sz="1400" dirty="0">
                <a:solidFill>
                  <a:srgbClr val="464646"/>
                </a:solidFill>
              </a:rPr>
              <a:t>The </a:t>
            </a:r>
            <a:r>
              <a:rPr lang="en-CA" sz="1400" dirty="0" err="1">
                <a:solidFill>
                  <a:srgbClr val="464646"/>
                </a:solidFill>
              </a:rPr>
              <a:t>Siemon</a:t>
            </a:r>
            <a:r>
              <a:rPr lang="en-CA" sz="1400">
                <a:solidFill>
                  <a:srgbClr val="464646"/>
                </a:solidFill>
              </a:rPr>
              <a:t> Company</a:t>
            </a:r>
            <a:br>
              <a:rPr lang="en-CA" sz="1400">
                <a:solidFill>
                  <a:srgbClr val="464646"/>
                </a:solidFill>
              </a:rPr>
            </a:br>
            <a:r>
              <a:rPr lang="en-CA" sz="1400">
                <a:solidFill>
                  <a:srgbClr val="464646"/>
                </a:solidFill>
              </a:rPr>
              <a:t>UL LLC</a:t>
            </a:r>
            <a:endParaRPr lang="en-CA" sz="1400" dirty="0">
              <a:solidFill>
                <a:srgbClr val="464646"/>
              </a:solidFill>
            </a:endParaRPr>
          </a:p>
          <a:p>
            <a:pPr lvl="0"/>
            <a:endParaRPr lang="en-CA" sz="1400" dirty="0">
              <a:solidFill>
                <a:srgbClr val="464646"/>
              </a:solidFill>
            </a:endParaRPr>
          </a:p>
          <a:p>
            <a:pPr lvl="0"/>
            <a:endParaRPr lang="en-CA" sz="2000" dirty="0">
              <a:solidFill>
                <a:srgbClr val="464646"/>
              </a:solidFill>
              <a:latin typeface="Montserrat"/>
            </a:endParaRPr>
          </a:p>
          <a:p>
            <a:pPr>
              <a:defRPr/>
            </a:pPr>
            <a:endParaRPr lang="en-CA" sz="2000" dirty="0">
              <a:solidFill>
                <a:srgbClr val="464646"/>
              </a:solidFill>
              <a:latin typeface="Montserrat"/>
            </a:endParaRPr>
          </a:p>
          <a:p>
            <a:pPr>
              <a:defRPr/>
            </a:pPr>
            <a:endParaRPr lang="en-US" sz="2000" dirty="0">
              <a:solidFill>
                <a:srgbClr val="464646"/>
              </a:solidFill>
              <a:latin typeface="Montserrat"/>
            </a:endParaRPr>
          </a:p>
        </p:txBody>
      </p:sp>
      <p:sp>
        <p:nvSpPr>
          <p:cNvPr id="5" name="Rectangle 4">
            <a:extLst>
              <a:ext uri="{FF2B5EF4-FFF2-40B4-BE49-F238E27FC236}">
                <a16:creationId xmlns:a16="http://schemas.microsoft.com/office/drawing/2014/main" id="{2B0957A4-CD63-4FBD-A7EC-3D5FB6AEA38D}"/>
              </a:ext>
            </a:extLst>
          </p:cNvPr>
          <p:cNvSpPr/>
          <p:nvPr/>
        </p:nvSpPr>
        <p:spPr>
          <a:xfrm>
            <a:off x="3778066" y="5570184"/>
            <a:ext cx="6513676" cy="369332"/>
          </a:xfrm>
          <a:prstGeom prst="rect">
            <a:avLst/>
          </a:prstGeom>
        </p:spPr>
        <p:txBody>
          <a:bodyPr wrap="square">
            <a:spAutoFit/>
          </a:bodyPr>
          <a:lstStyle/>
          <a:p>
            <a:pPr>
              <a:defRPr/>
            </a:pPr>
            <a:r>
              <a:rPr lang="en-US" b="1" dirty="0">
                <a:solidFill>
                  <a:srgbClr val="E83E1D"/>
                </a:solidFill>
                <a:latin typeface="Montserrat"/>
              </a:rPr>
              <a:t>www.caba.org/WhitePapers</a:t>
            </a:r>
          </a:p>
        </p:txBody>
      </p:sp>
      <p:pic>
        <p:nvPicPr>
          <p:cNvPr id="7" name="Picture 6">
            <a:extLst>
              <a:ext uri="{FF2B5EF4-FFF2-40B4-BE49-F238E27FC236}">
                <a16:creationId xmlns:a16="http://schemas.microsoft.com/office/drawing/2014/main" id="{E1F01D96-BF3B-4D67-A2B2-9290CA743B11}"/>
              </a:ext>
            </a:extLst>
          </p:cNvPr>
          <p:cNvPicPr>
            <a:picLocks noChangeAspect="1"/>
          </p:cNvPicPr>
          <p:nvPr/>
        </p:nvPicPr>
        <p:blipFill>
          <a:blip r:embed="rId2"/>
          <a:stretch>
            <a:fillRect/>
          </a:stretch>
        </p:blipFill>
        <p:spPr>
          <a:xfrm>
            <a:off x="9469417" y="2773767"/>
            <a:ext cx="2143125" cy="2143125"/>
          </a:xfrm>
          <a:prstGeom prst="rect">
            <a:avLst/>
          </a:prstGeom>
        </p:spPr>
      </p:pic>
    </p:spTree>
    <p:extLst>
      <p:ext uri="{BB962C8B-B14F-4D97-AF65-F5344CB8AC3E}">
        <p14:creationId xmlns:p14="http://schemas.microsoft.com/office/powerpoint/2010/main" val="1841048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71510"/>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8" name="Rectangle 7">
            <a:extLst>
              <a:ext uri="{FF2B5EF4-FFF2-40B4-BE49-F238E27FC236}">
                <a16:creationId xmlns:a16="http://schemas.microsoft.com/office/drawing/2014/main" id="{6905132D-210A-4783-BB7A-D763FAE872C9}"/>
              </a:ext>
            </a:extLst>
          </p:cNvPr>
          <p:cNvSpPr/>
          <p:nvPr/>
        </p:nvSpPr>
        <p:spPr>
          <a:xfrm>
            <a:off x="1340459" y="2468271"/>
            <a:ext cx="9029700" cy="646331"/>
          </a:xfrm>
          <a:prstGeom prst="rect">
            <a:avLst/>
          </a:prstGeom>
        </p:spPr>
        <p:txBody>
          <a:bodyPr wrap="square">
            <a:spAutoFit/>
          </a:bodyPr>
          <a:lstStyle/>
          <a:p>
            <a:pPr marL="457200" indent="-228600">
              <a:tabLst>
                <a:tab pos="514350" algn="l"/>
              </a:tabLst>
              <a:defRPr/>
            </a:pPr>
            <a:r>
              <a:rPr lang="en-US" dirty="0">
                <a:solidFill>
                  <a:srgbClr val="000000"/>
                </a:solidFill>
                <a:latin typeface="Arial" panose="020B0604020202020204" pitchFamily="34" charset="0"/>
                <a:ea typeface="Times New Roman" panose="02020603050405020304" pitchFamily="18" charset="0"/>
              </a:rPr>
              <a:t>	All proposals and previously completed IBC White Papers can be downloaded at: </a:t>
            </a:r>
            <a:endParaRPr lang="en-CA" sz="2400" dirty="0">
              <a:solidFill>
                <a:srgbClr val="E83E1D"/>
              </a:solidFill>
              <a:latin typeface="Arial" panose="020B0604020202020204" pitchFamily="34" charset="0"/>
              <a:ea typeface="Times New Roman" panose="02020603050405020304" pitchFamily="18" charset="0"/>
            </a:endParaRPr>
          </a:p>
          <a:p>
            <a:pPr marL="457200" indent="-228600">
              <a:tabLst>
                <a:tab pos="514350" algn="l"/>
              </a:tabLst>
              <a:defRPr/>
            </a:pPr>
            <a:r>
              <a:rPr lang="en-US" dirty="0">
                <a:solidFill>
                  <a:srgbClr val="000000"/>
                </a:solidFill>
                <a:latin typeface="Arial" panose="020B0604020202020204" pitchFamily="34" charset="0"/>
                <a:ea typeface="Times New Roman" panose="02020603050405020304" pitchFamily="18" charset="0"/>
              </a:rPr>
              <a:t>	</a:t>
            </a:r>
            <a:r>
              <a:rPr lang="en-US" u="sng" dirty="0">
                <a:solidFill>
                  <a:srgbClr val="0000FF"/>
                </a:solidFill>
                <a:latin typeface="Arial" panose="020B0604020202020204" pitchFamily="34" charset="0"/>
                <a:ea typeface="Times New Roman" panose="02020603050405020304" pitchFamily="18" charset="0"/>
                <a:hlinkClick r:id="rId2"/>
              </a:rPr>
              <a:t>www.caba.org/whitepapers</a:t>
            </a:r>
            <a:endParaRPr lang="en-CA" sz="2400" dirty="0">
              <a:solidFill>
                <a:srgbClr val="E83E1D"/>
              </a:solidFill>
              <a:latin typeface="Arial" panose="020B0604020202020204" pitchFamily="34" charset="0"/>
              <a:ea typeface="Times New Roman" panose="02020603050405020304" pitchFamily="18" charset="0"/>
            </a:endParaRPr>
          </a:p>
        </p:txBody>
      </p:sp>
      <p:pic>
        <p:nvPicPr>
          <p:cNvPr id="8194" name="Picture 2" descr="http://www.caba.org/images/CABA-RP-XL.png">
            <a:extLst>
              <a:ext uri="{FF2B5EF4-FFF2-40B4-BE49-F238E27FC236}">
                <a16:creationId xmlns:a16="http://schemas.microsoft.com/office/drawing/2014/main" id="{B76E08E8-2C79-46C5-A559-5E3C36DB1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8315" y="3845507"/>
            <a:ext cx="4286250" cy="13335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A9A0781-BFB3-4827-8F74-2629FB5CF485}"/>
              </a:ext>
            </a:extLst>
          </p:cNvPr>
          <p:cNvSpPr>
            <a:spLocks noGrp="1"/>
          </p:cNvSpPr>
          <p:nvPr>
            <p:ph type="sldNum" sz="quarter" idx="11"/>
          </p:nvPr>
        </p:nvSpPr>
        <p:spPr/>
        <p:txBody>
          <a:bodyPr/>
          <a:lstStyle/>
          <a:p>
            <a:fld id="{4658F449-AC56-C64A-8488-86A10DE691DA}" type="slidenum">
              <a:rPr lang="en-US" smtClean="0"/>
              <a:pPr/>
              <a:t>35</a:t>
            </a:fld>
            <a:endParaRPr lang="en-US"/>
          </a:p>
        </p:txBody>
      </p:sp>
      <p:pic>
        <p:nvPicPr>
          <p:cNvPr id="7" name="Picture Placeholder 5" descr="Study Island Benchmarks &amp; Predictive Validity - With our latest research, we've found promising results regarding the predictive validity of Study … | Pinteres…">
            <a:extLst>
              <a:ext uri="{FF2B5EF4-FFF2-40B4-BE49-F238E27FC236}">
                <a16:creationId xmlns:a16="http://schemas.microsoft.com/office/drawing/2014/main" id="{9137AAE6-2CDA-44CD-95E8-05B73E341D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336351" y="3669551"/>
            <a:ext cx="1876937" cy="1685413"/>
          </a:xfrm>
          <a:prstGeom prst="rect">
            <a:avLst/>
          </a:prstGeom>
        </p:spPr>
      </p:pic>
    </p:spTree>
    <p:extLst>
      <p:ext uri="{BB962C8B-B14F-4D97-AF65-F5344CB8AC3E}">
        <p14:creationId xmlns:p14="http://schemas.microsoft.com/office/powerpoint/2010/main" val="809356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BFE9017E-366C-4EC1-AE84-A37DCE3A088E}"/>
              </a:ext>
            </a:extLst>
          </p:cNvPr>
          <p:cNvSpPr>
            <a:spLocks noGrp="1"/>
          </p:cNvSpPr>
          <p:nvPr>
            <p:ph type="title"/>
          </p:nvPr>
        </p:nvSpPr>
        <p:spPr>
          <a:xfrm>
            <a:off x="838200" y="41865"/>
            <a:ext cx="6873240" cy="447675"/>
          </a:xfrm>
        </p:spPr>
        <p:txBody>
          <a:bodyPr/>
          <a:lstStyle/>
          <a:p>
            <a:r>
              <a:rPr lang="en-US" b="1" dirty="0"/>
              <a:t>7.  New Business</a:t>
            </a:r>
            <a:br>
              <a:rPr lang="en-US" dirty="0"/>
            </a:br>
            <a:r>
              <a:rPr lang="en-US" sz="2800" dirty="0"/>
              <a:t>Andrew Glennie (CABA)</a:t>
            </a:r>
            <a:endParaRPr lang="en-US" dirty="0"/>
          </a:p>
        </p:txBody>
      </p:sp>
      <p:sp>
        <p:nvSpPr>
          <p:cNvPr id="3" name="Text Placeholder 2">
            <a:extLst>
              <a:ext uri="{FF2B5EF4-FFF2-40B4-BE49-F238E27FC236}">
                <a16:creationId xmlns:a16="http://schemas.microsoft.com/office/drawing/2014/main" id="{35AB8DD6-025D-4050-9ED8-96415D9D96D4}"/>
              </a:ext>
            </a:extLst>
          </p:cNvPr>
          <p:cNvSpPr>
            <a:spLocks noGrp="1"/>
          </p:cNvSpPr>
          <p:nvPr>
            <p:ph type="body" sz="quarter" idx="12"/>
          </p:nvPr>
        </p:nvSpPr>
        <p:spPr/>
        <p:txBody>
          <a:bodyPr>
            <a:normAutofit/>
          </a:bodyPr>
          <a:lstStyle/>
          <a:p>
            <a:pPr marL="0" indent="0">
              <a:buNone/>
            </a:pPr>
            <a:r>
              <a:rPr lang="en-US" dirty="0"/>
              <a:t>7.1  Featured CABA Member Benefit </a:t>
            </a:r>
            <a:endParaRPr lang="en-CA" dirty="0"/>
          </a:p>
        </p:txBody>
      </p:sp>
      <p:sp>
        <p:nvSpPr>
          <p:cNvPr id="2" name="Slide Number Placeholder 1">
            <a:extLst>
              <a:ext uri="{FF2B5EF4-FFF2-40B4-BE49-F238E27FC236}">
                <a16:creationId xmlns:a16="http://schemas.microsoft.com/office/drawing/2014/main" id="{16739DD0-91E5-446E-B2C6-913CF952A1A2}"/>
              </a:ext>
            </a:extLst>
          </p:cNvPr>
          <p:cNvSpPr>
            <a:spLocks noGrp="1"/>
          </p:cNvSpPr>
          <p:nvPr>
            <p:ph type="sldNum" sz="quarter" idx="14"/>
          </p:nvPr>
        </p:nvSpPr>
        <p:spPr/>
        <p:txBody>
          <a:bodyPr/>
          <a:lstStyle/>
          <a:p>
            <a:fld id="{4658F449-AC56-C64A-8488-86A10DE691DA}" type="slidenum">
              <a:rPr lang="en-US" smtClean="0"/>
              <a:pPr/>
              <a:t>36</a:t>
            </a:fld>
            <a:endParaRPr lang="en-US"/>
          </a:p>
        </p:txBody>
      </p:sp>
      <p:sp>
        <p:nvSpPr>
          <p:cNvPr id="4" name="Rectangle 3">
            <a:extLst>
              <a:ext uri="{FF2B5EF4-FFF2-40B4-BE49-F238E27FC236}">
                <a16:creationId xmlns:a16="http://schemas.microsoft.com/office/drawing/2014/main" id="{1EB2685E-0AD7-40F6-AD3B-6C73773B9AFD}"/>
              </a:ext>
            </a:extLst>
          </p:cNvPr>
          <p:cNvSpPr/>
          <p:nvPr/>
        </p:nvSpPr>
        <p:spPr>
          <a:xfrm>
            <a:off x="833388" y="3670077"/>
            <a:ext cx="5806240" cy="2031325"/>
          </a:xfrm>
          <a:prstGeom prst="rect">
            <a:avLst/>
          </a:prstGeom>
        </p:spPr>
        <p:txBody>
          <a:bodyPr wrap="square">
            <a:spAutoFit/>
          </a:bodyPr>
          <a:lstStyle/>
          <a:p>
            <a:r>
              <a:rPr lang="en-US" dirty="0">
                <a:solidFill>
                  <a:srgbClr val="333333"/>
                </a:solidFill>
              </a:rPr>
              <a:t>The CABA Information Council identifies and reviews white papers and research for the CABA Information Series, the most authoritative source for technical information in the home and large building automation sectors. CABA Information Series reports are published both in the CABA Public Research Library and the CABA Member Research Library.</a:t>
            </a:r>
            <a:endParaRPr lang="en-CA" dirty="0"/>
          </a:p>
        </p:txBody>
      </p:sp>
      <p:sp>
        <p:nvSpPr>
          <p:cNvPr id="5" name="Rectangle 4">
            <a:extLst>
              <a:ext uri="{FF2B5EF4-FFF2-40B4-BE49-F238E27FC236}">
                <a16:creationId xmlns:a16="http://schemas.microsoft.com/office/drawing/2014/main" id="{AD6928F1-D3C5-493E-A576-4A70538A0C43}"/>
              </a:ext>
            </a:extLst>
          </p:cNvPr>
          <p:cNvSpPr/>
          <p:nvPr/>
        </p:nvSpPr>
        <p:spPr>
          <a:xfrm>
            <a:off x="1888526" y="5435425"/>
            <a:ext cx="1980094" cy="369332"/>
          </a:xfrm>
          <a:prstGeom prst="rect">
            <a:avLst/>
          </a:prstGeom>
        </p:spPr>
        <p:txBody>
          <a:bodyPr wrap="none">
            <a:spAutoFit/>
          </a:bodyPr>
          <a:lstStyle/>
          <a:p>
            <a:r>
              <a:rPr lang="en-US" u="sng" dirty="0">
                <a:solidFill>
                  <a:srgbClr val="0000FF"/>
                </a:solidFill>
                <a:latin typeface="Arial" panose="020B0604020202020204" pitchFamily="34" charset="0"/>
              </a:rPr>
              <a:t>www.caba.org/cic</a:t>
            </a:r>
            <a:endParaRPr lang="en-CA" u="sng" dirty="0">
              <a:solidFill>
                <a:srgbClr val="0000FF"/>
              </a:solidFill>
              <a:latin typeface="Arial" panose="020B0604020202020204" pitchFamily="34" charset="0"/>
            </a:endParaRPr>
          </a:p>
        </p:txBody>
      </p:sp>
      <p:pic>
        <p:nvPicPr>
          <p:cNvPr id="7172" name="Picture 4" descr="http://caba.org/images/CABA-IC-XL.png">
            <a:extLst>
              <a:ext uri="{FF2B5EF4-FFF2-40B4-BE49-F238E27FC236}">
                <a16:creationId xmlns:a16="http://schemas.microsoft.com/office/drawing/2014/main" id="{6C440BFE-1A15-4858-8E48-5562C065F8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156" y="2041413"/>
            <a:ext cx="428625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digitalbookworld.com/wp-content/uploads/digital-library.jpg">
            <a:extLst>
              <a:ext uri="{FF2B5EF4-FFF2-40B4-BE49-F238E27FC236}">
                <a16:creationId xmlns:a16="http://schemas.microsoft.com/office/drawing/2014/main" id="{8E33AC43-FDBC-4229-9D1F-8B8FF9ECE2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18" r="8552"/>
          <a:stretch/>
        </p:blipFill>
        <p:spPr bwMode="auto">
          <a:xfrm>
            <a:off x="6891047" y="1674172"/>
            <a:ext cx="4461165" cy="3935508"/>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271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9718964" cy="447675"/>
          </a:xfrm>
        </p:spPr>
        <p:txBody>
          <a:bodyPr/>
          <a:lstStyle/>
          <a:p>
            <a:r>
              <a:rPr lang="en-US" b="1" dirty="0"/>
              <a:t>7.  New Business</a:t>
            </a:r>
            <a:br>
              <a:rPr lang="en-US" dirty="0"/>
            </a:br>
            <a:r>
              <a:rPr lang="fr-FR" sz="2800" dirty="0"/>
              <a:t>Robert Lane (Robert H. Lane &amp; Associates Inc.)</a:t>
            </a:r>
            <a:endParaRPr lang="en-US" sz="2800" dirty="0"/>
          </a:p>
        </p:txBody>
      </p:sp>
      <p:sp>
        <p:nvSpPr>
          <p:cNvPr id="3" name="Text Placeholder 2">
            <a:extLst>
              <a:ext uri="{FF2B5EF4-FFF2-40B4-BE49-F238E27FC236}">
                <a16:creationId xmlns:a16="http://schemas.microsoft.com/office/drawing/2014/main" id="{49BBA79F-5F7E-4DC1-BE4A-E43D184D8E06}"/>
              </a:ext>
            </a:extLst>
          </p:cNvPr>
          <p:cNvSpPr>
            <a:spLocks noGrp="1"/>
          </p:cNvSpPr>
          <p:nvPr>
            <p:ph type="body" sz="quarter" idx="12"/>
          </p:nvPr>
        </p:nvSpPr>
        <p:spPr/>
        <p:txBody>
          <a:bodyPr/>
          <a:lstStyle/>
          <a:p>
            <a:pPr marL="0" indent="0">
              <a:buNone/>
            </a:pPr>
            <a:r>
              <a:rPr lang="en-US" dirty="0"/>
              <a:t>7.2  Other new IBC business? </a:t>
            </a:r>
          </a:p>
          <a:p>
            <a:endParaRPr lang="en-CA" dirty="0"/>
          </a:p>
        </p:txBody>
      </p:sp>
      <p:sp>
        <p:nvSpPr>
          <p:cNvPr id="2" name="Slide Number Placeholder 1">
            <a:extLst>
              <a:ext uri="{FF2B5EF4-FFF2-40B4-BE49-F238E27FC236}">
                <a16:creationId xmlns:a16="http://schemas.microsoft.com/office/drawing/2014/main" id="{DA68B010-FF9B-49AB-B01C-00EBC2262BB9}"/>
              </a:ext>
            </a:extLst>
          </p:cNvPr>
          <p:cNvSpPr>
            <a:spLocks noGrp="1"/>
          </p:cNvSpPr>
          <p:nvPr>
            <p:ph type="sldNum" sz="quarter" idx="14"/>
          </p:nvPr>
        </p:nvSpPr>
        <p:spPr/>
        <p:txBody>
          <a:bodyPr/>
          <a:lstStyle/>
          <a:p>
            <a:fld id="{4658F449-AC56-C64A-8488-86A10DE691DA}" type="slidenum">
              <a:rPr lang="en-US" smtClean="0"/>
              <a:pPr/>
              <a:t>37</a:t>
            </a:fld>
            <a:endParaRPr lang="en-US" dirty="0"/>
          </a:p>
        </p:txBody>
      </p:sp>
      <p:pic>
        <p:nvPicPr>
          <p:cNvPr id="6146" name="Picture 2" descr="Image result for new business">
            <a:extLst>
              <a:ext uri="{FF2B5EF4-FFF2-40B4-BE49-F238E27FC236}">
                <a16:creationId xmlns:a16="http://schemas.microsoft.com/office/drawing/2014/main" id="{AA0F176B-3F4F-46BE-8F36-95D5A55AE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038" y="2400146"/>
            <a:ext cx="5334000" cy="3714750"/>
          </a:xfrm>
          <a:prstGeom prst="rect">
            <a:avLst/>
          </a:prstGeom>
          <a:effectLst>
            <a:glow rad="279400">
              <a:srgbClr val="E83E1D">
                <a:alpha val="26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635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41865"/>
            <a:ext cx="6873240" cy="447675"/>
          </a:xfrm>
        </p:spPr>
        <p:txBody>
          <a:bodyPr/>
          <a:lstStyle/>
          <a:p>
            <a:r>
              <a:rPr lang="en-US" b="1" dirty="0"/>
              <a:t>8.  Announcements</a:t>
            </a:r>
            <a:r>
              <a:rPr lang="en-US" dirty="0"/>
              <a:t> </a:t>
            </a:r>
            <a:br>
              <a:rPr lang="en-US" dirty="0"/>
            </a:br>
            <a:r>
              <a:rPr lang="en-CA" sz="2800" dirty="0"/>
              <a:t>Ron Zimmer (CABA)</a:t>
            </a:r>
            <a:endParaRPr lang="en-US" dirty="0"/>
          </a:p>
        </p:txBody>
      </p:sp>
      <p:sp>
        <p:nvSpPr>
          <p:cNvPr id="6" name="Content Placeholder 5"/>
          <p:cNvSpPr>
            <a:spLocks noGrp="1"/>
          </p:cNvSpPr>
          <p:nvPr>
            <p:ph sz="half" idx="1"/>
          </p:nvPr>
        </p:nvSpPr>
        <p:spPr>
          <a:xfrm>
            <a:off x="839788" y="1684133"/>
            <a:ext cx="10594830" cy="1529929"/>
          </a:xfrm>
        </p:spPr>
        <p:txBody>
          <a:bodyPr>
            <a:normAutofit/>
          </a:bodyPr>
          <a:lstStyle/>
          <a:p>
            <a:pPr marL="0" indent="0">
              <a:buNone/>
            </a:pPr>
            <a:r>
              <a:rPr lang="en-US" sz="2300" b="1" dirty="0"/>
              <a:t>Greenbuild International Conference &amp; Expo</a:t>
            </a:r>
            <a:r>
              <a:rPr lang="en-US" sz="2300" dirty="0"/>
              <a:t>, Nov 14-16, Boston, MA</a:t>
            </a:r>
          </a:p>
          <a:p>
            <a:pPr marL="0" indent="0">
              <a:buNone/>
            </a:pPr>
            <a:r>
              <a:rPr lang="en-US" sz="2300" b="1" dirty="0"/>
              <a:t>AHR EXPO HVACR Trade Show</a:t>
            </a:r>
            <a:r>
              <a:rPr lang="en-US" sz="2300" dirty="0"/>
              <a:t>, Jan 14 – 16, Chicago, IL</a:t>
            </a:r>
          </a:p>
          <a:p>
            <a:pPr marL="0" indent="0">
              <a:buNone/>
            </a:pPr>
            <a:endParaRPr lang="en-US" dirty="0"/>
          </a:p>
          <a:p>
            <a:pPr marL="0" indent="0">
              <a:buNone/>
            </a:pPr>
            <a:endParaRPr lang="en-US" dirty="0"/>
          </a:p>
          <a:p>
            <a:pPr marL="0" indent="0">
              <a:buNone/>
            </a:pPr>
            <a:endParaRPr lang="en-US" dirty="0"/>
          </a:p>
          <a:p>
            <a:pPr marL="0" indent="0">
              <a:buNone/>
            </a:pPr>
            <a:endParaRPr lang="en-CA" dirty="0"/>
          </a:p>
          <a:p>
            <a:pPr marL="0" indent="0">
              <a:buNone/>
            </a:pPr>
            <a:endParaRPr lang="en-US" dirty="0"/>
          </a:p>
          <a:p>
            <a:pPr marL="0" indent="0">
              <a:buNone/>
            </a:pPr>
            <a:endParaRPr lang="en-US" dirty="0"/>
          </a:p>
        </p:txBody>
      </p:sp>
      <p:sp>
        <p:nvSpPr>
          <p:cNvPr id="3" name="Text Placeholder 2">
            <a:extLst>
              <a:ext uri="{FF2B5EF4-FFF2-40B4-BE49-F238E27FC236}">
                <a16:creationId xmlns:a16="http://schemas.microsoft.com/office/drawing/2014/main" id="{ACEC5451-9406-4526-AF43-961EB8CEE019}"/>
              </a:ext>
            </a:extLst>
          </p:cNvPr>
          <p:cNvSpPr>
            <a:spLocks noGrp="1"/>
          </p:cNvSpPr>
          <p:nvPr>
            <p:ph type="body" sz="quarter" idx="12"/>
          </p:nvPr>
        </p:nvSpPr>
        <p:spPr/>
        <p:txBody>
          <a:bodyPr/>
          <a:lstStyle/>
          <a:p>
            <a:pPr marL="0" indent="0">
              <a:buNone/>
            </a:pPr>
            <a:r>
              <a:rPr lang="en-CA" dirty="0"/>
              <a:t>8.1  Past Event Overview: </a:t>
            </a:r>
          </a:p>
          <a:p>
            <a:endParaRPr lang="en-CA" dirty="0"/>
          </a:p>
        </p:txBody>
      </p:sp>
      <p:sp>
        <p:nvSpPr>
          <p:cNvPr id="2" name="Slide Number Placeholder 1">
            <a:extLst>
              <a:ext uri="{FF2B5EF4-FFF2-40B4-BE49-F238E27FC236}">
                <a16:creationId xmlns:a16="http://schemas.microsoft.com/office/drawing/2014/main" id="{832F9DC7-049F-4601-BFF6-243325202191}"/>
              </a:ext>
            </a:extLst>
          </p:cNvPr>
          <p:cNvSpPr>
            <a:spLocks noGrp="1"/>
          </p:cNvSpPr>
          <p:nvPr>
            <p:ph type="sldNum" sz="quarter" idx="14"/>
          </p:nvPr>
        </p:nvSpPr>
        <p:spPr/>
        <p:txBody>
          <a:bodyPr/>
          <a:lstStyle/>
          <a:p>
            <a:fld id="{4658F449-AC56-C64A-8488-86A10DE691DA}" type="slidenum">
              <a:rPr lang="en-US" smtClean="0"/>
              <a:pPr/>
              <a:t>38</a:t>
            </a:fld>
            <a:endParaRPr lang="en-US" dirty="0"/>
          </a:p>
        </p:txBody>
      </p:sp>
      <p:pic>
        <p:nvPicPr>
          <p:cNvPr id="8" name="Picture 2" descr="Image result for trade show vector">
            <a:extLst>
              <a:ext uri="{FF2B5EF4-FFF2-40B4-BE49-F238E27FC236}">
                <a16:creationId xmlns:a16="http://schemas.microsoft.com/office/drawing/2014/main" id="{ECBE8FD8-DCC1-4423-810B-0477ED806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1489869"/>
            <a:ext cx="2101809" cy="164160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5">
            <a:extLst>
              <a:ext uri="{FF2B5EF4-FFF2-40B4-BE49-F238E27FC236}">
                <a16:creationId xmlns:a16="http://schemas.microsoft.com/office/drawing/2014/main" id="{E4FF4F6B-CF5E-4B52-869E-58828F71DC9F}"/>
              </a:ext>
            </a:extLst>
          </p:cNvPr>
          <p:cNvSpPr txBox="1">
            <a:spLocks/>
          </p:cNvSpPr>
          <p:nvPr/>
        </p:nvSpPr>
        <p:spPr>
          <a:xfrm>
            <a:off x="831772" y="3214063"/>
            <a:ext cx="10718252" cy="308855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sz="2700" b="1" dirty="0"/>
              <a:t>DistribuTECH</a:t>
            </a:r>
            <a:r>
              <a:rPr lang="en-CA" sz="2700" dirty="0"/>
              <a:t>,</a:t>
            </a:r>
            <a:r>
              <a:rPr lang="en-CA" dirty="0"/>
              <a:t> Feb 5 – 7, San Antonio, TX</a:t>
            </a:r>
          </a:p>
          <a:p>
            <a:pPr marL="0" indent="0">
              <a:buNone/>
            </a:pPr>
            <a:r>
              <a:rPr lang="en-CA" sz="2700" b="1" dirty="0"/>
              <a:t>International Wireless Communications Expo (IWCE)</a:t>
            </a:r>
            <a:r>
              <a:rPr lang="en-CA" sz="2700" dirty="0"/>
              <a:t>, </a:t>
            </a:r>
            <a:r>
              <a:rPr lang="en-CA" dirty="0"/>
              <a:t>Mar 4-8, Las Vegas, NV</a:t>
            </a:r>
          </a:p>
          <a:p>
            <a:pPr marL="0" indent="0">
              <a:buNone/>
            </a:pPr>
            <a:r>
              <a:rPr lang="en-CA" sz="2700" b="1" dirty="0"/>
              <a:t>ISH, </a:t>
            </a:r>
            <a:r>
              <a:rPr lang="en-CA" dirty="0"/>
              <a:t>Mar 11-15, Frankfurt, Germany</a:t>
            </a:r>
          </a:p>
          <a:p>
            <a:pPr marL="0" indent="0">
              <a:buNone/>
            </a:pPr>
            <a:r>
              <a:rPr lang="en-CA" sz="2700" b="1" dirty="0"/>
              <a:t>ISC West - International Security Conference &amp; Exposition</a:t>
            </a:r>
            <a:r>
              <a:rPr lang="en-CA" dirty="0"/>
              <a:t>, Apr 10-12, Las Vegas, NV</a:t>
            </a:r>
          </a:p>
          <a:p>
            <a:pPr marL="0" indent="0">
              <a:buNone/>
            </a:pPr>
            <a:r>
              <a:rPr lang="en-CA" sz="2700" b="1" dirty="0"/>
              <a:t>2019 Haystack Connect</a:t>
            </a:r>
            <a:r>
              <a:rPr lang="en-CA" dirty="0"/>
              <a:t>, May 13-15, San Diego, CA</a:t>
            </a:r>
          </a:p>
          <a:p>
            <a:pPr marL="0" indent="0">
              <a:buNone/>
            </a:pPr>
            <a:r>
              <a:rPr lang="en-CA" sz="2700" b="1" dirty="0"/>
              <a:t>Internet of Things World</a:t>
            </a:r>
            <a:r>
              <a:rPr lang="en-CA" dirty="0"/>
              <a:t>, May 13-16, Santa Clara, CA</a:t>
            </a:r>
          </a:p>
          <a:p>
            <a:pPr marL="0" indent="0">
              <a:buNone/>
            </a:pPr>
            <a:r>
              <a:rPr lang="en-CA" sz="2700" b="1" dirty="0"/>
              <a:t>LIGHTFAIR International 2019</a:t>
            </a:r>
            <a:r>
              <a:rPr lang="en-CA" dirty="0"/>
              <a:t>, May 21-23, Pennsylvania, PA</a:t>
            </a:r>
          </a:p>
          <a:p>
            <a:pPr marL="0" indent="0">
              <a:buNone/>
            </a:pPr>
            <a:r>
              <a:rPr lang="en-CA" b="1" dirty="0"/>
              <a:t>CABA Smart Building Summit</a:t>
            </a:r>
            <a:r>
              <a:rPr lang="en-CA" dirty="0"/>
              <a:t>, Sep 15-17, Ponte </a:t>
            </a:r>
            <a:r>
              <a:rPr lang="en-CA" dirty="0" err="1"/>
              <a:t>Vedra</a:t>
            </a:r>
            <a:r>
              <a:rPr lang="en-CA" dirty="0"/>
              <a:t> Beach, FL</a:t>
            </a:r>
          </a:p>
          <a:p>
            <a:pPr marL="0" indent="0">
              <a:buNone/>
            </a:pPr>
            <a:endParaRPr lang="en-CA" dirty="0"/>
          </a:p>
          <a:p>
            <a:pPr marL="0" indent="0">
              <a:buNone/>
            </a:pPr>
            <a:endParaRPr lang="en-CA" dirty="0"/>
          </a:p>
          <a:p>
            <a:pPr marL="0" indent="0">
              <a:buNone/>
            </a:pPr>
            <a:endParaRPr lang="en-CA" dirty="0"/>
          </a:p>
          <a:p>
            <a:pPr marL="0" indent="0">
              <a:buNone/>
            </a:pPr>
            <a:endParaRPr lang="en-CA" dirty="0"/>
          </a:p>
          <a:p>
            <a:pPr marL="0" indent="0">
              <a:buNone/>
            </a:pPr>
            <a:endParaRPr lang="en-CA" dirty="0"/>
          </a:p>
          <a:p>
            <a:pPr marL="0" indent="0">
              <a:buNone/>
            </a:pPr>
            <a:endParaRPr lang="en-US" dirty="0"/>
          </a:p>
          <a:p>
            <a:endParaRPr lang="en-US" dirty="0"/>
          </a:p>
        </p:txBody>
      </p:sp>
      <p:sp>
        <p:nvSpPr>
          <p:cNvPr id="9" name="Text Placeholder 2">
            <a:extLst>
              <a:ext uri="{FF2B5EF4-FFF2-40B4-BE49-F238E27FC236}">
                <a16:creationId xmlns:a16="http://schemas.microsoft.com/office/drawing/2014/main" id="{F911A6FB-9F62-41E1-BB52-9671F6A8BE0C}"/>
              </a:ext>
            </a:extLst>
          </p:cNvPr>
          <p:cNvSpPr txBox="1">
            <a:spLocks/>
          </p:cNvSpPr>
          <p:nvPr/>
        </p:nvSpPr>
        <p:spPr>
          <a:xfrm>
            <a:off x="833388" y="2755034"/>
            <a:ext cx="10512425" cy="51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dirty="0"/>
              <a:t>8.2  Upcoming events: </a:t>
            </a:r>
          </a:p>
          <a:p>
            <a:pPr lvl="1"/>
            <a:endParaRPr lang="en-CA" sz="2800" dirty="0">
              <a:solidFill>
                <a:schemeClr val="tx1"/>
              </a:solidFill>
              <a:latin typeface="Montserrat Light" charset="0"/>
            </a:endParaRPr>
          </a:p>
        </p:txBody>
      </p:sp>
    </p:spTree>
    <p:extLst>
      <p:ext uri="{BB962C8B-B14F-4D97-AF65-F5344CB8AC3E}">
        <p14:creationId xmlns:p14="http://schemas.microsoft.com/office/powerpoint/2010/main" val="31791972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34DE36-A579-44E3-BFE8-7D3EB90D6D83}"/>
              </a:ext>
            </a:extLst>
          </p:cNvPr>
          <p:cNvPicPr>
            <a:picLocks noChangeAspect="1"/>
          </p:cNvPicPr>
          <p:nvPr/>
        </p:nvPicPr>
        <p:blipFill>
          <a:blip r:embed="rId2"/>
          <a:stretch>
            <a:fillRect/>
          </a:stretch>
        </p:blipFill>
        <p:spPr>
          <a:xfrm>
            <a:off x="9178520" y="2659310"/>
            <a:ext cx="2074965" cy="1376462"/>
          </a:xfrm>
          <a:prstGeom prst="rect">
            <a:avLst/>
          </a:prstGeom>
        </p:spPr>
      </p:pic>
      <p:pic>
        <p:nvPicPr>
          <p:cNvPr id="1026" name="Picture 2" descr="http://ntmresizer.azureedge.net/sized/358/284/www.cfmedia.vfmleonardo.com/imageRepo/6/0/96/355/209/jaxsw-club-0297-hor-clsc_S.jpg">
            <a:extLst>
              <a:ext uri="{FF2B5EF4-FFF2-40B4-BE49-F238E27FC236}">
                <a16:creationId xmlns:a16="http://schemas.microsoft.com/office/drawing/2014/main" id="{15F3CC93-B5DD-466C-B04D-F9EA20901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0611" y="1241360"/>
            <a:ext cx="5350778" cy="42447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308AE6-823D-4676-8DA2-F9AF27365E02}"/>
              </a:ext>
            </a:extLst>
          </p:cNvPr>
          <p:cNvSpPr txBox="1"/>
          <p:nvPr/>
        </p:nvSpPr>
        <p:spPr>
          <a:xfrm>
            <a:off x="1663412" y="5417237"/>
            <a:ext cx="886716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srgbClr val="464646"/>
                </a:solidFill>
                <a:effectLst/>
                <a:uLnTx/>
                <a:uFillTx/>
                <a:latin typeface="Montserrat"/>
                <a:ea typeface="+mn-ea"/>
                <a:cs typeface="+mn-cs"/>
              </a:rPr>
              <a:t>September 15-17, 2019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srgbClr val="464646"/>
                </a:solidFill>
                <a:effectLst/>
                <a:uLnTx/>
                <a:uFillTx/>
                <a:latin typeface="Montserrat"/>
                <a:ea typeface="+mn-ea"/>
                <a:cs typeface="+mn-cs"/>
              </a:rPr>
              <a:t>Sawgrass Marriott Resort &amp; Spa | Ponte Vedra Beach, FL</a:t>
            </a:r>
          </a:p>
        </p:txBody>
      </p:sp>
      <p:sp>
        <p:nvSpPr>
          <p:cNvPr id="9" name="TextBox 8">
            <a:extLst>
              <a:ext uri="{FF2B5EF4-FFF2-40B4-BE49-F238E27FC236}">
                <a16:creationId xmlns:a16="http://schemas.microsoft.com/office/drawing/2014/main" id="{88E7645A-80F7-46FC-A55C-0E77FB24E8AF}"/>
              </a:ext>
            </a:extLst>
          </p:cNvPr>
          <p:cNvSpPr txBox="1"/>
          <p:nvPr/>
        </p:nvSpPr>
        <p:spPr>
          <a:xfrm>
            <a:off x="176169" y="2170726"/>
            <a:ext cx="29744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83E1D"/>
                </a:solidFill>
                <a:effectLst/>
                <a:uLnTx/>
                <a:uFillTx/>
                <a:latin typeface="Century Gothic" panose="020B0502020202020204" pitchFamily="34" charset="0"/>
                <a:ea typeface="+mn-ea"/>
                <a:cs typeface="+mn-cs"/>
              </a:rPr>
              <a:t>CABA</a:t>
            </a:r>
          </a:p>
        </p:txBody>
      </p:sp>
      <p:sp>
        <p:nvSpPr>
          <p:cNvPr id="10" name="TextBox 9">
            <a:extLst>
              <a:ext uri="{FF2B5EF4-FFF2-40B4-BE49-F238E27FC236}">
                <a16:creationId xmlns:a16="http://schemas.microsoft.com/office/drawing/2014/main" id="{D8724EE4-186B-40E2-BC29-726521942290}"/>
              </a:ext>
            </a:extLst>
          </p:cNvPr>
          <p:cNvSpPr txBox="1"/>
          <p:nvPr/>
        </p:nvSpPr>
        <p:spPr>
          <a:xfrm>
            <a:off x="202915" y="2627626"/>
            <a:ext cx="35461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83E1D"/>
                </a:solidFill>
                <a:effectLst/>
                <a:uLnTx/>
                <a:uFillTx/>
                <a:latin typeface="Century Gothic" panose="020B0502020202020204" pitchFamily="34" charset="0"/>
                <a:ea typeface="+mn-ea"/>
                <a:cs typeface="+mn-cs"/>
              </a:rPr>
              <a:t>SMART BUILDINGS</a:t>
            </a:r>
          </a:p>
        </p:txBody>
      </p:sp>
      <p:sp>
        <p:nvSpPr>
          <p:cNvPr id="11" name="TextBox 10">
            <a:extLst>
              <a:ext uri="{FF2B5EF4-FFF2-40B4-BE49-F238E27FC236}">
                <a16:creationId xmlns:a16="http://schemas.microsoft.com/office/drawing/2014/main" id="{560153BE-291A-435E-A386-19003A80E422}"/>
              </a:ext>
            </a:extLst>
          </p:cNvPr>
          <p:cNvSpPr txBox="1"/>
          <p:nvPr/>
        </p:nvSpPr>
        <p:spPr>
          <a:xfrm>
            <a:off x="204358" y="3102126"/>
            <a:ext cx="17716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83E1D"/>
                </a:solidFill>
                <a:effectLst/>
                <a:uLnTx/>
                <a:uFillTx/>
                <a:latin typeface="Century Gothic" panose="020B0502020202020204" pitchFamily="34" charset="0"/>
                <a:ea typeface="+mn-ea"/>
                <a:cs typeface="+mn-cs"/>
              </a:rPr>
              <a:t>SUMMIT</a:t>
            </a:r>
          </a:p>
        </p:txBody>
      </p:sp>
      <p:sp>
        <p:nvSpPr>
          <p:cNvPr id="12" name="TextBox 11">
            <a:extLst>
              <a:ext uri="{FF2B5EF4-FFF2-40B4-BE49-F238E27FC236}">
                <a16:creationId xmlns:a16="http://schemas.microsoft.com/office/drawing/2014/main" id="{29E8949A-1B3F-4C45-86F7-3E8A967BCD4D}"/>
              </a:ext>
            </a:extLst>
          </p:cNvPr>
          <p:cNvSpPr txBox="1"/>
          <p:nvPr/>
        </p:nvSpPr>
        <p:spPr>
          <a:xfrm>
            <a:off x="432095" y="3551676"/>
            <a:ext cx="1771639"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64646"/>
                </a:solidFill>
                <a:effectLst/>
                <a:uLnTx/>
                <a:uFillTx/>
                <a:latin typeface="Century Gothic" panose="020B0502020202020204" pitchFamily="34" charset="0"/>
                <a:ea typeface="+mn-ea"/>
                <a:cs typeface="+mn-cs"/>
              </a:rPr>
              <a:t>PRODUCED BY: </a:t>
            </a:r>
          </a:p>
        </p:txBody>
      </p:sp>
      <p:pic>
        <p:nvPicPr>
          <p:cNvPr id="13" name="Picture 12" descr="A picture containing object&#10;&#10;Description automatically generated">
            <a:extLst>
              <a:ext uri="{FF2B5EF4-FFF2-40B4-BE49-F238E27FC236}">
                <a16:creationId xmlns:a16="http://schemas.microsoft.com/office/drawing/2014/main" id="{C13144FE-45B4-458F-84C8-9062EDE822AE}"/>
              </a:ext>
            </a:extLst>
          </p:cNvPr>
          <p:cNvPicPr>
            <a:picLocks noChangeAspect="1"/>
          </p:cNvPicPr>
          <p:nvPr/>
        </p:nvPicPr>
        <p:blipFill rotWithShape="1">
          <a:blip r:embed="rId4"/>
          <a:srcRect l="12418" t="27602" r="12595" b="27781"/>
          <a:stretch/>
        </p:blipFill>
        <p:spPr>
          <a:xfrm>
            <a:off x="1444627" y="4111629"/>
            <a:ext cx="1351704" cy="804264"/>
          </a:xfrm>
          <a:prstGeom prst="rect">
            <a:avLst/>
          </a:prstGeom>
        </p:spPr>
      </p:pic>
      <p:sp>
        <p:nvSpPr>
          <p:cNvPr id="15" name="Title 4">
            <a:extLst>
              <a:ext uri="{FF2B5EF4-FFF2-40B4-BE49-F238E27FC236}">
                <a16:creationId xmlns:a16="http://schemas.microsoft.com/office/drawing/2014/main" id="{5F0AA62E-A13E-499A-8081-64F8A4295AF6}"/>
              </a:ext>
            </a:extLst>
          </p:cNvPr>
          <p:cNvSpPr txBox="1">
            <a:spLocks/>
          </p:cNvSpPr>
          <p:nvPr/>
        </p:nvSpPr>
        <p:spPr>
          <a:xfrm>
            <a:off x="838200" y="183011"/>
            <a:ext cx="9118600" cy="4476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a:lstStyle>
          <a:p>
            <a:r>
              <a:rPr lang="en-US" b="1" dirty="0"/>
              <a:t>CABA Smart Buildings Summit, produced by AGORA</a:t>
            </a:r>
            <a:r>
              <a:rPr lang="en-US" dirty="0"/>
              <a:t> </a:t>
            </a:r>
            <a:br>
              <a:rPr lang="en-US" dirty="0"/>
            </a:br>
            <a:r>
              <a:rPr lang="en-CA" sz="2800" dirty="0"/>
              <a:t>Ron Zimmer (CABA)</a:t>
            </a:r>
            <a:endParaRPr lang="en-US" dirty="0"/>
          </a:p>
        </p:txBody>
      </p:sp>
      <p:sp>
        <p:nvSpPr>
          <p:cNvPr id="18" name="Slide Number Placeholder 1">
            <a:extLst>
              <a:ext uri="{FF2B5EF4-FFF2-40B4-BE49-F238E27FC236}">
                <a16:creationId xmlns:a16="http://schemas.microsoft.com/office/drawing/2014/main" id="{16E285DA-067E-46F4-A240-C6B9C941F00C}"/>
              </a:ext>
            </a:extLst>
          </p:cNvPr>
          <p:cNvSpPr txBox="1">
            <a:spLocks/>
          </p:cNvSpPr>
          <p:nvPr/>
        </p:nvSpPr>
        <p:spPr>
          <a:xfrm>
            <a:off x="833388" y="6356351"/>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pPr/>
              <a:t>39</a:t>
            </a:fld>
            <a:endParaRPr lang="en-US" sz="1200" dirty="0"/>
          </a:p>
        </p:txBody>
      </p:sp>
    </p:spTree>
    <p:extLst>
      <p:ext uri="{BB962C8B-B14F-4D97-AF65-F5344CB8AC3E}">
        <p14:creationId xmlns:p14="http://schemas.microsoft.com/office/powerpoint/2010/main" val="3752558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1865"/>
            <a:ext cx="6873240" cy="447675"/>
          </a:xfrm>
        </p:spPr>
        <p:txBody>
          <a:bodyPr/>
          <a:lstStyle/>
          <a:p>
            <a:r>
              <a:rPr lang="en-US" b="1" dirty="0"/>
              <a:t>3.  Administrative </a:t>
            </a:r>
            <a:br>
              <a:rPr lang="en-US" dirty="0"/>
            </a:br>
            <a:r>
              <a:rPr lang="en-US" sz="2800" dirty="0"/>
              <a:t>Trevor Nightingale (National Research Council)</a:t>
            </a:r>
            <a:endParaRPr lang="en-US" dirty="0"/>
          </a:p>
        </p:txBody>
      </p:sp>
      <p:sp>
        <p:nvSpPr>
          <p:cNvPr id="6" name="Text Placeholder 5">
            <a:extLst>
              <a:ext uri="{FF2B5EF4-FFF2-40B4-BE49-F238E27FC236}">
                <a16:creationId xmlns:a16="http://schemas.microsoft.com/office/drawing/2014/main" id="{A0EE4CC9-0880-42C6-9DE7-6F418E1E107B}"/>
              </a:ext>
            </a:extLst>
          </p:cNvPr>
          <p:cNvSpPr>
            <a:spLocks noGrp="1"/>
          </p:cNvSpPr>
          <p:nvPr>
            <p:ph type="body" sz="quarter" idx="12"/>
          </p:nvPr>
        </p:nvSpPr>
        <p:spPr>
          <a:xfrm>
            <a:off x="839788" y="1233488"/>
            <a:ext cx="10512425" cy="512762"/>
          </a:xfrm>
        </p:spPr>
        <p:txBody>
          <a:bodyPr/>
          <a:lstStyle/>
          <a:p>
            <a:pPr marL="0" indent="0">
              <a:buNone/>
            </a:pPr>
            <a:r>
              <a:rPr lang="en-US" dirty="0"/>
              <a:t>3.1  	Motion to approve past IBC Minutes: </a:t>
            </a:r>
            <a:r>
              <a:rPr lang="en-US" u="sng" dirty="0">
                <a:hlinkClick r:id="rId2"/>
              </a:rPr>
              <a:t>www.caba.org/ibc </a:t>
            </a:r>
            <a:endParaRPr lang="en-US" dirty="0"/>
          </a:p>
          <a:p>
            <a:endParaRPr lang="en-CA" dirty="0"/>
          </a:p>
        </p:txBody>
      </p:sp>
      <p:sp>
        <p:nvSpPr>
          <p:cNvPr id="2" name="Slide Number Placeholder 1">
            <a:extLst>
              <a:ext uri="{FF2B5EF4-FFF2-40B4-BE49-F238E27FC236}">
                <a16:creationId xmlns:a16="http://schemas.microsoft.com/office/drawing/2014/main" id="{D677FC44-F51B-466F-AED6-3CB59EAFC0FD}"/>
              </a:ext>
            </a:extLst>
          </p:cNvPr>
          <p:cNvSpPr>
            <a:spLocks noGrp="1"/>
          </p:cNvSpPr>
          <p:nvPr>
            <p:ph type="sldNum" sz="quarter" idx="14"/>
          </p:nvPr>
        </p:nvSpPr>
        <p:spPr/>
        <p:txBody>
          <a:bodyPr/>
          <a:lstStyle/>
          <a:p>
            <a:fld id="{4658F449-AC56-C64A-8488-86A10DE691DA}" type="slidenum">
              <a:rPr lang="en-US" smtClean="0"/>
              <a:pPr/>
              <a:t>4</a:t>
            </a:fld>
            <a:endParaRPr lang="en-US"/>
          </a:p>
        </p:txBody>
      </p:sp>
      <p:pic>
        <p:nvPicPr>
          <p:cNvPr id="1028" name="Picture 4" descr="http://newdesignfile.com/postpic/2013/11/icon-meeting-agenda-and-minutes_332524.jpg">
            <a:extLst>
              <a:ext uri="{FF2B5EF4-FFF2-40B4-BE49-F238E27FC236}">
                <a16:creationId xmlns:a16="http://schemas.microsoft.com/office/drawing/2014/main" id="{C9638D87-0BCB-4B3F-9416-CFF45EB99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6277" y="1959786"/>
            <a:ext cx="5267488" cy="425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6984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9996" y="3292897"/>
            <a:ext cx="9332006" cy="3154710"/>
          </a:xfrm>
          <a:prstGeom prst="rect">
            <a:avLst/>
          </a:prstGeom>
        </p:spPr>
        <p:txBody>
          <a:bodyPr wrap="square">
            <a:spAutoFit/>
          </a:bodyPr>
          <a:lstStyle/>
          <a:p>
            <a:pPr algn="ctr"/>
            <a:r>
              <a:rPr lang="en-US" altLang="en-US" sz="3200" b="1" dirty="0">
                <a:latin typeface="Calibri" pitchFamily="34" charset="0"/>
              </a:rPr>
              <a:t>Continental Automated Buildings Association (CABA)</a:t>
            </a:r>
            <a:br>
              <a:rPr lang="en-US" altLang="en-US" sz="2400" b="1" dirty="0">
                <a:latin typeface="Calibri" pitchFamily="34" charset="0"/>
              </a:rPr>
            </a:br>
            <a:r>
              <a:rPr lang="en-US" altLang="en-US" sz="2400" b="1" dirty="0">
                <a:latin typeface="Calibri" pitchFamily="34" charset="0"/>
              </a:rPr>
              <a:t>caba@caba.org</a:t>
            </a:r>
            <a:br>
              <a:rPr lang="en-US" altLang="en-US" sz="2400" b="1" dirty="0">
                <a:latin typeface="Calibri" pitchFamily="34" charset="0"/>
              </a:rPr>
            </a:br>
            <a:r>
              <a:rPr lang="en-US" altLang="en-US" sz="2400" b="1" dirty="0">
                <a:latin typeface="Calibri" pitchFamily="34" charset="0"/>
              </a:rPr>
              <a:t>www.CABA.org</a:t>
            </a:r>
          </a:p>
          <a:p>
            <a:pPr algn="ctr"/>
            <a:r>
              <a:rPr lang="en-US" altLang="en-US" sz="2400" b="1" dirty="0">
                <a:latin typeface="Calibri" pitchFamily="34" charset="0"/>
                <a:hlinkClick r:id="rId2"/>
              </a:rPr>
              <a:t>www.caba.org/ibc</a:t>
            </a:r>
            <a:endParaRPr lang="en-US" altLang="en-US" sz="2400" b="1" dirty="0">
              <a:latin typeface="Calibri" pitchFamily="34" charset="0"/>
            </a:endParaRPr>
          </a:p>
          <a:p>
            <a:pPr algn="ctr"/>
            <a:endParaRPr lang="en-US" altLang="en-US" sz="2400" b="1" dirty="0">
              <a:latin typeface="Calibri" pitchFamily="34" charset="0"/>
            </a:endParaRPr>
          </a:p>
          <a:p>
            <a:pPr algn="ctr"/>
            <a:endParaRPr lang="en-US" altLang="en-US" sz="2400" b="1" dirty="0">
              <a:latin typeface="Calibri" pitchFamily="34" charset="0"/>
            </a:endParaRPr>
          </a:p>
          <a:p>
            <a:pPr algn="ctr">
              <a:spcBef>
                <a:spcPts val="1800"/>
              </a:spcBef>
            </a:pPr>
            <a:r>
              <a:rPr lang="en-CA" altLang="en-US" sz="3200" b="1" dirty="0">
                <a:solidFill>
                  <a:srgbClr val="E83E1D"/>
                </a:solidFill>
                <a:latin typeface="Calibri" pitchFamily="34" charset="0"/>
              </a:rPr>
              <a:t>Connect to what’s next™</a:t>
            </a:r>
            <a:endParaRPr lang="en-CA" altLang="en-US" sz="3200" b="1" dirty="0">
              <a:solidFill>
                <a:srgbClr val="E83E1D"/>
              </a:solidFill>
              <a:latin typeface="Calibri" pitchFamily="34" charset="0"/>
              <a:hlinkClick r:id="" action="ppaction://noaction"/>
            </a:endParaRPr>
          </a:p>
        </p:txBody>
      </p:sp>
      <p:sp>
        <p:nvSpPr>
          <p:cNvPr id="4" name="Title 1"/>
          <p:cNvSpPr>
            <a:spLocks noGrp="1"/>
          </p:cNvSpPr>
          <p:nvPr>
            <p:ph type="title"/>
          </p:nvPr>
        </p:nvSpPr>
        <p:spPr>
          <a:xfrm>
            <a:off x="838200" y="71510"/>
            <a:ext cx="6873240" cy="447675"/>
          </a:xfrm>
        </p:spPr>
        <p:txBody>
          <a:bodyPr/>
          <a:lstStyle/>
          <a:p>
            <a:r>
              <a:rPr lang="en-US" b="1" dirty="0"/>
              <a:t>9.  Adjournment</a:t>
            </a:r>
            <a:br>
              <a:rPr lang="en-US" dirty="0"/>
            </a:br>
            <a:r>
              <a:rPr lang="en-US" sz="2800" dirty="0"/>
              <a:t>Trevor Nightingale (National Research Council)</a:t>
            </a:r>
            <a:endParaRPr lang="en-US" dirty="0"/>
          </a:p>
        </p:txBody>
      </p:sp>
      <p:sp>
        <p:nvSpPr>
          <p:cNvPr id="2" name="Slide Number Placeholder 1">
            <a:extLst>
              <a:ext uri="{FF2B5EF4-FFF2-40B4-BE49-F238E27FC236}">
                <a16:creationId xmlns:a16="http://schemas.microsoft.com/office/drawing/2014/main" id="{8B41472F-A3EE-41D7-AE08-1F4E3C792660}"/>
              </a:ext>
            </a:extLst>
          </p:cNvPr>
          <p:cNvSpPr>
            <a:spLocks noGrp="1"/>
          </p:cNvSpPr>
          <p:nvPr>
            <p:ph type="sldNum" sz="quarter" idx="11"/>
          </p:nvPr>
        </p:nvSpPr>
        <p:spPr/>
        <p:txBody>
          <a:bodyPr/>
          <a:lstStyle/>
          <a:p>
            <a:fld id="{4658F449-AC56-C64A-8488-86A10DE691DA}" type="slidenum">
              <a:rPr lang="en-US" smtClean="0"/>
              <a:pPr/>
              <a:t>40</a:t>
            </a:fld>
            <a:endParaRPr lang="en-US" dirty="0"/>
          </a:p>
        </p:txBody>
      </p:sp>
      <p:sp>
        <p:nvSpPr>
          <p:cNvPr id="8" name="Rectangle 7">
            <a:extLst>
              <a:ext uri="{FF2B5EF4-FFF2-40B4-BE49-F238E27FC236}">
                <a16:creationId xmlns:a16="http://schemas.microsoft.com/office/drawing/2014/main" id="{994CAA25-984D-4484-838B-9B092E7155F2}"/>
              </a:ext>
            </a:extLst>
          </p:cNvPr>
          <p:cNvSpPr/>
          <p:nvPr/>
        </p:nvSpPr>
        <p:spPr>
          <a:xfrm>
            <a:off x="4169413" y="2029073"/>
            <a:ext cx="4050340" cy="492443"/>
          </a:xfrm>
          <a:prstGeom prst="rect">
            <a:avLst/>
          </a:prstGeom>
          <a:solidFill>
            <a:schemeClr val="accent5"/>
          </a:solidFill>
          <a:ln w="47625">
            <a:solidFill>
              <a:schemeClr val="tx2"/>
            </a:solidFill>
          </a:ln>
        </p:spPr>
        <p:txBody>
          <a:bodyPr wrap="none">
            <a:spAutoFit/>
          </a:bodyPr>
          <a:lstStyle/>
          <a:p>
            <a:pPr lvl="0"/>
            <a:r>
              <a:rPr lang="en-US" sz="2500" b="1" dirty="0">
                <a:solidFill>
                  <a:srgbClr val="E83E1D"/>
                </a:solidFill>
              </a:rPr>
              <a:t>Next IBC Meeting</a:t>
            </a:r>
            <a:r>
              <a:rPr lang="en-US" sz="2600" dirty="0">
                <a:solidFill>
                  <a:schemeClr val="tx2"/>
                </a:solidFill>
              </a:rPr>
              <a:t>, April 2019</a:t>
            </a:r>
          </a:p>
        </p:txBody>
      </p:sp>
      <p:pic>
        <p:nvPicPr>
          <p:cNvPr id="7" name="Picture 2" descr="http://www.caba.org/images/caba-intelligent-buildings-council.png">
            <a:extLst>
              <a:ext uri="{FF2B5EF4-FFF2-40B4-BE49-F238E27FC236}">
                <a16:creationId xmlns:a16="http://schemas.microsoft.com/office/drawing/2014/main" id="{574274C9-DB05-4BB5-B7E1-F66B664963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712"/>
          <a:stretch/>
        </p:blipFill>
        <p:spPr bwMode="auto">
          <a:xfrm>
            <a:off x="4381499" y="4978008"/>
            <a:ext cx="3429000" cy="877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444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B75664-9508-4DBE-811D-765807D90EF1}"/>
              </a:ext>
            </a:extLst>
          </p:cNvPr>
          <p:cNvSpPr>
            <a:spLocks noGrp="1"/>
          </p:cNvSpPr>
          <p:nvPr>
            <p:ph type="body" sz="quarter" idx="12"/>
          </p:nvPr>
        </p:nvSpPr>
        <p:spPr>
          <a:xfrm>
            <a:off x="839788" y="1233488"/>
            <a:ext cx="10512425" cy="528200"/>
          </a:xfrm>
        </p:spPr>
        <p:txBody>
          <a:bodyPr>
            <a:normAutofit/>
          </a:bodyPr>
          <a:lstStyle/>
          <a:p>
            <a:pPr marL="0" indent="0">
              <a:buNone/>
            </a:pPr>
            <a:r>
              <a:rPr lang="en-US" dirty="0"/>
              <a:t>“Impacts of Automated Shading in Building Projects” (30 min) </a:t>
            </a:r>
            <a:endParaRPr lang="en-CA" dirty="0"/>
          </a:p>
        </p:txBody>
      </p:sp>
      <p:sp>
        <p:nvSpPr>
          <p:cNvPr id="2" name="Slide Number Placeholder 1">
            <a:extLst>
              <a:ext uri="{FF2B5EF4-FFF2-40B4-BE49-F238E27FC236}">
                <a16:creationId xmlns:a16="http://schemas.microsoft.com/office/drawing/2014/main" id="{7A1640B1-8CAF-4DD4-ACFE-39FB583385D9}"/>
              </a:ext>
            </a:extLst>
          </p:cNvPr>
          <p:cNvSpPr>
            <a:spLocks noGrp="1"/>
          </p:cNvSpPr>
          <p:nvPr>
            <p:ph type="sldNum" sz="quarter" idx="14"/>
          </p:nvPr>
        </p:nvSpPr>
        <p:spPr/>
        <p:txBody>
          <a:bodyPr/>
          <a:lstStyle/>
          <a:p>
            <a:fld id="{4658F449-AC56-C64A-8488-86A10DE691DA}" type="slidenum">
              <a:rPr lang="en-US" smtClean="0"/>
              <a:pPr/>
              <a:t>5</a:t>
            </a:fld>
            <a:endParaRPr lang="en-US"/>
          </a:p>
        </p:txBody>
      </p:sp>
      <p:sp>
        <p:nvSpPr>
          <p:cNvPr id="8" name="Title 2">
            <a:extLst>
              <a:ext uri="{FF2B5EF4-FFF2-40B4-BE49-F238E27FC236}">
                <a16:creationId xmlns:a16="http://schemas.microsoft.com/office/drawing/2014/main" id="{C55E0265-FAFA-4F09-B486-A660BD54BAAF}"/>
              </a:ext>
            </a:extLst>
          </p:cNvPr>
          <p:cNvSpPr txBox="1">
            <a:spLocks/>
          </p:cNvSpPr>
          <p:nvPr/>
        </p:nvSpPr>
        <p:spPr>
          <a:xfrm>
            <a:off x="838200" y="41865"/>
            <a:ext cx="9820564" cy="4476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a:lstStyle>
          <a:p>
            <a:r>
              <a:rPr lang="en-US" b="1" dirty="0"/>
              <a:t>4.  Keynote Speaker</a:t>
            </a:r>
            <a:br>
              <a:rPr lang="en-US" dirty="0"/>
            </a:br>
            <a:r>
              <a:rPr lang="sv-SE" sz="2800" dirty="0"/>
              <a:t>Harsha Chandrashekar (Honeywell International Inc.)</a:t>
            </a:r>
            <a:endParaRPr lang="en-US" dirty="0"/>
          </a:p>
        </p:txBody>
      </p:sp>
      <p:pic>
        <p:nvPicPr>
          <p:cNvPr id="7" name="Picture 6" descr="Presentation1 - PowerPoint">
            <a:extLst>
              <a:ext uri="{FF2B5EF4-FFF2-40B4-BE49-F238E27FC236}">
                <a16:creationId xmlns:a16="http://schemas.microsoft.com/office/drawing/2014/main" id="{FAB66893-76AE-4053-ADFD-626800CCC3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833388" y="2155480"/>
            <a:ext cx="8850132" cy="3312014"/>
          </a:xfrm>
          <a:prstGeom prst="rect">
            <a:avLst/>
          </a:prstGeom>
        </p:spPr>
      </p:pic>
    </p:spTree>
    <p:extLst>
      <p:ext uri="{BB962C8B-B14F-4D97-AF65-F5344CB8AC3E}">
        <p14:creationId xmlns:p14="http://schemas.microsoft.com/office/powerpoint/2010/main" val="2693195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8F81EB5-6E10-4C0A-B2AB-ADFDAE4645C4}"/>
              </a:ext>
            </a:extLst>
          </p:cNvPr>
          <p:cNvSpPr>
            <a:spLocks noGrp="1"/>
          </p:cNvSpPr>
          <p:nvPr>
            <p:ph type="subTitle" idx="1"/>
          </p:nvPr>
        </p:nvSpPr>
        <p:spPr>
          <a:xfrm>
            <a:off x="3027685" y="2991681"/>
            <a:ext cx="8331558" cy="1233982"/>
          </a:xfrm>
        </p:spPr>
        <p:txBody>
          <a:bodyPr/>
          <a:lstStyle/>
          <a:p>
            <a:r>
              <a:rPr lang="en-US" dirty="0"/>
              <a:t>Mudit Saxena</a:t>
            </a:r>
          </a:p>
          <a:p>
            <a:r>
              <a:rPr lang="en-US" dirty="0"/>
              <a:t>Vistar Energy Consulting</a:t>
            </a:r>
          </a:p>
        </p:txBody>
      </p:sp>
      <p:pic>
        <p:nvPicPr>
          <p:cNvPr id="5" name="Picture 4" descr="A person smiling for the camera&#10;&#10;Description automatically generated">
            <a:extLst>
              <a:ext uri="{FF2B5EF4-FFF2-40B4-BE49-F238E27FC236}">
                <a16:creationId xmlns:a16="http://schemas.microsoft.com/office/drawing/2014/main" id="{1182B501-B647-488E-A5AB-997AAF707E74}"/>
              </a:ext>
            </a:extLst>
          </p:cNvPr>
          <p:cNvPicPr>
            <a:picLocks noChangeAspect="1"/>
          </p:cNvPicPr>
          <p:nvPr/>
        </p:nvPicPr>
        <p:blipFill>
          <a:blip r:embed="rId2"/>
          <a:stretch>
            <a:fillRect/>
          </a:stretch>
        </p:blipFill>
        <p:spPr>
          <a:xfrm>
            <a:off x="832757" y="1802325"/>
            <a:ext cx="2049780" cy="2049780"/>
          </a:xfrm>
          <a:prstGeom prst="rect">
            <a:avLst/>
          </a:prstGeom>
        </p:spPr>
      </p:pic>
    </p:spTree>
    <p:extLst>
      <p:ext uri="{BB962C8B-B14F-4D97-AF65-F5344CB8AC3E}">
        <p14:creationId xmlns:p14="http://schemas.microsoft.com/office/powerpoint/2010/main" val="4156957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46699-7C64-4853-8C18-C8A9528A743E}"/>
              </a:ext>
            </a:extLst>
          </p:cNvPr>
          <p:cNvSpPr>
            <a:spLocks noGrp="1"/>
          </p:cNvSpPr>
          <p:nvPr>
            <p:ph type="title"/>
          </p:nvPr>
        </p:nvSpPr>
        <p:spPr>
          <a:xfrm>
            <a:off x="838199" y="365125"/>
            <a:ext cx="8593184" cy="447675"/>
          </a:xfrm>
        </p:spPr>
        <p:txBody>
          <a:bodyPr/>
          <a:lstStyle/>
          <a:p>
            <a:r>
              <a:rPr lang="en-US" dirty="0"/>
              <a:t>We Spend Over 80% of Our Lives Inside Buildings …</a:t>
            </a:r>
          </a:p>
        </p:txBody>
      </p:sp>
      <p:sp>
        <p:nvSpPr>
          <p:cNvPr id="3" name="Slide Number Placeholder 2">
            <a:extLst>
              <a:ext uri="{FF2B5EF4-FFF2-40B4-BE49-F238E27FC236}">
                <a16:creationId xmlns:a16="http://schemas.microsoft.com/office/drawing/2014/main" id="{80749A37-2E84-4FD6-A54E-B11ED00F6CE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pic>
        <p:nvPicPr>
          <p:cNvPr id="1026" name="Picture 2" descr="Image result for office building interior">
            <a:extLst>
              <a:ext uri="{FF2B5EF4-FFF2-40B4-BE49-F238E27FC236}">
                <a16:creationId xmlns:a16="http://schemas.microsoft.com/office/drawing/2014/main" id="{39536690-51E7-4407-BDBD-A5B367C881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99" t="30012" b="17094"/>
          <a:stretch/>
        </p:blipFill>
        <p:spPr bwMode="auto">
          <a:xfrm>
            <a:off x="0" y="949234"/>
            <a:ext cx="12192000" cy="5268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154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5D8A3-F9C2-4E22-8138-39CED488FEF7}"/>
              </a:ext>
            </a:extLst>
          </p:cNvPr>
          <p:cNvSpPr>
            <a:spLocks noGrp="1"/>
          </p:cNvSpPr>
          <p:nvPr>
            <p:ph type="title"/>
          </p:nvPr>
        </p:nvSpPr>
        <p:spPr>
          <a:xfrm>
            <a:off x="838199" y="365125"/>
            <a:ext cx="9394372" cy="447675"/>
          </a:xfrm>
        </p:spPr>
        <p:txBody>
          <a:bodyPr/>
          <a:lstStyle/>
          <a:p>
            <a:r>
              <a:rPr lang="en-US" dirty="0"/>
              <a:t>Windows - An Essential Element of Our Indoor Experience</a:t>
            </a:r>
          </a:p>
        </p:txBody>
      </p:sp>
      <p:sp>
        <p:nvSpPr>
          <p:cNvPr id="3" name="Slide Number Placeholder 2">
            <a:extLst>
              <a:ext uri="{FF2B5EF4-FFF2-40B4-BE49-F238E27FC236}">
                <a16:creationId xmlns:a16="http://schemas.microsoft.com/office/drawing/2014/main" id="{E07F93AE-A964-458C-96F8-27AF9BFD1BD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pic>
        <p:nvPicPr>
          <p:cNvPr id="5" name="Picture 4" descr="A room filled with furniture and a large window&#10;&#10;Description automatically generated">
            <a:extLst>
              <a:ext uri="{FF2B5EF4-FFF2-40B4-BE49-F238E27FC236}">
                <a16:creationId xmlns:a16="http://schemas.microsoft.com/office/drawing/2014/main" id="{7C363559-05CE-42A1-A210-2D0A3079112B}"/>
              </a:ext>
            </a:extLst>
          </p:cNvPr>
          <p:cNvPicPr>
            <a:picLocks noChangeAspect="1"/>
          </p:cNvPicPr>
          <p:nvPr/>
        </p:nvPicPr>
        <p:blipFill rotWithShape="1">
          <a:blip r:embed="rId2"/>
          <a:srcRect l="21352" r="1714"/>
          <a:stretch/>
        </p:blipFill>
        <p:spPr>
          <a:xfrm>
            <a:off x="0" y="943338"/>
            <a:ext cx="12192000" cy="5282475"/>
          </a:xfrm>
          <a:prstGeom prst="rect">
            <a:avLst/>
          </a:prstGeom>
        </p:spPr>
      </p:pic>
      <p:sp>
        <p:nvSpPr>
          <p:cNvPr id="6" name="TextBox 5">
            <a:extLst>
              <a:ext uri="{FF2B5EF4-FFF2-40B4-BE49-F238E27FC236}">
                <a16:creationId xmlns:a16="http://schemas.microsoft.com/office/drawing/2014/main" id="{BE3BE108-9889-4032-9EB2-0CFAC7023105}"/>
              </a:ext>
            </a:extLst>
          </p:cNvPr>
          <p:cNvSpPr txBox="1"/>
          <p:nvPr/>
        </p:nvSpPr>
        <p:spPr>
          <a:xfrm>
            <a:off x="7711440" y="1950720"/>
            <a:ext cx="4228011" cy="1415772"/>
          </a:xfrm>
          <a:prstGeom prst="rect">
            <a:avLst/>
          </a:prstGeom>
          <a:solidFill>
            <a:srgbClr val="FFFFFF">
              <a:alpha val="63922"/>
            </a:srgb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83E1D"/>
                </a:solidFill>
                <a:effectLst/>
                <a:uLnTx/>
                <a:uFillTx/>
                <a:latin typeface="Montserrat"/>
                <a:ea typeface="+mn-ea"/>
                <a:cs typeface="+mn-cs"/>
              </a:rPr>
              <a:t>Views provide an essential link to the outside world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E83E1D"/>
              </a:solidFill>
              <a:effectLst/>
              <a:uLnTx/>
              <a:uFillTx/>
              <a:latin typeface="Montserra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83E1D"/>
                </a:solidFill>
                <a:effectLst/>
                <a:uLnTx/>
                <a:uFillTx/>
                <a:latin typeface="Montserrat"/>
                <a:ea typeface="+mn-ea"/>
                <a:cs typeface="+mn-cs"/>
              </a:rPr>
              <a:t>Exposure to daylight kickstarts internal circadian cycles </a:t>
            </a:r>
          </a:p>
        </p:txBody>
      </p:sp>
    </p:spTree>
    <p:extLst>
      <p:ext uri="{BB962C8B-B14F-4D97-AF65-F5344CB8AC3E}">
        <p14:creationId xmlns:p14="http://schemas.microsoft.com/office/powerpoint/2010/main" val="4088342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56844-672F-45FF-8677-8A46D259193A}"/>
              </a:ext>
            </a:extLst>
          </p:cNvPr>
          <p:cNvSpPr>
            <a:spLocks noGrp="1"/>
          </p:cNvSpPr>
          <p:nvPr>
            <p:ph type="title"/>
          </p:nvPr>
        </p:nvSpPr>
        <p:spPr>
          <a:xfrm>
            <a:off x="838199" y="365125"/>
            <a:ext cx="9359537" cy="447675"/>
          </a:xfrm>
        </p:spPr>
        <p:txBody>
          <a:bodyPr/>
          <a:lstStyle/>
          <a:p>
            <a:r>
              <a:rPr lang="en-US" dirty="0"/>
              <a:t>But Designing Windows Can Be Challenging </a:t>
            </a:r>
          </a:p>
        </p:txBody>
      </p:sp>
      <p:sp>
        <p:nvSpPr>
          <p:cNvPr id="3" name="Slide Number Placeholder 2">
            <a:extLst>
              <a:ext uri="{FF2B5EF4-FFF2-40B4-BE49-F238E27FC236}">
                <a16:creationId xmlns:a16="http://schemas.microsoft.com/office/drawing/2014/main" id="{79A76EFE-B3E7-4B0A-BC14-66D058C2E7A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sp>
        <p:nvSpPr>
          <p:cNvPr id="6" name="TextBox 5">
            <a:extLst>
              <a:ext uri="{FF2B5EF4-FFF2-40B4-BE49-F238E27FC236}">
                <a16:creationId xmlns:a16="http://schemas.microsoft.com/office/drawing/2014/main" id="{762B6CC2-8700-426B-BF55-84350596D46F}"/>
              </a:ext>
            </a:extLst>
          </p:cNvPr>
          <p:cNvSpPr txBox="1"/>
          <p:nvPr/>
        </p:nvSpPr>
        <p:spPr>
          <a:xfrm>
            <a:off x="681444" y="1257753"/>
            <a:ext cx="10012682" cy="815608"/>
          </a:xfrm>
          <a:prstGeom prst="rect">
            <a:avLst/>
          </a:prstGeom>
          <a:solidFill>
            <a:srgbClr val="FFFFFF">
              <a:alpha val="63922"/>
            </a:srgb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83E1D"/>
                </a:solidFill>
                <a:effectLst/>
                <a:uLnTx/>
                <a:uFillTx/>
                <a:latin typeface="Montserrat"/>
                <a:ea typeface="+mn-ea"/>
                <a:cs typeface="+mn-cs"/>
              </a:rPr>
              <a:t>Light, heat and glare from a window changes multiple times over a single day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E83E1D"/>
              </a:solidFill>
              <a:effectLst/>
              <a:uLnTx/>
              <a:uFillTx/>
              <a:latin typeface="Montserra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83E1D"/>
                </a:solidFill>
                <a:effectLst/>
                <a:uLnTx/>
                <a:uFillTx/>
                <a:latin typeface="Montserrat"/>
                <a:ea typeface="+mn-ea"/>
                <a:cs typeface="+mn-cs"/>
              </a:rPr>
              <a:t>And in unpredictable ways!</a:t>
            </a:r>
          </a:p>
        </p:txBody>
      </p:sp>
      <p:pic>
        <p:nvPicPr>
          <p:cNvPr id="7" name="Shape 113">
            <a:extLst>
              <a:ext uri="{FF2B5EF4-FFF2-40B4-BE49-F238E27FC236}">
                <a16:creationId xmlns:a16="http://schemas.microsoft.com/office/drawing/2014/main" id="{8307604D-DF4C-4D95-AC81-BF01347D8CC6}"/>
              </a:ext>
            </a:extLst>
          </p:cNvPr>
          <p:cNvPicPr preferRelativeResize="0"/>
          <p:nvPr/>
        </p:nvPicPr>
        <p:blipFill>
          <a:blip r:embed="rId2"/>
          <a:stretch>
            <a:fillRect/>
          </a:stretch>
        </p:blipFill>
        <p:spPr>
          <a:xfrm>
            <a:off x="-10083" y="2673531"/>
            <a:ext cx="4673099" cy="3356513"/>
          </a:xfrm>
          <a:prstGeom prst="rect">
            <a:avLst/>
          </a:prstGeom>
          <a:noFill/>
          <a:ln>
            <a:noFill/>
          </a:ln>
        </p:spPr>
      </p:pic>
      <p:pic>
        <p:nvPicPr>
          <p:cNvPr id="8" name="Shape 114">
            <a:extLst>
              <a:ext uri="{FF2B5EF4-FFF2-40B4-BE49-F238E27FC236}">
                <a16:creationId xmlns:a16="http://schemas.microsoft.com/office/drawing/2014/main" id="{674113B8-E6E7-4520-8E82-0A54F4352AE4}"/>
              </a:ext>
            </a:extLst>
          </p:cNvPr>
          <p:cNvPicPr preferRelativeResize="0"/>
          <p:nvPr/>
        </p:nvPicPr>
        <p:blipFill>
          <a:blip r:embed="rId3"/>
          <a:stretch>
            <a:fillRect/>
          </a:stretch>
        </p:blipFill>
        <p:spPr>
          <a:xfrm>
            <a:off x="3723498" y="2673531"/>
            <a:ext cx="4745004" cy="3356513"/>
          </a:xfrm>
          <a:prstGeom prst="rect">
            <a:avLst/>
          </a:prstGeom>
          <a:noFill/>
          <a:ln>
            <a:noFill/>
          </a:ln>
        </p:spPr>
      </p:pic>
      <p:pic>
        <p:nvPicPr>
          <p:cNvPr id="9" name="Shape 115">
            <a:extLst>
              <a:ext uri="{FF2B5EF4-FFF2-40B4-BE49-F238E27FC236}">
                <a16:creationId xmlns:a16="http://schemas.microsoft.com/office/drawing/2014/main" id="{E85930F0-ED01-40B1-AB42-38526CA512F6}"/>
              </a:ext>
            </a:extLst>
          </p:cNvPr>
          <p:cNvPicPr preferRelativeResize="0"/>
          <p:nvPr/>
        </p:nvPicPr>
        <p:blipFill>
          <a:blip r:embed="rId4"/>
          <a:stretch>
            <a:fillRect/>
          </a:stretch>
        </p:blipFill>
        <p:spPr>
          <a:xfrm>
            <a:off x="7528986" y="2673537"/>
            <a:ext cx="4673099" cy="3356513"/>
          </a:xfrm>
          <a:prstGeom prst="rect">
            <a:avLst/>
          </a:prstGeom>
          <a:noFill/>
          <a:ln>
            <a:noFill/>
          </a:ln>
        </p:spPr>
      </p:pic>
    </p:spTree>
    <p:extLst>
      <p:ext uri="{BB962C8B-B14F-4D97-AF65-F5344CB8AC3E}">
        <p14:creationId xmlns:p14="http://schemas.microsoft.com/office/powerpoint/2010/main" val="947582074"/>
      </p:ext>
    </p:extLst>
  </p:cSld>
  <p:clrMapOvr>
    <a:masterClrMapping/>
  </p:clrMapOvr>
</p:sld>
</file>

<file path=ppt/theme/theme1.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A Presentation 2018.potx" id="{98D26EC6-AE9B-494F-A44F-E252D094523E}" vid="{D435817C-20ED-454E-8F26-51F322C346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1859</Words>
  <Application>Microsoft Office PowerPoint</Application>
  <PresentationFormat>Widescreen</PresentationFormat>
  <Paragraphs>380</Paragraphs>
  <Slides>40</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Century Gothic</vt:lpstr>
      <vt:lpstr>Cooper Black</vt:lpstr>
      <vt:lpstr>Montserrat</vt:lpstr>
      <vt:lpstr>Montserrat Light</vt:lpstr>
      <vt:lpstr>CABA Presentation 1</vt:lpstr>
      <vt:lpstr>Intelligent Buildings Council (IBC)   </vt:lpstr>
      <vt:lpstr>1.  Agenda Greg Walker (CABA) </vt:lpstr>
      <vt:lpstr>2.  Call to Order, Welcome, Introductions, About the IBC Trevor Nightingale (National Research Council) </vt:lpstr>
      <vt:lpstr>3.  Administrative  Trevor Nightingale (National Research Council)</vt:lpstr>
      <vt:lpstr>PowerPoint Presentation</vt:lpstr>
      <vt:lpstr>PowerPoint Presentation</vt:lpstr>
      <vt:lpstr>We Spend Over 80% of Our Lives Inside Buildings …</vt:lpstr>
      <vt:lpstr>Windows - An Essential Element of Our Indoor Experience</vt:lpstr>
      <vt:lpstr>But Designing Windows Can Be Challenging </vt:lpstr>
      <vt:lpstr>Are We Asking Too Much from A Window?</vt:lpstr>
      <vt:lpstr>Our Solution Has Been Manual Blinds/Shades</vt:lpstr>
      <vt:lpstr>Can We Really Rely On People to Operate Shades Efficiently? </vt:lpstr>
      <vt:lpstr>Benefits of Automating Window Shades</vt:lpstr>
      <vt:lpstr>Benefits of Automating Window Shades</vt:lpstr>
      <vt:lpstr>PowerPoint Presentation</vt:lpstr>
      <vt:lpstr>Benefits of Automating Window Shades </vt:lpstr>
      <vt:lpstr>Benefits of Automating Window Shades </vt:lpstr>
      <vt:lpstr>Benefits of Automated Window Shades </vt:lpstr>
      <vt:lpstr>Benefits of Automation of Window Shades</vt:lpstr>
      <vt:lpstr>PowerPoint Presentation</vt:lpstr>
      <vt:lpstr>Strategies for improving Windows in Building Design</vt:lpstr>
      <vt:lpstr>Designers &amp; Builders often create  Undesirable Architectural Features on Accident</vt:lpstr>
      <vt:lpstr>Poorly Guided Efforts can become a Recipe For Disaster</vt:lpstr>
      <vt:lpstr>How do we fix a home such as the Beverly Hills Residence?</vt:lpstr>
      <vt:lpstr>Variables such as Human Comfort  are quickly becoming more understood through data</vt:lpstr>
      <vt:lpstr>In Summary… </vt:lpstr>
      <vt:lpstr>4.  Keynote - Questions?  Harsha Chandrashekar (Honeywell International Inc.)</vt:lpstr>
      <vt:lpstr>5.  Research Update Robert Lane (Robert H. Lane &amp; Associates Inc.)  </vt:lpstr>
      <vt:lpstr>5.  Research Update Trevor Nightingale (National Research Council) </vt:lpstr>
      <vt:lpstr>6.  White Paper Sub-Committee Update  Ken Wacks (Ken Wacks Associates)</vt:lpstr>
      <vt:lpstr>6.  White Paper Sub-Committee Update  Ken Wacks (Ken Wacks Associates)</vt:lpstr>
      <vt:lpstr>6.  White Paper Sub-Committee Update  Ken Wacks (Ken Wacks Associates)</vt:lpstr>
      <vt:lpstr>6.  White Paper Sub-Committee Update  Ken Wacks (Ken Wacks Associates)</vt:lpstr>
      <vt:lpstr>6.  White Paper Sub-Committee Update  Ken Wacks (Ken Wacks Associates)</vt:lpstr>
      <vt:lpstr>6.  White Paper Sub-Committee Update  Ken Wacks (Ken Wacks Associates)</vt:lpstr>
      <vt:lpstr>7.  New Business Andrew Glennie (CABA)</vt:lpstr>
      <vt:lpstr>7.  New Business Robert Lane (Robert H. Lane &amp; Associates Inc.)</vt:lpstr>
      <vt:lpstr>8.  Announcements  Ron Zimmer (CABA)</vt:lpstr>
      <vt:lpstr>PowerPoint Presentation</vt:lpstr>
      <vt:lpstr>9.  Adjournment Trevor Nightingale (National Research Council)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Rawlson King</dc:creator>
  <cp:lastModifiedBy>Rawlson King</cp:lastModifiedBy>
  <cp:revision>34</cp:revision>
  <dcterms:created xsi:type="dcterms:W3CDTF">2018-08-09T13:04:51Z</dcterms:created>
  <dcterms:modified xsi:type="dcterms:W3CDTF">2019-02-08T20:50:42Z</dcterms:modified>
</cp:coreProperties>
</file>