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 id="2147483985" r:id="rId5"/>
    <p:sldMasterId id="2147483997" r:id="rId6"/>
    <p:sldMasterId id="2147484009" r:id="rId7"/>
    <p:sldMasterId id="2147484021" r:id="rId8"/>
  </p:sldMasterIdLst>
  <p:notesMasterIdLst>
    <p:notesMasterId r:id="rId88"/>
  </p:notesMasterIdLst>
  <p:sldIdLst>
    <p:sldId id="256" r:id="rId9"/>
    <p:sldId id="257" r:id="rId10"/>
    <p:sldId id="258" r:id="rId11"/>
    <p:sldId id="259" r:id="rId12"/>
    <p:sldId id="461" r:id="rId13"/>
    <p:sldId id="885" r:id="rId14"/>
    <p:sldId id="886" r:id="rId15"/>
    <p:sldId id="702" r:id="rId16"/>
    <p:sldId id="682" r:id="rId17"/>
    <p:sldId id="277" r:id="rId18"/>
    <p:sldId id="272" r:id="rId19"/>
    <p:sldId id="268" r:id="rId20"/>
    <p:sldId id="673" r:id="rId21"/>
    <p:sldId id="681" r:id="rId22"/>
    <p:sldId id="622" r:id="rId23"/>
    <p:sldId id="270" r:id="rId24"/>
    <p:sldId id="289" r:id="rId25"/>
    <p:sldId id="290" r:id="rId26"/>
    <p:sldId id="687" r:id="rId27"/>
    <p:sldId id="696" r:id="rId28"/>
    <p:sldId id="415" r:id="rId29"/>
    <p:sldId id="596" r:id="rId30"/>
    <p:sldId id="274" r:id="rId31"/>
    <p:sldId id="587" r:id="rId32"/>
    <p:sldId id="689" r:id="rId33"/>
    <p:sldId id="700" r:id="rId34"/>
    <p:sldId id="683" r:id="rId35"/>
    <p:sldId id="685" r:id="rId36"/>
    <p:sldId id="703" r:id="rId37"/>
    <p:sldId id="704" r:id="rId38"/>
    <p:sldId id="684" r:id="rId39"/>
    <p:sldId id="686" r:id="rId40"/>
    <p:sldId id="694" r:id="rId41"/>
    <p:sldId id="692" r:id="rId42"/>
    <p:sldId id="672" r:id="rId43"/>
    <p:sldId id="275" r:id="rId44"/>
    <p:sldId id="680" r:id="rId45"/>
    <p:sldId id="285" r:id="rId46"/>
    <p:sldId id="678" r:id="rId47"/>
    <p:sldId id="695" r:id="rId48"/>
    <p:sldId id="699" r:id="rId49"/>
    <p:sldId id="701" r:id="rId50"/>
    <p:sldId id="276" r:id="rId51"/>
    <p:sldId id="279" r:id="rId52"/>
    <p:sldId id="262" r:id="rId53"/>
    <p:sldId id="758" r:id="rId54"/>
    <p:sldId id="759" r:id="rId55"/>
    <p:sldId id="879" r:id="rId56"/>
    <p:sldId id="468" r:id="rId57"/>
    <p:sldId id="761" r:id="rId58"/>
    <p:sldId id="762" r:id="rId59"/>
    <p:sldId id="807" r:id="rId60"/>
    <p:sldId id="884" r:id="rId61"/>
    <p:sldId id="443" r:id="rId62"/>
    <p:sldId id="753" r:id="rId63"/>
    <p:sldId id="882" r:id="rId64"/>
    <p:sldId id="287" r:id="rId65"/>
    <p:sldId id="335" r:id="rId66"/>
    <p:sldId id="342" r:id="rId67"/>
    <p:sldId id="336" r:id="rId68"/>
    <p:sldId id="324" r:id="rId69"/>
    <p:sldId id="883" r:id="rId70"/>
    <p:sldId id="345" r:id="rId71"/>
    <p:sldId id="319" r:id="rId72"/>
    <p:sldId id="286" r:id="rId73"/>
    <p:sldId id="303" r:id="rId74"/>
    <p:sldId id="337" r:id="rId75"/>
    <p:sldId id="348" r:id="rId76"/>
    <p:sldId id="349" r:id="rId77"/>
    <p:sldId id="350" r:id="rId78"/>
    <p:sldId id="351" r:id="rId79"/>
    <p:sldId id="352" r:id="rId80"/>
    <p:sldId id="353" r:id="rId81"/>
    <p:sldId id="339" r:id="rId82"/>
    <p:sldId id="340" r:id="rId83"/>
    <p:sldId id="355" r:id="rId84"/>
    <p:sldId id="769" r:id="rId85"/>
    <p:sldId id="476" r:id="rId86"/>
    <p:sldId id="756"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50B573-DC27-40CD-9E04-8701E5AA7F7A}">
          <p14:sldIdLst>
            <p14:sldId id="256"/>
            <p14:sldId id="257"/>
            <p14:sldId id="258"/>
            <p14:sldId id="259"/>
            <p14:sldId id="461"/>
            <p14:sldId id="885"/>
            <p14:sldId id="886"/>
            <p14:sldId id="702"/>
            <p14:sldId id="682"/>
            <p14:sldId id="277"/>
            <p14:sldId id="272"/>
            <p14:sldId id="268"/>
            <p14:sldId id="673"/>
            <p14:sldId id="681"/>
            <p14:sldId id="622"/>
            <p14:sldId id="270"/>
            <p14:sldId id="289"/>
            <p14:sldId id="290"/>
            <p14:sldId id="687"/>
            <p14:sldId id="696"/>
            <p14:sldId id="415"/>
            <p14:sldId id="596"/>
            <p14:sldId id="274"/>
            <p14:sldId id="587"/>
            <p14:sldId id="689"/>
            <p14:sldId id="700"/>
            <p14:sldId id="683"/>
            <p14:sldId id="685"/>
            <p14:sldId id="703"/>
            <p14:sldId id="704"/>
            <p14:sldId id="684"/>
            <p14:sldId id="686"/>
            <p14:sldId id="694"/>
            <p14:sldId id="692"/>
            <p14:sldId id="672"/>
            <p14:sldId id="275"/>
            <p14:sldId id="680"/>
            <p14:sldId id="285"/>
            <p14:sldId id="678"/>
            <p14:sldId id="695"/>
            <p14:sldId id="699"/>
            <p14:sldId id="701"/>
            <p14:sldId id="276"/>
            <p14:sldId id="279"/>
            <p14:sldId id="262"/>
          </p14:sldIdLst>
        </p14:section>
        <p14:section name="Default Section" id="{2DD2F941-628F-44AB-9CC5-16B954D5F3AC}">
          <p14:sldIdLst>
            <p14:sldId id="758"/>
            <p14:sldId id="759"/>
            <p14:sldId id="879"/>
            <p14:sldId id="468"/>
            <p14:sldId id="761"/>
            <p14:sldId id="762"/>
            <p14:sldId id="807"/>
            <p14:sldId id="884"/>
            <p14:sldId id="443"/>
            <p14:sldId id="753"/>
            <p14:sldId id="882"/>
            <p14:sldId id="287"/>
            <p14:sldId id="335"/>
            <p14:sldId id="342"/>
            <p14:sldId id="336"/>
            <p14:sldId id="324"/>
            <p14:sldId id="883"/>
            <p14:sldId id="345"/>
            <p14:sldId id="319"/>
            <p14:sldId id="286"/>
            <p14:sldId id="303"/>
            <p14:sldId id="337"/>
            <p14:sldId id="348"/>
            <p14:sldId id="349"/>
            <p14:sldId id="350"/>
            <p14:sldId id="351"/>
            <p14:sldId id="352"/>
            <p14:sldId id="353"/>
            <p14:sldId id="339"/>
            <p14:sldId id="340"/>
            <p14:sldId id="355"/>
            <p14:sldId id="769"/>
            <p14:sldId id="476"/>
            <p14:sldId id="7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B73F59-F77E-4181-A3F1-8D12C89923F2}" v="1" dt="2020-02-19T16:16:17.0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1"/>
  </p:normalViewPr>
  <p:slideViewPr>
    <p:cSldViewPr snapToGrid="0" snapToObjects="1">
      <p:cViewPr varScale="1">
        <p:scale>
          <a:sx n="114" d="100"/>
          <a:sy n="114" d="100"/>
        </p:scale>
        <p:origin x="438"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presProps" Target="pres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diagrams/_rels/data6.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diagrams/_rels/drawing6.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942C71-E2FD-491A-9B87-4DD5FFE58319}" type="doc">
      <dgm:prSet loTypeId="urn:microsoft.com/office/officeart/2005/8/layout/cycle8" loCatId="cycle" qsTypeId="urn:microsoft.com/office/officeart/2005/8/quickstyle/simple1" qsCatId="simple" csTypeId="urn:microsoft.com/office/officeart/2005/8/colors/accent1_2" csCatId="accent1" phldr="1"/>
      <dgm:spPr/>
    </dgm:pt>
    <dgm:pt modelId="{A368CAC8-855E-47AA-9113-52746638C759}">
      <dgm:prSet phldrT="[Text]"/>
      <dgm:spPr/>
      <dgm:t>
        <a:bodyPr/>
        <a:lstStyle/>
        <a:p>
          <a:r>
            <a:rPr lang="en-US" dirty="0"/>
            <a:t>Processes</a:t>
          </a:r>
        </a:p>
      </dgm:t>
    </dgm:pt>
    <dgm:pt modelId="{DA7B9D9B-E598-4D3C-B918-35668809E2A0}" type="parTrans" cxnId="{D6DC42FF-E2E7-4035-8C3E-88DBD14FACF6}">
      <dgm:prSet/>
      <dgm:spPr/>
      <dgm:t>
        <a:bodyPr/>
        <a:lstStyle/>
        <a:p>
          <a:endParaRPr lang="en-US"/>
        </a:p>
      </dgm:t>
    </dgm:pt>
    <dgm:pt modelId="{89C256D9-3E33-4750-B294-986EF91FC6B5}" type="sibTrans" cxnId="{D6DC42FF-E2E7-4035-8C3E-88DBD14FACF6}">
      <dgm:prSet/>
      <dgm:spPr/>
      <dgm:t>
        <a:bodyPr/>
        <a:lstStyle/>
        <a:p>
          <a:endParaRPr lang="en-US"/>
        </a:p>
      </dgm:t>
    </dgm:pt>
    <dgm:pt modelId="{513CC423-4B06-4E74-BCDC-1D644CCE2208}">
      <dgm:prSet phldrT="[Text]"/>
      <dgm:spPr/>
      <dgm:t>
        <a:bodyPr/>
        <a:lstStyle/>
        <a:p>
          <a:r>
            <a:rPr lang="en-US" dirty="0"/>
            <a:t>Technology</a:t>
          </a:r>
        </a:p>
      </dgm:t>
    </dgm:pt>
    <dgm:pt modelId="{FB2DF85F-3BEC-4C3B-BC22-304E9811B22F}" type="parTrans" cxnId="{67463FCD-C590-4A85-8C04-86C5CC0270B8}">
      <dgm:prSet/>
      <dgm:spPr/>
      <dgm:t>
        <a:bodyPr/>
        <a:lstStyle/>
        <a:p>
          <a:endParaRPr lang="en-US"/>
        </a:p>
      </dgm:t>
    </dgm:pt>
    <dgm:pt modelId="{50A9B074-503F-4862-88BD-BF3EEDFF3E3D}" type="sibTrans" cxnId="{67463FCD-C590-4A85-8C04-86C5CC0270B8}">
      <dgm:prSet/>
      <dgm:spPr/>
      <dgm:t>
        <a:bodyPr/>
        <a:lstStyle/>
        <a:p>
          <a:endParaRPr lang="en-US"/>
        </a:p>
      </dgm:t>
    </dgm:pt>
    <dgm:pt modelId="{8F89C149-7B39-4A32-8B34-A11D2E28EE88}">
      <dgm:prSet phldrT="[Text]"/>
      <dgm:spPr/>
      <dgm:t>
        <a:bodyPr/>
        <a:lstStyle/>
        <a:p>
          <a:r>
            <a:rPr lang="en-US" dirty="0"/>
            <a:t>People</a:t>
          </a:r>
        </a:p>
      </dgm:t>
    </dgm:pt>
    <dgm:pt modelId="{1D8F48BA-3278-4760-91A5-A83701A90E81}" type="parTrans" cxnId="{594C604F-CFD8-4E46-A25B-839381256324}">
      <dgm:prSet/>
      <dgm:spPr/>
      <dgm:t>
        <a:bodyPr/>
        <a:lstStyle/>
        <a:p>
          <a:endParaRPr lang="en-US"/>
        </a:p>
      </dgm:t>
    </dgm:pt>
    <dgm:pt modelId="{801E2DCA-3551-4B09-9DA1-DE876075B03D}" type="sibTrans" cxnId="{594C604F-CFD8-4E46-A25B-839381256324}">
      <dgm:prSet/>
      <dgm:spPr/>
      <dgm:t>
        <a:bodyPr/>
        <a:lstStyle/>
        <a:p>
          <a:endParaRPr lang="en-US"/>
        </a:p>
      </dgm:t>
    </dgm:pt>
    <dgm:pt modelId="{88E9D326-7FDB-4EF6-87DE-AED177FF52DC}" type="pres">
      <dgm:prSet presAssocID="{3B942C71-E2FD-491A-9B87-4DD5FFE58319}" presName="compositeShape" presStyleCnt="0">
        <dgm:presLayoutVars>
          <dgm:chMax val="7"/>
          <dgm:dir/>
          <dgm:resizeHandles val="exact"/>
        </dgm:presLayoutVars>
      </dgm:prSet>
      <dgm:spPr/>
    </dgm:pt>
    <dgm:pt modelId="{90FCE813-A38D-4F4D-8610-31FED4E71D0C}" type="pres">
      <dgm:prSet presAssocID="{3B942C71-E2FD-491A-9B87-4DD5FFE58319}" presName="wedge1" presStyleLbl="node1" presStyleIdx="0" presStyleCnt="3"/>
      <dgm:spPr/>
    </dgm:pt>
    <dgm:pt modelId="{8363BE8C-4B13-4162-9FAC-FA9F92F35ED4}" type="pres">
      <dgm:prSet presAssocID="{3B942C71-E2FD-491A-9B87-4DD5FFE58319}" presName="dummy1a" presStyleCnt="0"/>
      <dgm:spPr/>
    </dgm:pt>
    <dgm:pt modelId="{214DB933-AD54-4F28-8B4C-66701787019D}" type="pres">
      <dgm:prSet presAssocID="{3B942C71-E2FD-491A-9B87-4DD5FFE58319}" presName="dummy1b" presStyleCnt="0"/>
      <dgm:spPr/>
    </dgm:pt>
    <dgm:pt modelId="{7DC30FB8-1CDC-440F-98EA-8E28D113E460}" type="pres">
      <dgm:prSet presAssocID="{3B942C71-E2FD-491A-9B87-4DD5FFE58319}" presName="wedge1Tx" presStyleLbl="node1" presStyleIdx="0" presStyleCnt="3">
        <dgm:presLayoutVars>
          <dgm:chMax val="0"/>
          <dgm:chPref val="0"/>
          <dgm:bulletEnabled val="1"/>
        </dgm:presLayoutVars>
      </dgm:prSet>
      <dgm:spPr/>
    </dgm:pt>
    <dgm:pt modelId="{40097288-9727-4A25-B83D-9300181602F2}" type="pres">
      <dgm:prSet presAssocID="{3B942C71-E2FD-491A-9B87-4DD5FFE58319}" presName="wedge2" presStyleLbl="node1" presStyleIdx="1" presStyleCnt="3"/>
      <dgm:spPr/>
    </dgm:pt>
    <dgm:pt modelId="{2888F0B2-00D5-4852-9E43-07DBA9CEAAF7}" type="pres">
      <dgm:prSet presAssocID="{3B942C71-E2FD-491A-9B87-4DD5FFE58319}" presName="dummy2a" presStyleCnt="0"/>
      <dgm:spPr/>
    </dgm:pt>
    <dgm:pt modelId="{B9F95E61-5F90-4CB7-86D2-5456DCA6B4C4}" type="pres">
      <dgm:prSet presAssocID="{3B942C71-E2FD-491A-9B87-4DD5FFE58319}" presName="dummy2b" presStyleCnt="0"/>
      <dgm:spPr/>
    </dgm:pt>
    <dgm:pt modelId="{31B435FA-6D6F-4849-BACA-6C1AD3695134}" type="pres">
      <dgm:prSet presAssocID="{3B942C71-E2FD-491A-9B87-4DD5FFE58319}" presName="wedge2Tx" presStyleLbl="node1" presStyleIdx="1" presStyleCnt="3">
        <dgm:presLayoutVars>
          <dgm:chMax val="0"/>
          <dgm:chPref val="0"/>
          <dgm:bulletEnabled val="1"/>
        </dgm:presLayoutVars>
      </dgm:prSet>
      <dgm:spPr/>
    </dgm:pt>
    <dgm:pt modelId="{AFCBCE54-A042-4DD9-B2EA-664B17C6517E}" type="pres">
      <dgm:prSet presAssocID="{3B942C71-E2FD-491A-9B87-4DD5FFE58319}" presName="wedge3" presStyleLbl="node1" presStyleIdx="2" presStyleCnt="3"/>
      <dgm:spPr/>
    </dgm:pt>
    <dgm:pt modelId="{23881363-A47A-4038-AC4B-C8C3EB548B0C}" type="pres">
      <dgm:prSet presAssocID="{3B942C71-E2FD-491A-9B87-4DD5FFE58319}" presName="dummy3a" presStyleCnt="0"/>
      <dgm:spPr/>
    </dgm:pt>
    <dgm:pt modelId="{510FE973-ACEF-4B2C-87A6-4E344B36B811}" type="pres">
      <dgm:prSet presAssocID="{3B942C71-E2FD-491A-9B87-4DD5FFE58319}" presName="dummy3b" presStyleCnt="0"/>
      <dgm:spPr/>
    </dgm:pt>
    <dgm:pt modelId="{963167BF-CADD-4099-91B1-0CD522CF527A}" type="pres">
      <dgm:prSet presAssocID="{3B942C71-E2FD-491A-9B87-4DD5FFE58319}" presName="wedge3Tx" presStyleLbl="node1" presStyleIdx="2" presStyleCnt="3">
        <dgm:presLayoutVars>
          <dgm:chMax val="0"/>
          <dgm:chPref val="0"/>
          <dgm:bulletEnabled val="1"/>
        </dgm:presLayoutVars>
      </dgm:prSet>
      <dgm:spPr/>
    </dgm:pt>
    <dgm:pt modelId="{9B07430D-AB8B-40D7-9916-D8EF7ECA173E}" type="pres">
      <dgm:prSet presAssocID="{89C256D9-3E33-4750-B294-986EF91FC6B5}" presName="arrowWedge1" presStyleLbl="fgSibTrans2D1" presStyleIdx="0" presStyleCnt="3"/>
      <dgm:spPr/>
    </dgm:pt>
    <dgm:pt modelId="{B2EE5EFF-D2CC-4E00-A505-B78D3F653419}" type="pres">
      <dgm:prSet presAssocID="{50A9B074-503F-4862-88BD-BF3EEDFF3E3D}" presName="arrowWedge2" presStyleLbl="fgSibTrans2D1" presStyleIdx="1" presStyleCnt="3"/>
      <dgm:spPr/>
    </dgm:pt>
    <dgm:pt modelId="{63155D9B-96AD-4320-91FF-158D583A6DAE}" type="pres">
      <dgm:prSet presAssocID="{801E2DCA-3551-4B09-9DA1-DE876075B03D}" presName="arrowWedge3" presStyleLbl="fgSibTrans2D1" presStyleIdx="2" presStyleCnt="3"/>
      <dgm:spPr/>
    </dgm:pt>
  </dgm:ptLst>
  <dgm:cxnLst>
    <dgm:cxn modelId="{972DF710-F47A-44B0-84D3-DF3AFACFF657}" type="presOf" srcId="{A368CAC8-855E-47AA-9113-52746638C759}" destId="{90FCE813-A38D-4F4D-8610-31FED4E71D0C}" srcOrd="0" destOrd="0" presId="urn:microsoft.com/office/officeart/2005/8/layout/cycle8"/>
    <dgm:cxn modelId="{0CE31161-F847-4405-8EE6-1267C92A475F}" type="presOf" srcId="{8F89C149-7B39-4A32-8B34-A11D2E28EE88}" destId="{AFCBCE54-A042-4DD9-B2EA-664B17C6517E}" srcOrd="0" destOrd="0" presId="urn:microsoft.com/office/officeart/2005/8/layout/cycle8"/>
    <dgm:cxn modelId="{594C604F-CFD8-4E46-A25B-839381256324}" srcId="{3B942C71-E2FD-491A-9B87-4DD5FFE58319}" destId="{8F89C149-7B39-4A32-8B34-A11D2E28EE88}" srcOrd="2" destOrd="0" parTransId="{1D8F48BA-3278-4760-91A5-A83701A90E81}" sibTransId="{801E2DCA-3551-4B09-9DA1-DE876075B03D}"/>
    <dgm:cxn modelId="{97D1E3AA-7BB1-4CB8-BDF0-C8AB330A9DE1}" type="presOf" srcId="{513CC423-4B06-4E74-BCDC-1D644CCE2208}" destId="{40097288-9727-4A25-B83D-9300181602F2}" srcOrd="0" destOrd="0" presId="urn:microsoft.com/office/officeart/2005/8/layout/cycle8"/>
    <dgm:cxn modelId="{451168C2-5727-49A9-BCA7-0A9F40B4CE85}" type="presOf" srcId="{A368CAC8-855E-47AA-9113-52746638C759}" destId="{7DC30FB8-1CDC-440F-98EA-8E28D113E460}" srcOrd="1" destOrd="0" presId="urn:microsoft.com/office/officeart/2005/8/layout/cycle8"/>
    <dgm:cxn modelId="{B87D8AC5-B04D-4130-83F0-6AC5D1C22CF3}" type="presOf" srcId="{3B942C71-E2FD-491A-9B87-4DD5FFE58319}" destId="{88E9D326-7FDB-4EF6-87DE-AED177FF52DC}" srcOrd="0" destOrd="0" presId="urn:microsoft.com/office/officeart/2005/8/layout/cycle8"/>
    <dgm:cxn modelId="{67463FCD-C590-4A85-8C04-86C5CC0270B8}" srcId="{3B942C71-E2FD-491A-9B87-4DD5FFE58319}" destId="{513CC423-4B06-4E74-BCDC-1D644CCE2208}" srcOrd="1" destOrd="0" parTransId="{FB2DF85F-3BEC-4C3B-BC22-304E9811B22F}" sibTransId="{50A9B074-503F-4862-88BD-BF3EEDFF3E3D}"/>
    <dgm:cxn modelId="{2EDEAEE3-8C3F-4560-98CA-E8851C42AFF5}" type="presOf" srcId="{513CC423-4B06-4E74-BCDC-1D644CCE2208}" destId="{31B435FA-6D6F-4849-BACA-6C1AD3695134}" srcOrd="1" destOrd="0" presId="urn:microsoft.com/office/officeart/2005/8/layout/cycle8"/>
    <dgm:cxn modelId="{C794FEEB-3198-40A2-BEAE-66B4993D8F23}" type="presOf" srcId="{8F89C149-7B39-4A32-8B34-A11D2E28EE88}" destId="{963167BF-CADD-4099-91B1-0CD522CF527A}" srcOrd="1" destOrd="0" presId="urn:microsoft.com/office/officeart/2005/8/layout/cycle8"/>
    <dgm:cxn modelId="{D6DC42FF-E2E7-4035-8C3E-88DBD14FACF6}" srcId="{3B942C71-E2FD-491A-9B87-4DD5FFE58319}" destId="{A368CAC8-855E-47AA-9113-52746638C759}" srcOrd="0" destOrd="0" parTransId="{DA7B9D9B-E598-4D3C-B918-35668809E2A0}" sibTransId="{89C256D9-3E33-4750-B294-986EF91FC6B5}"/>
    <dgm:cxn modelId="{1DD88CB8-96FC-4C33-BF83-B6C9048E27C5}" type="presParOf" srcId="{88E9D326-7FDB-4EF6-87DE-AED177FF52DC}" destId="{90FCE813-A38D-4F4D-8610-31FED4E71D0C}" srcOrd="0" destOrd="0" presId="urn:microsoft.com/office/officeart/2005/8/layout/cycle8"/>
    <dgm:cxn modelId="{88843675-CF28-4140-9229-A79B31CC0214}" type="presParOf" srcId="{88E9D326-7FDB-4EF6-87DE-AED177FF52DC}" destId="{8363BE8C-4B13-4162-9FAC-FA9F92F35ED4}" srcOrd="1" destOrd="0" presId="urn:microsoft.com/office/officeart/2005/8/layout/cycle8"/>
    <dgm:cxn modelId="{7C358306-80B6-47BF-AD6D-056809A519EB}" type="presParOf" srcId="{88E9D326-7FDB-4EF6-87DE-AED177FF52DC}" destId="{214DB933-AD54-4F28-8B4C-66701787019D}" srcOrd="2" destOrd="0" presId="urn:microsoft.com/office/officeart/2005/8/layout/cycle8"/>
    <dgm:cxn modelId="{D9BCA701-32FB-491A-BBB2-C1524752EAA1}" type="presParOf" srcId="{88E9D326-7FDB-4EF6-87DE-AED177FF52DC}" destId="{7DC30FB8-1CDC-440F-98EA-8E28D113E460}" srcOrd="3" destOrd="0" presId="urn:microsoft.com/office/officeart/2005/8/layout/cycle8"/>
    <dgm:cxn modelId="{94C64AEB-A291-4C75-A71B-DF8846DA8FE6}" type="presParOf" srcId="{88E9D326-7FDB-4EF6-87DE-AED177FF52DC}" destId="{40097288-9727-4A25-B83D-9300181602F2}" srcOrd="4" destOrd="0" presId="urn:microsoft.com/office/officeart/2005/8/layout/cycle8"/>
    <dgm:cxn modelId="{0955AA45-3D66-42BF-B35E-3465A02B7CB8}" type="presParOf" srcId="{88E9D326-7FDB-4EF6-87DE-AED177FF52DC}" destId="{2888F0B2-00D5-4852-9E43-07DBA9CEAAF7}" srcOrd="5" destOrd="0" presId="urn:microsoft.com/office/officeart/2005/8/layout/cycle8"/>
    <dgm:cxn modelId="{C82C06A4-FC89-4960-9A3B-F4165977656D}" type="presParOf" srcId="{88E9D326-7FDB-4EF6-87DE-AED177FF52DC}" destId="{B9F95E61-5F90-4CB7-86D2-5456DCA6B4C4}" srcOrd="6" destOrd="0" presId="urn:microsoft.com/office/officeart/2005/8/layout/cycle8"/>
    <dgm:cxn modelId="{7B98584A-3509-4A51-A3B5-7A50F92E110A}" type="presParOf" srcId="{88E9D326-7FDB-4EF6-87DE-AED177FF52DC}" destId="{31B435FA-6D6F-4849-BACA-6C1AD3695134}" srcOrd="7" destOrd="0" presId="urn:microsoft.com/office/officeart/2005/8/layout/cycle8"/>
    <dgm:cxn modelId="{816806C8-E181-4CE6-8D2C-6C07CAB72965}" type="presParOf" srcId="{88E9D326-7FDB-4EF6-87DE-AED177FF52DC}" destId="{AFCBCE54-A042-4DD9-B2EA-664B17C6517E}" srcOrd="8" destOrd="0" presId="urn:microsoft.com/office/officeart/2005/8/layout/cycle8"/>
    <dgm:cxn modelId="{72FD4D49-2504-4BC5-AC09-A6069034FD4F}" type="presParOf" srcId="{88E9D326-7FDB-4EF6-87DE-AED177FF52DC}" destId="{23881363-A47A-4038-AC4B-C8C3EB548B0C}" srcOrd="9" destOrd="0" presId="urn:microsoft.com/office/officeart/2005/8/layout/cycle8"/>
    <dgm:cxn modelId="{F4DABE3D-E1AE-45D4-B702-8100C5845471}" type="presParOf" srcId="{88E9D326-7FDB-4EF6-87DE-AED177FF52DC}" destId="{510FE973-ACEF-4B2C-87A6-4E344B36B811}" srcOrd="10" destOrd="0" presId="urn:microsoft.com/office/officeart/2005/8/layout/cycle8"/>
    <dgm:cxn modelId="{642BD51B-82DB-4747-B2B1-FCEC335D55E8}" type="presParOf" srcId="{88E9D326-7FDB-4EF6-87DE-AED177FF52DC}" destId="{963167BF-CADD-4099-91B1-0CD522CF527A}" srcOrd="11" destOrd="0" presId="urn:microsoft.com/office/officeart/2005/8/layout/cycle8"/>
    <dgm:cxn modelId="{D3DEA40D-5D7F-4E40-9C06-1D349D2F6A20}" type="presParOf" srcId="{88E9D326-7FDB-4EF6-87DE-AED177FF52DC}" destId="{9B07430D-AB8B-40D7-9916-D8EF7ECA173E}" srcOrd="12" destOrd="0" presId="urn:microsoft.com/office/officeart/2005/8/layout/cycle8"/>
    <dgm:cxn modelId="{6D9436C5-1D52-4156-ABF7-3B40FE152762}" type="presParOf" srcId="{88E9D326-7FDB-4EF6-87DE-AED177FF52DC}" destId="{B2EE5EFF-D2CC-4E00-A505-B78D3F653419}" srcOrd="13" destOrd="0" presId="urn:microsoft.com/office/officeart/2005/8/layout/cycle8"/>
    <dgm:cxn modelId="{B8DF871B-9217-4922-B23E-A48FEFE355CB}" type="presParOf" srcId="{88E9D326-7FDB-4EF6-87DE-AED177FF52DC}" destId="{63155D9B-96AD-4320-91FF-158D583A6DA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97C893-8291-47E3-8442-64B8B0544BE8}" type="doc">
      <dgm:prSet loTypeId="urn:microsoft.com/office/officeart/2005/8/layout/matrix2" loCatId="matrix" qsTypeId="urn:microsoft.com/office/officeart/2005/8/quickstyle/simple2" qsCatId="simple" csTypeId="urn:microsoft.com/office/officeart/2005/8/colors/accent4_2" csCatId="accent4" phldr="1"/>
      <dgm:spPr/>
      <dgm:t>
        <a:bodyPr/>
        <a:lstStyle/>
        <a:p>
          <a:endParaRPr lang="en-US"/>
        </a:p>
      </dgm:t>
    </dgm:pt>
    <dgm:pt modelId="{AA049839-05C1-4D2B-8351-4ED5E4E383ED}">
      <dgm:prSet phldrT="[Text]" custT="1"/>
      <dgm:spPr>
        <a:xfrm>
          <a:off x="973525" y="431299"/>
          <a:ext cx="1733064" cy="1536969"/>
        </a:xfrm>
        <a:prstGeom prst="roundRect">
          <a:avLst/>
        </a:prstGeom>
        <a:solidFill>
          <a:srgbClr val="1A468B"/>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pPr>
            <a:buNone/>
          </a:pPr>
          <a:r>
            <a:rPr lang="en-US" sz="1400" b="1" dirty="0">
              <a:solidFill>
                <a:srgbClr val="FFFFFF"/>
              </a:solidFill>
              <a:latin typeface="Verdana"/>
              <a:ea typeface="+mn-ea"/>
              <a:cs typeface="+mn-cs"/>
            </a:rPr>
            <a:t>Control Systems</a:t>
          </a:r>
        </a:p>
      </dgm:t>
    </dgm:pt>
    <dgm:pt modelId="{65A5DEF0-C853-4774-BFD5-7428E9B1B1AB}" type="parTrans" cxnId="{D53FF5A9-EBB2-4A2B-9CA0-F59E9775B241}">
      <dgm:prSet/>
      <dgm:spPr/>
      <dgm:t>
        <a:bodyPr/>
        <a:lstStyle/>
        <a:p>
          <a:endParaRPr lang="en-US"/>
        </a:p>
      </dgm:t>
    </dgm:pt>
    <dgm:pt modelId="{869D50D0-A9EA-492D-9D26-346A7EC1E1A4}" type="sibTrans" cxnId="{D53FF5A9-EBB2-4A2B-9CA0-F59E9775B241}">
      <dgm:prSet/>
      <dgm:spPr/>
      <dgm:t>
        <a:bodyPr/>
        <a:lstStyle/>
        <a:p>
          <a:endParaRPr lang="en-US"/>
        </a:p>
      </dgm:t>
    </dgm:pt>
    <dgm:pt modelId="{D3C8A401-DF71-45C4-825F-770522CA2A52}">
      <dgm:prSet phldrT="[Text]" custT="1"/>
      <dgm:spPr>
        <a:xfrm>
          <a:off x="3720034" y="453076"/>
          <a:ext cx="1759670" cy="1526847"/>
        </a:xfrm>
        <a:prstGeom prst="roundRect">
          <a:avLst/>
        </a:prstGeom>
        <a:solidFill>
          <a:srgbClr val="1A468B"/>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pPr>
            <a:buNone/>
          </a:pPr>
          <a:r>
            <a:rPr lang="en-US" sz="1400" b="1" dirty="0">
              <a:solidFill>
                <a:srgbClr val="FFFFFF"/>
              </a:solidFill>
              <a:latin typeface="Verdana"/>
              <a:ea typeface="+mn-ea"/>
              <a:cs typeface="+mn-cs"/>
            </a:rPr>
            <a:t>IT Systems</a:t>
          </a:r>
        </a:p>
      </dgm:t>
    </dgm:pt>
    <dgm:pt modelId="{AEB8C338-A923-4291-8BCF-953793AC3179}" type="parTrans" cxnId="{25D25F9C-2D2C-44CB-A5D3-0170D89FA7D3}">
      <dgm:prSet/>
      <dgm:spPr/>
      <dgm:t>
        <a:bodyPr/>
        <a:lstStyle/>
        <a:p>
          <a:endParaRPr lang="en-US"/>
        </a:p>
      </dgm:t>
    </dgm:pt>
    <dgm:pt modelId="{9C55EDA2-034B-4658-960A-968734AF775F}" type="sibTrans" cxnId="{25D25F9C-2D2C-44CB-A5D3-0170D89FA7D3}">
      <dgm:prSet/>
      <dgm:spPr/>
      <dgm:t>
        <a:bodyPr/>
        <a:lstStyle/>
        <a:p>
          <a:endParaRPr lang="en-US"/>
        </a:p>
      </dgm:t>
    </dgm:pt>
    <dgm:pt modelId="{DC9BB188-0F2B-44B4-9CB0-FC3C4E620F16}">
      <dgm:prSet phldrT="[Text]" custT="1"/>
      <dgm:spPr>
        <a:xfrm>
          <a:off x="893494" y="2820341"/>
          <a:ext cx="1792909" cy="1531725"/>
        </a:xfrm>
        <a:prstGeom prst="roundRect">
          <a:avLst/>
        </a:prstGeom>
        <a:solidFill>
          <a:srgbClr val="1A468B"/>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pPr>
            <a:buNone/>
          </a:pPr>
          <a:r>
            <a:rPr lang="en-US" sz="1400" b="1" dirty="0" err="1">
              <a:solidFill>
                <a:srgbClr val="FFFFFF"/>
              </a:solidFill>
              <a:latin typeface="Verdana"/>
              <a:ea typeface="+mn-ea"/>
              <a:cs typeface="+mn-cs"/>
            </a:rPr>
            <a:t>IIoT</a:t>
          </a:r>
          <a:endParaRPr lang="en-US" sz="1400" b="1" dirty="0">
            <a:solidFill>
              <a:srgbClr val="FFFFFF"/>
            </a:solidFill>
            <a:latin typeface="Verdana"/>
            <a:ea typeface="+mn-ea"/>
            <a:cs typeface="+mn-cs"/>
          </a:endParaRPr>
        </a:p>
      </dgm:t>
    </dgm:pt>
    <dgm:pt modelId="{D8B737F1-D8B1-4870-823E-04F451C74E00}" type="parTrans" cxnId="{96517E6B-5BC8-43C1-9CDE-9A6B7804F407}">
      <dgm:prSet/>
      <dgm:spPr/>
      <dgm:t>
        <a:bodyPr/>
        <a:lstStyle/>
        <a:p>
          <a:endParaRPr lang="en-US"/>
        </a:p>
      </dgm:t>
    </dgm:pt>
    <dgm:pt modelId="{410583E0-7C7E-447B-BB08-BE1D9D2420BE}" type="sibTrans" cxnId="{96517E6B-5BC8-43C1-9CDE-9A6B7804F407}">
      <dgm:prSet/>
      <dgm:spPr/>
      <dgm:t>
        <a:bodyPr/>
        <a:lstStyle/>
        <a:p>
          <a:endParaRPr lang="en-US"/>
        </a:p>
      </dgm:t>
    </dgm:pt>
    <dgm:pt modelId="{59BD9F4B-E2E7-41F8-B885-345FB288AF0D}">
      <dgm:prSet phldrT="[Text]" custT="1"/>
      <dgm:spPr>
        <a:xfrm>
          <a:off x="3699279" y="2823695"/>
          <a:ext cx="1805460" cy="1550002"/>
        </a:xfrm>
        <a:prstGeom prst="roundRect">
          <a:avLst/>
        </a:prstGeom>
        <a:solidFill>
          <a:srgbClr val="1A468B"/>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pPr>
            <a:buNone/>
          </a:pPr>
          <a:r>
            <a:rPr lang="en-US" sz="1400" b="1" dirty="0">
              <a:solidFill>
                <a:srgbClr val="FFFFFF"/>
              </a:solidFill>
              <a:latin typeface="Verdana"/>
              <a:ea typeface="+mn-ea"/>
              <a:cs typeface="+mn-cs"/>
            </a:rPr>
            <a:t>IoT</a:t>
          </a:r>
        </a:p>
      </dgm:t>
    </dgm:pt>
    <dgm:pt modelId="{7BE4D137-B19A-4D1C-B633-BDD9C2FD73BF}" type="parTrans" cxnId="{7AD62806-9E72-4988-8F6E-4EB9B89CA049}">
      <dgm:prSet/>
      <dgm:spPr/>
      <dgm:t>
        <a:bodyPr/>
        <a:lstStyle/>
        <a:p>
          <a:endParaRPr lang="en-US"/>
        </a:p>
      </dgm:t>
    </dgm:pt>
    <dgm:pt modelId="{1CEB42C6-B41F-4C6A-9092-8673A323A0B8}" type="sibTrans" cxnId="{7AD62806-9E72-4988-8F6E-4EB9B89CA049}">
      <dgm:prSet/>
      <dgm:spPr/>
      <dgm:t>
        <a:bodyPr/>
        <a:lstStyle/>
        <a:p>
          <a:endParaRPr lang="en-US"/>
        </a:p>
      </dgm:t>
    </dgm:pt>
    <dgm:pt modelId="{7CCF9AE8-7621-4E46-9880-912A810D8149}" type="pres">
      <dgm:prSet presAssocID="{EB97C893-8291-47E3-8442-64B8B0544BE8}" presName="matrix" presStyleCnt="0">
        <dgm:presLayoutVars>
          <dgm:chMax val="1"/>
          <dgm:dir/>
          <dgm:resizeHandles val="exact"/>
        </dgm:presLayoutVars>
      </dgm:prSet>
      <dgm:spPr/>
    </dgm:pt>
    <dgm:pt modelId="{0A280253-2572-408E-A70A-C97C41858E69}" type="pres">
      <dgm:prSet presAssocID="{EB97C893-8291-47E3-8442-64B8B0544BE8}" presName="axisShape" presStyleLbl="bgShp" presStyleIdx="0" presStyleCnt="1"/>
      <dgm:spPr>
        <a:xfrm>
          <a:off x="798213" y="0"/>
          <a:ext cx="4819959" cy="4819959"/>
        </a:xfrm>
        <a:prstGeom prst="quadArrow">
          <a:avLst>
            <a:gd name="adj1" fmla="val 2000"/>
            <a:gd name="adj2" fmla="val 4000"/>
            <a:gd name="adj3" fmla="val 5000"/>
          </a:avLst>
        </a:prstGeom>
        <a:solidFill>
          <a:srgbClr val="1A468B">
            <a:tint val="40000"/>
            <a:hueOff val="0"/>
            <a:satOff val="0"/>
            <a:lumOff val="0"/>
            <a:alphaOff val="0"/>
          </a:srgbClr>
        </a:solidFill>
        <a:ln>
          <a:noFill/>
        </a:ln>
        <a:effectLst/>
      </dgm:spPr>
    </dgm:pt>
    <dgm:pt modelId="{3DCA7A66-7CB6-463C-A55D-CDEA6EA2A773}" type="pres">
      <dgm:prSet presAssocID="{EB97C893-8291-47E3-8442-64B8B0544BE8}" presName="rect1" presStyleLbl="node1" presStyleIdx="0" presStyleCnt="4" custScaleX="89890" custScaleY="79719" custLinFactNeighborX="-12212" custLinFactNeighborY="-4020">
        <dgm:presLayoutVars>
          <dgm:chMax val="0"/>
          <dgm:chPref val="0"/>
          <dgm:bulletEnabled val="1"/>
        </dgm:presLayoutVars>
      </dgm:prSet>
      <dgm:spPr/>
    </dgm:pt>
    <dgm:pt modelId="{99739B37-9985-4605-BF12-4D990A9BC79B}" type="pres">
      <dgm:prSet presAssocID="{EB97C893-8291-47E3-8442-64B8B0544BE8}" presName="rect2" presStyleLbl="node1" presStyleIdx="1" presStyleCnt="4" custScaleX="91270" custScaleY="79194" custLinFactNeighborX="13433" custLinFactNeighborY="-3153">
        <dgm:presLayoutVars>
          <dgm:chMax val="0"/>
          <dgm:chPref val="0"/>
          <dgm:bulletEnabled val="1"/>
        </dgm:presLayoutVars>
      </dgm:prSet>
      <dgm:spPr/>
    </dgm:pt>
    <dgm:pt modelId="{B5FA11B1-D019-4A00-AEB9-C5EE16248478}" type="pres">
      <dgm:prSet presAssocID="{EB97C893-8291-47E3-8442-64B8B0544BE8}" presName="rect3" presStyleLbl="node1" presStyleIdx="2" presStyleCnt="4" custScaleX="92994" custScaleY="79447" custLinFactNeighborX="-14811" custLinFactNeighborY="2258">
        <dgm:presLayoutVars>
          <dgm:chMax val="0"/>
          <dgm:chPref val="0"/>
          <dgm:bulletEnabled val="1"/>
        </dgm:presLayoutVars>
      </dgm:prSet>
      <dgm:spPr/>
    </dgm:pt>
    <dgm:pt modelId="{D9769A10-82A0-4714-B5A1-EFD50D021BF8}" type="pres">
      <dgm:prSet presAssocID="{EB97C893-8291-47E3-8442-64B8B0544BE8}" presName="rect4" presStyleLbl="node1" presStyleIdx="3" presStyleCnt="4" custScaleX="93645" custScaleY="80395" custLinFactNeighborX="13544" custLinFactNeighborY="2906">
        <dgm:presLayoutVars>
          <dgm:chMax val="0"/>
          <dgm:chPref val="0"/>
          <dgm:bulletEnabled val="1"/>
        </dgm:presLayoutVars>
      </dgm:prSet>
      <dgm:spPr/>
    </dgm:pt>
  </dgm:ptLst>
  <dgm:cxnLst>
    <dgm:cxn modelId="{05A26402-E508-493E-8766-11C6DCA285A6}" type="presOf" srcId="{AA049839-05C1-4D2B-8351-4ED5E4E383ED}" destId="{3DCA7A66-7CB6-463C-A55D-CDEA6EA2A773}" srcOrd="0" destOrd="0" presId="urn:microsoft.com/office/officeart/2005/8/layout/matrix2"/>
    <dgm:cxn modelId="{7AD62806-9E72-4988-8F6E-4EB9B89CA049}" srcId="{EB97C893-8291-47E3-8442-64B8B0544BE8}" destId="{59BD9F4B-E2E7-41F8-B885-345FB288AF0D}" srcOrd="3" destOrd="0" parTransId="{7BE4D137-B19A-4D1C-B633-BDD9C2FD73BF}" sibTransId="{1CEB42C6-B41F-4C6A-9092-8673A323A0B8}"/>
    <dgm:cxn modelId="{7427C829-B226-4386-8FEB-75074CA7589D}" type="presOf" srcId="{D3C8A401-DF71-45C4-825F-770522CA2A52}" destId="{99739B37-9985-4605-BF12-4D990A9BC79B}" srcOrd="0" destOrd="0" presId="urn:microsoft.com/office/officeart/2005/8/layout/matrix2"/>
    <dgm:cxn modelId="{96517E6B-5BC8-43C1-9CDE-9A6B7804F407}" srcId="{EB97C893-8291-47E3-8442-64B8B0544BE8}" destId="{DC9BB188-0F2B-44B4-9CB0-FC3C4E620F16}" srcOrd="2" destOrd="0" parTransId="{D8B737F1-D8B1-4870-823E-04F451C74E00}" sibTransId="{410583E0-7C7E-447B-BB08-BE1D9D2420BE}"/>
    <dgm:cxn modelId="{25D25F9C-2D2C-44CB-A5D3-0170D89FA7D3}" srcId="{EB97C893-8291-47E3-8442-64B8B0544BE8}" destId="{D3C8A401-DF71-45C4-825F-770522CA2A52}" srcOrd="1" destOrd="0" parTransId="{AEB8C338-A923-4291-8BCF-953793AC3179}" sibTransId="{9C55EDA2-034B-4658-960A-968734AF775F}"/>
    <dgm:cxn modelId="{D53FF5A9-EBB2-4A2B-9CA0-F59E9775B241}" srcId="{EB97C893-8291-47E3-8442-64B8B0544BE8}" destId="{AA049839-05C1-4D2B-8351-4ED5E4E383ED}" srcOrd="0" destOrd="0" parTransId="{65A5DEF0-C853-4774-BFD5-7428E9B1B1AB}" sibTransId="{869D50D0-A9EA-492D-9D26-346A7EC1E1A4}"/>
    <dgm:cxn modelId="{FA14AABC-073C-492D-9C7B-725D96B212EE}" type="presOf" srcId="{59BD9F4B-E2E7-41F8-B885-345FB288AF0D}" destId="{D9769A10-82A0-4714-B5A1-EFD50D021BF8}" srcOrd="0" destOrd="0" presId="urn:microsoft.com/office/officeart/2005/8/layout/matrix2"/>
    <dgm:cxn modelId="{897FF9DF-60BD-460E-BE8D-4997CE769C00}" type="presOf" srcId="{DC9BB188-0F2B-44B4-9CB0-FC3C4E620F16}" destId="{B5FA11B1-D019-4A00-AEB9-C5EE16248478}" srcOrd="0" destOrd="0" presId="urn:microsoft.com/office/officeart/2005/8/layout/matrix2"/>
    <dgm:cxn modelId="{27AEAAF1-BB10-4A0E-A737-B0CAD4AC72C3}" type="presOf" srcId="{EB97C893-8291-47E3-8442-64B8B0544BE8}" destId="{7CCF9AE8-7621-4E46-9880-912A810D8149}" srcOrd="0" destOrd="0" presId="urn:microsoft.com/office/officeart/2005/8/layout/matrix2"/>
    <dgm:cxn modelId="{EA462E22-4B37-4753-BC33-CC68A6E3BD8B}" type="presParOf" srcId="{7CCF9AE8-7621-4E46-9880-912A810D8149}" destId="{0A280253-2572-408E-A70A-C97C41858E69}" srcOrd="0" destOrd="0" presId="urn:microsoft.com/office/officeart/2005/8/layout/matrix2"/>
    <dgm:cxn modelId="{88B89EA4-9E66-4FA2-BEE0-BAECE3FB25A8}" type="presParOf" srcId="{7CCF9AE8-7621-4E46-9880-912A810D8149}" destId="{3DCA7A66-7CB6-463C-A55D-CDEA6EA2A773}" srcOrd="1" destOrd="0" presId="urn:microsoft.com/office/officeart/2005/8/layout/matrix2"/>
    <dgm:cxn modelId="{AA6C45BA-5E29-4FD0-B4DE-5ECA17D5E5AC}" type="presParOf" srcId="{7CCF9AE8-7621-4E46-9880-912A810D8149}" destId="{99739B37-9985-4605-BF12-4D990A9BC79B}" srcOrd="2" destOrd="0" presId="urn:microsoft.com/office/officeart/2005/8/layout/matrix2"/>
    <dgm:cxn modelId="{5F9E0E84-EF01-40E3-AC84-D6B92D03B196}" type="presParOf" srcId="{7CCF9AE8-7621-4E46-9880-912A810D8149}" destId="{B5FA11B1-D019-4A00-AEB9-C5EE16248478}" srcOrd="3" destOrd="0" presId="urn:microsoft.com/office/officeart/2005/8/layout/matrix2"/>
    <dgm:cxn modelId="{C406DC3D-BF2F-49BD-90EE-4C61697D701A}" type="presParOf" srcId="{7CCF9AE8-7621-4E46-9880-912A810D8149}" destId="{D9769A10-82A0-4714-B5A1-EFD50D021BF8}"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97C893-8291-47E3-8442-64B8B0544BE8}" type="doc">
      <dgm:prSet loTypeId="urn:microsoft.com/office/officeart/2005/8/layout/matrix2" loCatId="matrix" qsTypeId="urn:microsoft.com/office/officeart/2005/8/quickstyle/simple2" qsCatId="simple" csTypeId="urn:microsoft.com/office/officeart/2005/8/colors/accent4_2" csCatId="accent4" phldr="1"/>
      <dgm:spPr/>
      <dgm:t>
        <a:bodyPr/>
        <a:lstStyle/>
        <a:p>
          <a:endParaRPr lang="en-US"/>
        </a:p>
      </dgm:t>
    </dgm:pt>
    <dgm:pt modelId="{AA049839-05C1-4D2B-8351-4ED5E4E383ED}">
      <dgm:prSet phldrT="[Text]" custT="1"/>
      <dgm:spPr>
        <a:xfrm>
          <a:off x="973525" y="431299"/>
          <a:ext cx="1733064" cy="1536969"/>
        </a:xfrm>
        <a:prstGeom prst="roundRect">
          <a:avLst/>
        </a:prstGeom>
        <a:solidFill>
          <a:srgbClr val="1A468B"/>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pPr>
            <a:buNone/>
          </a:pPr>
          <a:r>
            <a:rPr lang="en-US" sz="1400" b="1" dirty="0">
              <a:solidFill>
                <a:srgbClr val="FFFFFF"/>
              </a:solidFill>
              <a:latin typeface="Verdana"/>
              <a:ea typeface="+mn-ea"/>
              <a:cs typeface="+mn-cs"/>
            </a:rPr>
            <a:t>Control Systems</a:t>
          </a:r>
        </a:p>
      </dgm:t>
    </dgm:pt>
    <dgm:pt modelId="{65A5DEF0-C853-4774-BFD5-7428E9B1B1AB}" type="parTrans" cxnId="{D53FF5A9-EBB2-4A2B-9CA0-F59E9775B241}">
      <dgm:prSet/>
      <dgm:spPr/>
      <dgm:t>
        <a:bodyPr/>
        <a:lstStyle/>
        <a:p>
          <a:endParaRPr lang="en-US"/>
        </a:p>
      </dgm:t>
    </dgm:pt>
    <dgm:pt modelId="{869D50D0-A9EA-492D-9D26-346A7EC1E1A4}" type="sibTrans" cxnId="{D53FF5A9-EBB2-4A2B-9CA0-F59E9775B241}">
      <dgm:prSet/>
      <dgm:spPr/>
      <dgm:t>
        <a:bodyPr/>
        <a:lstStyle/>
        <a:p>
          <a:endParaRPr lang="en-US"/>
        </a:p>
      </dgm:t>
    </dgm:pt>
    <dgm:pt modelId="{D3C8A401-DF71-45C4-825F-770522CA2A52}">
      <dgm:prSet phldrT="[Text]" custT="1"/>
      <dgm:spPr>
        <a:xfrm>
          <a:off x="3720034" y="453076"/>
          <a:ext cx="1759670" cy="1526847"/>
        </a:xfrm>
        <a:prstGeom prst="roundRect">
          <a:avLst/>
        </a:prstGeom>
        <a:solidFill>
          <a:srgbClr val="1A468B"/>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pPr>
            <a:buNone/>
          </a:pPr>
          <a:r>
            <a:rPr lang="en-US" sz="1400" b="1" dirty="0">
              <a:solidFill>
                <a:srgbClr val="FFFFFF"/>
              </a:solidFill>
              <a:latin typeface="Verdana"/>
              <a:ea typeface="+mn-ea"/>
              <a:cs typeface="+mn-cs"/>
            </a:rPr>
            <a:t>IT</a:t>
          </a:r>
          <a:br>
            <a:rPr lang="en-US" sz="1400" b="1" dirty="0">
              <a:solidFill>
                <a:srgbClr val="FFFFFF"/>
              </a:solidFill>
              <a:latin typeface="Verdana"/>
              <a:ea typeface="+mn-ea"/>
              <a:cs typeface="+mn-cs"/>
            </a:rPr>
          </a:br>
          <a:r>
            <a:rPr lang="en-US" sz="1400" b="1" dirty="0">
              <a:solidFill>
                <a:srgbClr val="FFFFFF"/>
              </a:solidFill>
              <a:latin typeface="Verdana"/>
              <a:ea typeface="+mn-ea"/>
              <a:cs typeface="+mn-cs"/>
            </a:rPr>
            <a:t>Systems</a:t>
          </a:r>
        </a:p>
      </dgm:t>
    </dgm:pt>
    <dgm:pt modelId="{AEB8C338-A923-4291-8BCF-953793AC3179}" type="parTrans" cxnId="{25D25F9C-2D2C-44CB-A5D3-0170D89FA7D3}">
      <dgm:prSet/>
      <dgm:spPr/>
      <dgm:t>
        <a:bodyPr/>
        <a:lstStyle/>
        <a:p>
          <a:endParaRPr lang="en-US"/>
        </a:p>
      </dgm:t>
    </dgm:pt>
    <dgm:pt modelId="{9C55EDA2-034B-4658-960A-968734AF775F}" type="sibTrans" cxnId="{25D25F9C-2D2C-44CB-A5D3-0170D89FA7D3}">
      <dgm:prSet/>
      <dgm:spPr/>
      <dgm:t>
        <a:bodyPr/>
        <a:lstStyle/>
        <a:p>
          <a:endParaRPr lang="en-US"/>
        </a:p>
      </dgm:t>
    </dgm:pt>
    <dgm:pt modelId="{DC9BB188-0F2B-44B4-9CB0-FC3C4E620F16}">
      <dgm:prSet phldrT="[Text]" custT="1"/>
      <dgm:spPr>
        <a:xfrm>
          <a:off x="893494" y="2820341"/>
          <a:ext cx="1792909" cy="1531725"/>
        </a:xfrm>
        <a:prstGeom prst="roundRect">
          <a:avLst/>
        </a:prstGeom>
        <a:solidFill>
          <a:srgbClr val="1A468B"/>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pPr>
            <a:buNone/>
          </a:pPr>
          <a:r>
            <a:rPr lang="en-US" sz="1400" b="1" dirty="0" err="1">
              <a:solidFill>
                <a:srgbClr val="FFFFFF"/>
              </a:solidFill>
              <a:latin typeface="Verdana"/>
              <a:ea typeface="+mn-ea"/>
              <a:cs typeface="+mn-cs"/>
            </a:rPr>
            <a:t>IIoT</a:t>
          </a:r>
          <a:endParaRPr lang="en-US" sz="1400" b="1" dirty="0">
            <a:solidFill>
              <a:srgbClr val="FFFFFF"/>
            </a:solidFill>
            <a:latin typeface="Verdana"/>
            <a:ea typeface="+mn-ea"/>
            <a:cs typeface="+mn-cs"/>
          </a:endParaRPr>
        </a:p>
      </dgm:t>
    </dgm:pt>
    <dgm:pt modelId="{D8B737F1-D8B1-4870-823E-04F451C74E00}" type="parTrans" cxnId="{96517E6B-5BC8-43C1-9CDE-9A6B7804F407}">
      <dgm:prSet/>
      <dgm:spPr/>
      <dgm:t>
        <a:bodyPr/>
        <a:lstStyle/>
        <a:p>
          <a:endParaRPr lang="en-US"/>
        </a:p>
      </dgm:t>
    </dgm:pt>
    <dgm:pt modelId="{410583E0-7C7E-447B-BB08-BE1D9D2420BE}" type="sibTrans" cxnId="{96517E6B-5BC8-43C1-9CDE-9A6B7804F407}">
      <dgm:prSet/>
      <dgm:spPr/>
      <dgm:t>
        <a:bodyPr/>
        <a:lstStyle/>
        <a:p>
          <a:endParaRPr lang="en-US"/>
        </a:p>
      </dgm:t>
    </dgm:pt>
    <dgm:pt modelId="{59BD9F4B-E2E7-41F8-B885-345FB288AF0D}">
      <dgm:prSet phldrT="[Text]" custT="1"/>
      <dgm:spPr>
        <a:xfrm>
          <a:off x="3699279" y="2823695"/>
          <a:ext cx="1805460" cy="1550002"/>
        </a:xfrm>
        <a:prstGeom prst="roundRect">
          <a:avLst/>
        </a:prstGeom>
        <a:solidFill>
          <a:srgbClr val="1A468B"/>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pPr>
            <a:buNone/>
          </a:pPr>
          <a:r>
            <a:rPr lang="en-US" sz="1400" b="1" dirty="0">
              <a:solidFill>
                <a:srgbClr val="FFFFFF"/>
              </a:solidFill>
              <a:latin typeface="Verdana"/>
              <a:ea typeface="+mn-ea"/>
              <a:cs typeface="+mn-cs"/>
            </a:rPr>
            <a:t>IoT</a:t>
          </a:r>
        </a:p>
      </dgm:t>
    </dgm:pt>
    <dgm:pt modelId="{7BE4D137-B19A-4D1C-B633-BDD9C2FD73BF}" type="parTrans" cxnId="{7AD62806-9E72-4988-8F6E-4EB9B89CA049}">
      <dgm:prSet/>
      <dgm:spPr/>
      <dgm:t>
        <a:bodyPr/>
        <a:lstStyle/>
        <a:p>
          <a:endParaRPr lang="en-US"/>
        </a:p>
      </dgm:t>
    </dgm:pt>
    <dgm:pt modelId="{1CEB42C6-B41F-4C6A-9092-8673A323A0B8}" type="sibTrans" cxnId="{7AD62806-9E72-4988-8F6E-4EB9B89CA049}">
      <dgm:prSet/>
      <dgm:spPr/>
      <dgm:t>
        <a:bodyPr/>
        <a:lstStyle/>
        <a:p>
          <a:endParaRPr lang="en-US"/>
        </a:p>
      </dgm:t>
    </dgm:pt>
    <dgm:pt modelId="{7CCF9AE8-7621-4E46-9880-912A810D8149}" type="pres">
      <dgm:prSet presAssocID="{EB97C893-8291-47E3-8442-64B8B0544BE8}" presName="matrix" presStyleCnt="0">
        <dgm:presLayoutVars>
          <dgm:chMax val="1"/>
          <dgm:dir/>
          <dgm:resizeHandles val="exact"/>
        </dgm:presLayoutVars>
      </dgm:prSet>
      <dgm:spPr/>
    </dgm:pt>
    <dgm:pt modelId="{0A280253-2572-408E-A70A-C97C41858E69}" type="pres">
      <dgm:prSet presAssocID="{EB97C893-8291-47E3-8442-64B8B0544BE8}" presName="axisShape" presStyleLbl="bgShp" presStyleIdx="0" presStyleCnt="1"/>
      <dgm:spPr>
        <a:xfrm>
          <a:off x="798213" y="0"/>
          <a:ext cx="4819959" cy="4819959"/>
        </a:xfrm>
        <a:prstGeom prst="quadArrow">
          <a:avLst>
            <a:gd name="adj1" fmla="val 2000"/>
            <a:gd name="adj2" fmla="val 4000"/>
            <a:gd name="adj3" fmla="val 5000"/>
          </a:avLst>
        </a:prstGeom>
        <a:solidFill>
          <a:srgbClr val="1A468B">
            <a:tint val="40000"/>
            <a:hueOff val="0"/>
            <a:satOff val="0"/>
            <a:lumOff val="0"/>
            <a:alphaOff val="0"/>
          </a:srgbClr>
        </a:solidFill>
        <a:ln>
          <a:noFill/>
        </a:ln>
        <a:effectLst/>
      </dgm:spPr>
    </dgm:pt>
    <dgm:pt modelId="{3DCA7A66-7CB6-463C-A55D-CDEA6EA2A773}" type="pres">
      <dgm:prSet presAssocID="{EB97C893-8291-47E3-8442-64B8B0544BE8}" presName="rect1" presStyleLbl="node1" presStyleIdx="0" presStyleCnt="4" custScaleX="89890" custScaleY="79719" custLinFactNeighborX="-12212" custLinFactNeighborY="-4020">
        <dgm:presLayoutVars>
          <dgm:chMax val="0"/>
          <dgm:chPref val="0"/>
          <dgm:bulletEnabled val="1"/>
        </dgm:presLayoutVars>
      </dgm:prSet>
      <dgm:spPr/>
    </dgm:pt>
    <dgm:pt modelId="{99739B37-9985-4605-BF12-4D990A9BC79B}" type="pres">
      <dgm:prSet presAssocID="{EB97C893-8291-47E3-8442-64B8B0544BE8}" presName="rect2" presStyleLbl="node1" presStyleIdx="1" presStyleCnt="4" custScaleX="91270" custScaleY="79194" custLinFactNeighborX="13433" custLinFactNeighborY="-3153">
        <dgm:presLayoutVars>
          <dgm:chMax val="0"/>
          <dgm:chPref val="0"/>
          <dgm:bulletEnabled val="1"/>
        </dgm:presLayoutVars>
      </dgm:prSet>
      <dgm:spPr/>
    </dgm:pt>
    <dgm:pt modelId="{B5FA11B1-D019-4A00-AEB9-C5EE16248478}" type="pres">
      <dgm:prSet presAssocID="{EB97C893-8291-47E3-8442-64B8B0544BE8}" presName="rect3" presStyleLbl="node1" presStyleIdx="2" presStyleCnt="4" custScaleX="92994" custScaleY="79447" custLinFactNeighborX="-14811" custLinFactNeighborY="2258">
        <dgm:presLayoutVars>
          <dgm:chMax val="0"/>
          <dgm:chPref val="0"/>
          <dgm:bulletEnabled val="1"/>
        </dgm:presLayoutVars>
      </dgm:prSet>
      <dgm:spPr/>
    </dgm:pt>
    <dgm:pt modelId="{D9769A10-82A0-4714-B5A1-EFD50D021BF8}" type="pres">
      <dgm:prSet presAssocID="{EB97C893-8291-47E3-8442-64B8B0544BE8}" presName="rect4" presStyleLbl="node1" presStyleIdx="3" presStyleCnt="4" custScaleX="93645" custScaleY="80395" custLinFactNeighborX="13544" custLinFactNeighborY="2906">
        <dgm:presLayoutVars>
          <dgm:chMax val="0"/>
          <dgm:chPref val="0"/>
          <dgm:bulletEnabled val="1"/>
        </dgm:presLayoutVars>
      </dgm:prSet>
      <dgm:spPr/>
    </dgm:pt>
  </dgm:ptLst>
  <dgm:cxnLst>
    <dgm:cxn modelId="{05A26402-E508-493E-8766-11C6DCA285A6}" type="presOf" srcId="{AA049839-05C1-4D2B-8351-4ED5E4E383ED}" destId="{3DCA7A66-7CB6-463C-A55D-CDEA6EA2A773}" srcOrd="0" destOrd="0" presId="urn:microsoft.com/office/officeart/2005/8/layout/matrix2"/>
    <dgm:cxn modelId="{7AD62806-9E72-4988-8F6E-4EB9B89CA049}" srcId="{EB97C893-8291-47E3-8442-64B8B0544BE8}" destId="{59BD9F4B-E2E7-41F8-B885-345FB288AF0D}" srcOrd="3" destOrd="0" parTransId="{7BE4D137-B19A-4D1C-B633-BDD9C2FD73BF}" sibTransId="{1CEB42C6-B41F-4C6A-9092-8673A323A0B8}"/>
    <dgm:cxn modelId="{7427C829-B226-4386-8FEB-75074CA7589D}" type="presOf" srcId="{D3C8A401-DF71-45C4-825F-770522CA2A52}" destId="{99739B37-9985-4605-BF12-4D990A9BC79B}" srcOrd="0" destOrd="0" presId="urn:microsoft.com/office/officeart/2005/8/layout/matrix2"/>
    <dgm:cxn modelId="{96517E6B-5BC8-43C1-9CDE-9A6B7804F407}" srcId="{EB97C893-8291-47E3-8442-64B8B0544BE8}" destId="{DC9BB188-0F2B-44B4-9CB0-FC3C4E620F16}" srcOrd="2" destOrd="0" parTransId="{D8B737F1-D8B1-4870-823E-04F451C74E00}" sibTransId="{410583E0-7C7E-447B-BB08-BE1D9D2420BE}"/>
    <dgm:cxn modelId="{25D25F9C-2D2C-44CB-A5D3-0170D89FA7D3}" srcId="{EB97C893-8291-47E3-8442-64B8B0544BE8}" destId="{D3C8A401-DF71-45C4-825F-770522CA2A52}" srcOrd="1" destOrd="0" parTransId="{AEB8C338-A923-4291-8BCF-953793AC3179}" sibTransId="{9C55EDA2-034B-4658-960A-968734AF775F}"/>
    <dgm:cxn modelId="{D53FF5A9-EBB2-4A2B-9CA0-F59E9775B241}" srcId="{EB97C893-8291-47E3-8442-64B8B0544BE8}" destId="{AA049839-05C1-4D2B-8351-4ED5E4E383ED}" srcOrd="0" destOrd="0" parTransId="{65A5DEF0-C853-4774-BFD5-7428E9B1B1AB}" sibTransId="{869D50D0-A9EA-492D-9D26-346A7EC1E1A4}"/>
    <dgm:cxn modelId="{FA14AABC-073C-492D-9C7B-725D96B212EE}" type="presOf" srcId="{59BD9F4B-E2E7-41F8-B885-345FB288AF0D}" destId="{D9769A10-82A0-4714-B5A1-EFD50D021BF8}" srcOrd="0" destOrd="0" presId="urn:microsoft.com/office/officeart/2005/8/layout/matrix2"/>
    <dgm:cxn modelId="{897FF9DF-60BD-460E-BE8D-4997CE769C00}" type="presOf" srcId="{DC9BB188-0F2B-44B4-9CB0-FC3C4E620F16}" destId="{B5FA11B1-D019-4A00-AEB9-C5EE16248478}" srcOrd="0" destOrd="0" presId="urn:microsoft.com/office/officeart/2005/8/layout/matrix2"/>
    <dgm:cxn modelId="{27AEAAF1-BB10-4A0E-A737-B0CAD4AC72C3}" type="presOf" srcId="{EB97C893-8291-47E3-8442-64B8B0544BE8}" destId="{7CCF9AE8-7621-4E46-9880-912A810D8149}" srcOrd="0" destOrd="0" presId="urn:microsoft.com/office/officeart/2005/8/layout/matrix2"/>
    <dgm:cxn modelId="{EA462E22-4B37-4753-BC33-CC68A6E3BD8B}" type="presParOf" srcId="{7CCF9AE8-7621-4E46-9880-912A810D8149}" destId="{0A280253-2572-408E-A70A-C97C41858E69}" srcOrd="0" destOrd="0" presId="urn:microsoft.com/office/officeart/2005/8/layout/matrix2"/>
    <dgm:cxn modelId="{88B89EA4-9E66-4FA2-BEE0-BAECE3FB25A8}" type="presParOf" srcId="{7CCF9AE8-7621-4E46-9880-912A810D8149}" destId="{3DCA7A66-7CB6-463C-A55D-CDEA6EA2A773}" srcOrd="1" destOrd="0" presId="urn:microsoft.com/office/officeart/2005/8/layout/matrix2"/>
    <dgm:cxn modelId="{AA6C45BA-5E29-4FD0-B4DE-5ECA17D5E5AC}" type="presParOf" srcId="{7CCF9AE8-7621-4E46-9880-912A810D8149}" destId="{99739B37-9985-4605-BF12-4D990A9BC79B}" srcOrd="2" destOrd="0" presId="urn:microsoft.com/office/officeart/2005/8/layout/matrix2"/>
    <dgm:cxn modelId="{5F9E0E84-EF01-40E3-AC84-D6B92D03B196}" type="presParOf" srcId="{7CCF9AE8-7621-4E46-9880-912A810D8149}" destId="{B5FA11B1-D019-4A00-AEB9-C5EE16248478}" srcOrd="3" destOrd="0" presId="urn:microsoft.com/office/officeart/2005/8/layout/matrix2"/>
    <dgm:cxn modelId="{C406DC3D-BF2F-49BD-90EE-4C61697D701A}" type="presParOf" srcId="{7CCF9AE8-7621-4E46-9880-912A810D8149}" destId="{D9769A10-82A0-4714-B5A1-EFD50D021BF8}" srcOrd="4" destOrd="0" presId="urn:microsoft.com/office/officeart/2005/8/layout/matrix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2EAA4E-F33B-42E1-8F98-E67E51A2772B}" type="doc">
      <dgm:prSet loTypeId="urn:microsoft.com/office/officeart/2005/8/layout/venn1" loCatId="relationship" qsTypeId="urn:microsoft.com/office/officeart/2005/8/quickstyle/3d3" qsCatId="3D" csTypeId="urn:microsoft.com/office/officeart/2005/8/colors/colorful5" csCatId="colorful" phldr="1"/>
      <dgm:spPr/>
    </dgm:pt>
    <dgm:pt modelId="{459C9E16-DD4D-4DCC-A413-4C513104B01B}">
      <dgm:prSet phldrT="[Text]" custT="1"/>
      <dgm:spPr/>
      <dgm:t>
        <a:bodyPr/>
        <a:lstStyle/>
        <a:p>
          <a:r>
            <a:rPr lang="en-US" sz="1400" b="1" dirty="0"/>
            <a:t>Interoperating Building Systems</a:t>
          </a:r>
        </a:p>
      </dgm:t>
    </dgm:pt>
    <dgm:pt modelId="{3915468C-C7BD-463A-B025-C1E31E7D4BDF}" type="parTrans" cxnId="{6AAF8F77-7DF6-423E-AE04-5D5F82671431}">
      <dgm:prSet/>
      <dgm:spPr/>
      <dgm:t>
        <a:bodyPr/>
        <a:lstStyle/>
        <a:p>
          <a:endParaRPr lang="en-US" sz="2400"/>
        </a:p>
      </dgm:t>
    </dgm:pt>
    <dgm:pt modelId="{392D13D8-8F84-4ADA-8CD3-518B7B74C9AC}" type="sibTrans" cxnId="{6AAF8F77-7DF6-423E-AE04-5D5F82671431}">
      <dgm:prSet/>
      <dgm:spPr/>
      <dgm:t>
        <a:bodyPr/>
        <a:lstStyle/>
        <a:p>
          <a:endParaRPr lang="en-US" sz="2400"/>
        </a:p>
      </dgm:t>
    </dgm:pt>
    <dgm:pt modelId="{BB32F78A-03E5-4CDB-A197-F20C2DFDE11F}">
      <dgm:prSet phldrT="[Text]" custT="1"/>
      <dgm:spPr/>
      <dgm:t>
        <a:bodyPr/>
        <a:lstStyle/>
        <a:p>
          <a:r>
            <a:rPr lang="en-US" sz="1400" b="1" dirty="0"/>
            <a:t>Multiple Integrators (Vendors)</a:t>
          </a:r>
        </a:p>
      </dgm:t>
    </dgm:pt>
    <dgm:pt modelId="{EFEEC224-74EE-4C94-9484-A5C8F985442C}" type="parTrans" cxnId="{543C542E-8EF8-468A-82D8-EAD104ED71DD}">
      <dgm:prSet/>
      <dgm:spPr/>
      <dgm:t>
        <a:bodyPr/>
        <a:lstStyle/>
        <a:p>
          <a:endParaRPr lang="en-US" sz="2400"/>
        </a:p>
      </dgm:t>
    </dgm:pt>
    <dgm:pt modelId="{8C04CFC5-4A3C-41A2-8CE5-881679581F4A}" type="sibTrans" cxnId="{543C542E-8EF8-468A-82D8-EAD104ED71DD}">
      <dgm:prSet/>
      <dgm:spPr/>
      <dgm:t>
        <a:bodyPr/>
        <a:lstStyle/>
        <a:p>
          <a:endParaRPr lang="en-US" sz="2400"/>
        </a:p>
      </dgm:t>
    </dgm:pt>
    <dgm:pt modelId="{E6F03CB4-B166-466B-8402-B2F8F69CFF38}">
      <dgm:prSet phldrT="[Text]" custT="1"/>
      <dgm:spPr/>
      <dgm:t>
        <a:bodyPr/>
        <a:lstStyle/>
        <a:p>
          <a:r>
            <a:rPr lang="en-US" sz="1400" b="1" dirty="0"/>
            <a:t>Open </a:t>
          </a:r>
          <a:r>
            <a:rPr lang="en-US" sz="1400" b="1" dirty="0" err="1"/>
            <a:t>Communi</a:t>
          </a:r>
          <a:r>
            <a:rPr lang="en-US" sz="1400" b="1" dirty="0"/>
            <a:t>-cations Protocols</a:t>
          </a:r>
        </a:p>
      </dgm:t>
    </dgm:pt>
    <dgm:pt modelId="{569CF969-B75B-4439-8A5B-589F6EA002FC}" type="parTrans" cxnId="{2F9FB403-69B2-44F4-96B2-E75379D2DCA8}">
      <dgm:prSet/>
      <dgm:spPr/>
      <dgm:t>
        <a:bodyPr/>
        <a:lstStyle/>
        <a:p>
          <a:endParaRPr lang="en-US" sz="2400"/>
        </a:p>
      </dgm:t>
    </dgm:pt>
    <dgm:pt modelId="{CD1A2C3A-FB6A-4E0A-97E3-0A945A27FB3F}" type="sibTrans" cxnId="{2F9FB403-69B2-44F4-96B2-E75379D2DCA8}">
      <dgm:prSet/>
      <dgm:spPr/>
      <dgm:t>
        <a:bodyPr/>
        <a:lstStyle/>
        <a:p>
          <a:endParaRPr lang="en-US" sz="2400"/>
        </a:p>
      </dgm:t>
    </dgm:pt>
    <dgm:pt modelId="{AB00DCB2-4F31-4A0D-81D5-A41EBD3D3208}" type="pres">
      <dgm:prSet presAssocID="{502EAA4E-F33B-42E1-8F98-E67E51A2772B}" presName="compositeShape" presStyleCnt="0">
        <dgm:presLayoutVars>
          <dgm:chMax val="7"/>
          <dgm:dir/>
          <dgm:resizeHandles val="exact"/>
        </dgm:presLayoutVars>
      </dgm:prSet>
      <dgm:spPr/>
    </dgm:pt>
    <dgm:pt modelId="{7A37ADAE-ABBE-4B84-997C-A04362832748}" type="pres">
      <dgm:prSet presAssocID="{459C9E16-DD4D-4DCC-A413-4C513104B01B}" presName="circ1" presStyleLbl="vennNode1" presStyleIdx="0" presStyleCnt="3"/>
      <dgm:spPr/>
    </dgm:pt>
    <dgm:pt modelId="{43120A61-0AD2-4992-B4A8-095AA846B378}" type="pres">
      <dgm:prSet presAssocID="{459C9E16-DD4D-4DCC-A413-4C513104B01B}" presName="circ1Tx" presStyleLbl="revTx" presStyleIdx="0" presStyleCnt="0">
        <dgm:presLayoutVars>
          <dgm:chMax val="0"/>
          <dgm:chPref val="0"/>
          <dgm:bulletEnabled val="1"/>
        </dgm:presLayoutVars>
      </dgm:prSet>
      <dgm:spPr/>
    </dgm:pt>
    <dgm:pt modelId="{4B69D61D-2726-4900-9FD7-3DF8FF2D45FE}" type="pres">
      <dgm:prSet presAssocID="{BB32F78A-03E5-4CDB-A197-F20C2DFDE11F}" presName="circ2" presStyleLbl="vennNode1" presStyleIdx="1" presStyleCnt="3"/>
      <dgm:spPr/>
    </dgm:pt>
    <dgm:pt modelId="{D9271EA1-A1E5-4B20-B720-AC0FDAEE50FC}" type="pres">
      <dgm:prSet presAssocID="{BB32F78A-03E5-4CDB-A197-F20C2DFDE11F}" presName="circ2Tx" presStyleLbl="revTx" presStyleIdx="0" presStyleCnt="0">
        <dgm:presLayoutVars>
          <dgm:chMax val="0"/>
          <dgm:chPref val="0"/>
          <dgm:bulletEnabled val="1"/>
        </dgm:presLayoutVars>
      </dgm:prSet>
      <dgm:spPr/>
    </dgm:pt>
    <dgm:pt modelId="{2C540F67-5662-43B7-8B0D-6C905183CA92}" type="pres">
      <dgm:prSet presAssocID="{E6F03CB4-B166-466B-8402-B2F8F69CFF38}" presName="circ3" presStyleLbl="vennNode1" presStyleIdx="2" presStyleCnt="3"/>
      <dgm:spPr/>
    </dgm:pt>
    <dgm:pt modelId="{1F4C37A7-6EF3-4EC0-9908-6262326F8C46}" type="pres">
      <dgm:prSet presAssocID="{E6F03CB4-B166-466B-8402-B2F8F69CFF38}" presName="circ3Tx" presStyleLbl="revTx" presStyleIdx="0" presStyleCnt="0">
        <dgm:presLayoutVars>
          <dgm:chMax val="0"/>
          <dgm:chPref val="0"/>
          <dgm:bulletEnabled val="1"/>
        </dgm:presLayoutVars>
      </dgm:prSet>
      <dgm:spPr/>
    </dgm:pt>
  </dgm:ptLst>
  <dgm:cxnLst>
    <dgm:cxn modelId="{2F9FB403-69B2-44F4-96B2-E75379D2DCA8}" srcId="{502EAA4E-F33B-42E1-8F98-E67E51A2772B}" destId="{E6F03CB4-B166-466B-8402-B2F8F69CFF38}" srcOrd="2" destOrd="0" parTransId="{569CF969-B75B-4439-8A5B-589F6EA002FC}" sibTransId="{CD1A2C3A-FB6A-4E0A-97E3-0A945A27FB3F}"/>
    <dgm:cxn modelId="{DA0EAB05-E905-4C61-9AD9-3C4ABEE89DCD}" type="presOf" srcId="{E6F03CB4-B166-466B-8402-B2F8F69CFF38}" destId="{2C540F67-5662-43B7-8B0D-6C905183CA92}" srcOrd="0" destOrd="0" presId="urn:microsoft.com/office/officeart/2005/8/layout/venn1"/>
    <dgm:cxn modelId="{543C542E-8EF8-468A-82D8-EAD104ED71DD}" srcId="{502EAA4E-F33B-42E1-8F98-E67E51A2772B}" destId="{BB32F78A-03E5-4CDB-A197-F20C2DFDE11F}" srcOrd="1" destOrd="0" parTransId="{EFEEC224-74EE-4C94-9484-A5C8F985442C}" sibTransId="{8C04CFC5-4A3C-41A2-8CE5-881679581F4A}"/>
    <dgm:cxn modelId="{75A1A331-BF03-44D0-AD69-E8849204F497}" type="presOf" srcId="{BB32F78A-03E5-4CDB-A197-F20C2DFDE11F}" destId="{4B69D61D-2726-4900-9FD7-3DF8FF2D45FE}" srcOrd="0" destOrd="0" presId="urn:microsoft.com/office/officeart/2005/8/layout/venn1"/>
    <dgm:cxn modelId="{E2DF493E-65A4-48FB-ABBC-7F4CF0A5264E}" type="presOf" srcId="{BB32F78A-03E5-4CDB-A197-F20C2DFDE11F}" destId="{D9271EA1-A1E5-4B20-B720-AC0FDAEE50FC}" srcOrd="1" destOrd="0" presId="urn:microsoft.com/office/officeart/2005/8/layout/venn1"/>
    <dgm:cxn modelId="{4FE5826B-0990-4853-BD18-F47468E0593B}" type="presOf" srcId="{459C9E16-DD4D-4DCC-A413-4C513104B01B}" destId="{7A37ADAE-ABBE-4B84-997C-A04362832748}" srcOrd="0" destOrd="0" presId="urn:microsoft.com/office/officeart/2005/8/layout/venn1"/>
    <dgm:cxn modelId="{6AAF8F77-7DF6-423E-AE04-5D5F82671431}" srcId="{502EAA4E-F33B-42E1-8F98-E67E51A2772B}" destId="{459C9E16-DD4D-4DCC-A413-4C513104B01B}" srcOrd="0" destOrd="0" parTransId="{3915468C-C7BD-463A-B025-C1E31E7D4BDF}" sibTransId="{392D13D8-8F84-4ADA-8CD3-518B7B74C9AC}"/>
    <dgm:cxn modelId="{0F1749EA-F5F9-426F-BA66-FC6F736E677E}" type="presOf" srcId="{E6F03CB4-B166-466B-8402-B2F8F69CFF38}" destId="{1F4C37A7-6EF3-4EC0-9908-6262326F8C46}" srcOrd="1" destOrd="0" presId="urn:microsoft.com/office/officeart/2005/8/layout/venn1"/>
    <dgm:cxn modelId="{906CBDF2-B307-40A7-AABD-116806C9E32D}" type="presOf" srcId="{502EAA4E-F33B-42E1-8F98-E67E51A2772B}" destId="{AB00DCB2-4F31-4A0D-81D5-A41EBD3D3208}" srcOrd="0" destOrd="0" presId="urn:microsoft.com/office/officeart/2005/8/layout/venn1"/>
    <dgm:cxn modelId="{3FD37AF4-B70B-4728-A1CB-FDD052A539D2}" type="presOf" srcId="{459C9E16-DD4D-4DCC-A413-4C513104B01B}" destId="{43120A61-0AD2-4992-B4A8-095AA846B378}" srcOrd="1" destOrd="0" presId="urn:microsoft.com/office/officeart/2005/8/layout/venn1"/>
    <dgm:cxn modelId="{457BFA47-F2BB-4782-8BE9-B23E0D84E528}" type="presParOf" srcId="{AB00DCB2-4F31-4A0D-81D5-A41EBD3D3208}" destId="{7A37ADAE-ABBE-4B84-997C-A04362832748}" srcOrd="0" destOrd="0" presId="urn:microsoft.com/office/officeart/2005/8/layout/venn1"/>
    <dgm:cxn modelId="{808CC543-A157-4108-B2DF-28155FB9B12D}" type="presParOf" srcId="{AB00DCB2-4F31-4A0D-81D5-A41EBD3D3208}" destId="{43120A61-0AD2-4992-B4A8-095AA846B378}" srcOrd="1" destOrd="0" presId="urn:microsoft.com/office/officeart/2005/8/layout/venn1"/>
    <dgm:cxn modelId="{58DC789B-D6E9-4EF1-AFAF-A13B78C5B776}" type="presParOf" srcId="{AB00DCB2-4F31-4A0D-81D5-A41EBD3D3208}" destId="{4B69D61D-2726-4900-9FD7-3DF8FF2D45FE}" srcOrd="2" destOrd="0" presId="urn:microsoft.com/office/officeart/2005/8/layout/venn1"/>
    <dgm:cxn modelId="{BC68ECD9-9AC5-4DF2-A21F-22B286C11E28}" type="presParOf" srcId="{AB00DCB2-4F31-4A0D-81D5-A41EBD3D3208}" destId="{D9271EA1-A1E5-4B20-B720-AC0FDAEE50FC}" srcOrd="3" destOrd="0" presId="urn:microsoft.com/office/officeart/2005/8/layout/venn1"/>
    <dgm:cxn modelId="{BBEE1A38-1597-4376-BB06-EBD089B33725}" type="presParOf" srcId="{AB00DCB2-4F31-4A0D-81D5-A41EBD3D3208}" destId="{2C540F67-5662-43B7-8B0D-6C905183CA92}" srcOrd="4" destOrd="0" presId="urn:microsoft.com/office/officeart/2005/8/layout/venn1"/>
    <dgm:cxn modelId="{D7727A86-A16D-44B8-8B94-4AA6E2B03854}" type="presParOf" srcId="{AB00DCB2-4F31-4A0D-81D5-A41EBD3D3208}" destId="{1F4C37A7-6EF3-4EC0-9908-6262326F8C4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FA6BE3-CF14-674C-8AD1-1227AD51D57E}" type="doc">
      <dgm:prSet loTypeId="urn:microsoft.com/office/officeart/2009/layout/CircleArrowProcess" loCatId="" qsTypeId="urn:microsoft.com/office/officeart/2005/8/quickstyle/simple1" qsCatId="simple" csTypeId="urn:microsoft.com/office/officeart/2005/8/colors/accent1_2" csCatId="accent1" phldr="1"/>
      <dgm:spPr/>
      <dgm:t>
        <a:bodyPr/>
        <a:lstStyle/>
        <a:p>
          <a:endParaRPr lang="en-US"/>
        </a:p>
      </dgm:t>
    </dgm:pt>
    <dgm:pt modelId="{82268208-A82A-6B49-839C-A58499AE885E}">
      <dgm:prSet phldrT="[Text]"/>
      <dgm:spPr/>
      <dgm:t>
        <a:bodyPr/>
        <a:lstStyle/>
        <a:p>
          <a:r>
            <a:rPr lang="en-US" dirty="0"/>
            <a:t>1. Product Supplier</a:t>
          </a:r>
        </a:p>
      </dgm:t>
    </dgm:pt>
    <dgm:pt modelId="{73F5E5A8-802B-504F-8104-0AA13FFD1224}" type="parTrans" cxnId="{19D0E653-AF97-EC44-87A1-445EAB8E6A5F}">
      <dgm:prSet/>
      <dgm:spPr/>
      <dgm:t>
        <a:bodyPr/>
        <a:lstStyle/>
        <a:p>
          <a:endParaRPr lang="en-US"/>
        </a:p>
      </dgm:t>
    </dgm:pt>
    <dgm:pt modelId="{EBB7E2BD-BF57-574D-8E2A-FAF1827AD9AB}" type="sibTrans" cxnId="{19D0E653-AF97-EC44-87A1-445EAB8E6A5F}">
      <dgm:prSet/>
      <dgm:spPr/>
      <dgm:t>
        <a:bodyPr/>
        <a:lstStyle/>
        <a:p>
          <a:endParaRPr lang="en-US"/>
        </a:p>
      </dgm:t>
    </dgm:pt>
    <dgm:pt modelId="{CF0C5B41-1A8F-0D48-B735-0BAA5BD7F778}">
      <dgm:prSet phldrT="[Text]"/>
      <dgm:spPr/>
      <dgm:t>
        <a:bodyPr/>
        <a:lstStyle/>
        <a:p>
          <a:r>
            <a:rPr lang="en-US" dirty="0"/>
            <a:t>2. System Integrator</a:t>
          </a:r>
        </a:p>
      </dgm:t>
    </dgm:pt>
    <dgm:pt modelId="{2F8B1CB9-AE69-7B47-A49B-968C186DD468}" type="parTrans" cxnId="{B11EB87C-9A07-5149-876D-360C3ECBEF2B}">
      <dgm:prSet/>
      <dgm:spPr/>
      <dgm:t>
        <a:bodyPr/>
        <a:lstStyle/>
        <a:p>
          <a:endParaRPr lang="en-US"/>
        </a:p>
      </dgm:t>
    </dgm:pt>
    <dgm:pt modelId="{0ADBE1C5-861F-6A4A-806F-7024C60E7683}" type="sibTrans" cxnId="{B11EB87C-9A07-5149-876D-360C3ECBEF2B}">
      <dgm:prSet/>
      <dgm:spPr/>
      <dgm:t>
        <a:bodyPr/>
        <a:lstStyle/>
        <a:p>
          <a:endParaRPr lang="en-US"/>
        </a:p>
      </dgm:t>
    </dgm:pt>
    <dgm:pt modelId="{E07045D9-E6F1-A841-B844-8510809322BF}">
      <dgm:prSet phldrT="[Text]"/>
      <dgm:spPr/>
      <dgm:t>
        <a:bodyPr/>
        <a:lstStyle/>
        <a:p>
          <a:r>
            <a:rPr lang="en-US" dirty="0"/>
            <a:t>3. Asset Owner</a:t>
          </a:r>
        </a:p>
      </dgm:t>
    </dgm:pt>
    <dgm:pt modelId="{FC084B9F-39E1-1F49-AC54-57970AF5B09B}" type="parTrans" cxnId="{9E3BAA6D-35CA-F540-955B-4AB1EBF48902}">
      <dgm:prSet/>
      <dgm:spPr/>
      <dgm:t>
        <a:bodyPr/>
        <a:lstStyle/>
        <a:p>
          <a:endParaRPr lang="en-US"/>
        </a:p>
      </dgm:t>
    </dgm:pt>
    <dgm:pt modelId="{0EA7C207-A9A5-5B47-9DCA-76B99BDF7030}" type="sibTrans" cxnId="{9E3BAA6D-35CA-F540-955B-4AB1EBF48902}">
      <dgm:prSet/>
      <dgm:spPr/>
      <dgm:t>
        <a:bodyPr/>
        <a:lstStyle/>
        <a:p>
          <a:endParaRPr lang="en-US"/>
        </a:p>
      </dgm:t>
    </dgm:pt>
    <dgm:pt modelId="{14256725-04D3-E145-877E-C87669850411}" type="pres">
      <dgm:prSet presAssocID="{54FA6BE3-CF14-674C-8AD1-1227AD51D57E}" presName="Name0" presStyleCnt="0">
        <dgm:presLayoutVars>
          <dgm:chMax val="7"/>
          <dgm:chPref val="7"/>
          <dgm:dir/>
          <dgm:animLvl val="lvl"/>
        </dgm:presLayoutVars>
      </dgm:prSet>
      <dgm:spPr/>
    </dgm:pt>
    <dgm:pt modelId="{2A59857D-4667-CF43-A6CE-B514878E58E0}" type="pres">
      <dgm:prSet presAssocID="{82268208-A82A-6B49-839C-A58499AE885E}" presName="Accent1" presStyleCnt="0"/>
      <dgm:spPr/>
    </dgm:pt>
    <dgm:pt modelId="{EAD186D1-C842-8149-9BC9-7229C57E84E7}" type="pres">
      <dgm:prSet presAssocID="{82268208-A82A-6B49-839C-A58499AE885E}" presName="Accent" presStyleLbl="node1" presStyleIdx="0" presStyleCnt="3" custLinFactNeighborX="3"/>
      <dgm:spPr/>
    </dgm:pt>
    <dgm:pt modelId="{35FB913E-81B3-F64B-90D1-A1E353BF5814}" type="pres">
      <dgm:prSet presAssocID="{82268208-A82A-6B49-839C-A58499AE885E}" presName="Parent1" presStyleLbl="revTx" presStyleIdx="0" presStyleCnt="3">
        <dgm:presLayoutVars>
          <dgm:chMax val="1"/>
          <dgm:chPref val="1"/>
          <dgm:bulletEnabled val="1"/>
        </dgm:presLayoutVars>
      </dgm:prSet>
      <dgm:spPr/>
    </dgm:pt>
    <dgm:pt modelId="{9EECB81D-044D-A148-A1CE-A5AE79834FD8}" type="pres">
      <dgm:prSet presAssocID="{CF0C5B41-1A8F-0D48-B735-0BAA5BD7F778}" presName="Accent2" presStyleCnt="0"/>
      <dgm:spPr/>
    </dgm:pt>
    <dgm:pt modelId="{3180A717-3B7D-724F-ADC5-0E1CD220AF4E}" type="pres">
      <dgm:prSet presAssocID="{CF0C5B41-1A8F-0D48-B735-0BAA5BD7F778}" presName="Accent" presStyleLbl="node1" presStyleIdx="1" presStyleCnt="3" custLinFactNeighborX="3"/>
      <dgm:spPr/>
    </dgm:pt>
    <dgm:pt modelId="{1B001F58-6A2F-904E-8DBE-DCBDBBC3D28D}" type="pres">
      <dgm:prSet presAssocID="{CF0C5B41-1A8F-0D48-B735-0BAA5BD7F778}" presName="Parent2" presStyleLbl="revTx" presStyleIdx="1" presStyleCnt="3">
        <dgm:presLayoutVars>
          <dgm:chMax val="1"/>
          <dgm:chPref val="1"/>
          <dgm:bulletEnabled val="1"/>
        </dgm:presLayoutVars>
      </dgm:prSet>
      <dgm:spPr/>
    </dgm:pt>
    <dgm:pt modelId="{FC115D9D-FE3E-CA48-A9FB-9F404735833E}" type="pres">
      <dgm:prSet presAssocID="{E07045D9-E6F1-A841-B844-8510809322BF}" presName="Accent3" presStyleCnt="0"/>
      <dgm:spPr/>
    </dgm:pt>
    <dgm:pt modelId="{A1FB2DAA-765B-2D45-9675-65E560C725F8}" type="pres">
      <dgm:prSet presAssocID="{E07045D9-E6F1-A841-B844-8510809322BF}" presName="Accent" presStyleLbl="node1" presStyleIdx="2" presStyleCnt="3" custLinFactNeighborX="-6"/>
      <dgm:spPr>
        <a:ln>
          <a:solidFill>
            <a:srgbClr val="FF0000"/>
          </a:solidFill>
        </a:ln>
      </dgm:spPr>
    </dgm:pt>
    <dgm:pt modelId="{FE73982D-9968-0B4F-AF89-59C4DF0966CE}" type="pres">
      <dgm:prSet presAssocID="{E07045D9-E6F1-A841-B844-8510809322BF}" presName="Parent3" presStyleLbl="revTx" presStyleIdx="2" presStyleCnt="3">
        <dgm:presLayoutVars>
          <dgm:chMax val="1"/>
          <dgm:chPref val="1"/>
          <dgm:bulletEnabled val="1"/>
        </dgm:presLayoutVars>
      </dgm:prSet>
      <dgm:spPr/>
    </dgm:pt>
  </dgm:ptLst>
  <dgm:cxnLst>
    <dgm:cxn modelId="{0A69561C-A302-B642-99D6-7C7C0F5026AE}" type="presOf" srcId="{CF0C5B41-1A8F-0D48-B735-0BAA5BD7F778}" destId="{1B001F58-6A2F-904E-8DBE-DCBDBBC3D28D}" srcOrd="0" destOrd="0" presId="urn:microsoft.com/office/officeart/2009/layout/CircleArrowProcess"/>
    <dgm:cxn modelId="{6F0F4620-AF4C-A84B-96FC-711755AD3404}" type="presOf" srcId="{E07045D9-E6F1-A841-B844-8510809322BF}" destId="{FE73982D-9968-0B4F-AF89-59C4DF0966CE}" srcOrd="0" destOrd="0" presId="urn:microsoft.com/office/officeart/2009/layout/CircleArrowProcess"/>
    <dgm:cxn modelId="{9E3BAA6D-35CA-F540-955B-4AB1EBF48902}" srcId="{54FA6BE3-CF14-674C-8AD1-1227AD51D57E}" destId="{E07045D9-E6F1-A841-B844-8510809322BF}" srcOrd="2" destOrd="0" parTransId="{FC084B9F-39E1-1F49-AC54-57970AF5B09B}" sibTransId="{0EA7C207-A9A5-5B47-9DCA-76B99BDF7030}"/>
    <dgm:cxn modelId="{19D0E653-AF97-EC44-87A1-445EAB8E6A5F}" srcId="{54FA6BE3-CF14-674C-8AD1-1227AD51D57E}" destId="{82268208-A82A-6B49-839C-A58499AE885E}" srcOrd="0" destOrd="0" parTransId="{73F5E5A8-802B-504F-8104-0AA13FFD1224}" sibTransId="{EBB7E2BD-BF57-574D-8E2A-FAF1827AD9AB}"/>
    <dgm:cxn modelId="{B11EB87C-9A07-5149-876D-360C3ECBEF2B}" srcId="{54FA6BE3-CF14-674C-8AD1-1227AD51D57E}" destId="{CF0C5B41-1A8F-0D48-B735-0BAA5BD7F778}" srcOrd="1" destOrd="0" parTransId="{2F8B1CB9-AE69-7B47-A49B-968C186DD468}" sibTransId="{0ADBE1C5-861F-6A4A-806F-7024C60E7683}"/>
    <dgm:cxn modelId="{E1C820A7-9D5C-1241-8C0E-9849D76DCEAB}" type="presOf" srcId="{82268208-A82A-6B49-839C-A58499AE885E}" destId="{35FB913E-81B3-F64B-90D1-A1E353BF5814}" srcOrd="0" destOrd="0" presId="urn:microsoft.com/office/officeart/2009/layout/CircleArrowProcess"/>
    <dgm:cxn modelId="{79B497C1-F26B-2E47-B7D7-B448DC8E3621}" type="presOf" srcId="{54FA6BE3-CF14-674C-8AD1-1227AD51D57E}" destId="{14256725-04D3-E145-877E-C87669850411}" srcOrd="0" destOrd="0" presId="urn:microsoft.com/office/officeart/2009/layout/CircleArrowProcess"/>
    <dgm:cxn modelId="{1930C991-124B-0A41-8A88-13AB2E35FCBE}" type="presParOf" srcId="{14256725-04D3-E145-877E-C87669850411}" destId="{2A59857D-4667-CF43-A6CE-B514878E58E0}" srcOrd="0" destOrd="0" presId="urn:microsoft.com/office/officeart/2009/layout/CircleArrowProcess"/>
    <dgm:cxn modelId="{5ABB1FA7-E7A3-D74C-A8C9-B79ED5BC73B0}" type="presParOf" srcId="{2A59857D-4667-CF43-A6CE-B514878E58E0}" destId="{EAD186D1-C842-8149-9BC9-7229C57E84E7}" srcOrd="0" destOrd="0" presId="urn:microsoft.com/office/officeart/2009/layout/CircleArrowProcess"/>
    <dgm:cxn modelId="{8CCF46A0-212E-6940-8D9B-BC192DD15598}" type="presParOf" srcId="{14256725-04D3-E145-877E-C87669850411}" destId="{35FB913E-81B3-F64B-90D1-A1E353BF5814}" srcOrd="1" destOrd="0" presId="urn:microsoft.com/office/officeart/2009/layout/CircleArrowProcess"/>
    <dgm:cxn modelId="{65FB559F-CA82-5646-BA9E-F7609E6D4851}" type="presParOf" srcId="{14256725-04D3-E145-877E-C87669850411}" destId="{9EECB81D-044D-A148-A1CE-A5AE79834FD8}" srcOrd="2" destOrd="0" presId="urn:microsoft.com/office/officeart/2009/layout/CircleArrowProcess"/>
    <dgm:cxn modelId="{E671335C-D379-6F43-9469-D7A477367909}" type="presParOf" srcId="{9EECB81D-044D-A148-A1CE-A5AE79834FD8}" destId="{3180A717-3B7D-724F-ADC5-0E1CD220AF4E}" srcOrd="0" destOrd="0" presId="urn:microsoft.com/office/officeart/2009/layout/CircleArrowProcess"/>
    <dgm:cxn modelId="{042E0797-6342-6340-BB0D-C58DC228837B}" type="presParOf" srcId="{14256725-04D3-E145-877E-C87669850411}" destId="{1B001F58-6A2F-904E-8DBE-DCBDBBC3D28D}" srcOrd="3" destOrd="0" presId="urn:microsoft.com/office/officeart/2009/layout/CircleArrowProcess"/>
    <dgm:cxn modelId="{EE172396-B542-AF44-BCBA-B3FEAD01FA45}" type="presParOf" srcId="{14256725-04D3-E145-877E-C87669850411}" destId="{FC115D9D-FE3E-CA48-A9FB-9F404735833E}" srcOrd="4" destOrd="0" presId="urn:microsoft.com/office/officeart/2009/layout/CircleArrowProcess"/>
    <dgm:cxn modelId="{61392DE0-0E35-DF45-B601-923A228A70A7}" type="presParOf" srcId="{FC115D9D-FE3E-CA48-A9FB-9F404735833E}" destId="{A1FB2DAA-765B-2D45-9675-65E560C725F8}" srcOrd="0" destOrd="0" presId="urn:microsoft.com/office/officeart/2009/layout/CircleArrowProcess"/>
    <dgm:cxn modelId="{E9F26659-BF75-8044-A525-535DB789CB8F}" type="presParOf" srcId="{14256725-04D3-E145-877E-C87669850411}" destId="{FE73982D-9968-0B4F-AF89-59C4DF0966CE}"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98A85B-9E84-4388-A034-2ADB01A99F03}" type="doc">
      <dgm:prSet loTypeId="urn:microsoft.com/office/officeart/2018/2/layout/IconVerticalSolidList" loCatId="icon" qsTypeId="urn:microsoft.com/office/officeart/2005/8/quickstyle/3d1" qsCatId="3D" csTypeId="urn:microsoft.com/office/officeart/2005/8/colors/accent1_2" csCatId="accent1" phldr="1"/>
      <dgm:spPr/>
      <dgm:t>
        <a:bodyPr/>
        <a:lstStyle/>
        <a:p>
          <a:endParaRPr lang="en-US"/>
        </a:p>
      </dgm:t>
    </dgm:pt>
    <dgm:pt modelId="{2E1F6720-F8B1-48AC-B960-21110F4837DB}">
      <dgm:prSet custT="1"/>
      <dgm:spPr/>
      <dgm:t>
        <a:bodyPr/>
        <a:lstStyle/>
        <a:p>
          <a:pPr>
            <a:lnSpc>
              <a:spcPct val="100000"/>
            </a:lnSpc>
          </a:pPr>
          <a:r>
            <a:rPr lang="en-US" sz="2200" b="1" dirty="0"/>
            <a:t>Establishment of an entity to serve as the keeper of the program and certification agency</a:t>
          </a:r>
        </a:p>
      </dgm:t>
    </dgm:pt>
    <dgm:pt modelId="{7F03F2C0-C1ED-4EF2-9DA4-F1764CE89844}" type="parTrans" cxnId="{DF8C21F0-EDA9-4441-9F13-D406C7E3BB3D}">
      <dgm:prSet/>
      <dgm:spPr/>
      <dgm:t>
        <a:bodyPr/>
        <a:lstStyle/>
        <a:p>
          <a:endParaRPr lang="en-US"/>
        </a:p>
      </dgm:t>
    </dgm:pt>
    <dgm:pt modelId="{FC84241C-D7B2-435B-9439-4E061B32645E}" type="sibTrans" cxnId="{DF8C21F0-EDA9-4441-9F13-D406C7E3BB3D}">
      <dgm:prSet/>
      <dgm:spPr/>
      <dgm:t>
        <a:bodyPr/>
        <a:lstStyle/>
        <a:p>
          <a:endParaRPr lang="en-US"/>
        </a:p>
      </dgm:t>
    </dgm:pt>
    <dgm:pt modelId="{F91C5DFE-22F1-4124-A9B5-6FCFCF1817AE}">
      <dgm:prSet custT="1"/>
      <dgm:spPr/>
      <dgm:t>
        <a:bodyPr/>
        <a:lstStyle/>
        <a:p>
          <a:pPr>
            <a:lnSpc>
              <a:spcPct val="100000"/>
            </a:lnSpc>
          </a:pPr>
          <a:r>
            <a:rPr lang="en-US" sz="2200" b="1" dirty="0"/>
            <a:t>Invite stakeholders to develop certification program for commercial properties</a:t>
          </a:r>
        </a:p>
      </dgm:t>
    </dgm:pt>
    <dgm:pt modelId="{0BB38189-EB37-4B87-87C2-2E2209E2FBC3}" type="parTrans" cxnId="{D00E0346-21B6-47ED-B235-7D0E0042D148}">
      <dgm:prSet/>
      <dgm:spPr/>
      <dgm:t>
        <a:bodyPr/>
        <a:lstStyle/>
        <a:p>
          <a:endParaRPr lang="en-US"/>
        </a:p>
      </dgm:t>
    </dgm:pt>
    <dgm:pt modelId="{9DBD2CFB-CA88-41D5-BF54-7C441CC5C962}" type="sibTrans" cxnId="{D00E0346-21B6-47ED-B235-7D0E0042D148}">
      <dgm:prSet/>
      <dgm:spPr/>
      <dgm:t>
        <a:bodyPr/>
        <a:lstStyle/>
        <a:p>
          <a:endParaRPr lang="en-US"/>
        </a:p>
      </dgm:t>
    </dgm:pt>
    <dgm:pt modelId="{6BC2DBC0-31D8-43F4-94BE-935E511EC4E5}">
      <dgm:prSet custT="1"/>
      <dgm:spPr/>
      <dgm:t>
        <a:bodyPr/>
        <a:lstStyle/>
        <a:p>
          <a:pPr>
            <a:lnSpc>
              <a:spcPct val="100000"/>
            </a:lnSpc>
          </a:pPr>
          <a:r>
            <a:rPr lang="en-US" sz="2200" b="1" dirty="0"/>
            <a:t>Continued development of Program for other facility types </a:t>
          </a:r>
        </a:p>
      </dgm:t>
    </dgm:pt>
    <dgm:pt modelId="{E7602F8F-3CAE-4135-9D6F-D7C4D614E480}" type="parTrans" cxnId="{7882760B-730A-4EE1-8D07-CA833710A389}">
      <dgm:prSet/>
      <dgm:spPr/>
      <dgm:t>
        <a:bodyPr/>
        <a:lstStyle/>
        <a:p>
          <a:endParaRPr lang="en-US"/>
        </a:p>
      </dgm:t>
    </dgm:pt>
    <dgm:pt modelId="{058728B0-3C71-422F-82DE-A403F9A09210}" type="sibTrans" cxnId="{7882760B-730A-4EE1-8D07-CA833710A389}">
      <dgm:prSet/>
      <dgm:spPr/>
      <dgm:t>
        <a:bodyPr/>
        <a:lstStyle/>
        <a:p>
          <a:endParaRPr lang="en-US"/>
        </a:p>
      </dgm:t>
    </dgm:pt>
    <dgm:pt modelId="{DC0FA3D4-2203-465E-86C0-E1A1657CBBFC}">
      <dgm:prSet custT="1"/>
      <dgm:spPr/>
      <dgm:t>
        <a:bodyPr/>
        <a:lstStyle/>
        <a:p>
          <a:pPr>
            <a:lnSpc>
              <a:spcPct val="100000"/>
            </a:lnSpc>
          </a:pPr>
          <a:r>
            <a:rPr lang="en-US" sz="2200" b="1" dirty="0"/>
            <a:t>Strategic Communication on the growing threat and proposed response</a:t>
          </a:r>
        </a:p>
      </dgm:t>
    </dgm:pt>
    <dgm:pt modelId="{240947E3-57C5-40B6-B447-066EA71FEDA1}" type="parTrans" cxnId="{75272773-6634-4DF1-A5DF-7080D365C2CE}">
      <dgm:prSet/>
      <dgm:spPr/>
      <dgm:t>
        <a:bodyPr/>
        <a:lstStyle/>
        <a:p>
          <a:endParaRPr lang="en-US"/>
        </a:p>
      </dgm:t>
    </dgm:pt>
    <dgm:pt modelId="{ECE0BFE3-6D47-4478-AAA0-06496A6C894C}" type="sibTrans" cxnId="{75272773-6634-4DF1-A5DF-7080D365C2CE}">
      <dgm:prSet/>
      <dgm:spPr/>
      <dgm:t>
        <a:bodyPr/>
        <a:lstStyle/>
        <a:p>
          <a:endParaRPr lang="en-US"/>
        </a:p>
      </dgm:t>
    </dgm:pt>
    <dgm:pt modelId="{F0A3C0F7-A99E-47A8-91DA-7B0BB2024F57}">
      <dgm:prSet custT="1"/>
      <dgm:spPr/>
      <dgm:t>
        <a:bodyPr/>
        <a:lstStyle/>
        <a:p>
          <a:pPr>
            <a:lnSpc>
              <a:spcPct val="100000"/>
            </a:lnSpc>
          </a:pPr>
          <a:r>
            <a:rPr lang="en-US" sz="2200" b="1" dirty="0"/>
            <a:t>Potential adoption of program for “smart” products (cars, media, homes, appliances)</a:t>
          </a:r>
        </a:p>
      </dgm:t>
    </dgm:pt>
    <dgm:pt modelId="{04F0B8D7-EF7D-4030-A829-9A9B1AB8A2EF}" type="parTrans" cxnId="{84979A26-7FDB-4605-AD13-7B2A79B5321A}">
      <dgm:prSet/>
      <dgm:spPr/>
      <dgm:t>
        <a:bodyPr/>
        <a:lstStyle/>
        <a:p>
          <a:endParaRPr lang="en-US"/>
        </a:p>
      </dgm:t>
    </dgm:pt>
    <dgm:pt modelId="{CDDDBC5E-5C62-406E-B8B5-E979965FD1E3}" type="sibTrans" cxnId="{84979A26-7FDB-4605-AD13-7B2A79B5321A}">
      <dgm:prSet/>
      <dgm:spPr/>
      <dgm:t>
        <a:bodyPr/>
        <a:lstStyle/>
        <a:p>
          <a:endParaRPr lang="en-US"/>
        </a:p>
      </dgm:t>
    </dgm:pt>
    <dgm:pt modelId="{418B55E0-E8E9-4419-8773-8FA2A63E60DC}" type="pres">
      <dgm:prSet presAssocID="{FF98A85B-9E84-4388-A034-2ADB01A99F03}" presName="root" presStyleCnt="0">
        <dgm:presLayoutVars>
          <dgm:dir/>
          <dgm:resizeHandles val="exact"/>
        </dgm:presLayoutVars>
      </dgm:prSet>
      <dgm:spPr/>
    </dgm:pt>
    <dgm:pt modelId="{9BDCBC96-3F0A-47A0-9B48-805B09F1F7C4}" type="pres">
      <dgm:prSet presAssocID="{2E1F6720-F8B1-48AC-B960-21110F4837DB}" presName="compNode" presStyleCnt="0"/>
      <dgm:spPr/>
    </dgm:pt>
    <dgm:pt modelId="{995704FE-965B-4AFC-9CCF-AA79EA326731}" type="pres">
      <dgm:prSet presAssocID="{2E1F6720-F8B1-48AC-B960-21110F4837DB}" presName="bgRect" presStyleLbl="bgShp" presStyleIdx="0" presStyleCnt="5"/>
      <dgm:spPr/>
    </dgm:pt>
    <dgm:pt modelId="{A7E58452-29E6-43EC-920E-7BCBF3F84969}" type="pres">
      <dgm:prSet presAssocID="{2E1F6720-F8B1-48AC-B960-21110F4837DB}"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 List"/>
        </a:ext>
      </dgm:extLst>
    </dgm:pt>
    <dgm:pt modelId="{471BBE21-2289-4AD9-9B29-696AC6D320A7}" type="pres">
      <dgm:prSet presAssocID="{2E1F6720-F8B1-48AC-B960-21110F4837DB}" presName="spaceRect" presStyleCnt="0"/>
      <dgm:spPr/>
    </dgm:pt>
    <dgm:pt modelId="{A32E61F0-5838-42C2-97E9-40918BB3FD1F}" type="pres">
      <dgm:prSet presAssocID="{2E1F6720-F8B1-48AC-B960-21110F4837DB}" presName="parTx" presStyleLbl="revTx" presStyleIdx="0" presStyleCnt="5">
        <dgm:presLayoutVars>
          <dgm:chMax val="0"/>
          <dgm:chPref val="0"/>
        </dgm:presLayoutVars>
      </dgm:prSet>
      <dgm:spPr/>
    </dgm:pt>
    <dgm:pt modelId="{FC55F6C8-FC5C-48B3-B64A-DBE63FB9B879}" type="pres">
      <dgm:prSet presAssocID="{FC84241C-D7B2-435B-9439-4E061B32645E}" presName="sibTrans" presStyleCnt="0"/>
      <dgm:spPr/>
    </dgm:pt>
    <dgm:pt modelId="{8C34123A-69DC-47AF-9B32-27CDDAB6B846}" type="pres">
      <dgm:prSet presAssocID="{F91C5DFE-22F1-4124-A9B5-6FCFCF1817AE}" presName="compNode" presStyleCnt="0"/>
      <dgm:spPr/>
    </dgm:pt>
    <dgm:pt modelId="{85344CFA-120B-4F3D-8F02-42B1FA51E167}" type="pres">
      <dgm:prSet presAssocID="{F91C5DFE-22F1-4124-A9B5-6FCFCF1817AE}" presName="bgRect" presStyleLbl="bgShp" presStyleIdx="1" presStyleCnt="5"/>
      <dgm:spPr/>
    </dgm:pt>
    <dgm:pt modelId="{E1D2B7F9-C702-4B95-BDA4-113E0AFA241F}" type="pres">
      <dgm:prSet presAssocID="{F91C5DFE-22F1-4124-A9B5-6FCFCF1817AE}" presName="icon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nching Diagram"/>
        </a:ext>
      </dgm:extLst>
    </dgm:pt>
    <dgm:pt modelId="{74221337-957E-43AE-AF3E-B8366A4C6352}" type="pres">
      <dgm:prSet presAssocID="{F91C5DFE-22F1-4124-A9B5-6FCFCF1817AE}" presName="spaceRect" presStyleCnt="0"/>
      <dgm:spPr/>
    </dgm:pt>
    <dgm:pt modelId="{8ECB8D45-E39F-4420-ABAF-F180A5A98245}" type="pres">
      <dgm:prSet presAssocID="{F91C5DFE-22F1-4124-A9B5-6FCFCF1817AE}" presName="parTx" presStyleLbl="revTx" presStyleIdx="1" presStyleCnt="5">
        <dgm:presLayoutVars>
          <dgm:chMax val="0"/>
          <dgm:chPref val="0"/>
        </dgm:presLayoutVars>
      </dgm:prSet>
      <dgm:spPr/>
    </dgm:pt>
    <dgm:pt modelId="{183BDF20-81F3-4B17-9F31-5007743FB395}" type="pres">
      <dgm:prSet presAssocID="{9DBD2CFB-CA88-41D5-BF54-7C441CC5C962}" presName="sibTrans" presStyleCnt="0"/>
      <dgm:spPr/>
    </dgm:pt>
    <dgm:pt modelId="{8E8AD259-D5F8-497E-B540-867DA6958494}" type="pres">
      <dgm:prSet presAssocID="{6BC2DBC0-31D8-43F4-94BE-935E511EC4E5}" presName="compNode" presStyleCnt="0"/>
      <dgm:spPr/>
    </dgm:pt>
    <dgm:pt modelId="{0F28BAF4-EFDE-4DA5-93F7-B3D19786195F}" type="pres">
      <dgm:prSet presAssocID="{6BC2DBC0-31D8-43F4-94BE-935E511EC4E5}" presName="bgRect" presStyleLbl="bgShp" presStyleIdx="2" presStyleCnt="5"/>
      <dgm:spPr/>
    </dgm:pt>
    <dgm:pt modelId="{D3FC67C1-2671-4E8B-B888-52393B89A720}" type="pres">
      <dgm:prSet presAssocID="{6BC2DBC0-31D8-43F4-94BE-935E511EC4E5}" presName="iconRect" presStyleLbl="node1" presStyleIdx="2" presStyleCnt="5"/>
      <dgm:spPr>
        <a:blipFill>
          <a:blip xmlns:r="http://schemas.openxmlformats.org/officeDocument/2006/relationships"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8D2D0F96-B3D0-45FF-AE2B-88C8008CE991}" type="pres">
      <dgm:prSet presAssocID="{6BC2DBC0-31D8-43F4-94BE-935E511EC4E5}" presName="spaceRect" presStyleCnt="0"/>
      <dgm:spPr/>
    </dgm:pt>
    <dgm:pt modelId="{D9324459-B262-49BA-AF23-AF2E029EA6EF}" type="pres">
      <dgm:prSet presAssocID="{6BC2DBC0-31D8-43F4-94BE-935E511EC4E5}" presName="parTx" presStyleLbl="revTx" presStyleIdx="2" presStyleCnt="5">
        <dgm:presLayoutVars>
          <dgm:chMax val="0"/>
          <dgm:chPref val="0"/>
        </dgm:presLayoutVars>
      </dgm:prSet>
      <dgm:spPr/>
    </dgm:pt>
    <dgm:pt modelId="{71E0C58D-C77C-4393-9461-9F713B88CF54}" type="pres">
      <dgm:prSet presAssocID="{058728B0-3C71-422F-82DE-A403F9A09210}" presName="sibTrans" presStyleCnt="0"/>
      <dgm:spPr/>
    </dgm:pt>
    <dgm:pt modelId="{ED1E7D88-41E3-4EEF-91D8-D3FAAD89FA16}" type="pres">
      <dgm:prSet presAssocID="{DC0FA3D4-2203-465E-86C0-E1A1657CBBFC}" presName="compNode" presStyleCnt="0"/>
      <dgm:spPr/>
    </dgm:pt>
    <dgm:pt modelId="{3753ED9B-10BF-4225-9669-F1C1168F9A08}" type="pres">
      <dgm:prSet presAssocID="{DC0FA3D4-2203-465E-86C0-E1A1657CBBFC}" presName="bgRect" presStyleLbl="bgShp" presStyleIdx="3" presStyleCnt="5"/>
      <dgm:spPr/>
    </dgm:pt>
    <dgm:pt modelId="{701AEE8B-6286-4074-8B92-6A5193A12B69}" type="pres">
      <dgm:prSet presAssocID="{DC0FA3D4-2203-465E-86C0-E1A1657CBBFC}" presName="iconRect" presStyleLbl="node1" presStyleIdx="3" presStyleCnt="5"/>
      <dgm:spPr>
        <a:blipFill>
          <a:blip xmlns:r="http://schemas.openxmlformats.org/officeDocument/2006/relationships"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atellite"/>
        </a:ext>
      </dgm:extLst>
    </dgm:pt>
    <dgm:pt modelId="{3292A4B2-963C-4D61-9644-287F4830D845}" type="pres">
      <dgm:prSet presAssocID="{DC0FA3D4-2203-465E-86C0-E1A1657CBBFC}" presName="spaceRect" presStyleCnt="0"/>
      <dgm:spPr/>
    </dgm:pt>
    <dgm:pt modelId="{40E51979-9B3F-4F65-AA1B-A620F11747F9}" type="pres">
      <dgm:prSet presAssocID="{DC0FA3D4-2203-465E-86C0-E1A1657CBBFC}" presName="parTx" presStyleLbl="revTx" presStyleIdx="3" presStyleCnt="5">
        <dgm:presLayoutVars>
          <dgm:chMax val="0"/>
          <dgm:chPref val="0"/>
        </dgm:presLayoutVars>
      </dgm:prSet>
      <dgm:spPr/>
    </dgm:pt>
    <dgm:pt modelId="{1107754C-1D81-44C7-BAF6-D3279D0A0373}" type="pres">
      <dgm:prSet presAssocID="{ECE0BFE3-6D47-4478-AAA0-06496A6C894C}" presName="sibTrans" presStyleCnt="0"/>
      <dgm:spPr/>
    </dgm:pt>
    <dgm:pt modelId="{F603D47B-96FD-43A6-892F-AE4DB245AA64}" type="pres">
      <dgm:prSet presAssocID="{F0A3C0F7-A99E-47A8-91DA-7B0BB2024F57}" presName="compNode" presStyleCnt="0"/>
      <dgm:spPr/>
    </dgm:pt>
    <dgm:pt modelId="{0EB584D1-8660-4253-95FC-AAC524757E88}" type="pres">
      <dgm:prSet presAssocID="{F0A3C0F7-A99E-47A8-91DA-7B0BB2024F57}" presName="bgRect" presStyleLbl="bgShp" presStyleIdx="4" presStyleCnt="5"/>
      <dgm:spPr/>
    </dgm:pt>
    <dgm:pt modelId="{F078B100-8813-4589-B231-E29A2791560F}" type="pres">
      <dgm:prSet presAssocID="{F0A3C0F7-A99E-47A8-91DA-7B0BB2024F57}" presName="iconRect" presStyleLbl="node1" presStyleIdx="4" presStyleCnt="5"/>
      <dgm:spPr>
        <a:blipFill>
          <a:blip xmlns:r="http://schemas.openxmlformats.org/officeDocument/2006/relationships"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cooter"/>
        </a:ext>
      </dgm:extLst>
    </dgm:pt>
    <dgm:pt modelId="{3F338FA9-D1D8-4B47-96FB-94F1299C51E8}" type="pres">
      <dgm:prSet presAssocID="{F0A3C0F7-A99E-47A8-91DA-7B0BB2024F57}" presName="spaceRect" presStyleCnt="0"/>
      <dgm:spPr/>
    </dgm:pt>
    <dgm:pt modelId="{2EC99AB1-A89F-4FD7-B541-2936F52AE636}" type="pres">
      <dgm:prSet presAssocID="{F0A3C0F7-A99E-47A8-91DA-7B0BB2024F57}" presName="parTx" presStyleLbl="revTx" presStyleIdx="4" presStyleCnt="5">
        <dgm:presLayoutVars>
          <dgm:chMax val="0"/>
          <dgm:chPref val="0"/>
        </dgm:presLayoutVars>
      </dgm:prSet>
      <dgm:spPr/>
    </dgm:pt>
  </dgm:ptLst>
  <dgm:cxnLst>
    <dgm:cxn modelId="{7882760B-730A-4EE1-8D07-CA833710A389}" srcId="{FF98A85B-9E84-4388-A034-2ADB01A99F03}" destId="{6BC2DBC0-31D8-43F4-94BE-935E511EC4E5}" srcOrd="2" destOrd="0" parTransId="{E7602F8F-3CAE-4135-9D6F-D7C4D614E480}" sibTransId="{058728B0-3C71-422F-82DE-A403F9A09210}"/>
    <dgm:cxn modelId="{84979A26-7FDB-4605-AD13-7B2A79B5321A}" srcId="{FF98A85B-9E84-4388-A034-2ADB01A99F03}" destId="{F0A3C0F7-A99E-47A8-91DA-7B0BB2024F57}" srcOrd="4" destOrd="0" parTransId="{04F0B8D7-EF7D-4030-A829-9A9B1AB8A2EF}" sibTransId="{CDDDBC5E-5C62-406E-B8B5-E979965FD1E3}"/>
    <dgm:cxn modelId="{D00E0346-21B6-47ED-B235-7D0E0042D148}" srcId="{FF98A85B-9E84-4388-A034-2ADB01A99F03}" destId="{F91C5DFE-22F1-4124-A9B5-6FCFCF1817AE}" srcOrd="1" destOrd="0" parTransId="{0BB38189-EB37-4B87-87C2-2E2209E2FBC3}" sibTransId="{9DBD2CFB-CA88-41D5-BF54-7C441CC5C962}"/>
    <dgm:cxn modelId="{FD9BAB4A-C193-4DD9-8AA3-E1938E318104}" type="presOf" srcId="{F91C5DFE-22F1-4124-A9B5-6FCFCF1817AE}" destId="{8ECB8D45-E39F-4420-ABAF-F180A5A98245}" srcOrd="0" destOrd="0" presId="urn:microsoft.com/office/officeart/2018/2/layout/IconVerticalSolidList"/>
    <dgm:cxn modelId="{75272773-6634-4DF1-A5DF-7080D365C2CE}" srcId="{FF98A85B-9E84-4388-A034-2ADB01A99F03}" destId="{DC0FA3D4-2203-465E-86C0-E1A1657CBBFC}" srcOrd="3" destOrd="0" parTransId="{240947E3-57C5-40B6-B447-066EA71FEDA1}" sibTransId="{ECE0BFE3-6D47-4478-AAA0-06496A6C894C}"/>
    <dgm:cxn modelId="{1A8C4A86-CED0-4158-BD08-7EA406C46B74}" type="presOf" srcId="{DC0FA3D4-2203-465E-86C0-E1A1657CBBFC}" destId="{40E51979-9B3F-4F65-AA1B-A620F11747F9}" srcOrd="0" destOrd="0" presId="urn:microsoft.com/office/officeart/2018/2/layout/IconVerticalSolidList"/>
    <dgm:cxn modelId="{BC8773A9-C960-4239-A197-0F3CAA6E48D6}" type="presOf" srcId="{F0A3C0F7-A99E-47A8-91DA-7B0BB2024F57}" destId="{2EC99AB1-A89F-4FD7-B541-2936F52AE636}" srcOrd="0" destOrd="0" presId="urn:microsoft.com/office/officeart/2018/2/layout/IconVerticalSolidList"/>
    <dgm:cxn modelId="{F050AAE0-9722-43F2-9D2E-1207A0F35B9F}" type="presOf" srcId="{2E1F6720-F8B1-48AC-B960-21110F4837DB}" destId="{A32E61F0-5838-42C2-97E9-40918BB3FD1F}" srcOrd="0" destOrd="0" presId="urn:microsoft.com/office/officeart/2018/2/layout/IconVerticalSolidList"/>
    <dgm:cxn modelId="{DF8C21F0-EDA9-4441-9F13-D406C7E3BB3D}" srcId="{FF98A85B-9E84-4388-A034-2ADB01A99F03}" destId="{2E1F6720-F8B1-48AC-B960-21110F4837DB}" srcOrd="0" destOrd="0" parTransId="{7F03F2C0-C1ED-4EF2-9DA4-F1764CE89844}" sibTransId="{FC84241C-D7B2-435B-9439-4E061B32645E}"/>
    <dgm:cxn modelId="{950B15F4-2278-4E8C-8A78-5DE5B106F88E}" type="presOf" srcId="{6BC2DBC0-31D8-43F4-94BE-935E511EC4E5}" destId="{D9324459-B262-49BA-AF23-AF2E029EA6EF}" srcOrd="0" destOrd="0" presId="urn:microsoft.com/office/officeart/2018/2/layout/IconVerticalSolidList"/>
    <dgm:cxn modelId="{FA06E6FA-4357-4373-93CF-E662166AB35F}" type="presOf" srcId="{FF98A85B-9E84-4388-A034-2ADB01A99F03}" destId="{418B55E0-E8E9-4419-8773-8FA2A63E60DC}" srcOrd="0" destOrd="0" presId="urn:microsoft.com/office/officeart/2018/2/layout/IconVerticalSolidList"/>
    <dgm:cxn modelId="{0E32B2C6-34FC-4F02-92FB-59B58C10E465}" type="presParOf" srcId="{418B55E0-E8E9-4419-8773-8FA2A63E60DC}" destId="{9BDCBC96-3F0A-47A0-9B48-805B09F1F7C4}" srcOrd="0" destOrd="0" presId="urn:microsoft.com/office/officeart/2018/2/layout/IconVerticalSolidList"/>
    <dgm:cxn modelId="{99EB8944-F5A4-427D-B5F3-6519654153F2}" type="presParOf" srcId="{9BDCBC96-3F0A-47A0-9B48-805B09F1F7C4}" destId="{995704FE-965B-4AFC-9CCF-AA79EA326731}" srcOrd="0" destOrd="0" presId="urn:microsoft.com/office/officeart/2018/2/layout/IconVerticalSolidList"/>
    <dgm:cxn modelId="{F1ACEC03-E11E-49E2-A168-4841DB0DF984}" type="presParOf" srcId="{9BDCBC96-3F0A-47A0-9B48-805B09F1F7C4}" destId="{A7E58452-29E6-43EC-920E-7BCBF3F84969}" srcOrd="1" destOrd="0" presId="urn:microsoft.com/office/officeart/2018/2/layout/IconVerticalSolidList"/>
    <dgm:cxn modelId="{9DBE9C6F-8D98-42B7-8C82-8AD6F64A1671}" type="presParOf" srcId="{9BDCBC96-3F0A-47A0-9B48-805B09F1F7C4}" destId="{471BBE21-2289-4AD9-9B29-696AC6D320A7}" srcOrd="2" destOrd="0" presId="urn:microsoft.com/office/officeart/2018/2/layout/IconVerticalSolidList"/>
    <dgm:cxn modelId="{CE31CBD5-009A-41B6-844D-FEDC1D2B6E1D}" type="presParOf" srcId="{9BDCBC96-3F0A-47A0-9B48-805B09F1F7C4}" destId="{A32E61F0-5838-42C2-97E9-40918BB3FD1F}" srcOrd="3" destOrd="0" presId="urn:microsoft.com/office/officeart/2018/2/layout/IconVerticalSolidList"/>
    <dgm:cxn modelId="{1D1E486D-4841-4482-9783-3EA9FC9154D5}" type="presParOf" srcId="{418B55E0-E8E9-4419-8773-8FA2A63E60DC}" destId="{FC55F6C8-FC5C-48B3-B64A-DBE63FB9B879}" srcOrd="1" destOrd="0" presId="urn:microsoft.com/office/officeart/2018/2/layout/IconVerticalSolidList"/>
    <dgm:cxn modelId="{118F9D41-C765-437F-8748-AF6452F6D5E4}" type="presParOf" srcId="{418B55E0-E8E9-4419-8773-8FA2A63E60DC}" destId="{8C34123A-69DC-47AF-9B32-27CDDAB6B846}" srcOrd="2" destOrd="0" presId="urn:microsoft.com/office/officeart/2018/2/layout/IconVerticalSolidList"/>
    <dgm:cxn modelId="{50890F7B-A1FD-4936-A14E-B5BDD07F43E4}" type="presParOf" srcId="{8C34123A-69DC-47AF-9B32-27CDDAB6B846}" destId="{85344CFA-120B-4F3D-8F02-42B1FA51E167}" srcOrd="0" destOrd="0" presId="urn:microsoft.com/office/officeart/2018/2/layout/IconVerticalSolidList"/>
    <dgm:cxn modelId="{39565C76-5017-4C3E-B836-414E77DCD500}" type="presParOf" srcId="{8C34123A-69DC-47AF-9B32-27CDDAB6B846}" destId="{E1D2B7F9-C702-4B95-BDA4-113E0AFA241F}" srcOrd="1" destOrd="0" presId="urn:microsoft.com/office/officeart/2018/2/layout/IconVerticalSolidList"/>
    <dgm:cxn modelId="{4356CDC4-0D34-4957-AD4D-0EAE51BDD629}" type="presParOf" srcId="{8C34123A-69DC-47AF-9B32-27CDDAB6B846}" destId="{74221337-957E-43AE-AF3E-B8366A4C6352}" srcOrd="2" destOrd="0" presId="urn:microsoft.com/office/officeart/2018/2/layout/IconVerticalSolidList"/>
    <dgm:cxn modelId="{4C13A174-D8B4-421E-B56A-7B24BDA172C7}" type="presParOf" srcId="{8C34123A-69DC-47AF-9B32-27CDDAB6B846}" destId="{8ECB8D45-E39F-4420-ABAF-F180A5A98245}" srcOrd="3" destOrd="0" presId="urn:microsoft.com/office/officeart/2018/2/layout/IconVerticalSolidList"/>
    <dgm:cxn modelId="{C190B312-F121-44BD-97FD-14E823B91250}" type="presParOf" srcId="{418B55E0-E8E9-4419-8773-8FA2A63E60DC}" destId="{183BDF20-81F3-4B17-9F31-5007743FB395}" srcOrd="3" destOrd="0" presId="urn:microsoft.com/office/officeart/2018/2/layout/IconVerticalSolidList"/>
    <dgm:cxn modelId="{29824CBC-B0D0-4A1A-B78E-E62B1DDE4C9F}" type="presParOf" srcId="{418B55E0-E8E9-4419-8773-8FA2A63E60DC}" destId="{8E8AD259-D5F8-497E-B540-867DA6958494}" srcOrd="4" destOrd="0" presId="urn:microsoft.com/office/officeart/2018/2/layout/IconVerticalSolidList"/>
    <dgm:cxn modelId="{8E6979FB-CE83-4051-9BBB-B3D82769F59B}" type="presParOf" srcId="{8E8AD259-D5F8-497E-B540-867DA6958494}" destId="{0F28BAF4-EFDE-4DA5-93F7-B3D19786195F}" srcOrd="0" destOrd="0" presId="urn:microsoft.com/office/officeart/2018/2/layout/IconVerticalSolidList"/>
    <dgm:cxn modelId="{0430A87A-7129-464D-923C-0B5142A96A2C}" type="presParOf" srcId="{8E8AD259-D5F8-497E-B540-867DA6958494}" destId="{D3FC67C1-2671-4E8B-B888-52393B89A720}" srcOrd="1" destOrd="0" presId="urn:microsoft.com/office/officeart/2018/2/layout/IconVerticalSolidList"/>
    <dgm:cxn modelId="{D5DBC65F-7100-42D5-8324-A04CB8E63028}" type="presParOf" srcId="{8E8AD259-D5F8-497E-B540-867DA6958494}" destId="{8D2D0F96-B3D0-45FF-AE2B-88C8008CE991}" srcOrd="2" destOrd="0" presId="urn:microsoft.com/office/officeart/2018/2/layout/IconVerticalSolidList"/>
    <dgm:cxn modelId="{D8BE04E0-2D5A-4011-9A82-F4184B60D80B}" type="presParOf" srcId="{8E8AD259-D5F8-497E-B540-867DA6958494}" destId="{D9324459-B262-49BA-AF23-AF2E029EA6EF}" srcOrd="3" destOrd="0" presId="urn:microsoft.com/office/officeart/2018/2/layout/IconVerticalSolidList"/>
    <dgm:cxn modelId="{755BA971-5313-4622-8A0C-CD64E115574B}" type="presParOf" srcId="{418B55E0-E8E9-4419-8773-8FA2A63E60DC}" destId="{71E0C58D-C77C-4393-9461-9F713B88CF54}" srcOrd="5" destOrd="0" presId="urn:microsoft.com/office/officeart/2018/2/layout/IconVerticalSolidList"/>
    <dgm:cxn modelId="{F53B9E45-E5FC-4DEE-B9BB-27DE3BB88968}" type="presParOf" srcId="{418B55E0-E8E9-4419-8773-8FA2A63E60DC}" destId="{ED1E7D88-41E3-4EEF-91D8-D3FAAD89FA16}" srcOrd="6" destOrd="0" presId="urn:microsoft.com/office/officeart/2018/2/layout/IconVerticalSolidList"/>
    <dgm:cxn modelId="{5016DEB1-C858-40D1-8017-6E028956655A}" type="presParOf" srcId="{ED1E7D88-41E3-4EEF-91D8-D3FAAD89FA16}" destId="{3753ED9B-10BF-4225-9669-F1C1168F9A08}" srcOrd="0" destOrd="0" presId="urn:microsoft.com/office/officeart/2018/2/layout/IconVerticalSolidList"/>
    <dgm:cxn modelId="{72F29F05-23E7-4795-B504-3842303A4736}" type="presParOf" srcId="{ED1E7D88-41E3-4EEF-91D8-D3FAAD89FA16}" destId="{701AEE8B-6286-4074-8B92-6A5193A12B69}" srcOrd="1" destOrd="0" presId="urn:microsoft.com/office/officeart/2018/2/layout/IconVerticalSolidList"/>
    <dgm:cxn modelId="{8BA00E4E-B0F5-45B1-BC36-C2DCB51899E6}" type="presParOf" srcId="{ED1E7D88-41E3-4EEF-91D8-D3FAAD89FA16}" destId="{3292A4B2-963C-4D61-9644-287F4830D845}" srcOrd="2" destOrd="0" presId="urn:microsoft.com/office/officeart/2018/2/layout/IconVerticalSolidList"/>
    <dgm:cxn modelId="{B0D5AAF7-7F90-4D81-A362-A0E4377DC9A8}" type="presParOf" srcId="{ED1E7D88-41E3-4EEF-91D8-D3FAAD89FA16}" destId="{40E51979-9B3F-4F65-AA1B-A620F11747F9}" srcOrd="3" destOrd="0" presId="urn:microsoft.com/office/officeart/2018/2/layout/IconVerticalSolidList"/>
    <dgm:cxn modelId="{95F1607B-A0C0-4567-80E3-094EB40FA415}" type="presParOf" srcId="{418B55E0-E8E9-4419-8773-8FA2A63E60DC}" destId="{1107754C-1D81-44C7-BAF6-D3279D0A0373}" srcOrd="7" destOrd="0" presId="urn:microsoft.com/office/officeart/2018/2/layout/IconVerticalSolidList"/>
    <dgm:cxn modelId="{D2AEBA06-C50E-47F8-8DBB-657D22277F92}" type="presParOf" srcId="{418B55E0-E8E9-4419-8773-8FA2A63E60DC}" destId="{F603D47B-96FD-43A6-892F-AE4DB245AA64}" srcOrd="8" destOrd="0" presId="urn:microsoft.com/office/officeart/2018/2/layout/IconVerticalSolidList"/>
    <dgm:cxn modelId="{00AA08E2-9B40-4461-BCC1-F12C4FC8B641}" type="presParOf" srcId="{F603D47B-96FD-43A6-892F-AE4DB245AA64}" destId="{0EB584D1-8660-4253-95FC-AAC524757E88}" srcOrd="0" destOrd="0" presId="urn:microsoft.com/office/officeart/2018/2/layout/IconVerticalSolidList"/>
    <dgm:cxn modelId="{E8A4E639-0660-49D6-80AA-2F291DAC282A}" type="presParOf" srcId="{F603D47B-96FD-43A6-892F-AE4DB245AA64}" destId="{F078B100-8813-4589-B231-E29A2791560F}" srcOrd="1" destOrd="0" presId="urn:microsoft.com/office/officeart/2018/2/layout/IconVerticalSolidList"/>
    <dgm:cxn modelId="{A7DB0421-55FA-4981-B52C-B29C4980A68E}" type="presParOf" srcId="{F603D47B-96FD-43A6-892F-AE4DB245AA64}" destId="{3F338FA9-D1D8-4B47-96FB-94F1299C51E8}" srcOrd="2" destOrd="0" presId="urn:microsoft.com/office/officeart/2018/2/layout/IconVerticalSolidList"/>
    <dgm:cxn modelId="{BAB40AE6-B234-4AC0-BC40-3CF8B328A33B}" type="presParOf" srcId="{F603D47B-96FD-43A6-892F-AE4DB245AA64}" destId="{2EC99AB1-A89F-4FD7-B541-2936F52AE636}" srcOrd="3" destOrd="0" presId="urn:microsoft.com/office/officeart/2018/2/layout/IconVerticalSolidList"/>
  </dgm:cxnLst>
  <dgm:bg>
    <a:solidFill>
      <a:schemeClr val="accent3">
        <a:lumMod val="20000"/>
        <a:lumOff val="80000"/>
      </a:schemeClr>
    </a:solidFill>
    <a:effectLst>
      <a:softEdge rad="127000"/>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35E88F-8F18-47E7-AB5C-A07F6E5E2625}" type="doc">
      <dgm:prSet loTypeId="urn:microsoft.com/office/officeart/2005/8/layout/hProcess7" loCatId="process" qsTypeId="urn:microsoft.com/office/officeart/2005/8/quickstyle/simple1" qsCatId="simple" csTypeId="urn:microsoft.com/office/officeart/2005/8/colors/accent3_4" csCatId="accent3" phldr="1"/>
      <dgm:spPr/>
      <dgm:t>
        <a:bodyPr/>
        <a:lstStyle/>
        <a:p>
          <a:endParaRPr lang="en-US"/>
        </a:p>
      </dgm:t>
    </dgm:pt>
    <dgm:pt modelId="{2C8160BD-33FB-42C1-AE24-DD854A4AAF9B}">
      <dgm:prSet phldrT="[Text]"/>
      <dgm:spPr>
        <a:solidFill>
          <a:schemeClr val="accent6">
            <a:lumMod val="40000"/>
            <a:lumOff val="60000"/>
          </a:schemeClr>
        </a:solidFill>
      </dgm:spPr>
      <dgm:t>
        <a:bodyPr/>
        <a:lstStyle/>
        <a:p>
          <a:r>
            <a:rPr lang="en-US" dirty="0">
              <a:solidFill>
                <a:schemeClr val="tx1">
                  <a:lumMod val="85000"/>
                  <a:lumOff val="15000"/>
                </a:schemeClr>
              </a:solidFill>
            </a:rPr>
            <a:t>Jan ‘20</a:t>
          </a:r>
        </a:p>
      </dgm:t>
    </dgm:pt>
    <dgm:pt modelId="{F0BB05D4-D940-4A36-943A-7C94D2EC4537}" type="parTrans" cxnId="{DA8DD36D-B720-4145-A91B-D999686312A2}">
      <dgm:prSet/>
      <dgm:spPr/>
      <dgm:t>
        <a:bodyPr/>
        <a:lstStyle/>
        <a:p>
          <a:endParaRPr lang="en-US"/>
        </a:p>
      </dgm:t>
    </dgm:pt>
    <dgm:pt modelId="{DABD62A7-89D6-4409-9F59-5C62E251B8BB}" type="sibTrans" cxnId="{DA8DD36D-B720-4145-A91B-D999686312A2}">
      <dgm:prSet/>
      <dgm:spPr/>
      <dgm:t>
        <a:bodyPr/>
        <a:lstStyle/>
        <a:p>
          <a:endParaRPr lang="en-US"/>
        </a:p>
      </dgm:t>
    </dgm:pt>
    <dgm:pt modelId="{3789999F-B9E0-41C3-B39A-897B1A1F391D}">
      <dgm:prSet phldrT="[Text]"/>
      <dgm:spPr/>
      <dgm:t>
        <a:bodyPr/>
        <a:lstStyle/>
        <a:p>
          <a:r>
            <a:rPr lang="en-US" dirty="0">
              <a:solidFill>
                <a:srgbClr val="00B050"/>
              </a:solidFill>
            </a:rPr>
            <a:t>Asset Owner Meeting</a:t>
          </a:r>
        </a:p>
      </dgm:t>
    </dgm:pt>
    <dgm:pt modelId="{3556938D-3268-494D-9059-653014759F4A}" type="parTrans" cxnId="{58916197-1625-4AF2-B714-0E4D66511BC9}">
      <dgm:prSet/>
      <dgm:spPr/>
      <dgm:t>
        <a:bodyPr/>
        <a:lstStyle/>
        <a:p>
          <a:endParaRPr lang="en-US"/>
        </a:p>
      </dgm:t>
    </dgm:pt>
    <dgm:pt modelId="{BB7C1647-1AC7-4651-8490-6EE6E6631C74}" type="sibTrans" cxnId="{58916197-1625-4AF2-B714-0E4D66511BC9}">
      <dgm:prSet/>
      <dgm:spPr/>
      <dgm:t>
        <a:bodyPr/>
        <a:lstStyle/>
        <a:p>
          <a:endParaRPr lang="en-US"/>
        </a:p>
      </dgm:t>
    </dgm:pt>
    <dgm:pt modelId="{0836C3C0-54CB-4C39-B234-B6E6C88CB01D}">
      <dgm:prSet phldrT="[Text]"/>
      <dgm:spPr/>
      <dgm:t>
        <a:bodyPr/>
        <a:lstStyle/>
        <a:p>
          <a:r>
            <a:rPr lang="en-US" dirty="0">
              <a:solidFill>
                <a:schemeClr val="tx1">
                  <a:lumMod val="85000"/>
                  <a:lumOff val="15000"/>
                </a:schemeClr>
              </a:solidFill>
            </a:rPr>
            <a:t>Feb ‘20</a:t>
          </a:r>
        </a:p>
      </dgm:t>
    </dgm:pt>
    <dgm:pt modelId="{CCEFD3F5-FBFA-4952-9486-7E5DAF280319}" type="parTrans" cxnId="{5F85E991-D8CA-4D12-A377-D08D9C270FFC}">
      <dgm:prSet/>
      <dgm:spPr/>
      <dgm:t>
        <a:bodyPr/>
        <a:lstStyle/>
        <a:p>
          <a:endParaRPr lang="en-US"/>
        </a:p>
      </dgm:t>
    </dgm:pt>
    <dgm:pt modelId="{3110177F-99B6-4AD2-9FFB-003A1DD8FB3C}" type="sibTrans" cxnId="{5F85E991-D8CA-4D12-A377-D08D9C270FFC}">
      <dgm:prSet/>
      <dgm:spPr/>
      <dgm:t>
        <a:bodyPr/>
        <a:lstStyle/>
        <a:p>
          <a:endParaRPr lang="en-US"/>
        </a:p>
      </dgm:t>
    </dgm:pt>
    <dgm:pt modelId="{16101572-558A-4F0C-8ACC-69E5A1FF5D0A}">
      <dgm:prSet phldrT="[Text]"/>
      <dgm:spPr/>
      <dgm:t>
        <a:bodyPr/>
        <a:lstStyle/>
        <a:p>
          <a:r>
            <a:rPr lang="en-US" dirty="0">
              <a:solidFill>
                <a:schemeClr val="accent2">
                  <a:lumMod val="50000"/>
                </a:schemeClr>
              </a:solidFill>
              <a:effectLst/>
            </a:rPr>
            <a:t>Certification body designated</a:t>
          </a:r>
        </a:p>
        <a:p>
          <a:endParaRPr lang="en-US" dirty="0">
            <a:solidFill>
              <a:schemeClr val="accent2">
                <a:lumMod val="50000"/>
              </a:schemeClr>
            </a:solidFill>
            <a:effectLst/>
          </a:endParaRPr>
        </a:p>
        <a:p>
          <a:r>
            <a:rPr lang="en-US" dirty="0">
              <a:solidFill>
                <a:schemeClr val="accent2">
                  <a:lumMod val="50000"/>
                </a:schemeClr>
              </a:solidFill>
              <a:effectLst/>
            </a:rPr>
            <a:t>Funding documents drafted </a:t>
          </a:r>
        </a:p>
      </dgm:t>
    </dgm:pt>
    <dgm:pt modelId="{F256E0CD-8F41-40FC-977C-E6FE200F8824}" type="parTrans" cxnId="{C2F7EC74-5DDE-475F-BB84-FFCBAE84CD78}">
      <dgm:prSet/>
      <dgm:spPr/>
      <dgm:t>
        <a:bodyPr/>
        <a:lstStyle/>
        <a:p>
          <a:endParaRPr lang="en-US"/>
        </a:p>
      </dgm:t>
    </dgm:pt>
    <dgm:pt modelId="{270C1A00-B1D3-482A-82CF-08F7A754E98A}" type="sibTrans" cxnId="{C2F7EC74-5DDE-475F-BB84-FFCBAE84CD78}">
      <dgm:prSet/>
      <dgm:spPr/>
      <dgm:t>
        <a:bodyPr/>
        <a:lstStyle/>
        <a:p>
          <a:endParaRPr lang="en-US"/>
        </a:p>
      </dgm:t>
    </dgm:pt>
    <dgm:pt modelId="{A149589B-4BEF-4BD8-95D2-7BF38D930D38}">
      <dgm:prSet phldrT="[Text]"/>
      <dgm:spPr>
        <a:solidFill>
          <a:schemeClr val="accent2">
            <a:lumMod val="40000"/>
            <a:lumOff val="60000"/>
          </a:schemeClr>
        </a:solidFill>
      </dgm:spPr>
      <dgm:t>
        <a:bodyPr/>
        <a:lstStyle/>
        <a:p>
          <a:r>
            <a:rPr lang="en-US" dirty="0">
              <a:solidFill>
                <a:schemeClr val="tx1">
                  <a:lumMod val="85000"/>
                  <a:lumOff val="15000"/>
                </a:schemeClr>
              </a:solidFill>
            </a:rPr>
            <a:t>Apr ‘20</a:t>
          </a:r>
        </a:p>
      </dgm:t>
    </dgm:pt>
    <dgm:pt modelId="{4D8DBDE6-2773-4869-A15F-2A09F46D61C3}" type="parTrans" cxnId="{6824C099-B77E-4AAE-B8DA-D9F932F051BE}">
      <dgm:prSet/>
      <dgm:spPr/>
      <dgm:t>
        <a:bodyPr/>
        <a:lstStyle/>
        <a:p>
          <a:endParaRPr lang="en-US"/>
        </a:p>
      </dgm:t>
    </dgm:pt>
    <dgm:pt modelId="{B1F86BB5-915A-457A-9D17-FDB59D2FFB45}" type="sibTrans" cxnId="{6824C099-B77E-4AAE-B8DA-D9F932F051BE}">
      <dgm:prSet/>
      <dgm:spPr/>
      <dgm:t>
        <a:bodyPr/>
        <a:lstStyle/>
        <a:p>
          <a:endParaRPr lang="en-US"/>
        </a:p>
      </dgm:t>
    </dgm:pt>
    <dgm:pt modelId="{44EA09C4-C2F9-4048-A53D-24461A863BC0}">
      <dgm:prSet phldrT="[Text]"/>
      <dgm:spPr/>
      <dgm:t>
        <a:bodyPr/>
        <a:lstStyle/>
        <a:p>
          <a:r>
            <a:rPr lang="en-US" dirty="0">
              <a:solidFill>
                <a:srgbClr val="0070C0"/>
              </a:solidFill>
            </a:rPr>
            <a:t>Update to ICS JWG</a:t>
          </a:r>
          <a:r>
            <a:rPr lang="en-US" dirty="0"/>
            <a:t>		</a:t>
          </a:r>
        </a:p>
        <a:p>
          <a:r>
            <a:rPr lang="en-US" dirty="0">
              <a:solidFill>
                <a:srgbClr val="0070C0"/>
              </a:solidFill>
            </a:rPr>
            <a:t>Initiate body</a:t>
          </a:r>
          <a:r>
            <a:rPr lang="en-US" dirty="0"/>
            <a:t>				</a:t>
          </a:r>
        </a:p>
      </dgm:t>
    </dgm:pt>
    <dgm:pt modelId="{CB609ECF-B523-4F81-AA31-81931A42CDE8}" type="parTrans" cxnId="{F42989EE-760B-4814-9D43-F8DBDDB8E37E}">
      <dgm:prSet/>
      <dgm:spPr/>
      <dgm:t>
        <a:bodyPr/>
        <a:lstStyle/>
        <a:p>
          <a:endParaRPr lang="en-US"/>
        </a:p>
      </dgm:t>
    </dgm:pt>
    <dgm:pt modelId="{BBD54E0A-7BC8-428E-AB4E-F826772F2C4B}" type="sibTrans" cxnId="{F42989EE-760B-4814-9D43-F8DBDDB8E37E}">
      <dgm:prSet/>
      <dgm:spPr/>
      <dgm:t>
        <a:bodyPr/>
        <a:lstStyle/>
        <a:p>
          <a:endParaRPr lang="en-US"/>
        </a:p>
      </dgm:t>
    </dgm:pt>
    <dgm:pt modelId="{A5676337-1550-44A7-989D-1F2727EAD293}" type="pres">
      <dgm:prSet presAssocID="{5D35E88F-8F18-47E7-AB5C-A07F6E5E2625}" presName="Name0" presStyleCnt="0">
        <dgm:presLayoutVars>
          <dgm:dir/>
          <dgm:animLvl val="lvl"/>
          <dgm:resizeHandles val="exact"/>
        </dgm:presLayoutVars>
      </dgm:prSet>
      <dgm:spPr/>
    </dgm:pt>
    <dgm:pt modelId="{F6A58262-058D-42BE-BE27-6A324F495C99}" type="pres">
      <dgm:prSet presAssocID="{2C8160BD-33FB-42C1-AE24-DD854A4AAF9B}" presName="compositeNode" presStyleCnt="0">
        <dgm:presLayoutVars>
          <dgm:bulletEnabled val="1"/>
        </dgm:presLayoutVars>
      </dgm:prSet>
      <dgm:spPr/>
    </dgm:pt>
    <dgm:pt modelId="{C8D74974-4B67-4C92-A82C-F86365FC2845}" type="pres">
      <dgm:prSet presAssocID="{2C8160BD-33FB-42C1-AE24-DD854A4AAF9B}" presName="bgRect" presStyleLbl="node1" presStyleIdx="0" presStyleCnt="3"/>
      <dgm:spPr/>
    </dgm:pt>
    <dgm:pt modelId="{925B12A3-5B95-4B1B-A080-0F6C5C051A71}" type="pres">
      <dgm:prSet presAssocID="{2C8160BD-33FB-42C1-AE24-DD854A4AAF9B}" presName="parentNode" presStyleLbl="node1" presStyleIdx="0" presStyleCnt="3">
        <dgm:presLayoutVars>
          <dgm:chMax val="0"/>
          <dgm:bulletEnabled val="1"/>
        </dgm:presLayoutVars>
      </dgm:prSet>
      <dgm:spPr/>
    </dgm:pt>
    <dgm:pt modelId="{6DEA6F6F-63D7-4B2E-B939-64E04360C51B}" type="pres">
      <dgm:prSet presAssocID="{2C8160BD-33FB-42C1-AE24-DD854A4AAF9B}" presName="childNode" presStyleLbl="node1" presStyleIdx="0" presStyleCnt="3">
        <dgm:presLayoutVars>
          <dgm:bulletEnabled val="1"/>
        </dgm:presLayoutVars>
      </dgm:prSet>
      <dgm:spPr/>
    </dgm:pt>
    <dgm:pt modelId="{3883968B-A22B-4732-ADAC-B7488F73E547}" type="pres">
      <dgm:prSet presAssocID="{DABD62A7-89D6-4409-9F59-5C62E251B8BB}" presName="hSp" presStyleCnt="0"/>
      <dgm:spPr/>
    </dgm:pt>
    <dgm:pt modelId="{803D3F07-40EB-48CE-A017-7CF6EBDA3E58}" type="pres">
      <dgm:prSet presAssocID="{DABD62A7-89D6-4409-9F59-5C62E251B8BB}" presName="vProcSp" presStyleCnt="0"/>
      <dgm:spPr/>
    </dgm:pt>
    <dgm:pt modelId="{F755EA6C-35E5-480D-A8ED-4DE23F97626E}" type="pres">
      <dgm:prSet presAssocID="{DABD62A7-89D6-4409-9F59-5C62E251B8BB}" presName="vSp1" presStyleCnt="0"/>
      <dgm:spPr/>
    </dgm:pt>
    <dgm:pt modelId="{5EC88A42-FC7F-435A-BB6D-3FAFEF1803F4}" type="pres">
      <dgm:prSet presAssocID="{DABD62A7-89D6-4409-9F59-5C62E251B8BB}" presName="simulatedConn" presStyleLbl="solidFgAcc1" presStyleIdx="0" presStyleCnt="2"/>
      <dgm:spPr/>
    </dgm:pt>
    <dgm:pt modelId="{C8298271-675D-4FB4-9F23-2AE07F0B0E1F}" type="pres">
      <dgm:prSet presAssocID="{DABD62A7-89D6-4409-9F59-5C62E251B8BB}" presName="vSp2" presStyleCnt="0"/>
      <dgm:spPr/>
    </dgm:pt>
    <dgm:pt modelId="{24418912-D251-4372-90CC-C84CECEAFA40}" type="pres">
      <dgm:prSet presAssocID="{DABD62A7-89D6-4409-9F59-5C62E251B8BB}" presName="sibTrans" presStyleCnt="0"/>
      <dgm:spPr/>
    </dgm:pt>
    <dgm:pt modelId="{07514C1E-B98B-42AC-B7DE-D13345A70B8B}" type="pres">
      <dgm:prSet presAssocID="{0836C3C0-54CB-4C39-B234-B6E6C88CB01D}" presName="compositeNode" presStyleCnt="0">
        <dgm:presLayoutVars>
          <dgm:bulletEnabled val="1"/>
        </dgm:presLayoutVars>
      </dgm:prSet>
      <dgm:spPr/>
    </dgm:pt>
    <dgm:pt modelId="{EA4383A1-8488-411A-B093-B8086559E4A0}" type="pres">
      <dgm:prSet presAssocID="{0836C3C0-54CB-4C39-B234-B6E6C88CB01D}" presName="bgRect" presStyleLbl="node1" presStyleIdx="1" presStyleCnt="3"/>
      <dgm:spPr/>
    </dgm:pt>
    <dgm:pt modelId="{B23A66E3-6C3C-4E49-B4C4-1CD45F7D57BA}" type="pres">
      <dgm:prSet presAssocID="{0836C3C0-54CB-4C39-B234-B6E6C88CB01D}" presName="parentNode" presStyleLbl="node1" presStyleIdx="1" presStyleCnt="3">
        <dgm:presLayoutVars>
          <dgm:chMax val="0"/>
          <dgm:bulletEnabled val="1"/>
        </dgm:presLayoutVars>
      </dgm:prSet>
      <dgm:spPr/>
    </dgm:pt>
    <dgm:pt modelId="{51814E7C-D37B-4B60-83FA-69D67128EEEE}" type="pres">
      <dgm:prSet presAssocID="{0836C3C0-54CB-4C39-B234-B6E6C88CB01D}" presName="childNode" presStyleLbl="node1" presStyleIdx="1" presStyleCnt="3">
        <dgm:presLayoutVars>
          <dgm:bulletEnabled val="1"/>
        </dgm:presLayoutVars>
      </dgm:prSet>
      <dgm:spPr/>
    </dgm:pt>
    <dgm:pt modelId="{FCC0450A-2090-41FF-A533-26503C62721C}" type="pres">
      <dgm:prSet presAssocID="{3110177F-99B6-4AD2-9FFB-003A1DD8FB3C}" presName="hSp" presStyleCnt="0"/>
      <dgm:spPr/>
    </dgm:pt>
    <dgm:pt modelId="{B46CFDF1-036D-4915-BC1C-38321E43FA2B}" type="pres">
      <dgm:prSet presAssocID="{3110177F-99B6-4AD2-9FFB-003A1DD8FB3C}" presName="vProcSp" presStyleCnt="0"/>
      <dgm:spPr/>
    </dgm:pt>
    <dgm:pt modelId="{3429A3DA-6670-4354-BB55-91812C3DAA0F}" type="pres">
      <dgm:prSet presAssocID="{3110177F-99B6-4AD2-9FFB-003A1DD8FB3C}" presName="vSp1" presStyleCnt="0"/>
      <dgm:spPr/>
    </dgm:pt>
    <dgm:pt modelId="{CC1399E4-D69B-4C23-9097-CE89CB92370C}" type="pres">
      <dgm:prSet presAssocID="{3110177F-99B6-4AD2-9FFB-003A1DD8FB3C}" presName="simulatedConn" presStyleLbl="solidFgAcc1" presStyleIdx="1" presStyleCnt="2"/>
      <dgm:spPr/>
    </dgm:pt>
    <dgm:pt modelId="{8B36B9C8-D32B-4225-852C-6F5A80544260}" type="pres">
      <dgm:prSet presAssocID="{3110177F-99B6-4AD2-9FFB-003A1DD8FB3C}" presName="vSp2" presStyleCnt="0"/>
      <dgm:spPr/>
    </dgm:pt>
    <dgm:pt modelId="{C102D5D8-A8C2-4C79-9E6A-C3A1FA5883D8}" type="pres">
      <dgm:prSet presAssocID="{3110177F-99B6-4AD2-9FFB-003A1DD8FB3C}" presName="sibTrans" presStyleCnt="0"/>
      <dgm:spPr/>
    </dgm:pt>
    <dgm:pt modelId="{FA7C6DA2-6DE7-4170-8336-04AF1BD7EF63}" type="pres">
      <dgm:prSet presAssocID="{A149589B-4BEF-4BD8-95D2-7BF38D930D38}" presName="compositeNode" presStyleCnt="0">
        <dgm:presLayoutVars>
          <dgm:bulletEnabled val="1"/>
        </dgm:presLayoutVars>
      </dgm:prSet>
      <dgm:spPr/>
    </dgm:pt>
    <dgm:pt modelId="{35315E28-DD43-46DD-9236-4F16B6545769}" type="pres">
      <dgm:prSet presAssocID="{A149589B-4BEF-4BD8-95D2-7BF38D930D38}" presName="bgRect" presStyleLbl="node1" presStyleIdx="2" presStyleCnt="3"/>
      <dgm:spPr/>
    </dgm:pt>
    <dgm:pt modelId="{C2D6EF4B-7CFD-40D2-9515-BABAF1DA7E42}" type="pres">
      <dgm:prSet presAssocID="{A149589B-4BEF-4BD8-95D2-7BF38D930D38}" presName="parentNode" presStyleLbl="node1" presStyleIdx="2" presStyleCnt="3">
        <dgm:presLayoutVars>
          <dgm:chMax val="0"/>
          <dgm:bulletEnabled val="1"/>
        </dgm:presLayoutVars>
      </dgm:prSet>
      <dgm:spPr/>
    </dgm:pt>
    <dgm:pt modelId="{CC593C1A-D3B6-41F7-AC5E-8085BB1EC8A8}" type="pres">
      <dgm:prSet presAssocID="{A149589B-4BEF-4BD8-95D2-7BF38D930D38}" presName="childNode" presStyleLbl="node1" presStyleIdx="2" presStyleCnt="3">
        <dgm:presLayoutVars>
          <dgm:bulletEnabled val="1"/>
        </dgm:presLayoutVars>
      </dgm:prSet>
      <dgm:spPr/>
    </dgm:pt>
  </dgm:ptLst>
  <dgm:cxnLst>
    <dgm:cxn modelId="{4F62A60D-0052-44DC-9AB4-C2ED09A0057A}" type="presOf" srcId="{A149589B-4BEF-4BD8-95D2-7BF38D930D38}" destId="{35315E28-DD43-46DD-9236-4F16B6545769}" srcOrd="0" destOrd="0" presId="urn:microsoft.com/office/officeart/2005/8/layout/hProcess7"/>
    <dgm:cxn modelId="{842DF222-3E02-4027-9F16-5A409DE4150E}" type="presOf" srcId="{2C8160BD-33FB-42C1-AE24-DD854A4AAF9B}" destId="{925B12A3-5B95-4B1B-A080-0F6C5C051A71}" srcOrd="1" destOrd="0" presId="urn:microsoft.com/office/officeart/2005/8/layout/hProcess7"/>
    <dgm:cxn modelId="{39E8142A-3C72-464C-9A16-91991FD65757}" type="presOf" srcId="{0836C3C0-54CB-4C39-B234-B6E6C88CB01D}" destId="{EA4383A1-8488-411A-B093-B8086559E4A0}" srcOrd="0" destOrd="0" presId="urn:microsoft.com/office/officeart/2005/8/layout/hProcess7"/>
    <dgm:cxn modelId="{B9BB996C-A165-4CD2-8215-1829B0C20A29}" type="presOf" srcId="{0836C3C0-54CB-4C39-B234-B6E6C88CB01D}" destId="{B23A66E3-6C3C-4E49-B4C4-1CD45F7D57BA}" srcOrd="1" destOrd="0" presId="urn:microsoft.com/office/officeart/2005/8/layout/hProcess7"/>
    <dgm:cxn modelId="{2A235A6D-E102-444F-A342-60812200C0AB}" type="presOf" srcId="{44EA09C4-C2F9-4048-A53D-24461A863BC0}" destId="{CC593C1A-D3B6-41F7-AC5E-8085BB1EC8A8}" srcOrd="0" destOrd="0" presId="urn:microsoft.com/office/officeart/2005/8/layout/hProcess7"/>
    <dgm:cxn modelId="{DA8DD36D-B720-4145-A91B-D999686312A2}" srcId="{5D35E88F-8F18-47E7-AB5C-A07F6E5E2625}" destId="{2C8160BD-33FB-42C1-AE24-DD854A4AAF9B}" srcOrd="0" destOrd="0" parTransId="{F0BB05D4-D940-4A36-943A-7C94D2EC4537}" sibTransId="{DABD62A7-89D6-4409-9F59-5C62E251B8BB}"/>
    <dgm:cxn modelId="{C2F7EC74-5DDE-475F-BB84-FFCBAE84CD78}" srcId="{0836C3C0-54CB-4C39-B234-B6E6C88CB01D}" destId="{16101572-558A-4F0C-8ACC-69E5A1FF5D0A}" srcOrd="0" destOrd="0" parTransId="{F256E0CD-8F41-40FC-977C-E6FE200F8824}" sibTransId="{270C1A00-B1D3-482A-82CF-08F7A754E98A}"/>
    <dgm:cxn modelId="{4C01FF7A-9F72-4AB8-A088-407D122447A7}" type="presOf" srcId="{A149589B-4BEF-4BD8-95D2-7BF38D930D38}" destId="{C2D6EF4B-7CFD-40D2-9515-BABAF1DA7E42}" srcOrd="1" destOrd="0" presId="urn:microsoft.com/office/officeart/2005/8/layout/hProcess7"/>
    <dgm:cxn modelId="{837C208F-BFE9-41DA-8873-D1E335EF581B}" type="presOf" srcId="{16101572-558A-4F0C-8ACC-69E5A1FF5D0A}" destId="{51814E7C-D37B-4B60-83FA-69D67128EEEE}" srcOrd="0" destOrd="0" presId="urn:microsoft.com/office/officeart/2005/8/layout/hProcess7"/>
    <dgm:cxn modelId="{5F85E991-D8CA-4D12-A377-D08D9C270FFC}" srcId="{5D35E88F-8F18-47E7-AB5C-A07F6E5E2625}" destId="{0836C3C0-54CB-4C39-B234-B6E6C88CB01D}" srcOrd="1" destOrd="0" parTransId="{CCEFD3F5-FBFA-4952-9486-7E5DAF280319}" sibTransId="{3110177F-99B6-4AD2-9FFB-003A1DD8FB3C}"/>
    <dgm:cxn modelId="{58916197-1625-4AF2-B714-0E4D66511BC9}" srcId="{2C8160BD-33FB-42C1-AE24-DD854A4AAF9B}" destId="{3789999F-B9E0-41C3-B39A-897B1A1F391D}" srcOrd="0" destOrd="0" parTransId="{3556938D-3268-494D-9059-653014759F4A}" sibTransId="{BB7C1647-1AC7-4651-8490-6EE6E6631C74}"/>
    <dgm:cxn modelId="{6824C099-B77E-4AAE-B8DA-D9F932F051BE}" srcId="{5D35E88F-8F18-47E7-AB5C-A07F6E5E2625}" destId="{A149589B-4BEF-4BD8-95D2-7BF38D930D38}" srcOrd="2" destOrd="0" parTransId="{4D8DBDE6-2773-4869-A15F-2A09F46D61C3}" sibTransId="{B1F86BB5-915A-457A-9D17-FDB59D2FFB45}"/>
    <dgm:cxn modelId="{D76A8CCD-900E-4FB5-83CA-A6CE9F422780}" type="presOf" srcId="{2C8160BD-33FB-42C1-AE24-DD854A4AAF9B}" destId="{C8D74974-4B67-4C92-A82C-F86365FC2845}" srcOrd="0" destOrd="0" presId="urn:microsoft.com/office/officeart/2005/8/layout/hProcess7"/>
    <dgm:cxn modelId="{BCFE64DF-135A-4011-93EC-EC0F684D603D}" type="presOf" srcId="{3789999F-B9E0-41C3-B39A-897B1A1F391D}" destId="{6DEA6F6F-63D7-4B2E-B939-64E04360C51B}" srcOrd="0" destOrd="0" presId="urn:microsoft.com/office/officeart/2005/8/layout/hProcess7"/>
    <dgm:cxn modelId="{F42989EE-760B-4814-9D43-F8DBDDB8E37E}" srcId="{A149589B-4BEF-4BD8-95D2-7BF38D930D38}" destId="{44EA09C4-C2F9-4048-A53D-24461A863BC0}" srcOrd="0" destOrd="0" parTransId="{CB609ECF-B523-4F81-AA31-81931A42CDE8}" sibTransId="{BBD54E0A-7BC8-428E-AB4E-F826772F2C4B}"/>
    <dgm:cxn modelId="{503976F8-A41A-4600-94E3-08C6724C7998}" type="presOf" srcId="{5D35E88F-8F18-47E7-AB5C-A07F6E5E2625}" destId="{A5676337-1550-44A7-989D-1F2727EAD293}" srcOrd="0" destOrd="0" presId="urn:microsoft.com/office/officeart/2005/8/layout/hProcess7"/>
    <dgm:cxn modelId="{A91D569B-E702-4CCF-A368-33748F725735}" type="presParOf" srcId="{A5676337-1550-44A7-989D-1F2727EAD293}" destId="{F6A58262-058D-42BE-BE27-6A324F495C99}" srcOrd="0" destOrd="0" presId="urn:microsoft.com/office/officeart/2005/8/layout/hProcess7"/>
    <dgm:cxn modelId="{7E8B46E0-9A4B-46F0-BA9F-D85C8CA8658A}" type="presParOf" srcId="{F6A58262-058D-42BE-BE27-6A324F495C99}" destId="{C8D74974-4B67-4C92-A82C-F86365FC2845}" srcOrd="0" destOrd="0" presId="urn:microsoft.com/office/officeart/2005/8/layout/hProcess7"/>
    <dgm:cxn modelId="{99B74A5B-7692-4A55-BF47-964539B89670}" type="presParOf" srcId="{F6A58262-058D-42BE-BE27-6A324F495C99}" destId="{925B12A3-5B95-4B1B-A080-0F6C5C051A71}" srcOrd="1" destOrd="0" presId="urn:microsoft.com/office/officeart/2005/8/layout/hProcess7"/>
    <dgm:cxn modelId="{282A38E2-9EC7-4751-B231-251B35B29092}" type="presParOf" srcId="{F6A58262-058D-42BE-BE27-6A324F495C99}" destId="{6DEA6F6F-63D7-4B2E-B939-64E04360C51B}" srcOrd="2" destOrd="0" presId="urn:microsoft.com/office/officeart/2005/8/layout/hProcess7"/>
    <dgm:cxn modelId="{6DC4E980-6695-4375-814F-F278A1C3E49A}" type="presParOf" srcId="{A5676337-1550-44A7-989D-1F2727EAD293}" destId="{3883968B-A22B-4732-ADAC-B7488F73E547}" srcOrd="1" destOrd="0" presId="urn:microsoft.com/office/officeart/2005/8/layout/hProcess7"/>
    <dgm:cxn modelId="{AD754F9E-EBD6-447D-9637-454B3E561E8F}" type="presParOf" srcId="{A5676337-1550-44A7-989D-1F2727EAD293}" destId="{803D3F07-40EB-48CE-A017-7CF6EBDA3E58}" srcOrd="2" destOrd="0" presId="urn:microsoft.com/office/officeart/2005/8/layout/hProcess7"/>
    <dgm:cxn modelId="{918D9D3C-0EB5-49D5-BC84-1E47FAEB5579}" type="presParOf" srcId="{803D3F07-40EB-48CE-A017-7CF6EBDA3E58}" destId="{F755EA6C-35E5-480D-A8ED-4DE23F97626E}" srcOrd="0" destOrd="0" presId="urn:microsoft.com/office/officeart/2005/8/layout/hProcess7"/>
    <dgm:cxn modelId="{D9161E88-AFB0-4C6D-A380-CA2546AA1F85}" type="presParOf" srcId="{803D3F07-40EB-48CE-A017-7CF6EBDA3E58}" destId="{5EC88A42-FC7F-435A-BB6D-3FAFEF1803F4}" srcOrd="1" destOrd="0" presId="urn:microsoft.com/office/officeart/2005/8/layout/hProcess7"/>
    <dgm:cxn modelId="{7FDCD027-4B4E-4ECA-A630-ECB793D6B31D}" type="presParOf" srcId="{803D3F07-40EB-48CE-A017-7CF6EBDA3E58}" destId="{C8298271-675D-4FB4-9F23-2AE07F0B0E1F}" srcOrd="2" destOrd="0" presId="urn:microsoft.com/office/officeart/2005/8/layout/hProcess7"/>
    <dgm:cxn modelId="{B244AB95-251F-4C0D-8BB2-AC2811574EFA}" type="presParOf" srcId="{A5676337-1550-44A7-989D-1F2727EAD293}" destId="{24418912-D251-4372-90CC-C84CECEAFA40}" srcOrd="3" destOrd="0" presId="urn:microsoft.com/office/officeart/2005/8/layout/hProcess7"/>
    <dgm:cxn modelId="{7583B2CB-E169-4E74-B564-E77D0B0AD39E}" type="presParOf" srcId="{A5676337-1550-44A7-989D-1F2727EAD293}" destId="{07514C1E-B98B-42AC-B7DE-D13345A70B8B}" srcOrd="4" destOrd="0" presId="urn:microsoft.com/office/officeart/2005/8/layout/hProcess7"/>
    <dgm:cxn modelId="{17B83D51-C723-44FA-8DFE-02D69126BF4D}" type="presParOf" srcId="{07514C1E-B98B-42AC-B7DE-D13345A70B8B}" destId="{EA4383A1-8488-411A-B093-B8086559E4A0}" srcOrd="0" destOrd="0" presId="urn:microsoft.com/office/officeart/2005/8/layout/hProcess7"/>
    <dgm:cxn modelId="{3AF31E97-9CE0-4DDD-89A0-0CB43DCD6717}" type="presParOf" srcId="{07514C1E-B98B-42AC-B7DE-D13345A70B8B}" destId="{B23A66E3-6C3C-4E49-B4C4-1CD45F7D57BA}" srcOrd="1" destOrd="0" presId="urn:microsoft.com/office/officeart/2005/8/layout/hProcess7"/>
    <dgm:cxn modelId="{74D4615C-7622-4E05-8E77-1B62C3379935}" type="presParOf" srcId="{07514C1E-B98B-42AC-B7DE-D13345A70B8B}" destId="{51814E7C-D37B-4B60-83FA-69D67128EEEE}" srcOrd="2" destOrd="0" presId="urn:microsoft.com/office/officeart/2005/8/layout/hProcess7"/>
    <dgm:cxn modelId="{8C8AE326-2B0E-4261-8466-4E53F6129ED4}" type="presParOf" srcId="{A5676337-1550-44A7-989D-1F2727EAD293}" destId="{FCC0450A-2090-41FF-A533-26503C62721C}" srcOrd="5" destOrd="0" presId="urn:microsoft.com/office/officeart/2005/8/layout/hProcess7"/>
    <dgm:cxn modelId="{7327B8BC-0583-4F74-BB85-E435E678486C}" type="presParOf" srcId="{A5676337-1550-44A7-989D-1F2727EAD293}" destId="{B46CFDF1-036D-4915-BC1C-38321E43FA2B}" srcOrd="6" destOrd="0" presId="urn:microsoft.com/office/officeart/2005/8/layout/hProcess7"/>
    <dgm:cxn modelId="{C1BE46FA-7CAA-43BB-B93C-E61AAE836D8E}" type="presParOf" srcId="{B46CFDF1-036D-4915-BC1C-38321E43FA2B}" destId="{3429A3DA-6670-4354-BB55-91812C3DAA0F}" srcOrd="0" destOrd="0" presId="urn:microsoft.com/office/officeart/2005/8/layout/hProcess7"/>
    <dgm:cxn modelId="{CDC682FC-48E1-4AF5-B139-31CFEBAF53CB}" type="presParOf" srcId="{B46CFDF1-036D-4915-BC1C-38321E43FA2B}" destId="{CC1399E4-D69B-4C23-9097-CE89CB92370C}" srcOrd="1" destOrd="0" presId="urn:microsoft.com/office/officeart/2005/8/layout/hProcess7"/>
    <dgm:cxn modelId="{364E2F09-D58F-47B4-80F5-9CCAB490D099}" type="presParOf" srcId="{B46CFDF1-036D-4915-BC1C-38321E43FA2B}" destId="{8B36B9C8-D32B-4225-852C-6F5A80544260}" srcOrd="2" destOrd="0" presId="urn:microsoft.com/office/officeart/2005/8/layout/hProcess7"/>
    <dgm:cxn modelId="{C750CCCB-1A62-4E11-A07E-79CB1614801C}" type="presParOf" srcId="{A5676337-1550-44A7-989D-1F2727EAD293}" destId="{C102D5D8-A8C2-4C79-9E6A-C3A1FA5883D8}" srcOrd="7" destOrd="0" presId="urn:microsoft.com/office/officeart/2005/8/layout/hProcess7"/>
    <dgm:cxn modelId="{06313B6E-5660-4B6E-987C-1844A936881E}" type="presParOf" srcId="{A5676337-1550-44A7-989D-1F2727EAD293}" destId="{FA7C6DA2-6DE7-4170-8336-04AF1BD7EF63}" srcOrd="8" destOrd="0" presId="urn:microsoft.com/office/officeart/2005/8/layout/hProcess7"/>
    <dgm:cxn modelId="{BB8E07A4-93FC-4D1E-B621-428395083956}" type="presParOf" srcId="{FA7C6DA2-6DE7-4170-8336-04AF1BD7EF63}" destId="{35315E28-DD43-46DD-9236-4F16B6545769}" srcOrd="0" destOrd="0" presId="urn:microsoft.com/office/officeart/2005/8/layout/hProcess7"/>
    <dgm:cxn modelId="{6266C34B-66DB-469C-8E6E-FDC01B6C024B}" type="presParOf" srcId="{FA7C6DA2-6DE7-4170-8336-04AF1BD7EF63}" destId="{C2D6EF4B-7CFD-40D2-9515-BABAF1DA7E42}" srcOrd="1" destOrd="0" presId="urn:microsoft.com/office/officeart/2005/8/layout/hProcess7"/>
    <dgm:cxn modelId="{BC1ED0DB-66FB-4CD2-B193-608D46264ED5}" type="presParOf" srcId="{FA7C6DA2-6DE7-4170-8336-04AF1BD7EF63}" destId="{CC593C1A-D3B6-41F7-AC5E-8085BB1EC8A8}"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CE813-A38D-4F4D-8610-31FED4E71D0C}">
      <dsp:nvSpPr>
        <dsp:cNvPr id="0" name=""/>
        <dsp:cNvSpPr/>
      </dsp:nvSpPr>
      <dsp:spPr>
        <a:xfrm>
          <a:off x="1403433" y="278262"/>
          <a:ext cx="3596004" cy="3596004"/>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Processes</a:t>
          </a:r>
        </a:p>
      </dsp:txBody>
      <dsp:txXfrm>
        <a:off x="3298613" y="1040272"/>
        <a:ext cx="1284287" cy="1070239"/>
      </dsp:txXfrm>
    </dsp:sp>
    <dsp:sp modelId="{40097288-9727-4A25-B83D-9300181602F2}">
      <dsp:nvSpPr>
        <dsp:cNvPr id="0" name=""/>
        <dsp:cNvSpPr/>
      </dsp:nvSpPr>
      <dsp:spPr>
        <a:xfrm>
          <a:off x="1329372" y="406691"/>
          <a:ext cx="3596004" cy="3596004"/>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Technology</a:t>
          </a:r>
        </a:p>
      </dsp:txBody>
      <dsp:txXfrm>
        <a:off x="2185564" y="2739813"/>
        <a:ext cx="1926431" cy="941810"/>
      </dsp:txXfrm>
    </dsp:sp>
    <dsp:sp modelId="{AFCBCE54-A042-4DD9-B2EA-664B17C6517E}">
      <dsp:nvSpPr>
        <dsp:cNvPr id="0" name=""/>
        <dsp:cNvSpPr/>
      </dsp:nvSpPr>
      <dsp:spPr>
        <a:xfrm>
          <a:off x="1255312" y="278262"/>
          <a:ext cx="3596004" cy="3596004"/>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People</a:t>
          </a:r>
        </a:p>
      </dsp:txBody>
      <dsp:txXfrm>
        <a:off x="1671849" y="1040272"/>
        <a:ext cx="1284287" cy="1070239"/>
      </dsp:txXfrm>
    </dsp:sp>
    <dsp:sp modelId="{9B07430D-AB8B-40D7-9916-D8EF7ECA173E}">
      <dsp:nvSpPr>
        <dsp:cNvPr id="0" name=""/>
        <dsp:cNvSpPr/>
      </dsp:nvSpPr>
      <dsp:spPr>
        <a:xfrm>
          <a:off x="1181120" y="55652"/>
          <a:ext cx="4041224" cy="4041224"/>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EE5EFF-D2CC-4E00-A505-B78D3F653419}">
      <dsp:nvSpPr>
        <dsp:cNvPr id="0" name=""/>
        <dsp:cNvSpPr/>
      </dsp:nvSpPr>
      <dsp:spPr>
        <a:xfrm>
          <a:off x="1106762" y="183853"/>
          <a:ext cx="4041224" cy="4041224"/>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155D9B-96AD-4320-91FF-158D583A6DAE}">
      <dsp:nvSpPr>
        <dsp:cNvPr id="0" name=""/>
        <dsp:cNvSpPr/>
      </dsp:nvSpPr>
      <dsp:spPr>
        <a:xfrm>
          <a:off x="1032405" y="55652"/>
          <a:ext cx="4041224" cy="4041224"/>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80253-2572-408E-A70A-C97C41858E69}">
      <dsp:nvSpPr>
        <dsp:cNvPr id="0" name=""/>
        <dsp:cNvSpPr/>
      </dsp:nvSpPr>
      <dsp:spPr>
        <a:xfrm>
          <a:off x="633649" y="0"/>
          <a:ext cx="3446379" cy="3446379"/>
        </a:xfrm>
        <a:prstGeom prst="quadArrow">
          <a:avLst>
            <a:gd name="adj1" fmla="val 2000"/>
            <a:gd name="adj2" fmla="val 4000"/>
            <a:gd name="adj3" fmla="val 5000"/>
          </a:avLst>
        </a:prstGeom>
        <a:solidFill>
          <a:srgbClr val="1A468B">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DCA7A66-7CB6-463C-A55D-CDEA6EA2A773}">
      <dsp:nvSpPr>
        <dsp:cNvPr id="0" name=""/>
        <dsp:cNvSpPr/>
      </dsp:nvSpPr>
      <dsp:spPr>
        <a:xfrm>
          <a:off x="759000" y="308388"/>
          <a:ext cx="1239180" cy="1098967"/>
        </a:xfrm>
        <a:prstGeom prst="roundRect">
          <a:avLst/>
        </a:prstGeom>
        <a:solidFill>
          <a:srgbClr val="1A468B"/>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FF"/>
              </a:solidFill>
              <a:latin typeface="Verdana"/>
              <a:ea typeface="+mn-ea"/>
              <a:cs typeface="+mn-cs"/>
            </a:rPr>
            <a:t>Control Systems</a:t>
          </a:r>
        </a:p>
      </dsp:txBody>
      <dsp:txXfrm>
        <a:off x="812647" y="362035"/>
        <a:ext cx="1131886" cy="991673"/>
      </dsp:txXfrm>
    </dsp:sp>
    <dsp:sp modelId="{99739B37-9985-4605-BF12-4D990A9BC79B}">
      <dsp:nvSpPr>
        <dsp:cNvPr id="0" name=""/>
        <dsp:cNvSpPr/>
      </dsp:nvSpPr>
      <dsp:spPr>
        <a:xfrm>
          <a:off x="2722816" y="323959"/>
          <a:ext cx="1258204" cy="1091730"/>
        </a:xfrm>
        <a:prstGeom prst="roundRect">
          <a:avLst/>
        </a:prstGeom>
        <a:solidFill>
          <a:srgbClr val="1A468B"/>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FF"/>
              </a:solidFill>
              <a:latin typeface="Verdana"/>
              <a:ea typeface="+mn-ea"/>
              <a:cs typeface="+mn-cs"/>
            </a:rPr>
            <a:t>IT Systems</a:t>
          </a:r>
        </a:p>
      </dsp:txBody>
      <dsp:txXfrm>
        <a:off x="2776110" y="377253"/>
        <a:ext cx="1151616" cy="985142"/>
      </dsp:txXfrm>
    </dsp:sp>
    <dsp:sp modelId="{B5FA11B1-D019-4A00-AEB9-C5EE16248478}">
      <dsp:nvSpPr>
        <dsp:cNvPr id="0" name=""/>
        <dsp:cNvSpPr/>
      </dsp:nvSpPr>
      <dsp:spPr>
        <a:xfrm>
          <a:off x="701777" y="2016607"/>
          <a:ext cx="1281970" cy="1095217"/>
        </a:xfrm>
        <a:prstGeom prst="roundRect">
          <a:avLst/>
        </a:prstGeom>
        <a:solidFill>
          <a:srgbClr val="1A468B"/>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solidFill>
                <a:srgbClr val="FFFFFF"/>
              </a:solidFill>
              <a:latin typeface="Verdana"/>
              <a:ea typeface="+mn-ea"/>
              <a:cs typeface="+mn-cs"/>
            </a:rPr>
            <a:t>IIoT</a:t>
          </a:r>
          <a:endParaRPr lang="en-US" sz="1400" b="1" kern="1200" dirty="0">
            <a:solidFill>
              <a:srgbClr val="FFFFFF"/>
            </a:solidFill>
            <a:latin typeface="Verdana"/>
            <a:ea typeface="+mn-ea"/>
            <a:cs typeface="+mn-cs"/>
          </a:endParaRPr>
        </a:p>
      </dsp:txBody>
      <dsp:txXfrm>
        <a:off x="755241" y="2070071"/>
        <a:ext cx="1175042" cy="988289"/>
      </dsp:txXfrm>
    </dsp:sp>
    <dsp:sp modelId="{D9769A10-82A0-4714-B5A1-EFD50D021BF8}">
      <dsp:nvSpPr>
        <dsp:cNvPr id="0" name=""/>
        <dsp:cNvSpPr/>
      </dsp:nvSpPr>
      <dsp:spPr>
        <a:xfrm>
          <a:off x="2707976" y="2019005"/>
          <a:ext cx="1290944" cy="1108286"/>
        </a:xfrm>
        <a:prstGeom prst="roundRect">
          <a:avLst/>
        </a:prstGeom>
        <a:solidFill>
          <a:srgbClr val="1A468B"/>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FF"/>
              </a:solidFill>
              <a:latin typeface="Verdana"/>
              <a:ea typeface="+mn-ea"/>
              <a:cs typeface="+mn-cs"/>
            </a:rPr>
            <a:t>IoT</a:t>
          </a:r>
        </a:p>
      </dsp:txBody>
      <dsp:txXfrm>
        <a:off x="2762078" y="2073107"/>
        <a:ext cx="1182740" cy="10000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80253-2572-408E-A70A-C97C41858E69}">
      <dsp:nvSpPr>
        <dsp:cNvPr id="0" name=""/>
        <dsp:cNvSpPr/>
      </dsp:nvSpPr>
      <dsp:spPr>
        <a:xfrm>
          <a:off x="633649" y="0"/>
          <a:ext cx="3446379" cy="3446379"/>
        </a:xfrm>
        <a:prstGeom prst="quadArrow">
          <a:avLst>
            <a:gd name="adj1" fmla="val 2000"/>
            <a:gd name="adj2" fmla="val 4000"/>
            <a:gd name="adj3" fmla="val 5000"/>
          </a:avLst>
        </a:prstGeom>
        <a:solidFill>
          <a:srgbClr val="1A468B">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DCA7A66-7CB6-463C-A55D-CDEA6EA2A773}">
      <dsp:nvSpPr>
        <dsp:cNvPr id="0" name=""/>
        <dsp:cNvSpPr/>
      </dsp:nvSpPr>
      <dsp:spPr>
        <a:xfrm>
          <a:off x="759000" y="308388"/>
          <a:ext cx="1239180" cy="1098967"/>
        </a:xfrm>
        <a:prstGeom prst="roundRect">
          <a:avLst/>
        </a:prstGeom>
        <a:solidFill>
          <a:srgbClr val="1A468B"/>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FF"/>
              </a:solidFill>
              <a:latin typeface="Verdana"/>
              <a:ea typeface="+mn-ea"/>
              <a:cs typeface="+mn-cs"/>
            </a:rPr>
            <a:t>Control Systems</a:t>
          </a:r>
        </a:p>
      </dsp:txBody>
      <dsp:txXfrm>
        <a:off x="812647" y="362035"/>
        <a:ext cx="1131886" cy="991673"/>
      </dsp:txXfrm>
    </dsp:sp>
    <dsp:sp modelId="{99739B37-9985-4605-BF12-4D990A9BC79B}">
      <dsp:nvSpPr>
        <dsp:cNvPr id="0" name=""/>
        <dsp:cNvSpPr/>
      </dsp:nvSpPr>
      <dsp:spPr>
        <a:xfrm>
          <a:off x="2722816" y="323959"/>
          <a:ext cx="1258204" cy="1091730"/>
        </a:xfrm>
        <a:prstGeom prst="roundRect">
          <a:avLst/>
        </a:prstGeom>
        <a:solidFill>
          <a:srgbClr val="1A468B"/>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FF"/>
              </a:solidFill>
              <a:latin typeface="Verdana"/>
              <a:ea typeface="+mn-ea"/>
              <a:cs typeface="+mn-cs"/>
            </a:rPr>
            <a:t>IT</a:t>
          </a:r>
          <a:br>
            <a:rPr lang="en-US" sz="1400" b="1" kern="1200" dirty="0">
              <a:solidFill>
                <a:srgbClr val="FFFFFF"/>
              </a:solidFill>
              <a:latin typeface="Verdana"/>
              <a:ea typeface="+mn-ea"/>
              <a:cs typeface="+mn-cs"/>
            </a:rPr>
          </a:br>
          <a:r>
            <a:rPr lang="en-US" sz="1400" b="1" kern="1200" dirty="0">
              <a:solidFill>
                <a:srgbClr val="FFFFFF"/>
              </a:solidFill>
              <a:latin typeface="Verdana"/>
              <a:ea typeface="+mn-ea"/>
              <a:cs typeface="+mn-cs"/>
            </a:rPr>
            <a:t>Systems</a:t>
          </a:r>
        </a:p>
      </dsp:txBody>
      <dsp:txXfrm>
        <a:off x="2776110" y="377253"/>
        <a:ext cx="1151616" cy="985142"/>
      </dsp:txXfrm>
    </dsp:sp>
    <dsp:sp modelId="{B5FA11B1-D019-4A00-AEB9-C5EE16248478}">
      <dsp:nvSpPr>
        <dsp:cNvPr id="0" name=""/>
        <dsp:cNvSpPr/>
      </dsp:nvSpPr>
      <dsp:spPr>
        <a:xfrm>
          <a:off x="701777" y="2016607"/>
          <a:ext cx="1281970" cy="1095217"/>
        </a:xfrm>
        <a:prstGeom prst="roundRect">
          <a:avLst/>
        </a:prstGeom>
        <a:solidFill>
          <a:srgbClr val="1A468B"/>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solidFill>
                <a:srgbClr val="FFFFFF"/>
              </a:solidFill>
              <a:latin typeface="Verdana"/>
              <a:ea typeface="+mn-ea"/>
              <a:cs typeface="+mn-cs"/>
            </a:rPr>
            <a:t>IIoT</a:t>
          </a:r>
          <a:endParaRPr lang="en-US" sz="1400" b="1" kern="1200" dirty="0">
            <a:solidFill>
              <a:srgbClr val="FFFFFF"/>
            </a:solidFill>
            <a:latin typeface="Verdana"/>
            <a:ea typeface="+mn-ea"/>
            <a:cs typeface="+mn-cs"/>
          </a:endParaRPr>
        </a:p>
      </dsp:txBody>
      <dsp:txXfrm>
        <a:off x="755241" y="2070071"/>
        <a:ext cx="1175042" cy="988289"/>
      </dsp:txXfrm>
    </dsp:sp>
    <dsp:sp modelId="{D9769A10-82A0-4714-B5A1-EFD50D021BF8}">
      <dsp:nvSpPr>
        <dsp:cNvPr id="0" name=""/>
        <dsp:cNvSpPr/>
      </dsp:nvSpPr>
      <dsp:spPr>
        <a:xfrm>
          <a:off x="2707976" y="2019005"/>
          <a:ext cx="1290944" cy="1108286"/>
        </a:xfrm>
        <a:prstGeom prst="roundRect">
          <a:avLst/>
        </a:prstGeom>
        <a:solidFill>
          <a:srgbClr val="1A468B"/>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FF"/>
              </a:solidFill>
              <a:latin typeface="Verdana"/>
              <a:ea typeface="+mn-ea"/>
              <a:cs typeface="+mn-cs"/>
            </a:rPr>
            <a:t>IoT</a:t>
          </a:r>
        </a:p>
      </dsp:txBody>
      <dsp:txXfrm>
        <a:off x="2762078" y="2073107"/>
        <a:ext cx="1182740" cy="10000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37ADAE-ABBE-4B84-997C-A04362832748}">
      <dsp:nvSpPr>
        <dsp:cNvPr id="0" name=""/>
        <dsp:cNvSpPr/>
      </dsp:nvSpPr>
      <dsp:spPr>
        <a:xfrm>
          <a:off x="977502" y="36718"/>
          <a:ext cx="1762505" cy="1762505"/>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Interoperating Building Systems</a:t>
          </a:r>
        </a:p>
      </dsp:txBody>
      <dsp:txXfrm>
        <a:off x="1212503" y="345157"/>
        <a:ext cx="1292503" cy="793127"/>
      </dsp:txXfrm>
    </dsp:sp>
    <dsp:sp modelId="{4B69D61D-2726-4900-9FD7-3DF8FF2D45FE}">
      <dsp:nvSpPr>
        <dsp:cNvPr id="0" name=""/>
        <dsp:cNvSpPr/>
      </dsp:nvSpPr>
      <dsp:spPr>
        <a:xfrm>
          <a:off x="1613472" y="1138284"/>
          <a:ext cx="1762505" cy="1762505"/>
        </a:xfrm>
        <a:prstGeom prst="ellipse">
          <a:avLst/>
        </a:prstGeom>
        <a:solidFill>
          <a:schemeClr val="accent5">
            <a:alpha val="50000"/>
            <a:hueOff val="-3379271"/>
            <a:satOff val="-8710"/>
            <a:lumOff val="-588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Multiple Integrators (Vendors)</a:t>
          </a:r>
        </a:p>
      </dsp:txBody>
      <dsp:txXfrm>
        <a:off x="2152505" y="1593598"/>
        <a:ext cx="1057503" cy="969377"/>
      </dsp:txXfrm>
    </dsp:sp>
    <dsp:sp modelId="{2C540F67-5662-43B7-8B0D-6C905183CA92}">
      <dsp:nvSpPr>
        <dsp:cNvPr id="0" name=""/>
        <dsp:cNvSpPr/>
      </dsp:nvSpPr>
      <dsp:spPr>
        <a:xfrm>
          <a:off x="341531" y="1138284"/>
          <a:ext cx="1762505" cy="1762505"/>
        </a:xfrm>
        <a:prstGeom prst="ellipse">
          <a:avLst/>
        </a:prstGeom>
        <a:solidFill>
          <a:schemeClr val="accent5">
            <a:alpha val="50000"/>
            <a:hueOff val="-6758543"/>
            <a:satOff val="-17419"/>
            <a:lumOff val="-1176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Open </a:t>
          </a:r>
          <a:r>
            <a:rPr lang="en-US" sz="1400" b="1" kern="1200" dirty="0" err="1"/>
            <a:t>Communi</a:t>
          </a:r>
          <a:r>
            <a:rPr lang="en-US" sz="1400" b="1" kern="1200" dirty="0"/>
            <a:t>-cations Protocols</a:t>
          </a:r>
        </a:p>
      </dsp:txBody>
      <dsp:txXfrm>
        <a:off x="507500" y="1593598"/>
        <a:ext cx="1057503" cy="9693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186D1-C842-8149-9BC9-7229C57E84E7}">
      <dsp:nvSpPr>
        <dsp:cNvPr id="0" name=""/>
        <dsp:cNvSpPr/>
      </dsp:nvSpPr>
      <dsp:spPr>
        <a:xfrm>
          <a:off x="1269213" y="284860"/>
          <a:ext cx="2196362" cy="2196697"/>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FB913E-81B3-F64B-90D1-A1E353BF5814}">
      <dsp:nvSpPr>
        <dsp:cNvPr id="0" name=""/>
        <dsp:cNvSpPr/>
      </dsp:nvSpPr>
      <dsp:spPr>
        <a:xfrm>
          <a:off x="1754615" y="1077934"/>
          <a:ext cx="1220476" cy="610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1. Product Supplier</a:t>
          </a:r>
        </a:p>
      </dsp:txBody>
      <dsp:txXfrm>
        <a:off x="1754615" y="1077934"/>
        <a:ext cx="1220476" cy="610092"/>
      </dsp:txXfrm>
    </dsp:sp>
    <dsp:sp modelId="{3180A717-3B7D-724F-ADC5-0E1CD220AF4E}">
      <dsp:nvSpPr>
        <dsp:cNvPr id="0" name=""/>
        <dsp:cNvSpPr/>
      </dsp:nvSpPr>
      <dsp:spPr>
        <a:xfrm>
          <a:off x="659180" y="1547025"/>
          <a:ext cx="2196362" cy="2196697"/>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001F58-6A2F-904E-8DBE-DCBDBBC3D28D}">
      <dsp:nvSpPr>
        <dsp:cNvPr id="0" name=""/>
        <dsp:cNvSpPr/>
      </dsp:nvSpPr>
      <dsp:spPr>
        <a:xfrm>
          <a:off x="1147058" y="2347401"/>
          <a:ext cx="1220476" cy="610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2. System Integrator</a:t>
          </a:r>
        </a:p>
      </dsp:txBody>
      <dsp:txXfrm>
        <a:off x="1147058" y="2347401"/>
        <a:ext cx="1220476" cy="610092"/>
      </dsp:txXfrm>
    </dsp:sp>
    <dsp:sp modelId="{A1FB2DAA-765B-2D45-9675-65E560C725F8}">
      <dsp:nvSpPr>
        <dsp:cNvPr id="0" name=""/>
        <dsp:cNvSpPr/>
      </dsp:nvSpPr>
      <dsp:spPr>
        <a:xfrm>
          <a:off x="1425357" y="2960231"/>
          <a:ext cx="1887015" cy="1887772"/>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73982D-9968-0B4F-AF89-59C4DF0966CE}">
      <dsp:nvSpPr>
        <dsp:cNvPr id="0" name=""/>
        <dsp:cNvSpPr/>
      </dsp:nvSpPr>
      <dsp:spPr>
        <a:xfrm>
          <a:off x="1757502" y="3618692"/>
          <a:ext cx="1220476" cy="610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3. Asset Owner</a:t>
          </a:r>
        </a:p>
      </dsp:txBody>
      <dsp:txXfrm>
        <a:off x="1757502" y="3618692"/>
        <a:ext cx="1220476" cy="6100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704FE-965B-4AFC-9CCF-AA79EA326731}">
      <dsp:nvSpPr>
        <dsp:cNvPr id="0" name=""/>
        <dsp:cNvSpPr/>
      </dsp:nvSpPr>
      <dsp:spPr>
        <a:xfrm>
          <a:off x="0" y="4046"/>
          <a:ext cx="11512495" cy="861854"/>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A7E58452-29E6-43EC-920E-7BCBF3F84969}">
      <dsp:nvSpPr>
        <dsp:cNvPr id="0" name=""/>
        <dsp:cNvSpPr/>
      </dsp:nvSpPr>
      <dsp:spPr>
        <a:xfrm>
          <a:off x="260710" y="197963"/>
          <a:ext cx="474019" cy="474019"/>
        </a:xfrm>
        <a:prstGeom prst="rect">
          <a:avLst/>
        </a:prstGeom>
        <a:blipFill>
          <a:blip xmlns:r="http://schemas.openxmlformats.org/officeDocument/2006/relationships" r:embed="rId1" cstate="screen">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32E61F0-5838-42C2-97E9-40918BB3FD1F}">
      <dsp:nvSpPr>
        <dsp:cNvPr id="0" name=""/>
        <dsp:cNvSpPr/>
      </dsp:nvSpPr>
      <dsp:spPr>
        <a:xfrm>
          <a:off x="995441" y="4046"/>
          <a:ext cx="10517053" cy="861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213" tIns="91213" rIns="91213" bIns="91213" numCol="1" spcCol="1270" anchor="ctr" anchorCtr="0">
          <a:noAutofit/>
        </a:bodyPr>
        <a:lstStyle/>
        <a:p>
          <a:pPr marL="0" lvl="0" indent="0" algn="l" defTabSz="977900">
            <a:lnSpc>
              <a:spcPct val="100000"/>
            </a:lnSpc>
            <a:spcBef>
              <a:spcPct val="0"/>
            </a:spcBef>
            <a:spcAft>
              <a:spcPct val="35000"/>
            </a:spcAft>
            <a:buNone/>
          </a:pPr>
          <a:r>
            <a:rPr lang="en-US" sz="2200" b="1" kern="1200" dirty="0"/>
            <a:t>Establishment of an entity to serve as the keeper of the program and certification agency</a:t>
          </a:r>
        </a:p>
      </dsp:txBody>
      <dsp:txXfrm>
        <a:off x="995441" y="4046"/>
        <a:ext cx="10517053" cy="861854"/>
      </dsp:txXfrm>
    </dsp:sp>
    <dsp:sp modelId="{85344CFA-120B-4F3D-8F02-42B1FA51E167}">
      <dsp:nvSpPr>
        <dsp:cNvPr id="0" name=""/>
        <dsp:cNvSpPr/>
      </dsp:nvSpPr>
      <dsp:spPr>
        <a:xfrm>
          <a:off x="0" y="1081364"/>
          <a:ext cx="11512495" cy="861854"/>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E1D2B7F9-C702-4B95-BDA4-113E0AFA241F}">
      <dsp:nvSpPr>
        <dsp:cNvPr id="0" name=""/>
        <dsp:cNvSpPr/>
      </dsp:nvSpPr>
      <dsp:spPr>
        <a:xfrm>
          <a:off x="260710" y="1275281"/>
          <a:ext cx="474019" cy="474019"/>
        </a:xfrm>
        <a:prstGeom prst="rect">
          <a:avLst/>
        </a:prstGeom>
        <a:blipFill>
          <a:blip xmlns:r="http://schemas.openxmlformats.org/officeDocument/2006/relationships"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ECB8D45-E39F-4420-ABAF-F180A5A98245}">
      <dsp:nvSpPr>
        <dsp:cNvPr id="0" name=""/>
        <dsp:cNvSpPr/>
      </dsp:nvSpPr>
      <dsp:spPr>
        <a:xfrm>
          <a:off x="995441" y="1081364"/>
          <a:ext cx="10517053" cy="861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213" tIns="91213" rIns="91213" bIns="91213" numCol="1" spcCol="1270" anchor="ctr" anchorCtr="0">
          <a:noAutofit/>
        </a:bodyPr>
        <a:lstStyle/>
        <a:p>
          <a:pPr marL="0" lvl="0" indent="0" algn="l" defTabSz="977900">
            <a:lnSpc>
              <a:spcPct val="100000"/>
            </a:lnSpc>
            <a:spcBef>
              <a:spcPct val="0"/>
            </a:spcBef>
            <a:spcAft>
              <a:spcPct val="35000"/>
            </a:spcAft>
            <a:buNone/>
          </a:pPr>
          <a:r>
            <a:rPr lang="en-US" sz="2200" b="1" kern="1200" dirty="0"/>
            <a:t>Invite stakeholders to develop certification program for commercial properties</a:t>
          </a:r>
        </a:p>
      </dsp:txBody>
      <dsp:txXfrm>
        <a:off x="995441" y="1081364"/>
        <a:ext cx="10517053" cy="861854"/>
      </dsp:txXfrm>
    </dsp:sp>
    <dsp:sp modelId="{0F28BAF4-EFDE-4DA5-93F7-B3D19786195F}">
      <dsp:nvSpPr>
        <dsp:cNvPr id="0" name=""/>
        <dsp:cNvSpPr/>
      </dsp:nvSpPr>
      <dsp:spPr>
        <a:xfrm>
          <a:off x="0" y="2158682"/>
          <a:ext cx="11512495" cy="861854"/>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D3FC67C1-2671-4E8B-B888-52393B89A720}">
      <dsp:nvSpPr>
        <dsp:cNvPr id="0" name=""/>
        <dsp:cNvSpPr/>
      </dsp:nvSpPr>
      <dsp:spPr>
        <a:xfrm>
          <a:off x="260710" y="2352599"/>
          <a:ext cx="474019" cy="474019"/>
        </a:xfrm>
        <a:prstGeom prst="rect">
          <a:avLst/>
        </a:prstGeom>
        <a:blipFill>
          <a:blip xmlns:r="http://schemas.openxmlformats.org/officeDocument/2006/relationships"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9324459-B262-49BA-AF23-AF2E029EA6EF}">
      <dsp:nvSpPr>
        <dsp:cNvPr id="0" name=""/>
        <dsp:cNvSpPr/>
      </dsp:nvSpPr>
      <dsp:spPr>
        <a:xfrm>
          <a:off x="995441" y="2158682"/>
          <a:ext cx="10517053" cy="861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213" tIns="91213" rIns="91213" bIns="91213" numCol="1" spcCol="1270" anchor="ctr" anchorCtr="0">
          <a:noAutofit/>
        </a:bodyPr>
        <a:lstStyle/>
        <a:p>
          <a:pPr marL="0" lvl="0" indent="0" algn="l" defTabSz="977900">
            <a:lnSpc>
              <a:spcPct val="100000"/>
            </a:lnSpc>
            <a:spcBef>
              <a:spcPct val="0"/>
            </a:spcBef>
            <a:spcAft>
              <a:spcPct val="35000"/>
            </a:spcAft>
            <a:buNone/>
          </a:pPr>
          <a:r>
            <a:rPr lang="en-US" sz="2200" b="1" kern="1200" dirty="0"/>
            <a:t>Continued development of Program for other facility types </a:t>
          </a:r>
        </a:p>
      </dsp:txBody>
      <dsp:txXfrm>
        <a:off x="995441" y="2158682"/>
        <a:ext cx="10517053" cy="861854"/>
      </dsp:txXfrm>
    </dsp:sp>
    <dsp:sp modelId="{3753ED9B-10BF-4225-9669-F1C1168F9A08}">
      <dsp:nvSpPr>
        <dsp:cNvPr id="0" name=""/>
        <dsp:cNvSpPr/>
      </dsp:nvSpPr>
      <dsp:spPr>
        <a:xfrm>
          <a:off x="0" y="3236000"/>
          <a:ext cx="11512495" cy="861854"/>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701AEE8B-6286-4074-8B92-6A5193A12B69}">
      <dsp:nvSpPr>
        <dsp:cNvPr id="0" name=""/>
        <dsp:cNvSpPr/>
      </dsp:nvSpPr>
      <dsp:spPr>
        <a:xfrm>
          <a:off x="260710" y="3429917"/>
          <a:ext cx="474019" cy="474019"/>
        </a:xfrm>
        <a:prstGeom prst="rect">
          <a:avLst/>
        </a:prstGeom>
        <a:blipFill>
          <a:blip xmlns:r="http://schemas.openxmlformats.org/officeDocument/2006/relationships"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0E51979-9B3F-4F65-AA1B-A620F11747F9}">
      <dsp:nvSpPr>
        <dsp:cNvPr id="0" name=""/>
        <dsp:cNvSpPr/>
      </dsp:nvSpPr>
      <dsp:spPr>
        <a:xfrm>
          <a:off x="995441" y="3236000"/>
          <a:ext cx="10517053" cy="861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213" tIns="91213" rIns="91213" bIns="91213" numCol="1" spcCol="1270" anchor="ctr" anchorCtr="0">
          <a:noAutofit/>
        </a:bodyPr>
        <a:lstStyle/>
        <a:p>
          <a:pPr marL="0" lvl="0" indent="0" algn="l" defTabSz="977900">
            <a:lnSpc>
              <a:spcPct val="100000"/>
            </a:lnSpc>
            <a:spcBef>
              <a:spcPct val="0"/>
            </a:spcBef>
            <a:spcAft>
              <a:spcPct val="35000"/>
            </a:spcAft>
            <a:buNone/>
          </a:pPr>
          <a:r>
            <a:rPr lang="en-US" sz="2200" b="1" kern="1200" dirty="0"/>
            <a:t>Strategic Communication on the growing threat and proposed response</a:t>
          </a:r>
        </a:p>
      </dsp:txBody>
      <dsp:txXfrm>
        <a:off x="995441" y="3236000"/>
        <a:ext cx="10517053" cy="861854"/>
      </dsp:txXfrm>
    </dsp:sp>
    <dsp:sp modelId="{0EB584D1-8660-4253-95FC-AAC524757E88}">
      <dsp:nvSpPr>
        <dsp:cNvPr id="0" name=""/>
        <dsp:cNvSpPr/>
      </dsp:nvSpPr>
      <dsp:spPr>
        <a:xfrm>
          <a:off x="0" y="4313318"/>
          <a:ext cx="11512495" cy="861854"/>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F078B100-8813-4589-B231-E29A2791560F}">
      <dsp:nvSpPr>
        <dsp:cNvPr id="0" name=""/>
        <dsp:cNvSpPr/>
      </dsp:nvSpPr>
      <dsp:spPr>
        <a:xfrm>
          <a:off x="260710" y="4507235"/>
          <a:ext cx="474019" cy="474019"/>
        </a:xfrm>
        <a:prstGeom prst="rect">
          <a:avLst/>
        </a:prstGeom>
        <a:blipFill>
          <a:blip xmlns:r="http://schemas.openxmlformats.org/officeDocument/2006/relationships"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EC99AB1-A89F-4FD7-B541-2936F52AE636}">
      <dsp:nvSpPr>
        <dsp:cNvPr id="0" name=""/>
        <dsp:cNvSpPr/>
      </dsp:nvSpPr>
      <dsp:spPr>
        <a:xfrm>
          <a:off x="995441" y="4313318"/>
          <a:ext cx="10517053" cy="861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213" tIns="91213" rIns="91213" bIns="91213" numCol="1" spcCol="1270" anchor="ctr" anchorCtr="0">
          <a:noAutofit/>
        </a:bodyPr>
        <a:lstStyle/>
        <a:p>
          <a:pPr marL="0" lvl="0" indent="0" algn="l" defTabSz="977900">
            <a:lnSpc>
              <a:spcPct val="100000"/>
            </a:lnSpc>
            <a:spcBef>
              <a:spcPct val="0"/>
            </a:spcBef>
            <a:spcAft>
              <a:spcPct val="35000"/>
            </a:spcAft>
            <a:buNone/>
          </a:pPr>
          <a:r>
            <a:rPr lang="en-US" sz="2200" b="1" kern="1200" dirty="0"/>
            <a:t>Potential adoption of program for “smart” products (cars, media, homes, appliances)</a:t>
          </a:r>
        </a:p>
      </dsp:txBody>
      <dsp:txXfrm>
        <a:off x="995441" y="4313318"/>
        <a:ext cx="10517053" cy="8618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74974-4B67-4C92-A82C-F86365FC2845}">
      <dsp:nvSpPr>
        <dsp:cNvPr id="0" name=""/>
        <dsp:cNvSpPr/>
      </dsp:nvSpPr>
      <dsp:spPr>
        <a:xfrm>
          <a:off x="674" y="967345"/>
          <a:ext cx="2903313" cy="3483976"/>
        </a:xfrm>
        <a:prstGeom prst="roundRect">
          <a:avLst>
            <a:gd name="adj" fmla="val 5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marL="0" lvl="0" indent="0" algn="r" defTabSz="1466850">
            <a:lnSpc>
              <a:spcPct val="90000"/>
            </a:lnSpc>
            <a:spcBef>
              <a:spcPct val="0"/>
            </a:spcBef>
            <a:spcAft>
              <a:spcPct val="35000"/>
            </a:spcAft>
            <a:buNone/>
          </a:pPr>
          <a:r>
            <a:rPr lang="en-US" sz="3300" kern="1200" dirty="0">
              <a:solidFill>
                <a:schemeClr val="tx1">
                  <a:lumMod val="85000"/>
                  <a:lumOff val="15000"/>
                </a:schemeClr>
              </a:solidFill>
            </a:rPr>
            <a:t>Jan ‘20</a:t>
          </a:r>
        </a:p>
      </dsp:txBody>
      <dsp:txXfrm rot="16200000">
        <a:off x="-1137424" y="2105444"/>
        <a:ext cx="2856860" cy="580662"/>
      </dsp:txXfrm>
    </dsp:sp>
    <dsp:sp modelId="{6DEA6F6F-63D7-4B2E-B939-64E04360C51B}">
      <dsp:nvSpPr>
        <dsp:cNvPr id="0" name=""/>
        <dsp:cNvSpPr/>
      </dsp:nvSpPr>
      <dsp:spPr>
        <a:xfrm>
          <a:off x="581337" y="967345"/>
          <a:ext cx="2162968" cy="348397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dirty="0">
              <a:solidFill>
                <a:srgbClr val="00B050"/>
              </a:solidFill>
            </a:rPr>
            <a:t>Asset Owner Meeting</a:t>
          </a:r>
        </a:p>
      </dsp:txBody>
      <dsp:txXfrm>
        <a:off x="581337" y="967345"/>
        <a:ext cx="2162968" cy="3483976"/>
      </dsp:txXfrm>
    </dsp:sp>
    <dsp:sp modelId="{EA4383A1-8488-411A-B093-B8086559E4A0}">
      <dsp:nvSpPr>
        <dsp:cNvPr id="0" name=""/>
        <dsp:cNvSpPr/>
      </dsp:nvSpPr>
      <dsp:spPr>
        <a:xfrm>
          <a:off x="3005604" y="967345"/>
          <a:ext cx="2903313" cy="3483976"/>
        </a:xfrm>
        <a:prstGeom prst="roundRect">
          <a:avLst>
            <a:gd name="adj" fmla="val 5000"/>
          </a:avLst>
        </a:prstGeom>
        <a:solidFill>
          <a:schemeClr val="accent3">
            <a:shade val="50000"/>
            <a:hueOff val="0"/>
            <a:satOff val="0"/>
            <a:lumOff val="239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marL="0" lvl="0" indent="0" algn="r" defTabSz="1466850">
            <a:lnSpc>
              <a:spcPct val="90000"/>
            </a:lnSpc>
            <a:spcBef>
              <a:spcPct val="0"/>
            </a:spcBef>
            <a:spcAft>
              <a:spcPct val="35000"/>
            </a:spcAft>
            <a:buNone/>
          </a:pPr>
          <a:r>
            <a:rPr lang="en-US" sz="3300" kern="1200" dirty="0">
              <a:solidFill>
                <a:schemeClr val="tx1">
                  <a:lumMod val="85000"/>
                  <a:lumOff val="15000"/>
                </a:schemeClr>
              </a:solidFill>
            </a:rPr>
            <a:t>Feb ‘20</a:t>
          </a:r>
        </a:p>
      </dsp:txBody>
      <dsp:txXfrm rot="16200000">
        <a:off x="1867505" y="2105444"/>
        <a:ext cx="2856860" cy="580662"/>
      </dsp:txXfrm>
    </dsp:sp>
    <dsp:sp modelId="{5EC88A42-FC7F-435A-BB6D-3FAFEF1803F4}">
      <dsp:nvSpPr>
        <dsp:cNvPr id="0" name=""/>
        <dsp:cNvSpPr/>
      </dsp:nvSpPr>
      <dsp:spPr>
        <a:xfrm rot="5400000">
          <a:off x="2764194" y="3735405"/>
          <a:ext cx="511852" cy="435497"/>
        </a:xfrm>
        <a:prstGeom prst="flowChartExtract">
          <a:avLst/>
        </a:prstGeom>
        <a:solidFill>
          <a:schemeClr val="lt1">
            <a:hueOff val="0"/>
            <a:satOff val="0"/>
            <a:lumOff val="0"/>
            <a:alphaOff val="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814E7C-D37B-4B60-83FA-69D67128EEEE}">
      <dsp:nvSpPr>
        <dsp:cNvPr id="0" name=""/>
        <dsp:cNvSpPr/>
      </dsp:nvSpPr>
      <dsp:spPr>
        <a:xfrm>
          <a:off x="3586267" y="967345"/>
          <a:ext cx="2162968" cy="348397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accent2">
                  <a:lumMod val="50000"/>
                </a:schemeClr>
              </a:solidFill>
              <a:effectLst/>
            </a:rPr>
            <a:t>Certification body designated</a:t>
          </a:r>
        </a:p>
        <a:p>
          <a:pPr marL="0" lvl="0" indent="0" algn="l" defTabSz="1244600">
            <a:lnSpc>
              <a:spcPct val="90000"/>
            </a:lnSpc>
            <a:spcBef>
              <a:spcPct val="0"/>
            </a:spcBef>
            <a:spcAft>
              <a:spcPct val="35000"/>
            </a:spcAft>
            <a:buNone/>
          </a:pPr>
          <a:endParaRPr lang="en-US" sz="2800" kern="1200" dirty="0">
            <a:solidFill>
              <a:schemeClr val="accent2">
                <a:lumMod val="50000"/>
              </a:schemeClr>
            </a:solidFill>
            <a:effectLst/>
          </a:endParaRPr>
        </a:p>
        <a:p>
          <a:pPr marL="0" lvl="0" indent="0" algn="l" defTabSz="1244600">
            <a:lnSpc>
              <a:spcPct val="90000"/>
            </a:lnSpc>
            <a:spcBef>
              <a:spcPct val="0"/>
            </a:spcBef>
            <a:spcAft>
              <a:spcPct val="35000"/>
            </a:spcAft>
            <a:buNone/>
          </a:pPr>
          <a:r>
            <a:rPr lang="en-US" sz="2800" kern="1200" dirty="0">
              <a:solidFill>
                <a:schemeClr val="accent2">
                  <a:lumMod val="50000"/>
                </a:schemeClr>
              </a:solidFill>
              <a:effectLst/>
            </a:rPr>
            <a:t>Funding documents drafted </a:t>
          </a:r>
        </a:p>
      </dsp:txBody>
      <dsp:txXfrm>
        <a:off x="3586267" y="967345"/>
        <a:ext cx="2162968" cy="3483976"/>
      </dsp:txXfrm>
    </dsp:sp>
    <dsp:sp modelId="{35315E28-DD43-46DD-9236-4F16B6545769}">
      <dsp:nvSpPr>
        <dsp:cNvPr id="0" name=""/>
        <dsp:cNvSpPr/>
      </dsp:nvSpPr>
      <dsp:spPr>
        <a:xfrm>
          <a:off x="6010534" y="967345"/>
          <a:ext cx="2903313" cy="3483976"/>
        </a:xfrm>
        <a:prstGeom prst="roundRect">
          <a:avLst>
            <a:gd name="adj" fmla="val 5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marL="0" lvl="0" indent="0" algn="r" defTabSz="1466850">
            <a:lnSpc>
              <a:spcPct val="90000"/>
            </a:lnSpc>
            <a:spcBef>
              <a:spcPct val="0"/>
            </a:spcBef>
            <a:spcAft>
              <a:spcPct val="35000"/>
            </a:spcAft>
            <a:buNone/>
          </a:pPr>
          <a:r>
            <a:rPr lang="en-US" sz="3300" kern="1200" dirty="0">
              <a:solidFill>
                <a:schemeClr val="tx1">
                  <a:lumMod val="85000"/>
                  <a:lumOff val="15000"/>
                </a:schemeClr>
              </a:solidFill>
            </a:rPr>
            <a:t>Apr ‘20</a:t>
          </a:r>
        </a:p>
      </dsp:txBody>
      <dsp:txXfrm rot="16200000">
        <a:off x="4872435" y="2105444"/>
        <a:ext cx="2856860" cy="580662"/>
      </dsp:txXfrm>
    </dsp:sp>
    <dsp:sp modelId="{CC1399E4-D69B-4C23-9097-CE89CB92370C}">
      <dsp:nvSpPr>
        <dsp:cNvPr id="0" name=""/>
        <dsp:cNvSpPr/>
      </dsp:nvSpPr>
      <dsp:spPr>
        <a:xfrm rot="5400000">
          <a:off x="5769124" y="3735405"/>
          <a:ext cx="511852" cy="435497"/>
        </a:xfrm>
        <a:prstGeom prst="flowChartExtract">
          <a:avLst/>
        </a:prstGeom>
        <a:solidFill>
          <a:schemeClr val="lt1">
            <a:hueOff val="0"/>
            <a:satOff val="0"/>
            <a:lumOff val="0"/>
            <a:alphaOff val="0"/>
          </a:schemeClr>
        </a:solidFill>
        <a:ln w="12700" cap="flat" cmpd="sng" algn="ctr">
          <a:solidFill>
            <a:schemeClr val="accent3">
              <a:shade val="50000"/>
              <a:hueOff val="0"/>
              <a:satOff val="0"/>
              <a:lumOff val="35962"/>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93C1A-D3B6-41F7-AC5E-8085BB1EC8A8}">
      <dsp:nvSpPr>
        <dsp:cNvPr id="0" name=""/>
        <dsp:cNvSpPr/>
      </dsp:nvSpPr>
      <dsp:spPr>
        <a:xfrm>
          <a:off x="6591197" y="967345"/>
          <a:ext cx="2162968" cy="348397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dirty="0">
              <a:solidFill>
                <a:srgbClr val="0070C0"/>
              </a:solidFill>
            </a:rPr>
            <a:t>Update to ICS JWG</a:t>
          </a:r>
          <a:r>
            <a:rPr lang="en-US" sz="2800" kern="1200" dirty="0"/>
            <a:t>		</a:t>
          </a:r>
        </a:p>
        <a:p>
          <a:pPr marL="0" lvl="0" indent="0" algn="l" defTabSz="1244600">
            <a:lnSpc>
              <a:spcPct val="90000"/>
            </a:lnSpc>
            <a:spcBef>
              <a:spcPct val="0"/>
            </a:spcBef>
            <a:spcAft>
              <a:spcPct val="35000"/>
            </a:spcAft>
            <a:buNone/>
          </a:pPr>
          <a:r>
            <a:rPr lang="en-US" sz="2800" kern="1200" dirty="0">
              <a:solidFill>
                <a:srgbClr val="0070C0"/>
              </a:solidFill>
            </a:rPr>
            <a:t>Initiate body</a:t>
          </a:r>
          <a:r>
            <a:rPr lang="en-US" sz="2800" kern="1200" dirty="0"/>
            <a:t>				</a:t>
          </a:r>
        </a:p>
      </dsp:txBody>
      <dsp:txXfrm>
        <a:off x="6591197" y="967345"/>
        <a:ext cx="2162968" cy="3483976"/>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6C24865-AF33-483B-9320-59488F0339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E9FB1C68-509A-4FDF-B277-30539E8B6E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3038" indent="-173038" defTabSz="922338">
              <a:spcBef>
                <a:spcPct val="0"/>
              </a:spcBef>
              <a:buFontTx/>
              <a:buChar char="•"/>
            </a:pPr>
            <a:r>
              <a:rPr lang="en-US" altLang="en-US" sz="1100"/>
              <a:t>Now let me summarize all of this by referring to what we have been telling our industrial clients about the changes they need to consider in their cybersecurity programs.</a:t>
            </a:r>
          </a:p>
          <a:p>
            <a:pPr marL="173038" indent="-173038" defTabSz="922338">
              <a:spcBef>
                <a:spcPct val="0"/>
              </a:spcBef>
              <a:buFontTx/>
              <a:buChar char="•"/>
            </a:pPr>
            <a:r>
              <a:rPr lang="en-US" altLang="en-US" sz="1100"/>
              <a:t>Today, most of these companies are managing their cyber assets with individual, siloed cybersecurity programs</a:t>
            </a:r>
          </a:p>
          <a:p>
            <a:pPr marL="633413" lvl="1" indent="-173038" defTabSz="922338">
              <a:spcBef>
                <a:spcPct val="0"/>
              </a:spcBef>
              <a:buFontTx/>
              <a:buChar char="•"/>
            </a:pPr>
            <a:r>
              <a:rPr lang="en-US" altLang="en-US" sz="1100"/>
              <a:t>ICS cybersecurity is responsible for the plant and SCADA control systems.</a:t>
            </a:r>
          </a:p>
          <a:p>
            <a:pPr marL="633413" lvl="1" indent="-173038" defTabSz="922338">
              <a:spcBef>
                <a:spcPct val="0"/>
              </a:spcBef>
              <a:buFontTx/>
              <a:buChar char="•"/>
            </a:pPr>
            <a:r>
              <a:rPr lang="en-US" altLang="en-US" sz="1100"/>
              <a:t>IT cybersecurity is responsible for enterprise systems, cloud interfaces, and IoT devices like cameras, etc.</a:t>
            </a:r>
          </a:p>
          <a:p>
            <a:pPr marL="633413" lvl="1" indent="-173038" defTabSz="922338">
              <a:spcBef>
                <a:spcPct val="0"/>
              </a:spcBef>
              <a:buFontTx/>
              <a:buChar char="•"/>
            </a:pPr>
            <a:r>
              <a:rPr lang="en-US" altLang="en-US" sz="1100"/>
              <a:t>IIoT cybersecurity is just emerging and is generally defining their responsibilities to be secure devices.</a:t>
            </a:r>
          </a:p>
          <a:p>
            <a:pPr marL="173038" indent="-173038" defTabSz="922338">
              <a:spcBef>
                <a:spcPct val="0"/>
              </a:spcBef>
              <a:buFontTx/>
              <a:buChar char="•"/>
            </a:pPr>
            <a:r>
              <a:rPr lang="en-US" altLang="en-US" sz="1100"/>
              <a:t>Each of these programs makes their own decisions about strategies and technologies, based upon their limited responsibilities. </a:t>
            </a:r>
          </a:p>
          <a:p>
            <a:pPr marL="173038" indent="-173038" defTabSz="922338">
              <a:spcBef>
                <a:spcPct val="0"/>
              </a:spcBef>
              <a:buFontTx/>
              <a:buChar char="•"/>
            </a:pPr>
            <a:r>
              <a:rPr lang="en-US" altLang="en-US" sz="1100"/>
              <a:t>But, this will never work for the kinds of situations I just discussed.  They require end-to-end security spanning of all of these elements. </a:t>
            </a:r>
          </a:p>
          <a:p>
            <a:pPr marL="173038" indent="-173038" defTabSz="922338">
              <a:spcBef>
                <a:spcPct val="0"/>
              </a:spcBef>
              <a:buFontTx/>
              <a:buChar char="•"/>
            </a:pPr>
            <a:r>
              <a:rPr lang="en-US" altLang="en-US" sz="1100"/>
              <a:t>Industrial companies are already struggling with ICS attacks through IT systems like email, and the broad connectivity of the IIoT will add to the challenges they face in identifying, isolating and remediating cyber compromises.  </a:t>
            </a:r>
          </a:p>
          <a:p>
            <a:pPr marL="173038" indent="-173038" defTabSz="922338">
              <a:spcBef>
                <a:spcPct val="0"/>
              </a:spcBef>
              <a:buFontTx/>
              <a:buChar char="•"/>
            </a:pPr>
            <a:r>
              <a:rPr lang="en-US" altLang="en-US" sz="1100"/>
              <a:t>Unless they have an integrated strategy, they will never be able to support the new, innovative programs using IIoT.  </a:t>
            </a:r>
          </a:p>
          <a:p>
            <a:pPr marL="173038" indent="-173038" defTabSz="922338">
              <a:spcBef>
                <a:spcPct val="0"/>
              </a:spcBef>
              <a:buFontTx/>
              <a:buChar char="•"/>
            </a:pPr>
            <a:endParaRPr lang="en-US" altLang="en-US"/>
          </a:p>
        </p:txBody>
      </p:sp>
      <p:sp>
        <p:nvSpPr>
          <p:cNvPr id="16388" name="Slide Number Placeholder 3">
            <a:extLst>
              <a:ext uri="{FF2B5EF4-FFF2-40B4-BE49-F238E27FC236}">
                <a16:creationId xmlns:a16="http://schemas.microsoft.com/office/drawing/2014/main" id="{A69270D3-4715-47F6-B83C-C9A2F41259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362B3E-E7C0-4BD6-9A51-B5C606C8024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60299-53FF-4A8C-8D82-B7A062DD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29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60299-53FF-4A8C-8D82-B7A062DD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517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60299-53FF-4A8C-8D82-B7A062DD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252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60299-53FF-4A8C-8D82-B7A062DD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331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60299-53FF-4A8C-8D82-B7A062DD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759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60299-53FF-4A8C-8D82-B7A062DD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45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60299-53FF-4A8C-8D82-B7A062DD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221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60299-53FF-4A8C-8D82-B7A062DD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925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60299-53FF-4A8C-8D82-B7A062DD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828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60299-53FF-4A8C-8D82-B7A062DD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509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60299-53FF-4A8C-8D82-B7A062DD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19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4CF71E-0365-4D00-A80A-906339C1BE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6208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60299-53FF-4A8C-8D82-B7A062DD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725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60299-53FF-4A8C-8D82-B7A062DD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687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15" name="Picture 14">
            <a:extLst>
              <a:ext uri="{FF2B5EF4-FFF2-40B4-BE49-F238E27FC236}">
                <a16:creationId xmlns:a16="http://schemas.microsoft.com/office/drawing/2014/main" id="{7B275C16-FC74-442C-8007-1C833F80D831}"/>
              </a:ext>
            </a:extLst>
          </p:cNvPr>
          <p:cNvPicPr>
            <a:picLocks noChangeAspect="1"/>
          </p:cNvPicPr>
          <p:nvPr userDrawn="1"/>
        </p:nvPicPr>
        <p:blipFill rotWithShape="1">
          <a:blip r:embed="rId4"/>
          <a:srcRect r="41850"/>
          <a:stretch/>
        </p:blipFill>
        <p:spPr>
          <a:xfrm>
            <a:off x="872839" y="498889"/>
            <a:ext cx="4705001" cy="1357499"/>
          </a:xfrm>
          <a:prstGeom prst="rect">
            <a:avLst/>
          </a:prstGeom>
        </p:spPr>
      </p:pic>
      <p:sp>
        <p:nvSpPr>
          <p:cNvPr id="17" name="Footer Placeholder 3">
            <a:extLst>
              <a:ext uri="{FF2B5EF4-FFF2-40B4-BE49-F238E27FC236}">
                <a16:creationId xmlns:a16="http://schemas.microsoft.com/office/drawing/2014/main" id="{09403CD3-73B7-4C73-B45B-3E3F6B817136}"/>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 2020, Continental Automated Buildings Association</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916349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461867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006484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se 1">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7" name="Slide Number Placeholder 5">
            <a:extLst>
              <a:ext uri="{FF2B5EF4-FFF2-40B4-BE49-F238E27FC236}">
                <a16:creationId xmlns:a16="http://schemas.microsoft.com/office/drawing/2014/main" id="{98D6F8ED-E774-4B23-8842-A836F41B6F88}"/>
              </a:ext>
            </a:extLst>
          </p:cNvPr>
          <p:cNvSpPr>
            <a:spLocks noGrp="1"/>
          </p:cNvSpPr>
          <p:nvPr>
            <p:ph type="sldNum" sz="quarter" idx="13"/>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1989468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se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205227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e 3">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a:prstGeom prst="rect">
            <a:avLst/>
          </a:prstGeo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a:prstGeom prst="rect">
            <a:avLst/>
          </a:prstGeo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379114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a:prstGeom prst="rect">
            <a:avLst/>
          </a:prstGeo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516180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Column Header">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230718" y="1924051"/>
            <a:ext cx="11669183" cy="4116916"/>
          </a:xfrm>
          <a:prstGeom prst="rect">
            <a:avLst/>
          </a:prstGeom>
        </p:spPr>
        <p:txBody>
          <a:bodyPr/>
          <a:lstStyle>
            <a:lvl1pPr>
              <a:defRPr sz="2133">
                <a:solidFill>
                  <a:srgbClr val="7F7F7F"/>
                </a:solidFill>
                <a:latin typeface="Arial"/>
                <a:cs typeface="Arial"/>
              </a:defRPr>
            </a:lvl1pPr>
            <a:lvl2pPr marL="461422" indent="-457189">
              <a:buClr>
                <a:srgbClr val="00AEB2"/>
              </a:buClr>
              <a:defRPr sz="2133">
                <a:solidFill>
                  <a:srgbClr val="7F7F7F"/>
                </a:solidFill>
                <a:latin typeface="Arial"/>
                <a:cs typeface="Arial"/>
              </a:defRPr>
            </a:lvl2pPr>
            <a:lvl3pPr marL="1217054" indent="-457189">
              <a:buClr>
                <a:srgbClr val="F68A1E"/>
              </a:buClr>
              <a:defRPr sz="2133">
                <a:solidFill>
                  <a:srgbClr val="7F7F7F"/>
                </a:solidFill>
                <a:latin typeface="Arial"/>
                <a:cs typeface="Arial"/>
              </a:defRPr>
            </a:lvl3pPr>
            <a:lvl4pPr marL="1826638" indent="-457189">
              <a:buClr>
                <a:srgbClr val="00707E"/>
              </a:buClr>
              <a:defRPr sz="2133">
                <a:solidFill>
                  <a:srgbClr val="7F7F7F"/>
                </a:solidFill>
                <a:latin typeface="Arial"/>
                <a:cs typeface="Arial"/>
              </a:defRPr>
            </a:lvl4pPr>
            <a:lvl5pPr marL="2446805" indent="-457189">
              <a:buClr>
                <a:srgbClr val="F0B323"/>
              </a:buClr>
              <a:defRPr sz="2133">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1"/>
          <p:cNvSpPr>
            <a:spLocks noGrp="1"/>
          </p:cNvSpPr>
          <p:nvPr>
            <p:ph type="body" sz="quarter" idx="12" hasCustomPrompt="1"/>
          </p:nvPr>
        </p:nvSpPr>
        <p:spPr>
          <a:xfrm>
            <a:off x="230718" y="1259418"/>
            <a:ext cx="11669183" cy="664633"/>
          </a:xfrm>
          <a:prstGeom prst="rect">
            <a:avLst/>
          </a:prstGeom>
        </p:spPr>
        <p:txBody>
          <a:bodyPr vert="horz"/>
          <a:lstStyle>
            <a:lvl1pPr>
              <a:defRPr sz="3200" baseline="0">
                <a:solidFill>
                  <a:srgbClr val="F05A22"/>
                </a:solidFill>
                <a:latin typeface="Arial"/>
                <a:cs typeface="Arial"/>
              </a:defRPr>
            </a:lvl1pPr>
          </a:lstStyle>
          <a:p>
            <a:pPr lvl="0"/>
            <a:r>
              <a:rPr lang="en-US" dirty="0"/>
              <a:t>Click to Enter Header</a:t>
            </a:r>
          </a:p>
        </p:txBody>
      </p:sp>
      <p:sp>
        <p:nvSpPr>
          <p:cNvPr id="8" name="Text Placeholder 7"/>
          <p:cNvSpPr>
            <a:spLocks noGrp="1"/>
          </p:cNvSpPr>
          <p:nvPr>
            <p:ph type="body" sz="quarter" idx="13" hasCustomPrompt="1"/>
          </p:nvPr>
        </p:nvSpPr>
        <p:spPr>
          <a:xfrm>
            <a:off x="298451" y="278651"/>
            <a:ext cx="8252883" cy="483348"/>
          </a:xfrm>
          <a:prstGeom prst="rect">
            <a:avLst/>
          </a:prstGeom>
        </p:spPr>
        <p:txBody>
          <a:bodyPr vert="horz"/>
          <a:lstStyle>
            <a:lvl1pPr>
              <a:defRPr sz="1867" b="1" spc="267" baseline="0">
                <a:solidFill>
                  <a:srgbClr val="FFFFFF"/>
                </a:solidFill>
                <a:latin typeface="Arial"/>
                <a:cs typeface="Arial"/>
              </a:defRPr>
            </a:lvl1pPr>
            <a:lvl2pPr>
              <a:defRPr sz="1467" b="1">
                <a:solidFill>
                  <a:srgbClr val="FFFFFF"/>
                </a:solidFill>
                <a:latin typeface="Helvetica"/>
                <a:cs typeface="Helvetica"/>
              </a:defRPr>
            </a:lvl2pPr>
            <a:lvl3pPr>
              <a:defRPr sz="1467" b="1">
                <a:solidFill>
                  <a:srgbClr val="FFFFFF"/>
                </a:solidFill>
                <a:latin typeface="Helvetica"/>
                <a:cs typeface="Helvetica"/>
              </a:defRPr>
            </a:lvl3pPr>
            <a:lvl4pPr>
              <a:defRPr sz="1467" b="1">
                <a:solidFill>
                  <a:srgbClr val="FFFFFF"/>
                </a:solidFill>
                <a:latin typeface="Helvetica"/>
                <a:cs typeface="Helvetica"/>
              </a:defRPr>
            </a:lvl4pPr>
            <a:lvl5pPr>
              <a:defRPr sz="1467" b="1">
                <a:solidFill>
                  <a:srgbClr val="FFFFFF"/>
                </a:solidFill>
                <a:latin typeface="Helvetica"/>
                <a:cs typeface="Helvetica"/>
              </a:defRPr>
            </a:lvl5pPr>
          </a:lstStyle>
          <a:p>
            <a:pPr lvl="0"/>
            <a:r>
              <a:rPr lang="en-US" dirty="0"/>
              <a:t>CLICK TO ENTER PRESENTATION OR SECTION TITLE</a:t>
            </a:r>
          </a:p>
        </p:txBody>
      </p:sp>
      <p:sp>
        <p:nvSpPr>
          <p:cNvPr id="6" name="Slide Number Placeholder 5">
            <a:extLst>
              <a:ext uri="{FF2B5EF4-FFF2-40B4-BE49-F238E27FC236}">
                <a16:creationId xmlns:a16="http://schemas.microsoft.com/office/drawing/2014/main" id="{EE135D95-A65F-4CE6-9FA9-017EFC4C9C5E}"/>
              </a:ext>
            </a:extLst>
          </p:cNvPr>
          <p:cNvSpPr>
            <a:spLocks noGrp="1"/>
          </p:cNvSpPr>
          <p:nvPr>
            <p:ph type="sldNum" sz="quarter" idx="14"/>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2788932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1023-E85B-46C2-AC4C-CE2719F3097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E3F62D-AB00-4158-8192-130E2B4701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94A5CE-DD21-4708-8CE9-44C6BB6638B2}"/>
              </a:ext>
            </a:extLst>
          </p:cNvPr>
          <p:cNvSpPr>
            <a:spLocks noGrp="1"/>
          </p:cNvSpPr>
          <p:nvPr>
            <p:ph type="dt" sz="half" idx="10"/>
          </p:nvPr>
        </p:nvSpPr>
        <p:spPr/>
        <p:txBody>
          <a:bodyPr/>
          <a:lstStyle/>
          <a:p>
            <a:fld id="{72B2DDBD-8724-44EC-906D-005CC7011AB3}" type="datetimeFigureOut">
              <a:rPr lang="en-US" smtClean="0"/>
              <a:t>2/19/2020</a:t>
            </a:fld>
            <a:endParaRPr lang="en-US" dirty="0"/>
          </a:p>
        </p:txBody>
      </p:sp>
      <p:sp>
        <p:nvSpPr>
          <p:cNvPr id="5" name="Footer Placeholder 4">
            <a:extLst>
              <a:ext uri="{FF2B5EF4-FFF2-40B4-BE49-F238E27FC236}">
                <a16:creationId xmlns:a16="http://schemas.microsoft.com/office/drawing/2014/main" id="{57D2112F-F42A-4C1D-8F92-0F2EE67B8F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A46A4B-F4E2-4204-8B54-FB4E426A0D16}"/>
              </a:ext>
            </a:extLst>
          </p:cNvPr>
          <p:cNvSpPr>
            <a:spLocks noGrp="1"/>
          </p:cNvSpPr>
          <p:nvPr>
            <p:ph type="sldNum" sz="quarter" idx="12"/>
          </p:nvPr>
        </p:nvSpPr>
        <p:spPr/>
        <p:txBody>
          <a:bodyPr/>
          <a:lstStyle/>
          <a:p>
            <a:fld id="{AA88F164-D38D-4390-B09A-BE78781899E1}" type="slidenum">
              <a:rPr lang="en-US" smtClean="0"/>
              <a:t>‹#›</a:t>
            </a:fld>
            <a:endParaRPr lang="en-US" dirty="0"/>
          </a:p>
        </p:txBody>
      </p:sp>
    </p:spTree>
    <p:extLst>
      <p:ext uri="{BB962C8B-B14F-4D97-AF65-F5344CB8AC3E}">
        <p14:creationId xmlns:p14="http://schemas.microsoft.com/office/powerpoint/2010/main" val="3345493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BFE71-4BE7-4B54-9ABE-CA880CFB7AAE}"/>
              </a:ext>
            </a:extLst>
          </p:cNvPr>
          <p:cNvSpPr>
            <a:spLocks noGrp="1"/>
          </p:cNvSpPr>
          <p:nvPr>
            <p:ph type="title"/>
          </p:nvPr>
        </p:nvSpPr>
        <p:spPr>
          <a:xfrm>
            <a:off x="838200" y="365125"/>
            <a:ext cx="10515600" cy="678229"/>
          </a:xfrm>
          <a:prstGeom prst="rect">
            <a:avLst/>
          </a:prstGeom>
        </p:spPr>
        <p:txBody>
          <a:bodyPr>
            <a:normAutofit/>
          </a:bodyPr>
          <a:lstStyle>
            <a:lvl1pPr>
              <a:defRPr sz="3200" b="1"/>
            </a:lvl1pPr>
          </a:lstStyle>
          <a:p>
            <a:r>
              <a:rPr lang="en-US" dirty="0"/>
              <a:t>Click to edit Master title style</a:t>
            </a:r>
          </a:p>
        </p:txBody>
      </p:sp>
      <p:sp>
        <p:nvSpPr>
          <p:cNvPr id="3" name="Content Placeholder 2">
            <a:extLst>
              <a:ext uri="{FF2B5EF4-FFF2-40B4-BE49-F238E27FC236}">
                <a16:creationId xmlns:a16="http://schemas.microsoft.com/office/drawing/2014/main" id="{0CBAD924-3250-4724-B2EA-4CCBB8012B0B}"/>
              </a:ext>
            </a:extLst>
          </p:cNvPr>
          <p:cNvSpPr>
            <a:spLocks noGrp="1"/>
          </p:cNvSpPr>
          <p:nvPr>
            <p:ph idx="1"/>
          </p:nvPr>
        </p:nvSpPr>
        <p:spPr>
          <a:xfrm>
            <a:off x="838200" y="1248508"/>
            <a:ext cx="10515600" cy="4928455"/>
          </a:xfr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D1CEE56-9762-41F4-B529-3D2B98B63881}"/>
              </a:ext>
            </a:extLst>
          </p:cNvPr>
          <p:cNvSpPr>
            <a:spLocks noGrp="1"/>
          </p:cNvSpPr>
          <p:nvPr>
            <p:ph type="dt" sz="half" idx="10"/>
          </p:nvPr>
        </p:nvSpPr>
        <p:spPr/>
        <p:txBody>
          <a:bodyPr/>
          <a:lstStyle/>
          <a:p>
            <a:fld id="{72B2DDBD-8724-44EC-906D-005CC7011AB3}" type="datetimeFigureOut">
              <a:rPr lang="en-US" smtClean="0"/>
              <a:t>2/19/2020</a:t>
            </a:fld>
            <a:endParaRPr lang="en-US" dirty="0"/>
          </a:p>
        </p:txBody>
      </p:sp>
      <p:sp>
        <p:nvSpPr>
          <p:cNvPr id="5" name="Footer Placeholder 4">
            <a:extLst>
              <a:ext uri="{FF2B5EF4-FFF2-40B4-BE49-F238E27FC236}">
                <a16:creationId xmlns:a16="http://schemas.microsoft.com/office/drawing/2014/main" id="{A07E8C77-9A24-4C79-A8BF-FDA5EF531B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E8EC91-AF39-4ECA-8996-55B9E742C58A}"/>
              </a:ext>
            </a:extLst>
          </p:cNvPr>
          <p:cNvSpPr>
            <a:spLocks noGrp="1"/>
          </p:cNvSpPr>
          <p:nvPr>
            <p:ph type="sldNum" sz="quarter" idx="12"/>
          </p:nvPr>
        </p:nvSpPr>
        <p:spPr/>
        <p:txBody>
          <a:bodyPr/>
          <a:lstStyle/>
          <a:p>
            <a:fld id="{AA88F164-D38D-4390-B09A-BE78781899E1}" type="slidenum">
              <a:rPr lang="en-US" smtClean="0"/>
              <a:t>‹#›</a:t>
            </a:fld>
            <a:endParaRPr lang="en-US" dirty="0"/>
          </a:p>
        </p:txBody>
      </p:sp>
    </p:spTree>
    <p:extLst>
      <p:ext uri="{BB962C8B-B14F-4D97-AF65-F5344CB8AC3E}">
        <p14:creationId xmlns:p14="http://schemas.microsoft.com/office/powerpoint/2010/main" val="4088728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8" name="Picture 7">
            <a:extLst>
              <a:ext uri="{FF2B5EF4-FFF2-40B4-BE49-F238E27FC236}">
                <a16:creationId xmlns:a16="http://schemas.microsoft.com/office/drawing/2014/main" id="{C2B606E0-CE49-4863-81C4-545894416E9C}"/>
              </a:ext>
            </a:extLst>
          </p:cNvPr>
          <p:cNvPicPr>
            <a:picLocks noChangeAspect="1"/>
          </p:cNvPicPr>
          <p:nvPr userDrawn="1"/>
        </p:nvPicPr>
        <p:blipFill>
          <a:blip r:embed="rId3"/>
          <a:stretch>
            <a:fillRect/>
          </a:stretch>
        </p:blipFill>
        <p:spPr>
          <a:xfrm>
            <a:off x="858983" y="495302"/>
            <a:ext cx="2743200" cy="685800"/>
          </a:xfrm>
          <a:prstGeom prst="rect">
            <a:avLst/>
          </a:prstGeom>
        </p:spPr>
      </p:pic>
      <p:sp>
        <p:nvSpPr>
          <p:cNvPr id="10" name="Footer Placeholder 3">
            <a:extLst>
              <a:ext uri="{FF2B5EF4-FFF2-40B4-BE49-F238E27FC236}">
                <a16:creationId xmlns:a16="http://schemas.microsoft.com/office/drawing/2014/main" id="{915A414C-E130-42D6-BDED-5BBE832C0C8C}"/>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 2020, Continental Automated Buildings Association</a:t>
            </a:r>
          </a:p>
        </p:txBody>
      </p:sp>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1946-CCD8-4322-9954-2794A6C0FA1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2A0EB8-75CA-4072-B250-CD0FE28D69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81EFEC8-901C-44B4-8743-1726758C7C31}"/>
              </a:ext>
            </a:extLst>
          </p:cNvPr>
          <p:cNvSpPr>
            <a:spLocks noGrp="1"/>
          </p:cNvSpPr>
          <p:nvPr>
            <p:ph type="dt" sz="half" idx="10"/>
          </p:nvPr>
        </p:nvSpPr>
        <p:spPr/>
        <p:txBody>
          <a:bodyPr/>
          <a:lstStyle/>
          <a:p>
            <a:fld id="{72B2DDBD-8724-44EC-906D-005CC7011AB3}" type="datetimeFigureOut">
              <a:rPr lang="en-US" smtClean="0"/>
              <a:t>2/19/2020</a:t>
            </a:fld>
            <a:endParaRPr lang="en-US" dirty="0"/>
          </a:p>
        </p:txBody>
      </p:sp>
      <p:sp>
        <p:nvSpPr>
          <p:cNvPr id="5" name="Footer Placeholder 4">
            <a:extLst>
              <a:ext uri="{FF2B5EF4-FFF2-40B4-BE49-F238E27FC236}">
                <a16:creationId xmlns:a16="http://schemas.microsoft.com/office/drawing/2014/main" id="{71A7F2B8-1E40-47F0-8094-063EE42B5C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F70454-FBA5-4CDD-BD53-50D8D294F89B}"/>
              </a:ext>
            </a:extLst>
          </p:cNvPr>
          <p:cNvSpPr>
            <a:spLocks noGrp="1"/>
          </p:cNvSpPr>
          <p:nvPr>
            <p:ph type="sldNum" sz="quarter" idx="12"/>
          </p:nvPr>
        </p:nvSpPr>
        <p:spPr/>
        <p:txBody>
          <a:bodyPr/>
          <a:lstStyle/>
          <a:p>
            <a:fld id="{AA88F164-D38D-4390-B09A-BE78781899E1}" type="slidenum">
              <a:rPr lang="en-US" smtClean="0"/>
              <a:t>‹#›</a:t>
            </a:fld>
            <a:endParaRPr lang="en-US" dirty="0"/>
          </a:p>
        </p:txBody>
      </p:sp>
    </p:spTree>
    <p:extLst>
      <p:ext uri="{BB962C8B-B14F-4D97-AF65-F5344CB8AC3E}">
        <p14:creationId xmlns:p14="http://schemas.microsoft.com/office/powerpoint/2010/main" val="3318076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C5EE4-CA21-43AE-9626-0103E16637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887CA6-350D-4C69-8872-8C15B6A6561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34E4CA-6913-4988-8EB5-970375717F5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21C942-A426-49B2-A673-78E5C2DA6DCF}"/>
              </a:ext>
            </a:extLst>
          </p:cNvPr>
          <p:cNvSpPr>
            <a:spLocks noGrp="1"/>
          </p:cNvSpPr>
          <p:nvPr>
            <p:ph type="dt" sz="half" idx="10"/>
          </p:nvPr>
        </p:nvSpPr>
        <p:spPr/>
        <p:txBody>
          <a:bodyPr/>
          <a:lstStyle/>
          <a:p>
            <a:fld id="{72B2DDBD-8724-44EC-906D-005CC7011AB3}" type="datetimeFigureOut">
              <a:rPr lang="en-US" smtClean="0"/>
              <a:t>2/19/2020</a:t>
            </a:fld>
            <a:endParaRPr lang="en-US" dirty="0"/>
          </a:p>
        </p:txBody>
      </p:sp>
      <p:sp>
        <p:nvSpPr>
          <p:cNvPr id="6" name="Footer Placeholder 5">
            <a:extLst>
              <a:ext uri="{FF2B5EF4-FFF2-40B4-BE49-F238E27FC236}">
                <a16:creationId xmlns:a16="http://schemas.microsoft.com/office/drawing/2014/main" id="{F78F1548-6C6B-4870-94A6-02F130E379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C57C4FA-DA2D-48F6-89D9-1964DF63B627}"/>
              </a:ext>
            </a:extLst>
          </p:cNvPr>
          <p:cNvSpPr>
            <a:spLocks noGrp="1"/>
          </p:cNvSpPr>
          <p:nvPr>
            <p:ph type="sldNum" sz="quarter" idx="12"/>
          </p:nvPr>
        </p:nvSpPr>
        <p:spPr/>
        <p:txBody>
          <a:bodyPr/>
          <a:lstStyle/>
          <a:p>
            <a:fld id="{AA88F164-D38D-4390-B09A-BE78781899E1}" type="slidenum">
              <a:rPr lang="en-US" smtClean="0"/>
              <a:t>‹#›</a:t>
            </a:fld>
            <a:endParaRPr lang="en-US" dirty="0"/>
          </a:p>
        </p:txBody>
      </p:sp>
    </p:spTree>
    <p:extLst>
      <p:ext uri="{BB962C8B-B14F-4D97-AF65-F5344CB8AC3E}">
        <p14:creationId xmlns:p14="http://schemas.microsoft.com/office/powerpoint/2010/main" val="3018505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9C61A-4BD6-4890-823B-FF9C0AF689A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836813-9D6E-4107-9714-22869EB6F4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C91E19-D62F-4506-AB61-7D64BF9059D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2A10A6-886F-4ADE-9012-D2346F96B6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45A3BA-5B3D-41D0-9A00-44E28FBF833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9579C7-E970-40C1-8191-2D0EFBC08AA9}"/>
              </a:ext>
            </a:extLst>
          </p:cNvPr>
          <p:cNvSpPr>
            <a:spLocks noGrp="1"/>
          </p:cNvSpPr>
          <p:nvPr>
            <p:ph type="dt" sz="half" idx="10"/>
          </p:nvPr>
        </p:nvSpPr>
        <p:spPr/>
        <p:txBody>
          <a:bodyPr/>
          <a:lstStyle/>
          <a:p>
            <a:fld id="{72B2DDBD-8724-44EC-906D-005CC7011AB3}" type="datetimeFigureOut">
              <a:rPr lang="en-US" smtClean="0"/>
              <a:t>2/19/2020</a:t>
            </a:fld>
            <a:endParaRPr lang="en-US" dirty="0"/>
          </a:p>
        </p:txBody>
      </p:sp>
      <p:sp>
        <p:nvSpPr>
          <p:cNvPr id="8" name="Footer Placeholder 7">
            <a:extLst>
              <a:ext uri="{FF2B5EF4-FFF2-40B4-BE49-F238E27FC236}">
                <a16:creationId xmlns:a16="http://schemas.microsoft.com/office/drawing/2014/main" id="{C932F7A9-6736-4FAC-9D00-CB349DFCCB8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AF0AB31-2F4C-445C-8994-A65DFAB30AE6}"/>
              </a:ext>
            </a:extLst>
          </p:cNvPr>
          <p:cNvSpPr>
            <a:spLocks noGrp="1"/>
          </p:cNvSpPr>
          <p:nvPr>
            <p:ph type="sldNum" sz="quarter" idx="12"/>
          </p:nvPr>
        </p:nvSpPr>
        <p:spPr/>
        <p:txBody>
          <a:bodyPr/>
          <a:lstStyle/>
          <a:p>
            <a:fld id="{AA88F164-D38D-4390-B09A-BE78781899E1}" type="slidenum">
              <a:rPr lang="en-US" smtClean="0"/>
              <a:t>‹#›</a:t>
            </a:fld>
            <a:endParaRPr lang="en-US" dirty="0"/>
          </a:p>
        </p:txBody>
      </p:sp>
    </p:spTree>
    <p:extLst>
      <p:ext uri="{BB962C8B-B14F-4D97-AF65-F5344CB8AC3E}">
        <p14:creationId xmlns:p14="http://schemas.microsoft.com/office/powerpoint/2010/main" val="3398641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122A-6ED6-4923-9D66-A78DC6BEA96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F516C97-1542-46B1-A2D4-59C4E55059B2}"/>
              </a:ext>
            </a:extLst>
          </p:cNvPr>
          <p:cNvSpPr>
            <a:spLocks noGrp="1"/>
          </p:cNvSpPr>
          <p:nvPr>
            <p:ph type="dt" sz="half" idx="10"/>
          </p:nvPr>
        </p:nvSpPr>
        <p:spPr/>
        <p:txBody>
          <a:bodyPr/>
          <a:lstStyle/>
          <a:p>
            <a:fld id="{72B2DDBD-8724-44EC-906D-005CC7011AB3}" type="datetimeFigureOut">
              <a:rPr lang="en-US" smtClean="0"/>
              <a:t>2/19/2020</a:t>
            </a:fld>
            <a:endParaRPr lang="en-US" dirty="0"/>
          </a:p>
        </p:txBody>
      </p:sp>
      <p:sp>
        <p:nvSpPr>
          <p:cNvPr id="4" name="Footer Placeholder 3">
            <a:extLst>
              <a:ext uri="{FF2B5EF4-FFF2-40B4-BE49-F238E27FC236}">
                <a16:creationId xmlns:a16="http://schemas.microsoft.com/office/drawing/2014/main" id="{47B2BFA0-D588-409C-9FC0-E901BF005EF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0FD24BC-9CA3-43EF-97CF-53369F082116}"/>
              </a:ext>
            </a:extLst>
          </p:cNvPr>
          <p:cNvSpPr>
            <a:spLocks noGrp="1"/>
          </p:cNvSpPr>
          <p:nvPr>
            <p:ph type="sldNum" sz="quarter" idx="12"/>
          </p:nvPr>
        </p:nvSpPr>
        <p:spPr/>
        <p:txBody>
          <a:bodyPr/>
          <a:lstStyle/>
          <a:p>
            <a:fld id="{AA88F164-D38D-4390-B09A-BE78781899E1}" type="slidenum">
              <a:rPr lang="en-US" smtClean="0"/>
              <a:t>‹#›</a:t>
            </a:fld>
            <a:endParaRPr lang="en-US" dirty="0"/>
          </a:p>
        </p:txBody>
      </p:sp>
    </p:spTree>
    <p:extLst>
      <p:ext uri="{BB962C8B-B14F-4D97-AF65-F5344CB8AC3E}">
        <p14:creationId xmlns:p14="http://schemas.microsoft.com/office/powerpoint/2010/main" val="1965009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E72651-79CD-4E48-A7C7-2F617AFA7779}"/>
              </a:ext>
            </a:extLst>
          </p:cNvPr>
          <p:cNvSpPr>
            <a:spLocks noGrp="1"/>
          </p:cNvSpPr>
          <p:nvPr>
            <p:ph type="dt" sz="half" idx="10"/>
          </p:nvPr>
        </p:nvSpPr>
        <p:spPr/>
        <p:txBody>
          <a:bodyPr/>
          <a:lstStyle/>
          <a:p>
            <a:fld id="{72B2DDBD-8724-44EC-906D-005CC7011AB3}" type="datetimeFigureOut">
              <a:rPr lang="en-US" smtClean="0"/>
              <a:t>2/19/2020</a:t>
            </a:fld>
            <a:endParaRPr lang="en-US" dirty="0"/>
          </a:p>
        </p:txBody>
      </p:sp>
      <p:sp>
        <p:nvSpPr>
          <p:cNvPr id="3" name="Footer Placeholder 2">
            <a:extLst>
              <a:ext uri="{FF2B5EF4-FFF2-40B4-BE49-F238E27FC236}">
                <a16:creationId xmlns:a16="http://schemas.microsoft.com/office/drawing/2014/main" id="{F25E1205-D007-46A6-8653-D337122CA4D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8C9BED-0B8F-4EAA-8289-489EE8F260B7}"/>
              </a:ext>
            </a:extLst>
          </p:cNvPr>
          <p:cNvSpPr>
            <a:spLocks noGrp="1"/>
          </p:cNvSpPr>
          <p:nvPr>
            <p:ph type="sldNum" sz="quarter" idx="12"/>
          </p:nvPr>
        </p:nvSpPr>
        <p:spPr/>
        <p:txBody>
          <a:bodyPr/>
          <a:lstStyle/>
          <a:p>
            <a:fld id="{AA88F164-D38D-4390-B09A-BE78781899E1}" type="slidenum">
              <a:rPr lang="en-US" smtClean="0"/>
              <a:t>‹#›</a:t>
            </a:fld>
            <a:endParaRPr lang="en-US" dirty="0"/>
          </a:p>
        </p:txBody>
      </p:sp>
    </p:spTree>
    <p:extLst>
      <p:ext uri="{BB962C8B-B14F-4D97-AF65-F5344CB8AC3E}">
        <p14:creationId xmlns:p14="http://schemas.microsoft.com/office/powerpoint/2010/main" val="1737693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D2373-3FAE-48D2-8E1E-3EE30988C2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40AE35-0A88-4A6C-B686-52BDE589F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82242C-F987-4794-B8EC-794E1D736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C9440B-1D95-4ADE-AD5E-ED8569201AD9}"/>
              </a:ext>
            </a:extLst>
          </p:cNvPr>
          <p:cNvSpPr>
            <a:spLocks noGrp="1"/>
          </p:cNvSpPr>
          <p:nvPr>
            <p:ph type="dt" sz="half" idx="10"/>
          </p:nvPr>
        </p:nvSpPr>
        <p:spPr/>
        <p:txBody>
          <a:bodyPr/>
          <a:lstStyle/>
          <a:p>
            <a:fld id="{72B2DDBD-8724-44EC-906D-005CC7011AB3}" type="datetimeFigureOut">
              <a:rPr lang="en-US" smtClean="0"/>
              <a:t>2/19/2020</a:t>
            </a:fld>
            <a:endParaRPr lang="en-US" dirty="0"/>
          </a:p>
        </p:txBody>
      </p:sp>
      <p:sp>
        <p:nvSpPr>
          <p:cNvPr id="6" name="Footer Placeholder 5">
            <a:extLst>
              <a:ext uri="{FF2B5EF4-FFF2-40B4-BE49-F238E27FC236}">
                <a16:creationId xmlns:a16="http://schemas.microsoft.com/office/drawing/2014/main" id="{287C7561-E376-477B-A2DB-58EF86D605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1CAF09-5B18-447E-AC77-E3B008C8366C}"/>
              </a:ext>
            </a:extLst>
          </p:cNvPr>
          <p:cNvSpPr>
            <a:spLocks noGrp="1"/>
          </p:cNvSpPr>
          <p:nvPr>
            <p:ph type="sldNum" sz="quarter" idx="12"/>
          </p:nvPr>
        </p:nvSpPr>
        <p:spPr/>
        <p:txBody>
          <a:bodyPr/>
          <a:lstStyle/>
          <a:p>
            <a:fld id="{AA88F164-D38D-4390-B09A-BE78781899E1}" type="slidenum">
              <a:rPr lang="en-US" smtClean="0"/>
              <a:t>‹#›</a:t>
            </a:fld>
            <a:endParaRPr lang="en-US" dirty="0"/>
          </a:p>
        </p:txBody>
      </p:sp>
    </p:spTree>
    <p:extLst>
      <p:ext uri="{BB962C8B-B14F-4D97-AF65-F5344CB8AC3E}">
        <p14:creationId xmlns:p14="http://schemas.microsoft.com/office/powerpoint/2010/main" val="1353560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65CF-19F0-4970-AF64-94498F35BB5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1EBD8F-A9D9-4FB7-A3DF-ED8CEC2E57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26571B7-5399-4230-A604-817C4C83E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61288F-357A-4CCE-A4CB-F38E82351362}"/>
              </a:ext>
            </a:extLst>
          </p:cNvPr>
          <p:cNvSpPr>
            <a:spLocks noGrp="1"/>
          </p:cNvSpPr>
          <p:nvPr>
            <p:ph type="dt" sz="half" idx="10"/>
          </p:nvPr>
        </p:nvSpPr>
        <p:spPr/>
        <p:txBody>
          <a:bodyPr/>
          <a:lstStyle/>
          <a:p>
            <a:fld id="{72B2DDBD-8724-44EC-906D-005CC7011AB3}" type="datetimeFigureOut">
              <a:rPr lang="en-US" smtClean="0"/>
              <a:t>2/19/2020</a:t>
            </a:fld>
            <a:endParaRPr lang="en-US" dirty="0"/>
          </a:p>
        </p:txBody>
      </p:sp>
      <p:sp>
        <p:nvSpPr>
          <p:cNvPr id="6" name="Footer Placeholder 5">
            <a:extLst>
              <a:ext uri="{FF2B5EF4-FFF2-40B4-BE49-F238E27FC236}">
                <a16:creationId xmlns:a16="http://schemas.microsoft.com/office/drawing/2014/main" id="{B4765249-5137-4EEC-94F5-70C0019763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314325-6D92-41EE-8A34-277E167319BD}"/>
              </a:ext>
            </a:extLst>
          </p:cNvPr>
          <p:cNvSpPr>
            <a:spLocks noGrp="1"/>
          </p:cNvSpPr>
          <p:nvPr>
            <p:ph type="sldNum" sz="quarter" idx="12"/>
          </p:nvPr>
        </p:nvSpPr>
        <p:spPr/>
        <p:txBody>
          <a:bodyPr/>
          <a:lstStyle/>
          <a:p>
            <a:fld id="{AA88F164-D38D-4390-B09A-BE78781899E1}" type="slidenum">
              <a:rPr lang="en-US" smtClean="0"/>
              <a:t>‹#›</a:t>
            </a:fld>
            <a:endParaRPr lang="en-US" dirty="0"/>
          </a:p>
        </p:txBody>
      </p:sp>
    </p:spTree>
    <p:extLst>
      <p:ext uri="{BB962C8B-B14F-4D97-AF65-F5344CB8AC3E}">
        <p14:creationId xmlns:p14="http://schemas.microsoft.com/office/powerpoint/2010/main" val="2832143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76C30-2355-42BD-BF37-5669E3A61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A16EF1-E69C-4E78-8D9D-7D4898604B8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6D8B9-C702-4BE7-9609-385B48B28911}"/>
              </a:ext>
            </a:extLst>
          </p:cNvPr>
          <p:cNvSpPr>
            <a:spLocks noGrp="1"/>
          </p:cNvSpPr>
          <p:nvPr>
            <p:ph type="dt" sz="half" idx="10"/>
          </p:nvPr>
        </p:nvSpPr>
        <p:spPr/>
        <p:txBody>
          <a:bodyPr/>
          <a:lstStyle/>
          <a:p>
            <a:fld id="{72B2DDBD-8724-44EC-906D-005CC7011AB3}" type="datetimeFigureOut">
              <a:rPr lang="en-US" smtClean="0"/>
              <a:t>2/19/2020</a:t>
            </a:fld>
            <a:endParaRPr lang="en-US" dirty="0"/>
          </a:p>
        </p:txBody>
      </p:sp>
      <p:sp>
        <p:nvSpPr>
          <p:cNvPr id="5" name="Footer Placeholder 4">
            <a:extLst>
              <a:ext uri="{FF2B5EF4-FFF2-40B4-BE49-F238E27FC236}">
                <a16:creationId xmlns:a16="http://schemas.microsoft.com/office/drawing/2014/main" id="{0C9EBFA5-2C99-4E0A-AC08-7BC4BE6F4A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157D26-6961-442B-BF29-EFE0C723FBBC}"/>
              </a:ext>
            </a:extLst>
          </p:cNvPr>
          <p:cNvSpPr>
            <a:spLocks noGrp="1"/>
          </p:cNvSpPr>
          <p:nvPr>
            <p:ph type="sldNum" sz="quarter" idx="12"/>
          </p:nvPr>
        </p:nvSpPr>
        <p:spPr/>
        <p:txBody>
          <a:bodyPr/>
          <a:lstStyle/>
          <a:p>
            <a:fld id="{AA88F164-D38D-4390-B09A-BE78781899E1}" type="slidenum">
              <a:rPr lang="en-US" smtClean="0"/>
              <a:t>‹#›</a:t>
            </a:fld>
            <a:endParaRPr lang="en-US" dirty="0"/>
          </a:p>
        </p:txBody>
      </p:sp>
    </p:spTree>
    <p:extLst>
      <p:ext uri="{BB962C8B-B14F-4D97-AF65-F5344CB8AC3E}">
        <p14:creationId xmlns:p14="http://schemas.microsoft.com/office/powerpoint/2010/main" val="611868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BEBF40-EF25-4E91-A98F-B07BD648E6A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14A611-6F13-4BFD-8055-DEE39B365D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BF8AD-916C-4E1E-A803-2C4CC7354C83}"/>
              </a:ext>
            </a:extLst>
          </p:cNvPr>
          <p:cNvSpPr>
            <a:spLocks noGrp="1"/>
          </p:cNvSpPr>
          <p:nvPr>
            <p:ph type="dt" sz="half" idx="10"/>
          </p:nvPr>
        </p:nvSpPr>
        <p:spPr/>
        <p:txBody>
          <a:bodyPr/>
          <a:lstStyle/>
          <a:p>
            <a:fld id="{72B2DDBD-8724-44EC-906D-005CC7011AB3}" type="datetimeFigureOut">
              <a:rPr lang="en-US" smtClean="0"/>
              <a:t>2/19/2020</a:t>
            </a:fld>
            <a:endParaRPr lang="en-US" dirty="0"/>
          </a:p>
        </p:txBody>
      </p:sp>
      <p:sp>
        <p:nvSpPr>
          <p:cNvPr id="5" name="Footer Placeholder 4">
            <a:extLst>
              <a:ext uri="{FF2B5EF4-FFF2-40B4-BE49-F238E27FC236}">
                <a16:creationId xmlns:a16="http://schemas.microsoft.com/office/drawing/2014/main" id="{9767BD14-1D8B-4401-B239-8EC75DB3DB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EABE46-E133-490D-8351-EE7834CC0316}"/>
              </a:ext>
            </a:extLst>
          </p:cNvPr>
          <p:cNvSpPr>
            <a:spLocks noGrp="1"/>
          </p:cNvSpPr>
          <p:nvPr>
            <p:ph type="sldNum" sz="quarter" idx="12"/>
          </p:nvPr>
        </p:nvSpPr>
        <p:spPr/>
        <p:txBody>
          <a:bodyPr/>
          <a:lstStyle/>
          <a:p>
            <a:fld id="{AA88F164-D38D-4390-B09A-BE78781899E1}" type="slidenum">
              <a:rPr lang="en-US" smtClean="0"/>
              <a:t>‹#›</a:t>
            </a:fld>
            <a:endParaRPr lang="en-US" dirty="0"/>
          </a:p>
        </p:txBody>
      </p:sp>
    </p:spTree>
    <p:extLst>
      <p:ext uri="{BB962C8B-B14F-4D97-AF65-F5344CB8AC3E}">
        <p14:creationId xmlns:p14="http://schemas.microsoft.com/office/powerpoint/2010/main" val="1282192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2B7C8-6591-0A40-846B-EA52AC664D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4F9E19-C2B4-274A-966E-EBB7E7855B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E0A295-5D74-E545-9AA6-1A2AAF309683}"/>
              </a:ext>
            </a:extLst>
          </p:cNvPr>
          <p:cNvSpPr>
            <a:spLocks noGrp="1"/>
          </p:cNvSpPr>
          <p:nvPr>
            <p:ph type="dt" sz="half" idx="10"/>
          </p:nvPr>
        </p:nvSpPr>
        <p:spPr/>
        <p:txBody>
          <a:bodyPr/>
          <a:lstStyle/>
          <a:p>
            <a:fld id="{95E1501C-3F21-D640-9B22-859CF5C34555}" type="datetimeFigureOut">
              <a:rPr lang="en-US" smtClean="0">
                <a:solidFill>
                  <a:prstClr val="black">
                    <a:tint val="75000"/>
                  </a:prstClr>
                </a:solidFill>
              </a:rPr>
              <a:pPr/>
              <a:t>2/19/2020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DC33679-A793-7941-8820-0DF03B5116A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6C4A581-3010-754D-91A7-4AE1EC47F110}"/>
              </a:ext>
            </a:extLst>
          </p:cNvPr>
          <p:cNvSpPr>
            <a:spLocks noGrp="1"/>
          </p:cNvSpPr>
          <p:nvPr>
            <p:ph type="sldNum" sz="quarter" idx="12"/>
          </p:nvPr>
        </p:nvSpPr>
        <p:spPr/>
        <p:txBody>
          <a:bodyPr/>
          <a:lstStyle/>
          <a:p>
            <a:fld id="{D1C94420-C717-5948-A2FE-BB24068396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9703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4646C-CC46-ED4C-8E61-F6F3075014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7DF65A-D456-7140-B4F5-B229F77077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40B1D-EFC4-874A-B260-A9EB6AB9ABF3}"/>
              </a:ext>
            </a:extLst>
          </p:cNvPr>
          <p:cNvSpPr>
            <a:spLocks noGrp="1"/>
          </p:cNvSpPr>
          <p:nvPr>
            <p:ph type="dt" sz="half" idx="10"/>
          </p:nvPr>
        </p:nvSpPr>
        <p:spPr/>
        <p:txBody>
          <a:bodyPr/>
          <a:lstStyle/>
          <a:p>
            <a:fld id="{95E1501C-3F21-D640-9B22-859CF5C34555}" type="datetimeFigureOut">
              <a:rPr lang="en-US" smtClean="0">
                <a:solidFill>
                  <a:prstClr val="black">
                    <a:tint val="75000"/>
                  </a:prstClr>
                </a:solidFill>
              </a:rPr>
              <a:pPr/>
              <a:t>2/19/2020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53D4DCF-1A62-9C41-90F5-2A4AA99F81A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3D38C6-0906-CE4F-866C-486ABAC6CC29}"/>
              </a:ext>
            </a:extLst>
          </p:cNvPr>
          <p:cNvSpPr>
            <a:spLocks noGrp="1"/>
          </p:cNvSpPr>
          <p:nvPr>
            <p:ph type="sldNum" sz="quarter" idx="12"/>
          </p:nvPr>
        </p:nvSpPr>
        <p:spPr/>
        <p:txBody>
          <a:bodyPr/>
          <a:lstStyle/>
          <a:p>
            <a:fld id="{D1C94420-C717-5948-A2FE-BB24068396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574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EA062-9057-FF40-9E13-C809513900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AE6D2A-A4D6-BE4C-9B3B-2D745198E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1E9A31-669E-D64F-9A97-A9786C154B2C}"/>
              </a:ext>
            </a:extLst>
          </p:cNvPr>
          <p:cNvSpPr>
            <a:spLocks noGrp="1"/>
          </p:cNvSpPr>
          <p:nvPr>
            <p:ph type="dt" sz="half" idx="10"/>
          </p:nvPr>
        </p:nvSpPr>
        <p:spPr/>
        <p:txBody>
          <a:bodyPr/>
          <a:lstStyle/>
          <a:p>
            <a:fld id="{95E1501C-3F21-D640-9B22-859CF5C34555}" type="datetimeFigureOut">
              <a:rPr lang="en-US" smtClean="0">
                <a:solidFill>
                  <a:prstClr val="black">
                    <a:tint val="75000"/>
                  </a:prstClr>
                </a:solidFill>
              </a:rPr>
              <a:pPr/>
              <a:t>2/19/2020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662FCC3-A469-0D44-A6D7-C0870F5CAC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4A737B7-869F-4949-9AD3-DFFAA179143E}"/>
              </a:ext>
            </a:extLst>
          </p:cNvPr>
          <p:cNvSpPr>
            <a:spLocks noGrp="1"/>
          </p:cNvSpPr>
          <p:nvPr>
            <p:ph type="sldNum" sz="quarter" idx="12"/>
          </p:nvPr>
        </p:nvSpPr>
        <p:spPr/>
        <p:txBody>
          <a:bodyPr/>
          <a:lstStyle/>
          <a:p>
            <a:fld id="{D1C94420-C717-5948-A2FE-BB24068396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721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8325-F05A-CF49-AD44-4DA30184A3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C2CA72-8968-5246-96A4-84FA33E489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9AD76-D38A-214A-BA0B-5781993D0E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C976FD-A1E3-1546-80BC-A5314CB1B76B}"/>
              </a:ext>
            </a:extLst>
          </p:cNvPr>
          <p:cNvSpPr>
            <a:spLocks noGrp="1"/>
          </p:cNvSpPr>
          <p:nvPr>
            <p:ph type="dt" sz="half" idx="10"/>
          </p:nvPr>
        </p:nvSpPr>
        <p:spPr/>
        <p:txBody>
          <a:bodyPr/>
          <a:lstStyle/>
          <a:p>
            <a:fld id="{95E1501C-3F21-D640-9B22-859CF5C34555}" type="datetimeFigureOut">
              <a:rPr lang="en-US" smtClean="0">
                <a:solidFill>
                  <a:prstClr val="black">
                    <a:tint val="75000"/>
                  </a:prstClr>
                </a:solidFill>
              </a:rPr>
              <a:pPr/>
              <a:t>2/19/2020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1E2A715-034D-EC48-9F58-C4322A3107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1F57782-04F5-F940-9487-0F8E786968CA}"/>
              </a:ext>
            </a:extLst>
          </p:cNvPr>
          <p:cNvSpPr>
            <a:spLocks noGrp="1"/>
          </p:cNvSpPr>
          <p:nvPr>
            <p:ph type="sldNum" sz="quarter" idx="12"/>
          </p:nvPr>
        </p:nvSpPr>
        <p:spPr/>
        <p:txBody>
          <a:bodyPr/>
          <a:lstStyle/>
          <a:p>
            <a:fld id="{D1C94420-C717-5948-A2FE-BB24068396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558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9E571-59F2-6443-B759-1FA7032EA9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1FAA9-CAA2-F04B-B945-CBC48CB8BB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0214BF-0D3A-E24C-A888-FADF581C1C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6AC6EB-B750-4140-8691-EF5F224166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86B395-1C80-8243-BCC5-E354A8274D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D3B60F-E65F-D84F-BFAD-E0161803B66E}"/>
              </a:ext>
            </a:extLst>
          </p:cNvPr>
          <p:cNvSpPr>
            <a:spLocks noGrp="1"/>
          </p:cNvSpPr>
          <p:nvPr>
            <p:ph type="dt" sz="half" idx="10"/>
          </p:nvPr>
        </p:nvSpPr>
        <p:spPr/>
        <p:txBody>
          <a:bodyPr/>
          <a:lstStyle/>
          <a:p>
            <a:fld id="{95E1501C-3F21-D640-9B22-859CF5C34555}" type="datetimeFigureOut">
              <a:rPr lang="en-US" smtClean="0">
                <a:solidFill>
                  <a:prstClr val="black">
                    <a:tint val="75000"/>
                  </a:prstClr>
                </a:solidFill>
              </a:rPr>
              <a:pPr/>
              <a:t>2/19/2020</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3AD0A9F-97CC-B04F-9E79-3F8CD79C441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37236F6-AA5F-D143-A83B-E341318B5795}"/>
              </a:ext>
            </a:extLst>
          </p:cNvPr>
          <p:cNvSpPr>
            <a:spLocks noGrp="1"/>
          </p:cNvSpPr>
          <p:nvPr>
            <p:ph type="sldNum" sz="quarter" idx="12"/>
          </p:nvPr>
        </p:nvSpPr>
        <p:spPr/>
        <p:txBody>
          <a:bodyPr/>
          <a:lstStyle/>
          <a:p>
            <a:fld id="{D1C94420-C717-5948-A2FE-BB24068396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422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B73AE-9C0E-524A-8F15-816499EBD0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E0A058-9A0E-474E-BA42-7CE91D2668FF}"/>
              </a:ext>
            </a:extLst>
          </p:cNvPr>
          <p:cNvSpPr>
            <a:spLocks noGrp="1"/>
          </p:cNvSpPr>
          <p:nvPr>
            <p:ph type="dt" sz="half" idx="10"/>
          </p:nvPr>
        </p:nvSpPr>
        <p:spPr/>
        <p:txBody>
          <a:bodyPr/>
          <a:lstStyle/>
          <a:p>
            <a:fld id="{95E1501C-3F21-D640-9B22-859CF5C34555}" type="datetimeFigureOut">
              <a:rPr lang="en-US" smtClean="0">
                <a:solidFill>
                  <a:prstClr val="black">
                    <a:tint val="75000"/>
                  </a:prstClr>
                </a:solidFill>
              </a:rPr>
              <a:pPr/>
              <a:t>2/19/2020</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1F4D5E6-CE53-0B44-AEA7-7479461714E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AC99FB8-8989-3144-A026-102E4E531870}"/>
              </a:ext>
            </a:extLst>
          </p:cNvPr>
          <p:cNvSpPr>
            <a:spLocks noGrp="1"/>
          </p:cNvSpPr>
          <p:nvPr>
            <p:ph type="sldNum" sz="quarter" idx="12"/>
          </p:nvPr>
        </p:nvSpPr>
        <p:spPr/>
        <p:txBody>
          <a:bodyPr/>
          <a:lstStyle/>
          <a:p>
            <a:fld id="{D1C94420-C717-5948-A2FE-BB24068396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803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204F6B-492F-304F-A71F-0CE0111900AB}"/>
              </a:ext>
            </a:extLst>
          </p:cNvPr>
          <p:cNvSpPr>
            <a:spLocks noGrp="1"/>
          </p:cNvSpPr>
          <p:nvPr>
            <p:ph type="dt" sz="half" idx="10"/>
          </p:nvPr>
        </p:nvSpPr>
        <p:spPr/>
        <p:txBody>
          <a:bodyPr/>
          <a:lstStyle/>
          <a:p>
            <a:fld id="{95E1501C-3F21-D640-9B22-859CF5C34555}" type="datetimeFigureOut">
              <a:rPr lang="en-US" smtClean="0">
                <a:solidFill>
                  <a:prstClr val="black">
                    <a:tint val="75000"/>
                  </a:prstClr>
                </a:solidFill>
              </a:rPr>
              <a:pPr/>
              <a:t>2/19/2020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075CED0-AF62-084A-AA5F-D5868BCAD05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4D41313-D665-A947-9E1C-EA8F3CE09BC2}"/>
              </a:ext>
            </a:extLst>
          </p:cNvPr>
          <p:cNvSpPr>
            <a:spLocks noGrp="1"/>
          </p:cNvSpPr>
          <p:nvPr>
            <p:ph type="sldNum" sz="quarter" idx="12"/>
          </p:nvPr>
        </p:nvSpPr>
        <p:spPr/>
        <p:txBody>
          <a:bodyPr/>
          <a:lstStyle/>
          <a:p>
            <a:fld id="{D1C94420-C717-5948-A2FE-BB24068396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4BADD-C5C3-1B47-9DC7-BC87272EE1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62BD1F-79BB-0B42-90DF-1A83CD09BD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8F9286-3EB6-F844-AD92-D5518C76F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8F9E98-D99B-AE41-B5C6-C912A1C99533}"/>
              </a:ext>
            </a:extLst>
          </p:cNvPr>
          <p:cNvSpPr>
            <a:spLocks noGrp="1"/>
          </p:cNvSpPr>
          <p:nvPr>
            <p:ph type="dt" sz="half" idx="10"/>
          </p:nvPr>
        </p:nvSpPr>
        <p:spPr/>
        <p:txBody>
          <a:bodyPr/>
          <a:lstStyle/>
          <a:p>
            <a:fld id="{95E1501C-3F21-D640-9B22-859CF5C34555}" type="datetimeFigureOut">
              <a:rPr lang="en-US" smtClean="0">
                <a:solidFill>
                  <a:prstClr val="black">
                    <a:tint val="75000"/>
                  </a:prstClr>
                </a:solidFill>
              </a:rPr>
              <a:pPr/>
              <a:t>2/19/2020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62C776-3B8D-0147-813C-F5E8F014FF6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E4C4E7A-54F5-054C-8081-21FB29786D9C}"/>
              </a:ext>
            </a:extLst>
          </p:cNvPr>
          <p:cNvSpPr>
            <a:spLocks noGrp="1"/>
          </p:cNvSpPr>
          <p:nvPr>
            <p:ph type="sldNum" sz="quarter" idx="12"/>
          </p:nvPr>
        </p:nvSpPr>
        <p:spPr/>
        <p:txBody>
          <a:bodyPr/>
          <a:lstStyle/>
          <a:p>
            <a:fld id="{D1C94420-C717-5948-A2FE-BB24068396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150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43BAF-8935-2442-957F-F37B2B6D03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4F3987-9B45-F340-B840-63A4F2E7A3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8228BB-0F34-1F46-BBC0-FB01471DB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D4BF4D-6467-B346-96B8-A88DA6BC2653}"/>
              </a:ext>
            </a:extLst>
          </p:cNvPr>
          <p:cNvSpPr>
            <a:spLocks noGrp="1"/>
          </p:cNvSpPr>
          <p:nvPr>
            <p:ph type="dt" sz="half" idx="10"/>
          </p:nvPr>
        </p:nvSpPr>
        <p:spPr/>
        <p:txBody>
          <a:bodyPr/>
          <a:lstStyle/>
          <a:p>
            <a:fld id="{95E1501C-3F21-D640-9B22-859CF5C34555}" type="datetimeFigureOut">
              <a:rPr lang="en-US" smtClean="0">
                <a:solidFill>
                  <a:prstClr val="black">
                    <a:tint val="75000"/>
                  </a:prstClr>
                </a:solidFill>
              </a:rPr>
              <a:pPr/>
              <a:t>2/19/2020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F23B0DE-5251-724B-939A-BE96F1D5380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B513C99-D9EB-E442-B7A0-B16D89DCF1C1}"/>
              </a:ext>
            </a:extLst>
          </p:cNvPr>
          <p:cNvSpPr>
            <a:spLocks noGrp="1"/>
          </p:cNvSpPr>
          <p:nvPr>
            <p:ph type="sldNum" sz="quarter" idx="12"/>
          </p:nvPr>
        </p:nvSpPr>
        <p:spPr/>
        <p:txBody>
          <a:bodyPr/>
          <a:lstStyle/>
          <a:p>
            <a:fld id="{D1C94420-C717-5948-A2FE-BB24068396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08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DDBE6-9CCA-F94C-8556-91BE915107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5233F1-0109-CE44-BD8C-46FB54D4AA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56489-C65B-804A-B65E-2FCD6CF5A06D}"/>
              </a:ext>
            </a:extLst>
          </p:cNvPr>
          <p:cNvSpPr>
            <a:spLocks noGrp="1"/>
          </p:cNvSpPr>
          <p:nvPr>
            <p:ph type="dt" sz="half" idx="10"/>
          </p:nvPr>
        </p:nvSpPr>
        <p:spPr/>
        <p:txBody>
          <a:bodyPr/>
          <a:lstStyle/>
          <a:p>
            <a:fld id="{95E1501C-3F21-D640-9B22-859CF5C34555}" type="datetimeFigureOut">
              <a:rPr lang="en-US" smtClean="0">
                <a:solidFill>
                  <a:prstClr val="black">
                    <a:tint val="75000"/>
                  </a:prstClr>
                </a:solidFill>
              </a:rPr>
              <a:pPr/>
              <a:t>2/19/2020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3D89C4-5876-1442-ADF4-45BD7C5F0D4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5E3F23B-BA5E-F04E-8557-E0BD636492FA}"/>
              </a:ext>
            </a:extLst>
          </p:cNvPr>
          <p:cNvSpPr>
            <a:spLocks noGrp="1"/>
          </p:cNvSpPr>
          <p:nvPr>
            <p:ph type="sldNum" sz="quarter" idx="12"/>
          </p:nvPr>
        </p:nvSpPr>
        <p:spPr/>
        <p:txBody>
          <a:bodyPr/>
          <a:lstStyle/>
          <a:p>
            <a:fld id="{D1C94420-C717-5948-A2FE-BB24068396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851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6DA57A-CBA4-7947-9417-E42F51D83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56C505-1889-C44C-BE42-AD338C8B94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F90ED-93B6-1045-ADA3-46FBC606D9F0}"/>
              </a:ext>
            </a:extLst>
          </p:cNvPr>
          <p:cNvSpPr>
            <a:spLocks noGrp="1"/>
          </p:cNvSpPr>
          <p:nvPr>
            <p:ph type="dt" sz="half" idx="10"/>
          </p:nvPr>
        </p:nvSpPr>
        <p:spPr/>
        <p:txBody>
          <a:bodyPr/>
          <a:lstStyle/>
          <a:p>
            <a:fld id="{95E1501C-3F21-D640-9B22-859CF5C34555}" type="datetimeFigureOut">
              <a:rPr lang="en-US" smtClean="0">
                <a:solidFill>
                  <a:prstClr val="black">
                    <a:tint val="75000"/>
                  </a:prstClr>
                </a:solidFill>
              </a:rPr>
              <a:pPr/>
              <a:t>2/19/2020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7CAB4E-4D62-3D43-AEBE-B0ED4910D7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F0C8C4-0827-8A43-A3DB-6D934DD0FFC1}"/>
              </a:ext>
            </a:extLst>
          </p:cNvPr>
          <p:cNvSpPr>
            <a:spLocks noGrp="1"/>
          </p:cNvSpPr>
          <p:nvPr>
            <p:ph type="sldNum" sz="quarter" idx="12"/>
          </p:nvPr>
        </p:nvSpPr>
        <p:spPr/>
        <p:txBody>
          <a:bodyPr/>
          <a:lstStyle/>
          <a:p>
            <a:fld id="{D1C94420-C717-5948-A2FE-BB24068396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226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1023-E85B-46C2-AC4C-CE2719F309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E3F62D-AB00-4158-8192-130E2B4701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94A5CE-DD21-4708-8CE9-44C6BB6638B2}"/>
              </a:ext>
            </a:extLst>
          </p:cNvPr>
          <p:cNvSpPr>
            <a:spLocks noGrp="1"/>
          </p:cNvSpPr>
          <p:nvPr>
            <p:ph type="dt" sz="half" idx="10"/>
          </p:nvPr>
        </p:nvSpPr>
        <p:spPr/>
        <p:txBody>
          <a:bodyPr/>
          <a:lstStyle/>
          <a:p>
            <a:fld id="{72B2DDBD-8724-44EC-906D-005CC7011AB3}" type="datetimeFigureOut">
              <a:rPr lang="en-US" smtClean="0"/>
              <a:t>2/19/2020</a:t>
            </a:fld>
            <a:endParaRPr lang="en-US"/>
          </a:p>
        </p:txBody>
      </p:sp>
      <p:sp>
        <p:nvSpPr>
          <p:cNvPr id="5" name="Footer Placeholder 4">
            <a:extLst>
              <a:ext uri="{FF2B5EF4-FFF2-40B4-BE49-F238E27FC236}">
                <a16:creationId xmlns:a16="http://schemas.microsoft.com/office/drawing/2014/main" id="{57D2112F-F42A-4C1D-8F92-0F2EE67B8F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A46A4B-F4E2-4204-8B54-FB4E426A0D16}"/>
              </a:ext>
            </a:extLst>
          </p:cNvPr>
          <p:cNvSpPr>
            <a:spLocks noGrp="1"/>
          </p:cNvSpPr>
          <p:nvPr>
            <p:ph type="sldNum" sz="quarter" idx="12"/>
          </p:nvPr>
        </p:nvSpPr>
        <p:spPr/>
        <p:txBody>
          <a:bodyPr/>
          <a:lstStyle/>
          <a:p>
            <a:fld id="{AA88F164-D38D-4390-B09A-BE78781899E1}" type="slidenum">
              <a:rPr lang="en-US" smtClean="0"/>
              <a:t>‹#›</a:t>
            </a:fld>
            <a:endParaRPr lang="en-US"/>
          </a:p>
        </p:txBody>
      </p:sp>
    </p:spTree>
    <p:extLst>
      <p:ext uri="{BB962C8B-B14F-4D97-AF65-F5344CB8AC3E}">
        <p14:creationId xmlns:p14="http://schemas.microsoft.com/office/powerpoint/2010/main" val="3739242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BFE71-4BE7-4B54-9ABE-CA880CFB7A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BAD924-3250-4724-B2EA-4CCBB8012B0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CEE56-9762-41F4-B529-3D2B98B63881}"/>
              </a:ext>
            </a:extLst>
          </p:cNvPr>
          <p:cNvSpPr>
            <a:spLocks noGrp="1"/>
          </p:cNvSpPr>
          <p:nvPr>
            <p:ph type="dt" sz="half" idx="10"/>
          </p:nvPr>
        </p:nvSpPr>
        <p:spPr/>
        <p:txBody>
          <a:bodyPr/>
          <a:lstStyle/>
          <a:p>
            <a:fld id="{72B2DDBD-8724-44EC-906D-005CC7011AB3}" type="datetimeFigureOut">
              <a:rPr lang="en-US" smtClean="0"/>
              <a:t>2/19/2020</a:t>
            </a:fld>
            <a:endParaRPr lang="en-US"/>
          </a:p>
        </p:txBody>
      </p:sp>
      <p:sp>
        <p:nvSpPr>
          <p:cNvPr id="5" name="Footer Placeholder 4">
            <a:extLst>
              <a:ext uri="{FF2B5EF4-FFF2-40B4-BE49-F238E27FC236}">
                <a16:creationId xmlns:a16="http://schemas.microsoft.com/office/drawing/2014/main" id="{A07E8C77-9A24-4C79-A8BF-FDA5EF531B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E8EC91-AF39-4ECA-8996-55B9E742C58A}"/>
              </a:ext>
            </a:extLst>
          </p:cNvPr>
          <p:cNvSpPr>
            <a:spLocks noGrp="1"/>
          </p:cNvSpPr>
          <p:nvPr>
            <p:ph type="sldNum" sz="quarter" idx="12"/>
          </p:nvPr>
        </p:nvSpPr>
        <p:spPr/>
        <p:txBody>
          <a:bodyPr/>
          <a:lstStyle/>
          <a:p>
            <a:fld id="{AA88F164-D38D-4390-B09A-BE78781899E1}" type="slidenum">
              <a:rPr lang="en-US" smtClean="0"/>
              <a:t>‹#›</a:t>
            </a:fld>
            <a:endParaRPr lang="en-US"/>
          </a:p>
        </p:txBody>
      </p:sp>
    </p:spTree>
    <p:extLst>
      <p:ext uri="{BB962C8B-B14F-4D97-AF65-F5344CB8AC3E}">
        <p14:creationId xmlns:p14="http://schemas.microsoft.com/office/powerpoint/2010/main" val="4237262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1946-CCD8-4322-9954-2794A6C0FA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2A0EB8-75CA-4072-B250-CD0FE28D69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81EFEC8-901C-44B4-8743-1726758C7C31}"/>
              </a:ext>
            </a:extLst>
          </p:cNvPr>
          <p:cNvSpPr>
            <a:spLocks noGrp="1"/>
          </p:cNvSpPr>
          <p:nvPr>
            <p:ph type="dt" sz="half" idx="10"/>
          </p:nvPr>
        </p:nvSpPr>
        <p:spPr/>
        <p:txBody>
          <a:bodyPr/>
          <a:lstStyle/>
          <a:p>
            <a:fld id="{72B2DDBD-8724-44EC-906D-005CC7011AB3}" type="datetimeFigureOut">
              <a:rPr lang="en-US" smtClean="0"/>
              <a:t>2/19/2020</a:t>
            </a:fld>
            <a:endParaRPr lang="en-US"/>
          </a:p>
        </p:txBody>
      </p:sp>
      <p:sp>
        <p:nvSpPr>
          <p:cNvPr id="5" name="Footer Placeholder 4">
            <a:extLst>
              <a:ext uri="{FF2B5EF4-FFF2-40B4-BE49-F238E27FC236}">
                <a16:creationId xmlns:a16="http://schemas.microsoft.com/office/drawing/2014/main" id="{71A7F2B8-1E40-47F0-8094-063EE42B5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70454-FBA5-4CDD-BD53-50D8D294F89B}"/>
              </a:ext>
            </a:extLst>
          </p:cNvPr>
          <p:cNvSpPr>
            <a:spLocks noGrp="1"/>
          </p:cNvSpPr>
          <p:nvPr>
            <p:ph type="sldNum" sz="quarter" idx="12"/>
          </p:nvPr>
        </p:nvSpPr>
        <p:spPr/>
        <p:txBody>
          <a:bodyPr/>
          <a:lstStyle/>
          <a:p>
            <a:fld id="{AA88F164-D38D-4390-B09A-BE78781899E1}" type="slidenum">
              <a:rPr lang="en-US" smtClean="0"/>
              <a:t>‹#›</a:t>
            </a:fld>
            <a:endParaRPr lang="en-US"/>
          </a:p>
        </p:txBody>
      </p:sp>
    </p:spTree>
    <p:extLst>
      <p:ext uri="{BB962C8B-B14F-4D97-AF65-F5344CB8AC3E}">
        <p14:creationId xmlns:p14="http://schemas.microsoft.com/office/powerpoint/2010/main" val="4225349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C5EE4-CA21-43AE-9626-0103E16637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887CA6-350D-4C69-8872-8C15B6A6561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34E4CA-6913-4988-8EB5-970375717F5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21C942-A426-49B2-A673-78E5C2DA6DCF}"/>
              </a:ext>
            </a:extLst>
          </p:cNvPr>
          <p:cNvSpPr>
            <a:spLocks noGrp="1"/>
          </p:cNvSpPr>
          <p:nvPr>
            <p:ph type="dt" sz="half" idx="10"/>
          </p:nvPr>
        </p:nvSpPr>
        <p:spPr/>
        <p:txBody>
          <a:bodyPr/>
          <a:lstStyle/>
          <a:p>
            <a:fld id="{72B2DDBD-8724-44EC-906D-005CC7011AB3}" type="datetimeFigureOut">
              <a:rPr lang="en-US" smtClean="0"/>
              <a:t>2/19/2020</a:t>
            </a:fld>
            <a:endParaRPr lang="en-US"/>
          </a:p>
        </p:txBody>
      </p:sp>
      <p:sp>
        <p:nvSpPr>
          <p:cNvPr id="6" name="Footer Placeholder 5">
            <a:extLst>
              <a:ext uri="{FF2B5EF4-FFF2-40B4-BE49-F238E27FC236}">
                <a16:creationId xmlns:a16="http://schemas.microsoft.com/office/drawing/2014/main" id="{F78F1548-6C6B-4870-94A6-02F130E379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7C4FA-DA2D-48F6-89D9-1964DF63B627}"/>
              </a:ext>
            </a:extLst>
          </p:cNvPr>
          <p:cNvSpPr>
            <a:spLocks noGrp="1"/>
          </p:cNvSpPr>
          <p:nvPr>
            <p:ph type="sldNum" sz="quarter" idx="12"/>
          </p:nvPr>
        </p:nvSpPr>
        <p:spPr/>
        <p:txBody>
          <a:bodyPr/>
          <a:lstStyle/>
          <a:p>
            <a:fld id="{AA88F164-D38D-4390-B09A-BE78781899E1}" type="slidenum">
              <a:rPr lang="en-US" smtClean="0"/>
              <a:t>‹#›</a:t>
            </a:fld>
            <a:endParaRPr lang="en-US"/>
          </a:p>
        </p:txBody>
      </p:sp>
    </p:spTree>
    <p:extLst>
      <p:ext uri="{BB962C8B-B14F-4D97-AF65-F5344CB8AC3E}">
        <p14:creationId xmlns:p14="http://schemas.microsoft.com/office/powerpoint/2010/main" val="3946735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9C61A-4BD6-4890-823B-FF9C0AF689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836813-9D6E-4107-9714-22869EB6F4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C91E19-D62F-4506-AB61-7D64BF9059D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2A10A6-886F-4ADE-9012-D2346F96B6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45A3BA-5B3D-41D0-9A00-44E28FBF833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9579C7-E970-40C1-8191-2D0EFBC08AA9}"/>
              </a:ext>
            </a:extLst>
          </p:cNvPr>
          <p:cNvSpPr>
            <a:spLocks noGrp="1"/>
          </p:cNvSpPr>
          <p:nvPr>
            <p:ph type="dt" sz="half" idx="10"/>
          </p:nvPr>
        </p:nvSpPr>
        <p:spPr/>
        <p:txBody>
          <a:bodyPr/>
          <a:lstStyle/>
          <a:p>
            <a:fld id="{72B2DDBD-8724-44EC-906D-005CC7011AB3}" type="datetimeFigureOut">
              <a:rPr lang="en-US" smtClean="0"/>
              <a:t>2/19/2020</a:t>
            </a:fld>
            <a:endParaRPr lang="en-US"/>
          </a:p>
        </p:txBody>
      </p:sp>
      <p:sp>
        <p:nvSpPr>
          <p:cNvPr id="8" name="Footer Placeholder 7">
            <a:extLst>
              <a:ext uri="{FF2B5EF4-FFF2-40B4-BE49-F238E27FC236}">
                <a16:creationId xmlns:a16="http://schemas.microsoft.com/office/drawing/2014/main" id="{C932F7A9-6736-4FAC-9D00-CB349DFCCB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F0AB31-2F4C-445C-8994-A65DFAB30AE6}"/>
              </a:ext>
            </a:extLst>
          </p:cNvPr>
          <p:cNvSpPr>
            <a:spLocks noGrp="1"/>
          </p:cNvSpPr>
          <p:nvPr>
            <p:ph type="sldNum" sz="quarter" idx="12"/>
          </p:nvPr>
        </p:nvSpPr>
        <p:spPr/>
        <p:txBody>
          <a:bodyPr/>
          <a:lstStyle/>
          <a:p>
            <a:fld id="{AA88F164-D38D-4390-B09A-BE78781899E1}" type="slidenum">
              <a:rPr lang="en-US" smtClean="0"/>
              <a:t>‹#›</a:t>
            </a:fld>
            <a:endParaRPr lang="en-US"/>
          </a:p>
        </p:txBody>
      </p:sp>
    </p:spTree>
    <p:extLst>
      <p:ext uri="{BB962C8B-B14F-4D97-AF65-F5344CB8AC3E}">
        <p14:creationId xmlns:p14="http://schemas.microsoft.com/office/powerpoint/2010/main" val="19507737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122A-6ED6-4923-9D66-A78DC6BEA9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16C97-1542-46B1-A2D4-59C4E55059B2}"/>
              </a:ext>
            </a:extLst>
          </p:cNvPr>
          <p:cNvSpPr>
            <a:spLocks noGrp="1"/>
          </p:cNvSpPr>
          <p:nvPr>
            <p:ph type="dt" sz="half" idx="10"/>
          </p:nvPr>
        </p:nvSpPr>
        <p:spPr/>
        <p:txBody>
          <a:bodyPr/>
          <a:lstStyle/>
          <a:p>
            <a:fld id="{72B2DDBD-8724-44EC-906D-005CC7011AB3}" type="datetimeFigureOut">
              <a:rPr lang="en-US" smtClean="0"/>
              <a:t>2/19/2020</a:t>
            </a:fld>
            <a:endParaRPr lang="en-US"/>
          </a:p>
        </p:txBody>
      </p:sp>
      <p:sp>
        <p:nvSpPr>
          <p:cNvPr id="4" name="Footer Placeholder 3">
            <a:extLst>
              <a:ext uri="{FF2B5EF4-FFF2-40B4-BE49-F238E27FC236}">
                <a16:creationId xmlns:a16="http://schemas.microsoft.com/office/drawing/2014/main" id="{47B2BFA0-D588-409C-9FC0-E901BF005E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FD24BC-9CA3-43EF-97CF-53369F082116}"/>
              </a:ext>
            </a:extLst>
          </p:cNvPr>
          <p:cNvSpPr>
            <a:spLocks noGrp="1"/>
          </p:cNvSpPr>
          <p:nvPr>
            <p:ph type="sldNum" sz="quarter" idx="12"/>
          </p:nvPr>
        </p:nvSpPr>
        <p:spPr/>
        <p:txBody>
          <a:bodyPr/>
          <a:lstStyle/>
          <a:p>
            <a:fld id="{AA88F164-D38D-4390-B09A-BE78781899E1}" type="slidenum">
              <a:rPr lang="en-US" smtClean="0"/>
              <a:t>‹#›</a:t>
            </a:fld>
            <a:endParaRPr lang="en-US"/>
          </a:p>
        </p:txBody>
      </p:sp>
    </p:spTree>
    <p:extLst>
      <p:ext uri="{BB962C8B-B14F-4D97-AF65-F5344CB8AC3E}">
        <p14:creationId xmlns:p14="http://schemas.microsoft.com/office/powerpoint/2010/main" val="1207817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E72651-79CD-4E48-A7C7-2F617AFA7779}"/>
              </a:ext>
            </a:extLst>
          </p:cNvPr>
          <p:cNvSpPr>
            <a:spLocks noGrp="1"/>
          </p:cNvSpPr>
          <p:nvPr>
            <p:ph type="dt" sz="half" idx="10"/>
          </p:nvPr>
        </p:nvSpPr>
        <p:spPr/>
        <p:txBody>
          <a:bodyPr/>
          <a:lstStyle/>
          <a:p>
            <a:fld id="{72B2DDBD-8724-44EC-906D-005CC7011AB3}" type="datetimeFigureOut">
              <a:rPr lang="en-US" smtClean="0"/>
              <a:t>2/19/2020</a:t>
            </a:fld>
            <a:endParaRPr lang="en-US"/>
          </a:p>
        </p:txBody>
      </p:sp>
      <p:sp>
        <p:nvSpPr>
          <p:cNvPr id="3" name="Footer Placeholder 2">
            <a:extLst>
              <a:ext uri="{FF2B5EF4-FFF2-40B4-BE49-F238E27FC236}">
                <a16:creationId xmlns:a16="http://schemas.microsoft.com/office/drawing/2014/main" id="{F25E1205-D007-46A6-8653-D337122CA4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C9BED-0B8F-4EAA-8289-489EE8F260B7}"/>
              </a:ext>
            </a:extLst>
          </p:cNvPr>
          <p:cNvSpPr>
            <a:spLocks noGrp="1"/>
          </p:cNvSpPr>
          <p:nvPr>
            <p:ph type="sldNum" sz="quarter" idx="12"/>
          </p:nvPr>
        </p:nvSpPr>
        <p:spPr/>
        <p:txBody>
          <a:bodyPr/>
          <a:lstStyle/>
          <a:p>
            <a:fld id="{AA88F164-D38D-4390-B09A-BE78781899E1}" type="slidenum">
              <a:rPr lang="en-US" smtClean="0"/>
              <a:t>‹#›</a:t>
            </a:fld>
            <a:endParaRPr lang="en-US"/>
          </a:p>
        </p:txBody>
      </p:sp>
    </p:spTree>
    <p:extLst>
      <p:ext uri="{BB962C8B-B14F-4D97-AF65-F5344CB8AC3E}">
        <p14:creationId xmlns:p14="http://schemas.microsoft.com/office/powerpoint/2010/main" val="2700550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D2373-3FAE-48D2-8E1E-3EE30988C2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40AE35-0A88-4A6C-B686-52BDE589F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82242C-F987-4794-B8EC-794E1D736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C9440B-1D95-4ADE-AD5E-ED8569201AD9}"/>
              </a:ext>
            </a:extLst>
          </p:cNvPr>
          <p:cNvSpPr>
            <a:spLocks noGrp="1"/>
          </p:cNvSpPr>
          <p:nvPr>
            <p:ph type="dt" sz="half" idx="10"/>
          </p:nvPr>
        </p:nvSpPr>
        <p:spPr/>
        <p:txBody>
          <a:bodyPr/>
          <a:lstStyle/>
          <a:p>
            <a:fld id="{72B2DDBD-8724-44EC-906D-005CC7011AB3}" type="datetimeFigureOut">
              <a:rPr lang="en-US" smtClean="0"/>
              <a:t>2/19/2020</a:t>
            </a:fld>
            <a:endParaRPr lang="en-US"/>
          </a:p>
        </p:txBody>
      </p:sp>
      <p:sp>
        <p:nvSpPr>
          <p:cNvPr id="6" name="Footer Placeholder 5">
            <a:extLst>
              <a:ext uri="{FF2B5EF4-FFF2-40B4-BE49-F238E27FC236}">
                <a16:creationId xmlns:a16="http://schemas.microsoft.com/office/drawing/2014/main" id="{287C7561-E376-477B-A2DB-58EF86D60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1CAF09-5B18-447E-AC77-E3B008C8366C}"/>
              </a:ext>
            </a:extLst>
          </p:cNvPr>
          <p:cNvSpPr>
            <a:spLocks noGrp="1"/>
          </p:cNvSpPr>
          <p:nvPr>
            <p:ph type="sldNum" sz="quarter" idx="12"/>
          </p:nvPr>
        </p:nvSpPr>
        <p:spPr/>
        <p:txBody>
          <a:bodyPr/>
          <a:lstStyle/>
          <a:p>
            <a:fld id="{AA88F164-D38D-4390-B09A-BE78781899E1}" type="slidenum">
              <a:rPr lang="en-US" smtClean="0"/>
              <a:t>‹#›</a:t>
            </a:fld>
            <a:endParaRPr lang="en-US"/>
          </a:p>
        </p:txBody>
      </p:sp>
    </p:spTree>
    <p:extLst>
      <p:ext uri="{BB962C8B-B14F-4D97-AF65-F5344CB8AC3E}">
        <p14:creationId xmlns:p14="http://schemas.microsoft.com/office/powerpoint/2010/main" val="1690813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65CF-19F0-4970-AF64-94498F35B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1EBD8F-A9D9-4FB7-A3DF-ED8CEC2E57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6571B7-5399-4230-A604-817C4C83E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61288F-357A-4CCE-A4CB-F38E82351362}"/>
              </a:ext>
            </a:extLst>
          </p:cNvPr>
          <p:cNvSpPr>
            <a:spLocks noGrp="1"/>
          </p:cNvSpPr>
          <p:nvPr>
            <p:ph type="dt" sz="half" idx="10"/>
          </p:nvPr>
        </p:nvSpPr>
        <p:spPr/>
        <p:txBody>
          <a:bodyPr/>
          <a:lstStyle/>
          <a:p>
            <a:fld id="{72B2DDBD-8724-44EC-906D-005CC7011AB3}" type="datetimeFigureOut">
              <a:rPr lang="en-US" smtClean="0"/>
              <a:t>2/19/2020</a:t>
            </a:fld>
            <a:endParaRPr lang="en-US"/>
          </a:p>
        </p:txBody>
      </p:sp>
      <p:sp>
        <p:nvSpPr>
          <p:cNvPr id="6" name="Footer Placeholder 5">
            <a:extLst>
              <a:ext uri="{FF2B5EF4-FFF2-40B4-BE49-F238E27FC236}">
                <a16:creationId xmlns:a16="http://schemas.microsoft.com/office/drawing/2014/main" id="{B4765249-5137-4EEC-94F5-70C0019763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314325-6D92-41EE-8A34-277E167319BD}"/>
              </a:ext>
            </a:extLst>
          </p:cNvPr>
          <p:cNvSpPr>
            <a:spLocks noGrp="1"/>
          </p:cNvSpPr>
          <p:nvPr>
            <p:ph type="sldNum" sz="quarter" idx="12"/>
          </p:nvPr>
        </p:nvSpPr>
        <p:spPr/>
        <p:txBody>
          <a:bodyPr/>
          <a:lstStyle/>
          <a:p>
            <a:fld id="{AA88F164-D38D-4390-B09A-BE78781899E1}" type="slidenum">
              <a:rPr lang="en-US" smtClean="0"/>
              <a:t>‹#›</a:t>
            </a:fld>
            <a:endParaRPr lang="en-US"/>
          </a:p>
        </p:txBody>
      </p:sp>
    </p:spTree>
    <p:extLst>
      <p:ext uri="{BB962C8B-B14F-4D97-AF65-F5344CB8AC3E}">
        <p14:creationId xmlns:p14="http://schemas.microsoft.com/office/powerpoint/2010/main" val="18077774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76C30-2355-42BD-BF37-5669E3A619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A16EF1-E69C-4E78-8D9D-7D4898604B8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6D8B9-C702-4BE7-9609-385B48B28911}"/>
              </a:ext>
            </a:extLst>
          </p:cNvPr>
          <p:cNvSpPr>
            <a:spLocks noGrp="1"/>
          </p:cNvSpPr>
          <p:nvPr>
            <p:ph type="dt" sz="half" idx="10"/>
          </p:nvPr>
        </p:nvSpPr>
        <p:spPr/>
        <p:txBody>
          <a:bodyPr/>
          <a:lstStyle/>
          <a:p>
            <a:fld id="{72B2DDBD-8724-44EC-906D-005CC7011AB3}" type="datetimeFigureOut">
              <a:rPr lang="en-US" smtClean="0"/>
              <a:t>2/19/2020</a:t>
            </a:fld>
            <a:endParaRPr lang="en-US"/>
          </a:p>
        </p:txBody>
      </p:sp>
      <p:sp>
        <p:nvSpPr>
          <p:cNvPr id="5" name="Footer Placeholder 4">
            <a:extLst>
              <a:ext uri="{FF2B5EF4-FFF2-40B4-BE49-F238E27FC236}">
                <a16:creationId xmlns:a16="http://schemas.microsoft.com/office/drawing/2014/main" id="{0C9EBFA5-2C99-4E0A-AC08-7BC4BE6F4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57D26-6961-442B-BF29-EFE0C723FBBC}"/>
              </a:ext>
            </a:extLst>
          </p:cNvPr>
          <p:cNvSpPr>
            <a:spLocks noGrp="1"/>
          </p:cNvSpPr>
          <p:nvPr>
            <p:ph type="sldNum" sz="quarter" idx="12"/>
          </p:nvPr>
        </p:nvSpPr>
        <p:spPr/>
        <p:txBody>
          <a:bodyPr/>
          <a:lstStyle/>
          <a:p>
            <a:fld id="{AA88F164-D38D-4390-B09A-BE78781899E1}" type="slidenum">
              <a:rPr lang="en-US" smtClean="0"/>
              <a:t>‹#›</a:t>
            </a:fld>
            <a:endParaRPr lang="en-US"/>
          </a:p>
        </p:txBody>
      </p:sp>
    </p:spTree>
    <p:extLst>
      <p:ext uri="{BB962C8B-B14F-4D97-AF65-F5344CB8AC3E}">
        <p14:creationId xmlns:p14="http://schemas.microsoft.com/office/powerpoint/2010/main" val="1458392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BEBF40-EF25-4E91-A98F-B07BD648E6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14A611-6F13-4BFD-8055-DEE39B365D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BF8AD-916C-4E1E-A803-2C4CC7354C83}"/>
              </a:ext>
            </a:extLst>
          </p:cNvPr>
          <p:cNvSpPr>
            <a:spLocks noGrp="1"/>
          </p:cNvSpPr>
          <p:nvPr>
            <p:ph type="dt" sz="half" idx="10"/>
          </p:nvPr>
        </p:nvSpPr>
        <p:spPr/>
        <p:txBody>
          <a:bodyPr/>
          <a:lstStyle/>
          <a:p>
            <a:fld id="{72B2DDBD-8724-44EC-906D-005CC7011AB3}" type="datetimeFigureOut">
              <a:rPr lang="en-US" smtClean="0"/>
              <a:t>2/19/2020</a:t>
            </a:fld>
            <a:endParaRPr lang="en-US"/>
          </a:p>
        </p:txBody>
      </p:sp>
      <p:sp>
        <p:nvSpPr>
          <p:cNvPr id="5" name="Footer Placeholder 4">
            <a:extLst>
              <a:ext uri="{FF2B5EF4-FFF2-40B4-BE49-F238E27FC236}">
                <a16:creationId xmlns:a16="http://schemas.microsoft.com/office/drawing/2014/main" id="{9767BD14-1D8B-4401-B239-8EC75DB3D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ABE46-E133-490D-8351-EE7834CC0316}"/>
              </a:ext>
            </a:extLst>
          </p:cNvPr>
          <p:cNvSpPr>
            <a:spLocks noGrp="1"/>
          </p:cNvSpPr>
          <p:nvPr>
            <p:ph type="sldNum" sz="quarter" idx="12"/>
          </p:nvPr>
        </p:nvSpPr>
        <p:spPr/>
        <p:txBody>
          <a:bodyPr/>
          <a:lstStyle/>
          <a:p>
            <a:fld id="{AA88F164-D38D-4390-B09A-BE78781899E1}" type="slidenum">
              <a:rPr lang="en-US" smtClean="0"/>
              <a:t>‹#›</a:t>
            </a:fld>
            <a:endParaRPr lang="en-US"/>
          </a:p>
        </p:txBody>
      </p:sp>
    </p:spTree>
    <p:extLst>
      <p:ext uri="{BB962C8B-B14F-4D97-AF65-F5344CB8AC3E}">
        <p14:creationId xmlns:p14="http://schemas.microsoft.com/office/powerpoint/2010/main" val="14532579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17870995-EDCE-4E3C-B3F7-72C857C4B43F}"/>
              </a:ext>
            </a:extLst>
          </p:cNvPr>
          <p:cNvSpPr/>
          <p:nvPr/>
        </p:nvSpPr>
        <p:spPr>
          <a:xfrm>
            <a:off x="10782300" y="6172200"/>
            <a:ext cx="1422400" cy="685800"/>
          </a:xfrm>
          <a:prstGeom prst="triangle">
            <a:avLst/>
          </a:prstGeom>
          <a:solidFill>
            <a:srgbClr val="2E6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628F8AB0-17D3-4AE4-8F88-1B0C349B81AC}"/>
              </a:ext>
            </a:extLst>
          </p:cNvPr>
          <p:cNvSpPr/>
          <p:nvPr/>
        </p:nvSpPr>
        <p:spPr>
          <a:xfrm>
            <a:off x="-25400" y="-25400"/>
            <a:ext cx="6045200" cy="6870700"/>
          </a:xfrm>
          <a:custGeom>
            <a:avLst/>
            <a:gdLst>
              <a:gd name="connsiteX0" fmla="*/ 0 w 6045200"/>
              <a:gd name="connsiteY0" fmla="*/ 6858000 h 6858000"/>
              <a:gd name="connsiteX1" fmla="*/ 6045200 w 6045200"/>
              <a:gd name="connsiteY1" fmla="*/ 711200 h 6858000"/>
              <a:gd name="connsiteX2" fmla="*/ 5321300 w 6045200"/>
              <a:gd name="connsiteY2" fmla="*/ 0 h 6858000"/>
              <a:gd name="connsiteX3" fmla="*/ 38100 w 6045200"/>
              <a:gd name="connsiteY3" fmla="*/ 25400 h 6858000"/>
              <a:gd name="connsiteX4" fmla="*/ 0 w 6045200"/>
              <a:gd name="connsiteY4" fmla="*/ 6858000 h 6858000"/>
              <a:gd name="connsiteX0" fmla="*/ 0 w 6045200"/>
              <a:gd name="connsiteY0" fmla="*/ 6858000 h 6858000"/>
              <a:gd name="connsiteX1" fmla="*/ 6045200 w 6045200"/>
              <a:gd name="connsiteY1" fmla="*/ 711200 h 6858000"/>
              <a:gd name="connsiteX2" fmla="*/ 5321300 w 6045200"/>
              <a:gd name="connsiteY2" fmla="*/ 0 h 6858000"/>
              <a:gd name="connsiteX3" fmla="*/ 50800 w 6045200"/>
              <a:gd name="connsiteY3" fmla="*/ 12700 h 6858000"/>
              <a:gd name="connsiteX4" fmla="*/ 0 w 6045200"/>
              <a:gd name="connsiteY4" fmla="*/ 6858000 h 6858000"/>
              <a:gd name="connsiteX0" fmla="*/ 0 w 6045200"/>
              <a:gd name="connsiteY0" fmla="*/ 6870700 h 6870700"/>
              <a:gd name="connsiteX1" fmla="*/ 6045200 w 6045200"/>
              <a:gd name="connsiteY1" fmla="*/ 723900 h 6870700"/>
              <a:gd name="connsiteX2" fmla="*/ 5321300 w 6045200"/>
              <a:gd name="connsiteY2" fmla="*/ 12700 h 6870700"/>
              <a:gd name="connsiteX3" fmla="*/ 38100 w 6045200"/>
              <a:gd name="connsiteY3" fmla="*/ 0 h 6870700"/>
              <a:gd name="connsiteX4" fmla="*/ 0 w 6045200"/>
              <a:gd name="connsiteY4" fmla="*/ 6870700 h 6870700"/>
              <a:gd name="connsiteX0" fmla="*/ 0 w 6045200"/>
              <a:gd name="connsiteY0" fmla="*/ 6870700 h 6870700"/>
              <a:gd name="connsiteX1" fmla="*/ 6045200 w 6045200"/>
              <a:gd name="connsiteY1" fmla="*/ 723900 h 6870700"/>
              <a:gd name="connsiteX2" fmla="*/ 5321300 w 6045200"/>
              <a:gd name="connsiteY2" fmla="*/ 12700 h 6870700"/>
              <a:gd name="connsiteX3" fmla="*/ 12700 w 6045200"/>
              <a:gd name="connsiteY3" fmla="*/ 0 h 6870700"/>
              <a:gd name="connsiteX4" fmla="*/ 0 w 6045200"/>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5200" h="6870700">
                <a:moveTo>
                  <a:pt x="0" y="6870700"/>
                </a:moveTo>
                <a:lnTo>
                  <a:pt x="6045200" y="723900"/>
                </a:lnTo>
                <a:lnTo>
                  <a:pt x="5321300" y="12700"/>
                </a:lnTo>
                <a:lnTo>
                  <a:pt x="12700" y="0"/>
                </a:lnTo>
                <a:cubicBezTo>
                  <a:pt x="8467" y="2290233"/>
                  <a:pt x="4233" y="4580467"/>
                  <a:pt x="0" y="6870700"/>
                </a:cubicBezTo>
                <a:close/>
              </a:path>
            </a:pathLst>
          </a:custGeom>
          <a:solidFill>
            <a:srgbClr val="2E6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81726" y="1799617"/>
            <a:ext cx="6572655" cy="2153432"/>
          </a:xfrm>
        </p:spPr>
        <p:txBody>
          <a:bodyPr anchor="b">
            <a:normAutofit/>
          </a:bodyPr>
          <a:lstStyle>
            <a:lvl1pPr algn="ctr">
              <a:defRPr sz="3200">
                <a:solidFill>
                  <a:srgbClr val="2053A3"/>
                </a:solidFill>
                <a:latin typeface="Segoe UI Semibold" panose="020B0702040204020203" pitchFamily="34" charset="0"/>
              </a:defRPr>
            </a:lvl1pPr>
          </a:lstStyle>
          <a:p>
            <a:r>
              <a:rPr lang="en-US"/>
              <a:t>Click to edit Master title style</a:t>
            </a:r>
          </a:p>
        </p:txBody>
      </p:sp>
      <p:sp>
        <p:nvSpPr>
          <p:cNvPr id="3" name="Subtitle 2"/>
          <p:cNvSpPr>
            <a:spLocks noGrp="1"/>
          </p:cNvSpPr>
          <p:nvPr>
            <p:ph type="subTitle" idx="1"/>
          </p:nvPr>
        </p:nvSpPr>
        <p:spPr>
          <a:xfrm>
            <a:off x="4396900" y="3953049"/>
            <a:ext cx="694230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FD3BB973-899A-4A45-B14E-1463DB90E578}"/>
              </a:ext>
            </a:extLst>
          </p:cNvPr>
          <p:cNvPicPr>
            <a:picLocks noChangeAspect="1"/>
          </p:cNvPicPr>
          <p:nvPr/>
        </p:nvPicPr>
        <p:blipFill>
          <a:blip r:embed="rId2"/>
          <a:stretch>
            <a:fillRect/>
          </a:stretch>
        </p:blipFill>
        <p:spPr>
          <a:xfrm>
            <a:off x="387181" y="754197"/>
            <a:ext cx="2820532" cy="1638807"/>
          </a:xfrm>
          <a:prstGeom prst="rect">
            <a:avLst/>
          </a:prstGeom>
        </p:spPr>
      </p:pic>
    </p:spTree>
    <p:extLst>
      <p:ext uri="{BB962C8B-B14F-4D97-AF65-F5344CB8AC3E}">
        <p14:creationId xmlns:p14="http://schemas.microsoft.com/office/powerpoint/2010/main" val="35468516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7" y="6089516"/>
            <a:ext cx="1210263" cy="70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733800" y="6604000"/>
            <a:ext cx="4724400" cy="254000"/>
          </a:xfrm>
          <a:prstGeom prst="rect">
            <a:avLst/>
          </a:prstGeom>
          <a:noFill/>
        </p:spPr>
        <p:txBody>
          <a:bodyPr>
            <a:spAutoFit/>
          </a:bodyPr>
          <a:lstStyle/>
          <a:p>
            <a:pPr algn="ctr" eaLnBrk="1" fontAlgn="auto" hangingPunct="1">
              <a:spcBef>
                <a:spcPts val="0"/>
              </a:spcBef>
              <a:spcAft>
                <a:spcPts val="0"/>
              </a:spcAft>
              <a:defRPr/>
            </a:pPr>
            <a:r>
              <a:rPr lang="en-US" sz="1050" i="1" cap="small">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Vision, Experience, Answers for Industry, Infrastructure &amp; Cities</a:t>
            </a:r>
          </a:p>
        </p:txBody>
      </p:sp>
      <p:sp>
        <p:nvSpPr>
          <p:cNvPr id="7" name="TextBox 6"/>
          <p:cNvSpPr txBox="1">
            <a:spLocks noChangeArrowheads="1"/>
          </p:cNvSpPr>
          <p:nvPr/>
        </p:nvSpPr>
        <p:spPr bwMode="auto">
          <a:xfrm>
            <a:off x="9525000" y="6627813"/>
            <a:ext cx="2667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850">
                <a:solidFill>
                  <a:srgbClr val="767171"/>
                </a:solidFill>
                <a:latin typeface="Segoe UI" panose="020B0502040204020203" pitchFamily="34" charset="0"/>
                <a:cs typeface="Segoe UI" panose="020B0502040204020203" pitchFamily="34" charset="0"/>
              </a:rPr>
              <a:t>© ARC Advisory Group • </a:t>
            </a:r>
            <a:fld id="{4BE0150B-6004-41B3-B683-EEE8168CC2EE}" type="slidenum">
              <a:rPr lang="en-US" altLang="en-US" sz="850" smtClean="0">
                <a:solidFill>
                  <a:srgbClr val="767171"/>
                </a:solidFill>
                <a:latin typeface="Segoe UI" panose="020B0502040204020203" pitchFamily="34" charset="0"/>
                <a:cs typeface="Segoe UI" panose="020B0502040204020203" pitchFamily="34" charset="0"/>
              </a:rPr>
              <a:pPr algn="r" eaLnBrk="1" hangingPunct="1">
                <a:defRPr/>
              </a:pPr>
              <a:t>‹#›</a:t>
            </a:fld>
            <a:endParaRPr lang="en-US" altLang="en-US" sz="850">
              <a:solidFill>
                <a:srgbClr val="767171"/>
              </a:solidFill>
              <a:latin typeface="Segoe UI" panose="020B0502040204020203" pitchFamily="34" charset="0"/>
              <a:cs typeface="Segoe UI" panose="020B0502040204020203" pitchFamily="34" charset="0"/>
            </a:endParaRPr>
          </a:p>
        </p:txBody>
      </p:sp>
      <p:sp>
        <p:nvSpPr>
          <p:cNvPr id="2" name="Title 1"/>
          <p:cNvSpPr>
            <a:spLocks noGrp="1"/>
          </p:cNvSpPr>
          <p:nvPr>
            <p:ph type="title"/>
          </p:nvPr>
        </p:nvSpPr>
        <p:spPr>
          <a:xfrm>
            <a:off x="838200" y="0"/>
            <a:ext cx="10515600" cy="883921"/>
          </a:xfrm>
        </p:spPr>
        <p:txBody>
          <a:bodyPr anchor="b">
            <a:normAutofit/>
          </a:bodyPr>
          <a:lstStyle>
            <a:lvl1pPr>
              <a:defRPr sz="2800">
                <a:solidFill>
                  <a:srgbClr val="336699"/>
                </a:solidFill>
                <a:latin typeface="Segoe UI Semibold" panose="020B0702040204020203" pitchFamily="34" charset="0"/>
              </a:defRPr>
            </a:lvl1pPr>
          </a:lstStyle>
          <a:p>
            <a:r>
              <a:rPr lang="en-US"/>
              <a:t>Click to edit Master title style</a:t>
            </a:r>
          </a:p>
        </p:txBody>
      </p:sp>
      <p:sp>
        <p:nvSpPr>
          <p:cNvPr id="3" name="Content Placeholder 2"/>
          <p:cNvSpPr>
            <a:spLocks noGrp="1"/>
          </p:cNvSpPr>
          <p:nvPr>
            <p:ph idx="1"/>
          </p:nvPr>
        </p:nvSpPr>
        <p:spPr>
          <a:xfrm>
            <a:off x="838200" y="1066800"/>
            <a:ext cx="10515600" cy="4495800"/>
          </a:xfrm>
        </p:spPr>
        <p:txBody>
          <a:bodyPr/>
          <a:lstStyle>
            <a:lvl1pPr>
              <a:buClr>
                <a:srgbClr val="3399CC"/>
              </a:buClr>
              <a:buSzPct val="125000"/>
              <a:defRPr sz="2400">
                <a:latin typeface="Segoe UI" panose="020B0502040204020203" pitchFamily="34" charset="0"/>
                <a:ea typeface="Segoe UI" panose="020B0502040204020203" pitchFamily="34" charset="0"/>
                <a:cs typeface="Segoe UI" panose="020B0502040204020203" pitchFamily="34" charset="0"/>
              </a:defRPr>
            </a:lvl1pPr>
            <a:lvl2pPr marL="685800" indent="-228600">
              <a:buClr>
                <a:srgbClr val="B6E73F"/>
              </a:buClr>
              <a:buSzPct val="125000"/>
              <a:buFont typeface="Wingdings" panose="05000000000000000000" pitchFamily="2" charset="2"/>
              <a:buChar char="§"/>
              <a:defRPr sz="2000">
                <a:latin typeface="Segoe UI" panose="020B0502040204020203" pitchFamily="34" charset="0"/>
                <a:ea typeface="Segoe UI" panose="020B0502040204020203" pitchFamily="34" charset="0"/>
                <a:cs typeface="Segoe UI" panose="020B0502040204020203" pitchFamily="34" charset="0"/>
              </a:defRPr>
            </a:lvl2pPr>
            <a:lvl3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3pPr>
            <a:lvl4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4pPr>
            <a:lvl5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0" y="884238"/>
            <a:ext cx="12192000" cy="0"/>
          </a:xfrm>
          <a:prstGeom prst="line">
            <a:avLst/>
          </a:prstGeom>
          <a:ln w="28575">
            <a:solidFill>
              <a:srgbClr val="B6E7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59321"/>
      </p:ext>
    </p:extLst>
  </p:cSld>
  <p:clrMapOvr>
    <a:masterClrMapping/>
  </p:clrMapOvr>
  <p:transition spd="slow">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TextBox 6"/>
          <p:cNvSpPr txBox="1"/>
          <p:nvPr/>
        </p:nvSpPr>
        <p:spPr>
          <a:xfrm>
            <a:off x="3733800" y="6604000"/>
            <a:ext cx="4724400" cy="254000"/>
          </a:xfrm>
          <a:prstGeom prst="rect">
            <a:avLst/>
          </a:prstGeom>
          <a:noFill/>
        </p:spPr>
        <p:txBody>
          <a:bodyPr>
            <a:spAutoFit/>
          </a:bodyPr>
          <a:lstStyle/>
          <a:p>
            <a:pPr algn="ctr" eaLnBrk="1" fontAlgn="auto" hangingPunct="1">
              <a:spcBef>
                <a:spcPts val="0"/>
              </a:spcBef>
              <a:spcAft>
                <a:spcPts val="0"/>
              </a:spcAft>
              <a:defRPr/>
            </a:pPr>
            <a:r>
              <a:rPr lang="en-US" sz="1050" i="1" cap="small">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Vision, Experience, Answers for Industry, Infrastructure &amp; Cities</a:t>
            </a:r>
          </a:p>
        </p:txBody>
      </p:sp>
      <p:sp>
        <p:nvSpPr>
          <p:cNvPr id="8" name="TextBox 7"/>
          <p:cNvSpPr txBox="1">
            <a:spLocks noChangeArrowheads="1"/>
          </p:cNvSpPr>
          <p:nvPr/>
        </p:nvSpPr>
        <p:spPr bwMode="auto">
          <a:xfrm>
            <a:off x="9525000" y="6627813"/>
            <a:ext cx="2667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850">
                <a:solidFill>
                  <a:srgbClr val="767171"/>
                </a:solidFill>
                <a:latin typeface="Segoe UI" panose="020B0502040204020203" pitchFamily="34" charset="0"/>
                <a:cs typeface="Segoe UI" panose="020B0502040204020203" pitchFamily="34" charset="0"/>
              </a:rPr>
              <a:t>© ARC Advisory Group • </a:t>
            </a:r>
            <a:fld id="{AFEF6F8C-3E6D-4022-AAF1-8CC8337B4ACA}" type="slidenum">
              <a:rPr lang="en-US" altLang="en-US" sz="850" smtClean="0">
                <a:solidFill>
                  <a:srgbClr val="767171"/>
                </a:solidFill>
                <a:latin typeface="Segoe UI" panose="020B0502040204020203" pitchFamily="34" charset="0"/>
                <a:cs typeface="Segoe UI" panose="020B0502040204020203" pitchFamily="34" charset="0"/>
              </a:rPr>
              <a:pPr algn="r" eaLnBrk="1" hangingPunct="1">
                <a:defRPr/>
              </a:pPr>
              <a:t>‹#›</a:t>
            </a:fld>
            <a:endParaRPr lang="en-US" altLang="en-US" sz="850">
              <a:solidFill>
                <a:srgbClr val="767171"/>
              </a:solidFill>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838200" y="1143000"/>
            <a:ext cx="5181600" cy="4351338"/>
          </a:xfrm>
        </p:spPr>
        <p:txBody>
          <a:bodyPr/>
          <a:lstStyle>
            <a:lvl1pPr>
              <a:buClr>
                <a:srgbClr val="5DA4B8"/>
              </a:buClr>
              <a:buSzPct val="125000"/>
              <a:defRPr sz="2400">
                <a:latin typeface="Segoe UI" panose="020B0502040204020203" pitchFamily="34" charset="0"/>
                <a:ea typeface="Segoe UI" panose="020B0502040204020203" pitchFamily="34" charset="0"/>
                <a:cs typeface="Segoe UI" panose="020B0502040204020203" pitchFamily="34" charset="0"/>
              </a:defRPr>
            </a:lvl1pPr>
            <a:lvl2pPr marL="685800" indent="-228600">
              <a:buClr>
                <a:srgbClr val="B6E73F"/>
              </a:buClr>
              <a:buFont typeface="Wingdings" panose="05000000000000000000" pitchFamily="2" charset="2"/>
              <a:buChar char="§"/>
              <a:defRPr sz="2000">
                <a:latin typeface="Segoe UI" panose="020B0502040204020203" pitchFamily="34" charset="0"/>
                <a:ea typeface="Segoe UI" panose="020B0502040204020203" pitchFamily="34" charset="0"/>
                <a:cs typeface="Segoe UI" panose="020B0502040204020203" pitchFamily="34" charset="0"/>
              </a:defRPr>
            </a:lvl2pPr>
            <a:lvl3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3pPr>
            <a:lvl4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4pPr>
            <a:lvl5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143000"/>
            <a:ext cx="5181600" cy="4351338"/>
          </a:xfrm>
        </p:spPr>
        <p:txBody>
          <a:bodyPr/>
          <a:lstStyle>
            <a:lvl1pPr>
              <a:buClr>
                <a:srgbClr val="5DA4B8"/>
              </a:buClr>
              <a:buSzPct val="125000"/>
              <a:defRPr sz="2400">
                <a:latin typeface="Segoe UI" panose="020B0502040204020203" pitchFamily="34" charset="0"/>
                <a:ea typeface="Segoe UI" panose="020B0502040204020203" pitchFamily="34" charset="0"/>
                <a:cs typeface="Segoe UI" panose="020B0502040204020203" pitchFamily="34" charset="0"/>
              </a:defRPr>
            </a:lvl1pPr>
            <a:lvl2pPr marL="685800" indent="-228600">
              <a:buClr>
                <a:srgbClr val="B6E73F"/>
              </a:buClr>
              <a:buFont typeface="Wingdings" panose="05000000000000000000" pitchFamily="2" charset="2"/>
              <a:buChar char="§"/>
              <a:defRPr sz="2000">
                <a:latin typeface="Segoe UI" panose="020B0502040204020203" pitchFamily="34" charset="0"/>
                <a:ea typeface="Segoe UI" panose="020B0502040204020203" pitchFamily="34" charset="0"/>
                <a:cs typeface="Segoe UI" panose="020B0502040204020203" pitchFamily="34" charset="0"/>
              </a:defRPr>
            </a:lvl2pPr>
            <a:lvl3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3pPr>
            <a:lvl4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4pPr>
            <a:lvl5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838200" y="0"/>
            <a:ext cx="10515600" cy="883921"/>
          </a:xfrm>
        </p:spPr>
        <p:txBody>
          <a:bodyPr anchor="b">
            <a:normAutofit/>
          </a:bodyPr>
          <a:lstStyle>
            <a:lvl1pPr>
              <a:defRPr sz="2800">
                <a:solidFill>
                  <a:srgbClr val="336699"/>
                </a:solidFill>
                <a:latin typeface="Segoe UI Semibold" panose="020B0702040204020203" pitchFamily="34" charset="0"/>
              </a:defRPr>
            </a:lvl1pPr>
          </a:lstStyle>
          <a:p>
            <a:r>
              <a:rPr lang="en-US"/>
              <a:t>Click to edit Master title style</a:t>
            </a:r>
          </a:p>
        </p:txBody>
      </p:sp>
      <p:pic>
        <p:nvPicPr>
          <p:cNvPr id="9" name="Picture 7">
            <a:extLst>
              <a:ext uri="{FF2B5EF4-FFF2-40B4-BE49-F238E27FC236}">
                <a16:creationId xmlns:a16="http://schemas.microsoft.com/office/drawing/2014/main" id="{0E7872D9-B15E-4227-B48B-DC3FC8E555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7" y="6089516"/>
            <a:ext cx="1210263" cy="70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0" y="884238"/>
            <a:ext cx="12192000" cy="0"/>
          </a:xfrm>
          <a:prstGeom prst="line">
            <a:avLst/>
          </a:prstGeom>
          <a:ln w="28575">
            <a:solidFill>
              <a:srgbClr val="B6E73F"/>
            </a:solidFill>
          </a:ln>
        </p:spPr>
        <p:style>
          <a:lnRef idx="1">
            <a:schemeClr val="accent1"/>
          </a:lnRef>
          <a:fillRef idx="0">
            <a:schemeClr val="accent1"/>
          </a:fillRef>
          <a:effectRef idx="0">
            <a:schemeClr val="accent1"/>
          </a:effectRef>
          <a:fontRef idx="minor">
            <a:schemeClr val="tx1"/>
          </a:fontRef>
        </p:style>
      </p:cxnSp>
      <p:pic>
        <p:nvPicPr>
          <p:cNvPr id="12" name="Picture 7">
            <a:extLst>
              <a:ext uri="{FF2B5EF4-FFF2-40B4-BE49-F238E27FC236}">
                <a16:creationId xmlns:a16="http://schemas.microsoft.com/office/drawing/2014/main" id="{8E546D7E-130E-4CC2-8F7F-2EFE8C1EC9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089650"/>
            <a:ext cx="1209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155679"/>
      </p:ext>
    </p:extLst>
  </p:cSld>
  <p:clrMapOvr>
    <a:masterClrMapping/>
  </p:clrMapOvr>
  <p:transition spd="slow">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extBox 4"/>
          <p:cNvSpPr txBox="1"/>
          <p:nvPr/>
        </p:nvSpPr>
        <p:spPr>
          <a:xfrm>
            <a:off x="3733800" y="6604000"/>
            <a:ext cx="4724400" cy="254000"/>
          </a:xfrm>
          <a:prstGeom prst="rect">
            <a:avLst/>
          </a:prstGeom>
          <a:noFill/>
        </p:spPr>
        <p:txBody>
          <a:bodyPr>
            <a:spAutoFit/>
          </a:bodyPr>
          <a:lstStyle/>
          <a:p>
            <a:pPr algn="ctr" eaLnBrk="1" fontAlgn="auto" hangingPunct="1">
              <a:spcBef>
                <a:spcPts val="0"/>
              </a:spcBef>
              <a:spcAft>
                <a:spcPts val="0"/>
              </a:spcAft>
              <a:defRPr/>
            </a:pPr>
            <a:r>
              <a:rPr lang="en-US" sz="1050" i="1" cap="small">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Vision, Experience, Answers for Industry, Infrastructure &amp; Cities</a:t>
            </a:r>
          </a:p>
        </p:txBody>
      </p:sp>
      <p:sp>
        <p:nvSpPr>
          <p:cNvPr id="6" name="TextBox 5"/>
          <p:cNvSpPr txBox="1">
            <a:spLocks noChangeArrowheads="1"/>
          </p:cNvSpPr>
          <p:nvPr/>
        </p:nvSpPr>
        <p:spPr bwMode="auto">
          <a:xfrm>
            <a:off x="9525000" y="6627813"/>
            <a:ext cx="2667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850">
                <a:solidFill>
                  <a:srgbClr val="767171"/>
                </a:solidFill>
                <a:latin typeface="Segoe UI" panose="020B0502040204020203" pitchFamily="34" charset="0"/>
                <a:cs typeface="Segoe UI" panose="020B0502040204020203" pitchFamily="34" charset="0"/>
              </a:rPr>
              <a:t>© ARC Advisory Group • </a:t>
            </a:r>
            <a:fld id="{9F37EC5A-780A-4692-803E-7C30272523B6}" type="slidenum">
              <a:rPr lang="en-US" altLang="en-US" sz="850" smtClean="0">
                <a:solidFill>
                  <a:srgbClr val="767171"/>
                </a:solidFill>
                <a:latin typeface="Segoe UI" panose="020B0502040204020203" pitchFamily="34" charset="0"/>
                <a:cs typeface="Segoe UI" panose="020B0502040204020203" pitchFamily="34" charset="0"/>
              </a:rPr>
              <a:pPr algn="r" eaLnBrk="1" hangingPunct="1">
                <a:defRPr/>
              </a:pPr>
              <a:t>‹#›</a:t>
            </a:fld>
            <a:endParaRPr lang="en-US" altLang="en-US" sz="850">
              <a:solidFill>
                <a:srgbClr val="767171"/>
              </a:solidFill>
              <a:latin typeface="Segoe UI" panose="020B0502040204020203" pitchFamily="34" charset="0"/>
              <a:cs typeface="Segoe UI" panose="020B0502040204020203" pitchFamily="34" charset="0"/>
            </a:endParaRPr>
          </a:p>
        </p:txBody>
      </p:sp>
      <p:sp>
        <p:nvSpPr>
          <p:cNvPr id="8" name="Title 1"/>
          <p:cNvSpPr>
            <a:spLocks noGrp="1"/>
          </p:cNvSpPr>
          <p:nvPr>
            <p:ph type="title"/>
          </p:nvPr>
        </p:nvSpPr>
        <p:spPr>
          <a:xfrm>
            <a:off x="838200" y="0"/>
            <a:ext cx="10515600" cy="883921"/>
          </a:xfrm>
        </p:spPr>
        <p:txBody>
          <a:bodyPr anchor="b">
            <a:normAutofit/>
          </a:bodyPr>
          <a:lstStyle>
            <a:lvl1pPr>
              <a:defRPr sz="2800">
                <a:solidFill>
                  <a:srgbClr val="336699"/>
                </a:solidFill>
                <a:latin typeface="Segoe UI Semibold" panose="020B0702040204020203" pitchFamily="34" charset="0"/>
              </a:defRPr>
            </a:lvl1pPr>
          </a:lstStyle>
          <a:p>
            <a:r>
              <a:rPr lang="en-US"/>
              <a:t>Click to edit Master title style</a:t>
            </a:r>
          </a:p>
        </p:txBody>
      </p:sp>
      <p:pic>
        <p:nvPicPr>
          <p:cNvPr id="7" name="Picture 7">
            <a:extLst>
              <a:ext uri="{FF2B5EF4-FFF2-40B4-BE49-F238E27FC236}">
                <a16:creationId xmlns:a16="http://schemas.microsoft.com/office/drawing/2014/main" id="{1E08D06A-9A02-4812-A556-D305EAFD41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7" y="6089516"/>
            <a:ext cx="1210263" cy="70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0" y="884238"/>
            <a:ext cx="12192000" cy="0"/>
          </a:xfrm>
          <a:prstGeom prst="line">
            <a:avLst/>
          </a:prstGeom>
          <a:ln w="28575">
            <a:solidFill>
              <a:srgbClr val="B6E73F"/>
            </a:solidFill>
          </a:ln>
        </p:spPr>
        <p:style>
          <a:lnRef idx="1">
            <a:schemeClr val="accent1"/>
          </a:lnRef>
          <a:fillRef idx="0">
            <a:schemeClr val="accent1"/>
          </a:fillRef>
          <a:effectRef idx="0">
            <a:schemeClr val="accent1"/>
          </a:effectRef>
          <a:fontRef idx="minor">
            <a:schemeClr val="tx1"/>
          </a:fontRef>
        </p:style>
      </p:cxnSp>
      <p:pic>
        <p:nvPicPr>
          <p:cNvPr id="10" name="Picture 7">
            <a:extLst>
              <a:ext uri="{FF2B5EF4-FFF2-40B4-BE49-F238E27FC236}">
                <a16:creationId xmlns:a16="http://schemas.microsoft.com/office/drawing/2014/main" id="{53C2B986-BE2F-4A99-8989-BE4172CC45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089650"/>
            <a:ext cx="1209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445218"/>
      </p:ext>
    </p:extLst>
  </p:cSld>
  <p:clrMapOvr>
    <a:masterClrMapping/>
  </p:clrMapOvr>
  <p:transition spd="slow">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p:cNvSpPr txBox="1"/>
          <p:nvPr/>
        </p:nvSpPr>
        <p:spPr>
          <a:xfrm>
            <a:off x="3733800" y="6604000"/>
            <a:ext cx="4724400" cy="254000"/>
          </a:xfrm>
          <a:prstGeom prst="rect">
            <a:avLst/>
          </a:prstGeom>
          <a:noFill/>
        </p:spPr>
        <p:txBody>
          <a:bodyPr>
            <a:spAutoFit/>
          </a:bodyPr>
          <a:lstStyle/>
          <a:p>
            <a:pPr algn="ctr" eaLnBrk="1" fontAlgn="auto" hangingPunct="1">
              <a:spcBef>
                <a:spcPts val="0"/>
              </a:spcBef>
              <a:spcAft>
                <a:spcPts val="0"/>
              </a:spcAft>
              <a:defRPr/>
            </a:pPr>
            <a:r>
              <a:rPr lang="en-US" sz="1050" i="1" cap="small">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Vision, Experience, Answers for Industry, Infrastructure &amp; Cities</a:t>
            </a:r>
          </a:p>
        </p:txBody>
      </p:sp>
      <p:sp>
        <p:nvSpPr>
          <p:cNvPr id="4" name="TextBox 3"/>
          <p:cNvSpPr txBox="1">
            <a:spLocks noChangeArrowheads="1"/>
          </p:cNvSpPr>
          <p:nvPr/>
        </p:nvSpPr>
        <p:spPr bwMode="auto">
          <a:xfrm>
            <a:off x="9525000" y="6627813"/>
            <a:ext cx="2667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850">
                <a:solidFill>
                  <a:srgbClr val="767171"/>
                </a:solidFill>
                <a:latin typeface="Segoe UI" panose="020B0502040204020203" pitchFamily="34" charset="0"/>
                <a:cs typeface="Segoe UI" panose="020B0502040204020203" pitchFamily="34" charset="0"/>
              </a:rPr>
              <a:t>© ARC Advisory Group • </a:t>
            </a:r>
            <a:fld id="{CCD0787C-BDD4-4C86-9D12-25DBEB9D3C20}" type="slidenum">
              <a:rPr lang="en-US" altLang="en-US" sz="850" smtClean="0">
                <a:solidFill>
                  <a:srgbClr val="767171"/>
                </a:solidFill>
                <a:latin typeface="Segoe UI" panose="020B0502040204020203" pitchFamily="34" charset="0"/>
                <a:cs typeface="Segoe UI" panose="020B0502040204020203" pitchFamily="34" charset="0"/>
              </a:rPr>
              <a:pPr algn="r" eaLnBrk="1" hangingPunct="1">
                <a:defRPr/>
              </a:pPr>
              <a:t>‹#›</a:t>
            </a:fld>
            <a:endParaRPr lang="en-US" altLang="en-US" sz="850">
              <a:solidFill>
                <a:srgbClr val="767171"/>
              </a:solidFill>
              <a:latin typeface="Segoe UI" panose="020B0502040204020203" pitchFamily="34" charset="0"/>
              <a:cs typeface="Segoe UI" panose="020B0502040204020203" pitchFamily="34" charset="0"/>
            </a:endParaRPr>
          </a:p>
        </p:txBody>
      </p:sp>
      <p:pic>
        <p:nvPicPr>
          <p:cNvPr id="5" name="Picture 7">
            <a:extLst>
              <a:ext uri="{FF2B5EF4-FFF2-40B4-BE49-F238E27FC236}">
                <a16:creationId xmlns:a16="http://schemas.microsoft.com/office/drawing/2014/main" id="{36C9F905-53E5-487D-892A-F4BF45A528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7" y="6089516"/>
            <a:ext cx="1210263" cy="70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A955461A-BB2B-43D5-815F-326603A47B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089650"/>
            <a:ext cx="1209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553778"/>
      </p:ext>
    </p:extLst>
  </p:cSld>
  <p:clrMapOvr>
    <a:masterClrMapping/>
  </p:clrMapOvr>
  <p:transition spd="slow">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5" name="TextBox 4"/>
          <p:cNvSpPr txBox="1"/>
          <p:nvPr/>
        </p:nvSpPr>
        <p:spPr>
          <a:xfrm>
            <a:off x="3733800" y="6604000"/>
            <a:ext cx="4724400" cy="254000"/>
          </a:xfrm>
          <a:prstGeom prst="rect">
            <a:avLst/>
          </a:prstGeom>
          <a:noFill/>
        </p:spPr>
        <p:txBody>
          <a:bodyPr>
            <a:spAutoFit/>
          </a:bodyPr>
          <a:lstStyle/>
          <a:p>
            <a:pPr algn="ctr" eaLnBrk="1" fontAlgn="auto" hangingPunct="1">
              <a:spcBef>
                <a:spcPts val="0"/>
              </a:spcBef>
              <a:spcAft>
                <a:spcPts val="0"/>
              </a:spcAft>
              <a:defRPr/>
            </a:pPr>
            <a:r>
              <a:rPr lang="en-US" sz="1050" i="1" cap="small">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Vision, Experience, Answers for Industry, Infrastructure &amp; Cities</a:t>
            </a:r>
          </a:p>
        </p:txBody>
      </p:sp>
      <p:sp>
        <p:nvSpPr>
          <p:cNvPr id="6" name="TextBox 5"/>
          <p:cNvSpPr txBox="1">
            <a:spLocks noChangeArrowheads="1"/>
          </p:cNvSpPr>
          <p:nvPr/>
        </p:nvSpPr>
        <p:spPr bwMode="auto">
          <a:xfrm>
            <a:off x="9525000" y="6627813"/>
            <a:ext cx="2667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850">
                <a:solidFill>
                  <a:srgbClr val="767171"/>
                </a:solidFill>
                <a:latin typeface="Segoe UI" panose="020B0502040204020203" pitchFamily="34" charset="0"/>
                <a:cs typeface="Segoe UI" panose="020B0502040204020203" pitchFamily="34" charset="0"/>
              </a:rPr>
              <a:t>© ARC Advisory Group • </a:t>
            </a:r>
            <a:fld id="{9F37EC5A-780A-4692-803E-7C30272523B6}" type="slidenum">
              <a:rPr lang="en-US" altLang="en-US" sz="850" smtClean="0">
                <a:solidFill>
                  <a:srgbClr val="767171"/>
                </a:solidFill>
                <a:latin typeface="Segoe UI" panose="020B0502040204020203" pitchFamily="34" charset="0"/>
                <a:cs typeface="Segoe UI" panose="020B0502040204020203" pitchFamily="34" charset="0"/>
              </a:rPr>
              <a:pPr algn="r" eaLnBrk="1" hangingPunct="1">
                <a:defRPr/>
              </a:pPr>
              <a:t>‹#›</a:t>
            </a:fld>
            <a:endParaRPr lang="en-US" altLang="en-US" sz="850">
              <a:solidFill>
                <a:srgbClr val="767171"/>
              </a:solidFill>
              <a:latin typeface="Segoe UI" panose="020B0502040204020203" pitchFamily="34" charset="0"/>
              <a:cs typeface="Segoe UI" panose="020B0502040204020203" pitchFamily="34" charset="0"/>
            </a:endParaRPr>
          </a:p>
        </p:txBody>
      </p:sp>
      <p:sp>
        <p:nvSpPr>
          <p:cNvPr id="8" name="Title 1"/>
          <p:cNvSpPr>
            <a:spLocks noGrp="1"/>
          </p:cNvSpPr>
          <p:nvPr>
            <p:ph type="title"/>
          </p:nvPr>
        </p:nvSpPr>
        <p:spPr>
          <a:xfrm>
            <a:off x="838200" y="2966943"/>
            <a:ext cx="10515600" cy="883921"/>
          </a:xfrm>
        </p:spPr>
        <p:txBody>
          <a:bodyPr anchor="b">
            <a:normAutofit/>
          </a:bodyPr>
          <a:lstStyle>
            <a:lvl1pPr>
              <a:defRPr sz="2800">
                <a:solidFill>
                  <a:srgbClr val="336699"/>
                </a:solidFill>
                <a:latin typeface="Segoe UI Semibold" panose="020B0702040204020203" pitchFamily="34" charset="0"/>
              </a:defRPr>
            </a:lvl1pPr>
          </a:lstStyle>
          <a:p>
            <a:r>
              <a:rPr lang="en-US"/>
              <a:t>Click to edit Master title style</a:t>
            </a:r>
          </a:p>
        </p:txBody>
      </p:sp>
      <p:pic>
        <p:nvPicPr>
          <p:cNvPr id="7" name="Picture 7">
            <a:extLst>
              <a:ext uri="{FF2B5EF4-FFF2-40B4-BE49-F238E27FC236}">
                <a16:creationId xmlns:a16="http://schemas.microsoft.com/office/drawing/2014/main" id="{1E08D06A-9A02-4812-A556-D305EAFD41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7" y="6089516"/>
            <a:ext cx="1210263" cy="70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EF8659B3-BE5F-4134-8269-D6DA98F2DE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089650"/>
            <a:ext cx="1209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774668"/>
      </p:ext>
    </p:extLst>
  </p:cSld>
  <p:clrMapOvr>
    <a:masterClrMapping/>
  </p:clrMapOvr>
  <p:transition spd="slow">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5" name="TextBox 4"/>
          <p:cNvSpPr txBox="1"/>
          <p:nvPr/>
        </p:nvSpPr>
        <p:spPr>
          <a:xfrm>
            <a:off x="3733800" y="6604000"/>
            <a:ext cx="4724400" cy="254000"/>
          </a:xfrm>
          <a:prstGeom prst="rect">
            <a:avLst/>
          </a:prstGeom>
          <a:noFill/>
        </p:spPr>
        <p:txBody>
          <a:bodyPr>
            <a:spAutoFit/>
          </a:bodyPr>
          <a:lstStyle/>
          <a:p>
            <a:pPr algn="ctr" eaLnBrk="1" fontAlgn="auto" hangingPunct="1">
              <a:spcBef>
                <a:spcPts val="0"/>
              </a:spcBef>
              <a:spcAft>
                <a:spcPts val="0"/>
              </a:spcAft>
              <a:defRPr/>
            </a:pPr>
            <a:r>
              <a:rPr lang="en-US" sz="1050" i="1" cap="small">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Vision, Experience, Answers for Industry, Infrastructure &amp; Cities</a:t>
            </a:r>
          </a:p>
        </p:txBody>
      </p:sp>
      <p:sp>
        <p:nvSpPr>
          <p:cNvPr id="6" name="TextBox 5"/>
          <p:cNvSpPr txBox="1">
            <a:spLocks noChangeArrowheads="1"/>
          </p:cNvSpPr>
          <p:nvPr/>
        </p:nvSpPr>
        <p:spPr bwMode="auto">
          <a:xfrm>
            <a:off x="9525000" y="6627813"/>
            <a:ext cx="2667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850">
                <a:solidFill>
                  <a:srgbClr val="767171"/>
                </a:solidFill>
                <a:latin typeface="Segoe UI" panose="020B0502040204020203" pitchFamily="34" charset="0"/>
                <a:cs typeface="Segoe UI" panose="020B0502040204020203" pitchFamily="34" charset="0"/>
              </a:rPr>
              <a:t>© ARC Advisory Group • </a:t>
            </a:r>
            <a:fld id="{9F37EC5A-780A-4692-803E-7C30272523B6}" type="slidenum">
              <a:rPr lang="en-US" altLang="en-US" sz="850" smtClean="0">
                <a:solidFill>
                  <a:srgbClr val="767171"/>
                </a:solidFill>
                <a:latin typeface="Segoe UI" panose="020B0502040204020203" pitchFamily="34" charset="0"/>
                <a:cs typeface="Segoe UI" panose="020B0502040204020203" pitchFamily="34" charset="0"/>
              </a:rPr>
              <a:pPr algn="r" eaLnBrk="1" hangingPunct="1">
                <a:defRPr/>
              </a:pPr>
              <a:t>‹#›</a:t>
            </a:fld>
            <a:endParaRPr lang="en-US" altLang="en-US" sz="850">
              <a:solidFill>
                <a:srgbClr val="767171"/>
              </a:solidFill>
              <a:latin typeface="Segoe UI" panose="020B0502040204020203" pitchFamily="34" charset="0"/>
              <a:cs typeface="Segoe UI" panose="020B0502040204020203" pitchFamily="34" charset="0"/>
            </a:endParaRPr>
          </a:p>
        </p:txBody>
      </p:sp>
      <p:pic>
        <p:nvPicPr>
          <p:cNvPr id="7" name="Picture 7">
            <a:extLst>
              <a:ext uri="{FF2B5EF4-FFF2-40B4-BE49-F238E27FC236}">
                <a16:creationId xmlns:a16="http://schemas.microsoft.com/office/drawing/2014/main" id="{1E08D06A-9A02-4812-A556-D305EAFD41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7" y="6089516"/>
            <a:ext cx="1210263" cy="70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Shape 9">
            <a:extLst>
              <a:ext uri="{FF2B5EF4-FFF2-40B4-BE49-F238E27FC236}">
                <a16:creationId xmlns:a16="http://schemas.microsoft.com/office/drawing/2014/main" id="{C6ED393A-FAE7-4164-A14B-128BAC5AE084}"/>
              </a:ext>
            </a:extLst>
          </p:cNvPr>
          <p:cNvSpPr/>
          <p:nvPr/>
        </p:nvSpPr>
        <p:spPr>
          <a:xfrm>
            <a:off x="2090057" y="0"/>
            <a:ext cx="10112829" cy="6629400"/>
          </a:xfrm>
          <a:custGeom>
            <a:avLst/>
            <a:gdLst>
              <a:gd name="connsiteX0" fmla="*/ 5431972 w 10112829"/>
              <a:gd name="connsiteY0" fmla="*/ 0 h 6629400"/>
              <a:gd name="connsiteX1" fmla="*/ 6041572 w 10112829"/>
              <a:gd name="connsiteY1" fmla="*/ 587829 h 6629400"/>
              <a:gd name="connsiteX2" fmla="*/ 0 w 10112829"/>
              <a:gd name="connsiteY2" fmla="*/ 6629400 h 6629400"/>
              <a:gd name="connsiteX3" fmla="*/ 7010400 w 10112829"/>
              <a:gd name="connsiteY3" fmla="*/ 6607629 h 6629400"/>
              <a:gd name="connsiteX4" fmla="*/ 9514114 w 10112829"/>
              <a:gd name="connsiteY4" fmla="*/ 4049486 h 6629400"/>
              <a:gd name="connsiteX5" fmla="*/ 10101943 w 10112829"/>
              <a:gd name="connsiteY5" fmla="*/ 4648200 h 6629400"/>
              <a:gd name="connsiteX6" fmla="*/ 10112829 w 10112829"/>
              <a:gd name="connsiteY6" fmla="*/ 10886 h 6629400"/>
              <a:gd name="connsiteX7" fmla="*/ 5431972 w 10112829"/>
              <a:gd name="connsiteY7" fmla="*/ 0 h 66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12829" h="6629400">
                <a:moveTo>
                  <a:pt x="5431972" y="0"/>
                </a:moveTo>
                <a:lnTo>
                  <a:pt x="6041572" y="587829"/>
                </a:lnTo>
                <a:lnTo>
                  <a:pt x="0" y="6629400"/>
                </a:lnTo>
                <a:lnTo>
                  <a:pt x="7010400" y="6607629"/>
                </a:lnTo>
                <a:lnTo>
                  <a:pt x="9514114" y="4049486"/>
                </a:lnTo>
                <a:lnTo>
                  <a:pt x="10101943" y="4648200"/>
                </a:lnTo>
                <a:cubicBezTo>
                  <a:pt x="10105572" y="3102429"/>
                  <a:pt x="10109200" y="1556657"/>
                  <a:pt x="10112829" y="10886"/>
                </a:cubicBezTo>
                <a:lnTo>
                  <a:pt x="5431972" y="0"/>
                </a:lnTo>
                <a:close/>
              </a:path>
            </a:pathLst>
          </a:custGeom>
          <a:pattFill prst="pct20">
            <a:fgClr>
              <a:srgbClr val="2E6697"/>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838200" y="2966943"/>
            <a:ext cx="10515600" cy="883921"/>
          </a:xfrm>
        </p:spPr>
        <p:txBody>
          <a:bodyPr anchor="b">
            <a:normAutofit/>
          </a:bodyPr>
          <a:lstStyle>
            <a:lvl1pPr>
              <a:defRPr sz="2800">
                <a:solidFill>
                  <a:srgbClr val="336699"/>
                </a:solidFill>
                <a:latin typeface="Segoe UI Semibold" panose="020B0702040204020203" pitchFamily="34" charset="0"/>
              </a:defRPr>
            </a:lvl1pPr>
          </a:lstStyle>
          <a:p>
            <a:r>
              <a:rPr lang="en-US"/>
              <a:t>Click to edit Master title style</a:t>
            </a:r>
          </a:p>
        </p:txBody>
      </p:sp>
      <p:pic>
        <p:nvPicPr>
          <p:cNvPr id="9" name="Picture 7">
            <a:extLst>
              <a:ext uri="{FF2B5EF4-FFF2-40B4-BE49-F238E27FC236}">
                <a16:creationId xmlns:a16="http://schemas.microsoft.com/office/drawing/2014/main" id="{C4A544F3-BCEA-47BD-BC65-D7B85CCAB1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089650"/>
            <a:ext cx="1209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096039"/>
      </p:ext>
    </p:extLst>
  </p:cSld>
  <p:clrMapOvr>
    <a:masterClrMapping/>
  </p:clrMapOvr>
  <p:transition spd="slow">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hree Column">
    <p:spTree>
      <p:nvGrpSpPr>
        <p:cNvPr id="1" name=""/>
        <p:cNvGrpSpPr/>
        <p:nvPr/>
      </p:nvGrpSpPr>
      <p:grpSpPr>
        <a:xfrm>
          <a:off x="0" y="0"/>
          <a:ext cx="0" cy="0"/>
          <a:chOff x="0" y="0"/>
          <a:chExt cx="0" cy="0"/>
        </a:xfrm>
      </p:grpSpPr>
      <p:sp>
        <p:nvSpPr>
          <p:cNvPr id="7" name="TextBox 6"/>
          <p:cNvSpPr txBox="1"/>
          <p:nvPr/>
        </p:nvSpPr>
        <p:spPr>
          <a:xfrm>
            <a:off x="3733800" y="6604000"/>
            <a:ext cx="4724400" cy="254000"/>
          </a:xfrm>
          <a:prstGeom prst="rect">
            <a:avLst/>
          </a:prstGeom>
          <a:noFill/>
        </p:spPr>
        <p:txBody>
          <a:bodyPr>
            <a:spAutoFit/>
          </a:bodyPr>
          <a:lstStyle/>
          <a:p>
            <a:pPr algn="ctr" eaLnBrk="1" fontAlgn="auto" hangingPunct="1">
              <a:spcBef>
                <a:spcPts val="0"/>
              </a:spcBef>
              <a:spcAft>
                <a:spcPts val="0"/>
              </a:spcAft>
              <a:defRPr/>
            </a:pPr>
            <a:r>
              <a:rPr lang="en-US" sz="1050" i="1" cap="small">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Vision, Experience, Answers for Industry, Infrastructure &amp; Cities</a:t>
            </a:r>
          </a:p>
        </p:txBody>
      </p:sp>
      <p:sp>
        <p:nvSpPr>
          <p:cNvPr id="8" name="TextBox 7"/>
          <p:cNvSpPr txBox="1">
            <a:spLocks noChangeArrowheads="1"/>
          </p:cNvSpPr>
          <p:nvPr/>
        </p:nvSpPr>
        <p:spPr bwMode="auto">
          <a:xfrm>
            <a:off x="9525000" y="6627813"/>
            <a:ext cx="2667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850">
                <a:solidFill>
                  <a:srgbClr val="767171"/>
                </a:solidFill>
                <a:latin typeface="Segoe UI" panose="020B0502040204020203" pitchFamily="34" charset="0"/>
                <a:cs typeface="Segoe UI" panose="020B0502040204020203" pitchFamily="34" charset="0"/>
              </a:rPr>
              <a:t>© ARC Advisory Group • </a:t>
            </a:r>
            <a:fld id="{AFEF6F8C-3E6D-4022-AAF1-8CC8337B4ACA}" type="slidenum">
              <a:rPr lang="en-US" altLang="en-US" sz="850" smtClean="0">
                <a:solidFill>
                  <a:srgbClr val="767171"/>
                </a:solidFill>
                <a:latin typeface="Segoe UI" panose="020B0502040204020203" pitchFamily="34" charset="0"/>
                <a:cs typeface="Segoe UI" panose="020B0502040204020203" pitchFamily="34" charset="0"/>
              </a:rPr>
              <a:pPr algn="r" eaLnBrk="1" hangingPunct="1">
                <a:defRPr/>
              </a:pPr>
              <a:t>‹#›</a:t>
            </a:fld>
            <a:endParaRPr lang="en-US" altLang="en-US" sz="850">
              <a:solidFill>
                <a:srgbClr val="767171"/>
              </a:solidFill>
              <a:latin typeface="Segoe UI" panose="020B0502040204020203" pitchFamily="34" charset="0"/>
              <a:cs typeface="Segoe UI" panose="020B0502040204020203" pitchFamily="34" charset="0"/>
            </a:endParaRPr>
          </a:p>
        </p:txBody>
      </p:sp>
      <p:sp>
        <p:nvSpPr>
          <p:cNvPr id="3" name="Content Placeholder 2"/>
          <p:cNvSpPr>
            <a:spLocks noGrp="1"/>
          </p:cNvSpPr>
          <p:nvPr>
            <p:ph sz="half" idx="1" hasCustomPrompt="1"/>
          </p:nvPr>
        </p:nvSpPr>
        <p:spPr>
          <a:xfrm>
            <a:off x="838200" y="2139696"/>
            <a:ext cx="3230880" cy="521208"/>
          </a:xfrm>
        </p:spPr>
        <p:txBody>
          <a:bodyPr/>
          <a:lstStyle>
            <a:lvl1pPr marL="0" indent="0">
              <a:buClr>
                <a:srgbClr val="5DA4B8"/>
              </a:buClr>
              <a:buSzPct val="125000"/>
              <a:buNone/>
              <a:defRPr sz="2400">
                <a:latin typeface="Segoe UI" panose="020B0502040204020203" pitchFamily="34" charset="0"/>
                <a:ea typeface="Segoe UI" panose="020B0502040204020203" pitchFamily="34" charset="0"/>
                <a:cs typeface="Segoe UI" panose="020B0502040204020203" pitchFamily="34" charset="0"/>
              </a:defRPr>
            </a:lvl1pPr>
            <a:lvl2pPr marL="685800" indent="-228600">
              <a:buClr>
                <a:srgbClr val="5DA4B8"/>
              </a:buClr>
              <a:buFont typeface="Wingdings" panose="05000000000000000000" pitchFamily="2" charset="2"/>
              <a:buChar char="§"/>
              <a:defRPr sz="2000">
                <a:latin typeface="Segoe UI" panose="020B0502040204020203" pitchFamily="34" charset="0"/>
                <a:ea typeface="Segoe UI" panose="020B0502040204020203" pitchFamily="34" charset="0"/>
                <a:cs typeface="Segoe UI" panose="020B0502040204020203" pitchFamily="34" charset="0"/>
              </a:defRPr>
            </a:lvl2pPr>
            <a:lvl3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3pPr>
            <a:lvl4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4pPr>
            <a:lvl5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p:txBody>
      </p:sp>
      <p:sp>
        <p:nvSpPr>
          <p:cNvPr id="11" name="Title 1"/>
          <p:cNvSpPr>
            <a:spLocks noGrp="1"/>
          </p:cNvSpPr>
          <p:nvPr>
            <p:ph type="title"/>
          </p:nvPr>
        </p:nvSpPr>
        <p:spPr>
          <a:xfrm>
            <a:off x="838200" y="0"/>
            <a:ext cx="10515600" cy="883921"/>
          </a:xfrm>
        </p:spPr>
        <p:txBody>
          <a:bodyPr anchor="b">
            <a:normAutofit/>
          </a:bodyPr>
          <a:lstStyle>
            <a:lvl1pPr>
              <a:defRPr sz="2800">
                <a:solidFill>
                  <a:srgbClr val="336699"/>
                </a:solidFill>
                <a:latin typeface="Segoe UI Semibold" panose="020B0702040204020203" pitchFamily="34" charset="0"/>
              </a:defRPr>
            </a:lvl1pPr>
          </a:lstStyle>
          <a:p>
            <a:r>
              <a:rPr lang="en-US"/>
              <a:t>Click to edit Master title style</a:t>
            </a:r>
          </a:p>
        </p:txBody>
      </p:sp>
      <p:pic>
        <p:nvPicPr>
          <p:cNvPr id="9" name="Picture 7">
            <a:extLst>
              <a:ext uri="{FF2B5EF4-FFF2-40B4-BE49-F238E27FC236}">
                <a16:creationId xmlns:a16="http://schemas.microsoft.com/office/drawing/2014/main" id="{0E7872D9-B15E-4227-B48B-DC3FC8E555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7" y="6089516"/>
            <a:ext cx="1210263" cy="70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922FEFC1-7E5F-4437-A7EB-AD43B993B5F7}"/>
              </a:ext>
            </a:extLst>
          </p:cNvPr>
          <p:cNvSpPr>
            <a:spLocks noGrp="1"/>
          </p:cNvSpPr>
          <p:nvPr>
            <p:ph sz="half" idx="10" hasCustomPrompt="1"/>
          </p:nvPr>
        </p:nvSpPr>
        <p:spPr>
          <a:xfrm>
            <a:off x="4480560" y="2139696"/>
            <a:ext cx="3230880" cy="521208"/>
          </a:xfrm>
        </p:spPr>
        <p:txBody>
          <a:bodyPr/>
          <a:lstStyle>
            <a:lvl1pPr marL="0" indent="0">
              <a:buClr>
                <a:srgbClr val="5DA4B8"/>
              </a:buClr>
              <a:buSzPct val="125000"/>
              <a:buNone/>
              <a:defRPr sz="2400">
                <a:latin typeface="Segoe UI" panose="020B0502040204020203" pitchFamily="34" charset="0"/>
                <a:ea typeface="Segoe UI" panose="020B0502040204020203" pitchFamily="34" charset="0"/>
                <a:cs typeface="Segoe UI" panose="020B0502040204020203" pitchFamily="34" charset="0"/>
              </a:defRPr>
            </a:lvl1pPr>
            <a:lvl2pPr marL="685800" indent="-228600">
              <a:buClr>
                <a:srgbClr val="5DA4B8"/>
              </a:buClr>
              <a:buFont typeface="Wingdings" panose="05000000000000000000" pitchFamily="2" charset="2"/>
              <a:buChar char="§"/>
              <a:defRPr sz="2000">
                <a:latin typeface="Segoe UI" panose="020B0502040204020203" pitchFamily="34" charset="0"/>
                <a:ea typeface="Segoe UI" panose="020B0502040204020203" pitchFamily="34" charset="0"/>
                <a:cs typeface="Segoe UI" panose="020B0502040204020203" pitchFamily="34" charset="0"/>
              </a:defRPr>
            </a:lvl2pPr>
            <a:lvl3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3pPr>
            <a:lvl4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4pPr>
            <a:lvl5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B79FD47D-0D7E-4350-9D1C-F1868414662A}"/>
              </a:ext>
            </a:extLst>
          </p:cNvPr>
          <p:cNvSpPr>
            <a:spLocks noGrp="1"/>
          </p:cNvSpPr>
          <p:nvPr>
            <p:ph sz="half" idx="11" hasCustomPrompt="1"/>
          </p:nvPr>
        </p:nvSpPr>
        <p:spPr>
          <a:xfrm>
            <a:off x="8122920" y="2134010"/>
            <a:ext cx="3230880" cy="521208"/>
          </a:xfrm>
        </p:spPr>
        <p:txBody>
          <a:bodyPr/>
          <a:lstStyle>
            <a:lvl1pPr marL="0" indent="0">
              <a:buClr>
                <a:srgbClr val="5DA4B8"/>
              </a:buClr>
              <a:buSzPct val="125000"/>
              <a:buNone/>
              <a:defRPr sz="2400">
                <a:latin typeface="Segoe UI" panose="020B0502040204020203" pitchFamily="34" charset="0"/>
                <a:ea typeface="Segoe UI" panose="020B0502040204020203" pitchFamily="34" charset="0"/>
                <a:cs typeface="Segoe UI" panose="020B0502040204020203" pitchFamily="34" charset="0"/>
              </a:defRPr>
            </a:lvl1pPr>
            <a:lvl2pPr marL="685800" indent="-228600">
              <a:buClr>
                <a:srgbClr val="5DA4B8"/>
              </a:buClr>
              <a:buFont typeface="Wingdings" panose="05000000000000000000" pitchFamily="2" charset="2"/>
              <a:buChar char="§"/>
              <a:defRPr sz="2000">
                <a:latin typeface="Segoe UI" panose="020B0502040204020203" pitchFamily="34" charset="0"/>
                <a:ea typeface="Segoe UI" panose="020B0502040204020203" pitchFamily="34" charset="0"/>
                <a:cs typeface="Segoe UI" panose="020B0502040204020203" pitchFamily="34" charset="0"/>
              </a:defRPr>
            </a:lvl2pPr>
            <a:lvl3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3pPr>
            <a:lvl4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4pPr>
            <a:lvl5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8EEA2070-35AA-4A6D-B134-20B5E183B161}"/>
              </a:ext>
            </a:extLst>
          </p:cNvPr>
          <p:cNvSpPr>
            <a:spLocks noGrp="1"/>
          </p:cNvSpPr>
          <p:nvPr>
            <p:ph sz="half" idx="12" hasCustomPrompt="1"/>
          </p:nvPr>
        </p:nvSpPr>
        <p:spPr>
          <a:xfrm>
            <a:off x="838200" y="3060918"/>
            <a:ext cx="3230880" cy="2306609"/>
          </a:xfrm>
        </p:spPr>
        <p:txBody>
          <a:bodyPr/>
          <a:lstStyle>
            <a:lvl1pPr marL="0" indent="0">
              <a:buClr>
                <a:srgbClr val="5DA4B8"/>
              </a:buClr>
              <a:buSzPct val="125000"/>
              <a:buNone/>
              <a:defRPr sz="2400">
                <a:latin typeface="Segoe UI" panose="020B0502040204020203" pitchFamily="34" charset="0"/>
                <a:ea typeface="Segoe UI" panose="020B0502040204020203" pitchFamily="34" charset="0"/>
                <a:cs typeface="Segoe UI" panose="020B0502040204020203" pitchFamily="34" charset="0"/>
              </a:defRPr>
            </a:lvl1pPr>
            <a:lvl2pPr marL="228600" indent="-228600">
              <a:buClr>
                <a:srgbClr val="B6E73F"/>
              </a:buClr>
              <a:buFont typeface="Wingdings" panose="05000000000000000000" pitchFamily="2" charset="2"/>
              <a:buChar char="§"/>
              <a:defRPr sz="2000">
                <a:latin typeface="Segoe UI" panose="020B0502040204020203" pitchFamily="34" charset="0"/>
                <a:ea typeface="Segoe UI" panose="020B0502040204020203" pitchFamily="34" charset="0"/>
                <a:cs typeface="Segoe UI" panose="020B0502040204020203" pitchFamily="34" charset="0"/>
              </a:defRPr>
            </a:lvl2pPr>
            <a:lvl3pPr marL="457200" indent="-228600">
              <a:buClr>
                <a:srgbClr val="5DA4B8"/>
              </a:buClr>
              <a:defRPr sz="1800">
                <a:latin typeface="Segoe UI" panose="020B0502040204020203" pitchFamily="34" charset="0"/>
                <a:ea typeface="Segoe UI" panose="020B0502040204020203" pitchFamily="34" charset="0"/>
                <a:cs typeface="Segoe UI" panose="020B0502040204020203" pitchFamily="34" charset="0"/>
              </a:defRPr>
            </a:lvl3pPr>
            <a:lvl4pPr marL="685800" indent="-228600">
              <a:buClr>
                <a:srgbClr val="5DA4B8"/>
              </a:buClr>
              <a:defRPr sz="1800">
                <a:latin typeface="Segoe UI" panose="020B0502040204020203" pitchFamily="34" charset="0"/>
                <a:ea typeface="Segoe UI" panose="020B0502040204020203" pitchFamily="34" charset="0"/>
                <a:cs typeface="Segoe UI" panose="020B0502040204020203" pitchFamily="34" charset="0"/>
              </a:defRPr>
            </a:lvl4pPr>
            <a:lvl5pPr marL="914400" indent="-228600">
              <a:buClr>
                <a:srgbClr val="5DA4B8"/>
              </a:buClr>
              <a:defRPr sz="1800">
                <a:latin typeface="Segoe UI" panose="020B0502040204020203" pitchFamily="34" charset="0"/>
                <a:ea typeface="Segoe UI" panose="020B0502040204020203" pitchFamily="34" charset="0"/>
                <a:cs typeface="Segoe UI" panose="020B0502040204020203" pitchFamily="34" charset="0"/>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6D839D76-DFA6-4D82-AA71-38B9853451C3}"/>
              </a:ext>
            </a:extLst>
          </p:cNvPr>
          <p:cNvSpPr>
            <a:spLocks noGrp="1"/>
          </p:cNvSpPr>
          <p:nvPr>
            <p:ph sz="half" idx="14" hasCustomPrompt="1"/>
          </p:nvPr>
        </p:nvSpPr>
        <p:spPr>
          <a:xfrm>
            <a:off x="4480560" y="3060918"/>
            <a:ext cx="3230880" cy="2306609"/>
          </a:xfrm>
        </p:spPr>
        <p:txBody>
          <a:bodyPr/>
          <a:lstStyle>
            <a:lvl1pPr marL="0" indent="0">
              <a:buClr>
                <a:srgbClr val="5DA4B8"/>
              </a:buClr>
              <a:buSzPct val="125000"/>
              <a:buNone/>
              <a:defRPr sz="2400">
                <a:latin typeface="Segoe UI" panose="020B0502040204020203" pitchFamily="34" charset="0"/>
                <a:ea typeface="Segoe UI" panose="020B0502040204020203" pitchFamily="34" charset="0"/>
                <a:cs typeface="Segoe UI" panose="020B0502040204020203" pitchFamily="34" charset="0"/>
              </a:defRPr>
            </a:lvl1pPr>
            <a:lvl2pPr marL="228600" indent="-228600">
              <a:buClr>
                <a:srgbClr val="B6E73F"/>
              </a:buClr>
              <a:buFont typeface="Wingdings" panose="05000000000000000000" pitchFamily="2" charset="2"/>
              <a:buChar char="§"/>
              <a:defRPr sz="2000">
                <a:latin typeface="Segoe UI" panose="020B0502040204020203" pitchFamily="34" charset="0"/>
                <a:ea typeface="Segoe UI" panose="020B0502040204020203" pitchFamily="34" charset="0"/>
                <a:cs typeface="Segoe UI" panose="020B0502040204020203" pitchFamily="34" charset="0"/>
              </a:defRPr>
            </a:lvl2pPr>
            <a:lvl3pPr marL="457200" indent="-228600">
              <a:buClr>
                <a:srgbClr val="5DA4B8"/>
              </a:buClr>
              <a:defRPr sz="1800">
                <a:latin typeface="Segoe UI" panose="020B0502040204020203" pitchFamily="34" charset="0"/>
                <a:ea typeface="Segoe UI" panose="020B0502040204020203" pitchFamily="34" charset="0"/>
                <a:cs typeface="Segoe UI" panose="020B0502040204020203" pitchFamily="34" charset="0"/>
              </a:defRPr>
            </a:lvl3pPr>
            <a:lvl4pPr marL="685800" indent="-228600">
              <a:buClr>
                <a:srgbClr val="5DA4B8"/>
              </a:buClr>
              <a:defRPr sz="1800">
                <a:latin typeface="Segoe UI" panose="020B0502040204020203" pitchFamily="34" charset="0"/>
                <a:ea typeface="Segoe UI" panose="020B0502040204020203" pitchFamily="34" charset="0"/>
                <a:cs typeface="Segoe UI" panose="020B0502040204020203" pitchFamily="34" charset="0"/>
              </a:defRPr>
            </a:lvl4pPr>
            <a:lvl5pPr marL="914400" indent="-228600">
              <a:buClr>
                <a:srgbClr val="5DA4B8"/>
              </a:buClr>
              <a:defRPr sz="1800">
                <a:latin typeface="Segoe UI" panose="020B0502040204020203" pitchFamily="34" charset="0"/>
                <a:ea typeface="Segoe UI" panose="020B0502040204020203" pitchFamily="34" charset="0"/>
                <a:cs typeface="Segoe UI" panose="020B0502040204020203" pitchFamily="34" charset="0"/>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4CEA4FA7-AA00-46C4-BAB7-61551CA8EF6F}"/>
              </a:ext>
            </a:extLst>
          </p:cNvPr>
          <p:cNvSpPr>
            <a:spLocks noGrp="1"/>
          </p:cNvSpPr>
          <p:nvPr>
            <p:ph sz="half" idx="15" hasCustomPrompt="1"/>
          </p:nvPr>
        </p:nvSpPr>
        <p:spPr>
          <a:xfrm>
            <a:off x="8122920" y="3060918"/>
            <a:ext cx="3230880" cy="2306609"/>
          </a:xfrm>
        </p:spPr>
        <p:txBody>
          <a:bodyPr/>
          <a:lstStyle>
            <a:lvl1pPr marL="0" indent="0">
              <a:buClr>
                <a:srgbClr val="5DA4B8"/>
              </a:buClr>
              <a:buSzPct val="125000"/>
              <a:buNone/>
              <a:defRPr sz="2400">
                <a:latin typeface="Segoe UI" panose="020B0502040204020203" pitchFamily="34" charset="0"/>
                <a:ea typeface="Segoe UI" panose="020B0502040204020203" pitchFamily="34" charset="0"/>
                <a:cs typeface="Segoe UI" panose="020B0502040204020203" pitchFamily="34" charset="0"/>
              </a:defRPr>
            </a:lvl1pPr>
            <a:lvl2pPr marL="228600" indent="-228600">
              <a:buClr>
                <a:srgbClr val="B6E73F"/>
              </a:buClr>
              <a:buFont typeface="Wingdings" panose="05000000000000000000" pitchFamily="2" charset="2"/>
              <a:buChar char="§"/>
              <a:defRPr sz="2000">
                <a:latin typeface="Segoe UI" panose="020B0502040204020203" pitchFamily="34" charset="0"/>
                <a:ea typeface="Segoe UI" panose="020B0502040204020203" pitchFamily="34" charset="0"/>
                <a:cs typeface="Segoe UI" panose="020B0502040204020203" pitchFamily="34" charset="0"/>
              </a:defRPr>
            </a:lvl2pPr>
            <a:lvl3pPr marL="457200" indent="-228600">
              <a:buClr>
                <a:srgbClr val="5DA4B8"/>
              </a:buClr>
              <a:defRPr sz="1800">
                <a:latin typeface="Segoe UI" panose="020B0502040204020203" pitchFamily="34" charset="0"/>
                <a:ea typeface="Segoe UI" panose="020B0502040204020203" pitchFamily="34" charset="0"/>
                <a:cs typeface="Segoe UI" panose="020B0502040204020203" pitchFamily="34" charset="0"/>
              </a:defRPr>
            </a:lvl3pPr>
            <a:lvl4pPr marL="685800" indent="-228600">
              <a:buClr>
                <a:srgbClr val="5DA4B8"/>
              </a:buClr>
              <a:defRPr sz="1800">
                <a:latin typeface="Segoe UI" panose="020B0502040204020203" pitchFamily="34" charset="0"/>
                <a:ea typeface="Segoe UI" panose="020B0502040204020203" pitchFamily="34" charset="0"/>
                <a:cs typeface="Segoe UI" panose="020B0502040204020203" pitchFamily="34" charset="0"/>
              </a:defRPr>
            </a:lvl4pPr>
            <a:lvl5pPr marL="914400" indent="-228600">
              <a:buClr>
                <a:srgbClr val="5DA4B8"/>
              </a:buClr>
              <a:defRPr sz="1800">
                <a:latin typeface="Segoe UI" panose="020B0502040204020203" pitchFamily="34" charset="0"/>
                <a:ea typeface="Segoe UI" panose="020B0502040204020203" pitchFamily="34" charset="0"/>
                <a:cs typeface="Segoe UI" panose="020B0502040204020203" pitchFamily="34" charset="0"/>
              </a:defRPr>
            </a:lvl5pPr>
          </a:lstStyle>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53D98559-104F-441C-A4BE-941E9670E286}"/>
              </a:ext>
            </a:extLst>
          </p:cNvPr>
          <p:cNvCxnSpPr/>
          <p:nvPr/>
        </p:nvCxnSpPr>
        <p:spPr>
          <a:xfrm>
            <a:off x="4279392" y="2134010"/>
            <a:ext cx="0" cy="32335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152DB33-1461-46E9-AF30-78CF0DC49578}"/>
              </a:ext>
            </a:extLst>
          </p:cNvPr>
          <p:cNvCxnSpPr/>
          <p:nvPr/>
        </p:nvCxnSpPr>
        <p:spPr>
          <a:xfrm>
            <a:off x="7915656" y="2134010"/>
            <a:ext cx="0" cy="32335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884238"/>
            <a:ext cx="12192000" cy="0"/>
          </a:xfrm>
          <a:prstGeom prst="line">
            <a:avLst/>
          </a:prstGeom>
          <a:ln w="28575">
            <a:solidFill>
              <a:srgbClr val="B6E7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1745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946D2E-51C2-4ACF-A6A5-35C334D8CAF3}"/>
              </a:ext>
            </a:extLst>
          </p:cNvPr>
          <p:cNvSpPr txBox="1"/>
          <p:nvPr/>
        </p:nvSpPr>
        <p:spPr>
          <a:xfrm>
            <a:off x="3733800" y="6604000"/>
            <a:ext cx="4724400" cy="254000"/>
          </a:xfrm>
          <a:prstGeom prst="rect">
            <a:avLst/>
          </a:prstGeom>
          <a:noFill/>
        </p:spPr>
        <p:txBody>
          <a:bodyPr>
            <a:spAutoFit/>
          </a:bodyPr>
          <a:lstStyle/>
          <a:p>
            <a:pPr algn="ctr" eaLnBrk="1" fontAlgn="auto" hangingPunct="1">
              <a:spcBef>
                <a:spcPts val="0"/>
              </a:spcBef>
              <a:spcAft>
                <a:spcPts val="0"/>
              </a:spcAft>
              <a:defRPr/>
            </a:pPr>
            <a:r>
              <a:rPr lang="en-US" sz="1050" i="1" cap="small" dirty="0">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Vision, Experience, Answers for Industry, Infrastructure &amp; Cities</a:t>
            </a:r>
          </a:p>
        </p:txBody>
      </p:sp>
      <p:sp>
        <p:nvSpPr>
          <p:cNvPr id="6" name="TextBox 5">
            <a:extLst>
              <a:ext uri="{FF2B5EF4-FFF2-40B4-BE49-F238E27FC236}">
                <a16:creationId xmlns:a16="http://schemas.microsoft.com/office/drawing/2014/main" id="{F90A4DD2-C30E-402B-8351-90DB6BED79A0}"/>
              </a:ext>
            </a:extLst>
          </p:cNvPr>
          <p:cNvSpPr txBox="1">
            <a:spLocks noChangeArrowheads="1"/>
          </p:cNvSpPr>
          <p:nvPr/>
        </p:nvSpPr>
        <p:spPr bwMode="auto">
          <a:xfrm>
            <a:off x="9525000" y="6627813"/>
            <a:ext cx="2667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850" dirty="0">
                <a:solidFill>
                  <a:srgbClr val="767171"/>
                </a:solidFill>
                <a:latin typeface="Segoe UI" panose="020B0502040204020203" pitchFamily="34" charset="0"/>
                <a:cs typeface="Segoe UI" panose="020B0502040204020203" pitchFamily="34" charset="0"/>
              </a:rPr>
              <a:t>© ARC Advisory Group • </a:t>
            </a:r>
            <a:fld id="{9D9C1C92-30D8-43FA-84E0-55573035529B}" type="slidenum">
              <a:rPr lang="en-US" altLang="en-US" sz="850" smtClean="0">
                <a:solidFill>
                  <a:srgbClr val="767171"/>
                </a:solidFill>
                <a:latin typeface="Segoe UI" panose="020B0502040204020203" pitchFamily="34" charset="0"/>
                <a:cs typeface="Segoe UI" panose="020B0502040204020203" pitchFamily="34" charset="0"/>
              </a:rPr>
              <a:pPr algn="r" eaLnBrk="1" hangingPunct="1">
                <a:defRPr/>
              </a:pPr>
              <a:t>‹#›</a:t>
            </a:fld>
            <a:endParaRPr lang="en-US" altLang="en-US" sz="850" dirty="0">
              <a:solidFill>
                <a:srgbClr val="767171"/>
              </a:solidFill>
              <a:latin typeface="Segoe UI" panose="020B0502040204020203" pitchFamily="34" charset="0"/>
              <a:cs typeface="Segoe UI" panose="020B0502040204020203" pitchFamily="34" charset="0"/>
            </a:endParaRPr>
          </a:p>
        </p:txBody>
      </p:sp>
      <p:pic>
        <p:nvPicPr>
          <p:cNvPr id="7" name="Picture 7">
            <a:extLst>
              <a:ext uri="{FF2B5EF4-FFF2-40B4-BE49-F238E27FC236}">
                <a16:creationId xmlns:a16="http://schemas.microsoft.com/office/drawing/2014/main" id="{C62AE8E7-B5A7-4D34-BE65-E11AEDAE03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089650"/>
            <a:ext cx="1209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838200" y="1143000"/>
            <a:ext cx="5181600" cy="4351338"/>
          </a:xfrm>
        </p:spPr>
        <p:txBody>
          <a:bodyPr/>
          <a:lstStyle>
            <a:lvl1pPr>
              <a:buClr>
                <a:srgbClr val="5DA4B8"/>
              </a:buClr>
              <a:buSzPct val="125000"/>
              <a:defRPr sz="2400">
                <a:latin typeface="Segoe UI" panose="020B0502040204020203" pitchFamily="34" charset="0"/>
                <a:ea typeface="Segoe UI" panose="020B0502040204020203" pitchFamily="34" charset="0"/>
                <a:cs typeface="Segoe UI" panose="020B0502040204020203" pitchFamily="34" charset="0"/>
              </a:defRPr>
            </a:lvl1pPr>
            <a:lvl2pPr marL="685800" indent="-228600">
              <a:buClr>
                <a:srgbClr val="5DA4B8"/>
              </a:buClr>
              <a:buFont typeface="Wingdings" panose="05000000000000000000" pitchFamily="2" charset="2"/>
              <a:buChar char="§"/>
              <a:defRPr sz="2000">
                <a:latin typeface="Segoe UI" panose="020B0502040204020203" pitchFamily="34" charset="0"/>
                <a:ea typeface="Segoe UI" panose="020B0502040204020203" pitchFamily="34" charset="0"/>
                <a:cs typeface="Segoe UI" panose="020B0502040204020203" pitchFamily="34" charset="0"/>
              </a:defRPr>
            </a:lvl2pPr>
            <a:lvl3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3pPr>
            <a:lvl4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4pPr>
            <a:lvl5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143000"/>
            <a:ext cx="5181600" cy="4351338"/>
          </a:xfrm>
        </p:spPr>
        <p:txBody>
          <a:bodyPr/>
          <a:lstStyle>
            <a:lvl1pPr>
              <a:buClr>
                <a:srgbClr val="5DA4B8"/>
              </a:buClr>
              <a:buSzPct val="125000"/>
              <a:defRPr sz="2400">
                <a:latin typeface="Segoe UI" panose="020B0502040204020203" pitchFamily="34" charset="0"/>
                <a:ea typeface="Segoe UI" panose="020B0502040204020203" pitchFamily="34" charset="0"/>
                <a:cs typeface="Segoe UI" panose="020B0502040204020203" pitchFamily="34" charset="0"/>
              </a:defRPr>
            </a:lvl1pPr>
            <a:lvl2pPr marL="685800" indent="-228600">
              <a:buClr>
                <a:srgbClr val="5DA4B8"/>
              </a:buClr>
              <a:buFont typeface="Wingdings" panose="05000000000000000000" pitchFamily="2" charset="2"/>
              <a:buChar char="§"/>
              <a:defRPr sz="2000">
                <a:latin typeface="Segoe UI" panose="020B0502040204020203" pitchFamily="34" charset="0"/>
                <a:ea typeface="Segoe UI" panose="020B0502040204020203" pitchFamily="34" charset="0"/>
                <a:cs typeface="Segoe UI" panose="020B0502040204020203" pitchFamily="34" charset="0"/>
              </a:defRPr>
            </a:lvl2pPr>
            <a:lvl3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3pPr>
            <a:lvl4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4pPr>
            <a:lvl5pPr>
              <a:buClr>
                <a:srgbClr val="5DA4B8"/>
              </a:buClr>
              <a:defRPr sz="1800">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0"/>
            <a:ext cx="10515600" cy="883921"/>
          </a:xfrm>
        </p:spPr>
        <p:txBody>
          <a:bodyPr anchor="b">
            <a:noAutofit/>
          </a:bodyPr>
          <a:lstStyle>
            <a:lvl1pPr>
              <a:defRPr sz="2800">
                <a:solidFill>
                  <a:srgbClr val="336699"/>
                </a:solidFill>
                <a:latin typeface="Segoe UI Semibold" panose="020B0702040204020203" pitchFamily="34" charset="0"/>
              </a:defRPr>
            </a:lvl1pPr>
          </a:lstStyle>
          <a:p>
            <a:r>
              <a:rPr lang="en-US" dirty="0"/>
              <a:t>Click to edit Master title style</a:t>
            </a:r>
          </a:p>
        </p:txBody>
      </p:sp>
    </p:spTree>
    <p:extLst>
      <p:ext uri="{BB962C8B-B14F-4D97-AF65-F5344CB8AC3E}">
        <p14:creationId xmlns:p14="http://schemas.microsoft.com/office/powerpoint/2010/main" val="3386533652"/>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A446C8-B763-4BA1-B1D8-C70C9684F797}"/>
              </a:ext>
            </a:extLst>
          </p:cNvPr>
          <p:cNvSpPr txBox="1"/>
          <p:nvPr/>
        </p:nvSpPr>
        <p:spPr>
          <a:xfrm>
            <a:off x="3733800" y="6604000"/>
            <a:ext cx="4724400" cy="254000"/>
          </a:xfrm>
          <a:prstGeom prst="rect">
            <a:avLst/>
          </a:prstGeom>
          <a:noFill/>
        </p:spPr>
        <p:txBody>
          <a:bodyPr>
            <a:spAutoFit/>
          </a:bodyPr>
          <a:lstStyle/>
          <a:p>
            <a:pPr algn="ctr" eaLnBrk="1" fontAlgn="auto" hangingPunct="1">
              <a:spcBef>
                <a:spcPts val="0"/>
              </a:spcBef>
              <a:spcAft>
                <a:spcPts val="0"/>
              </a:spcAft>
              <a:defRPr/>
            </a:pPr>
            <a:r>
              <a:rPr lang="en-US" sz="1050" i="1" cap="small" dirty="0">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Vision, Experience, Answers for Industry, Infrastructure &amp; Cities</a:t>
            </a:r>
          </a:p>
        </p:txBody>
      </p:sp>
      <p:sp>
        <p:nvSpPr>
          <p:cNvPr id="4" name="TextBox 3">
            <a:extLst>
              <a:ext uri="{FF2B5EF4-FFF2-40B4-BE49-F238E27FC236}">
                <a16:creationId xmlns:a16="http://schemas.microsoft.com/office/drawing/2014/main" id="{39E62362-EFA9-4DD1-B72C-B7817551CCEB}"/>
              </a:ext>
            </a:extLst>
          </p:cNvPr>
          <p:cNvSpPr txBox="1">
            <a:spLocks noChangeArrowheads="1"/>
          </p:cNvSpPr>
          <p:nvPr/>
        </p:nvSpPr>
        <p:spPr bwMode="auto">
          <a:xfrm>
            <a:off x="9525000" y="6627813"/>
            <a:ext cx="2667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850" dirty="0">
                <a:solidFill>
                  <a:srgbClr val="767171"/>
                </a:solidFill>
                <a:latin typeface="Segoe UI" panose="020B0502040204020203" pitchFamily="34" charset="0"/>
                <a:cs typeface="Segoe UI" panose="020B0502040204020203" pitchFamily="34" charset="0"/>
              </a:rPr>
              <a:t>© ARC Advisory Group • </a:t>
            </a:r>
            <a:fld id="{41193BBA-BFE8-4A79-9472-1CA3FFC3B3AF}" type="slidenum">
              <a:rPr lang="en-US" altLang="en-US" sz="850" smtClean="0">
                <a:solidFill>
                  <a:srgbClr val="767171"/>
                </a:solidFill>
                <a:latin typeface="Segoe UI" panose="020B0502040204020203" pitchFamily="34" charset="0"/>
                <a:cs typeface="Segoe UI" panose="020B0502040204020203" pitchFamily="34" charset="0"/>
              </a:rPr>
              <a:pPr algn="r" eaLnBrk="1" hangingPunct="1">
                <a:defRPr/>
              </a:pPr>
              <a:t>‹#›</a:t>
            </a:fld>
            <a:endParaRPr lang="en-US" altLang="en-US" sz="850" dirty="0">
              <a:solidFill>
                <a:srgbClr val="767171"/>
              </a:solidFill>
              <a:latin typeface="Segoe UI" panose="020B0502040204020203" pitchFamily="34" charset="0"/>
              <a:cs typeface="Segoe UI" panose="020B0502040204020203" pitchFamily="34" charset="0"/>
            </a:endParaRPr>
          </a:p>
        </p:txBody>
      </p:sp>
      <p:pic>
        <p:nvPicPr>
          <p:cNvPr id="5" name="Picture 7">
            <a:extLst>
              <a:ext uri="{FF2B5EF4-FFF2-40B4-BE49-F238E27FC236}">
                <a16:creationId xmlns:a16="http://schemas.microsoft.com/office/drawing/2014/main" id="{71A4999B-CF33-41D1-91DD-438F321731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089650"/>
            <a:ext cx="1209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838200" y="0"/>
            <a:ext cx="10515600" cy="883921"/>
          </a:xfrm>
        </p:spPr>
        <p:txBody>
          <a:bodyPr anchor="b">
            <a:noAutofit/>
          </a:bodyPr>
          <a:lstStyle>
            <a:lvl1pPr>
              <a:defRPr sz="2800">
                <a:solidFill>
                  <a:srgbClr val="336699"/>
                </a:solidFill>
                <a:latin typeface="Segoe UI Semibold" panose="020B07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46346549"/>
      </p:ext>
    </p:extLst>
  </p:cSld>
  <p:clrMapOvr>
    <a:masterClrMapping/>
  </p:clrMapOvr>
  <p:transition spd="slow">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3A04E1-9734-479E-B415-C857EDF0B3E7}"/>
              </a:ext>
            </a:extLst>
          </p:cNvPr>
          <p:cNvSpPr txBox="1"/>
          <p:nvPr/>
        </p:nvSpPr>
        <p:spPr>
          <a:xfrm>
            <a:off x="3733800" y="6604000"/>
            <a:ext cx="4724400" cy="254000"/>
          </a:xfrm>
          <a:prstGeom prst="rect">
            <a:avLst/>
          </a:prstGeom>
          <a:noFill/>
        </p:spPr>
        <p:txBody>
          <a:bodyPr>
            <a:spAutoFit/>
          </a:bodyPr>
          <a:lstStyle/>
          <a:p>
            <a:pPr algn="ctr" eaLnBrk="1" fontAlgn="auto" hangingPunct="1">
              <a:spcBef>
                <a:spcPts val="0"/>
              </a:spcBef>
              <a:spcAft>
                <a:spcPts val="0"/>
              </a:spcAft>
              <a:defRPr/>
            </a:pPr>
            <a:r>
              <a:rPr lang="en-US" sz="1050" i="1" cap="small" dirty="0">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Vision, Experience, Answers for Industry, Infrastructure &amp; Cities</a:t>
            </a:r>
          </a:p>
        </p:txBody>
      </p:sp>
      <p:sp>
        <p:nvSpPr>
          <p:cNvPr id="4" name="TextBox 3">
            <a:extLst>
              <a:ext uri="{FF2B5EF4-FFF2-40B4-BE49-F238E27FC236}">
                <a16:creationId xmlns:a16="http://schemas.microsoft.com/office/drawing/2014/main" id="{665A693E-6DE3-4DEC-BA76-77BB0A2244C4}"/>
              </a:ext>
            </a:extLst>
          </p:cNvPr>
          <p:cNvSpPr txBox="1">
            <a:spLocks noChangeArrowheads="1"/>
          </p:cNvSpPr>
          <p:nvPr/>
        </p:nvSpPr>
        <p:spPr bwMode="auto">
          <a:xfrm>
            <a:off x="9525000" y="6627813"/>
            <a:ext cx="2667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850" dirty="0">
                <a:solidFill>
                  <a:srgbClr val="767171"/>
                </a:solidFill>
                <a:latin typeface="Segoe UI" panose="020B0502040204020203" pitchFamily="34" charset="0"/>
                <a:cs typeface="Segoe UI" panose="020B0502040204020203" pitchFamily="34" charset="0"/>
              </a:rPr>
              <a:t>© ARC Advisory Group • </a:t>
            </a:r>
            <a:fld id="{BF883988-44A2-4760-A620-4FB445B9F9D1}" type="slidenum">
              <a:rPr lang="en-US" altLang="en-US" sz="850" smtClean="0">
                <a:solidFill>
                  <a:srgbClr val="767171"/>
                </a:solidFill>
                <a:latin typeface="Segoe UI" panose="020B0502040204020203" pitchFamily="34" charset="0"/>
                <a:cs typeface="Segoe UI" panose="020B0502040204020203" pitchFamily="34" charset="0"/>
              </a:rPr>
              <a:pPr algn="r" eaLnBrk="1" hangingPunct="1">
                <a:defRPr/>
              </a:pPr>
              <a:t>‹#›</a:t>
            </a:fld>
            <a:endParaRPr lang="en-US" altLang="en-US" sz="850" dirty="0">
              <a:solidFill>
                <a:srgbClr val="767171"/>
              </a:solidFill>
              <a:latin typeface="Segoe UI" panose="020B0502040204020203" pitchFamily="34" charset="0"/>
              <a:cs typeface="Segoe UI" panose="020B0502040204020203" pitchFamily="34" charset="0"/>
            </a:endParaRPr>
          </a:p>
        </p:txBody>
      </p:sp>
      <p:pic>
        <p:nvPicPr>
          <p:cNvPr id="5" name="Picture 7">
            <a:extLst>
              <a:ext uri="{FF2B5EF4-FFF2-40B4-BE49-F238E27FC236}">
                <a16:creationId xmlns:a16="http://schemas.microsoft.com/office/drawing/2014/main" id="{76BDFBD0-B8C0-4882-8E33-23DB4B7780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089650"/>
            <a:ext cx="1209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838200" y="2966943"/>
            <a:ext cx="10515600" cy="883921"/>
          </a:xfrm>
        </p:spPr>
        <p:txBody>
          <a:bodyPr anchor="b">
            <a:noAutofit/>
          </a:bodyPr>
          <a:lstStyle>
            <a:lvl1pPr>
              <a:lnSpc>
                <a:spcPct val="100000"/>
              </a:lnSpc>
              <a:defRPr sz="2800">
                <a:solidFill>
                  <a:srgbClr val="336699"/>
                </a:solidFill>
                <a:latin typeface="Segoe UI Semibold" panose="020B0702040204020203" pitchFamily="34" charset="0"/>
              </a:defRPr>
            </a:lvl1pPr>
          </a:lstStyle>
          <a:p>
            <a:r>
              <a:rPr lang="en-US" dirty="0"/>
              <a:t>Click to edit Master title style</a:t>
            </a:r>
          </a:p>
        </p:txBody>
      </p:sp>
    </p:spTree>
    <p:extLst>
      <p:ext uri="{BB962C8B-B14F-4D97-AF65-F5344CB8AC3E}">
        <p14:creationId xmlns:p14="http://schemas.microsoft.com/office/powerpoint/2010/main" val="3447097023"/>
      </p:ext>
    </p:extLst>
  </p:cSld>
  <p:clrMapOvr>
    <a:masterClrMapping/>
  </p:clrMapOvr>
  <p:transition spd="slow">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6400B9-C674-440F-9238-C5B92EFEFF1E}"/>
              </a:ext>
            </a:extLst>
          </p:cNvPr>
          <p:cNvSpPr txBox="1"/>
          <p:nvPr/>
        </p:nvSpPr>
        <p:spPr>
          <a:xfrm>
            <a:off x="3733800" y="6604000"/>
            <a:ext cx="4724400" cy="254000"/>
          </a:xfrm>
          <a:prstGeom prst="rect">
            <a:avLst/>
          </a:prstGeom>
          <a:noFill/>
        </p:spPr>
        <p:txBody>
          <a:bodyPr>
            <a:spAutoFit/>
          </a:bodyPr>
          <a:lstStyle/>
          <a:p>
            <a:pPr algn="ctr" eaLnBrk="1" fontAlgn="auto" hangingPunct="1">
              <a:spcBef>
                <a:spcPts val="0"/>
              </a:spcBef>
              <a:spcAft>
                <a:spcPts val="0"/>
              </a:spcAft>
              <a:defRPr/>
            </a:pPr>
            <a:r>
              <a:rPr lang="en-US" sz="1050" i="1" cap="small" dirty="0">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Vision, Experience, Answers for Industry, Infrastructure &amp; Cities</a:t>
            </a:r>
          </a:p>
        </p:txBody>
      </p:sp>
      <p:sp>
        <p:nvSpPr>
          <p:cNvPr id="4" name="TextBox 3">
            <a:extLst>
              <a:ext uri="{FF2B5EF4-FFF2-40B4-BE49-F238E27FC236}">
                <a16:creationId xmlns:a16="http://schemas.microsoft.com/office/drawing/2014/main" id="{AD91F2BD-E3E1-4A16-9E59-E493F4510FB7}"/>
              </a:ext>
            </a:extLst>
          </p:cNvPr>
          <p:cNvSpPr txBox="1">
            <a:spLocks noChangeArrowheads="1"/>
          </p:cNvSpPr>
          <p:nvPr/>
        </p:nvSpPr>
        <p:spPr bwMode="auto">
          <a:xfrm>
            <a:off x="9525000" y="6627813"/>
            <a:ext cx="2667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850" dirty="0">
                <a:solidFill>
                  <a:srgbClr val="767171"/>
                </a:solidFill>
                <a:latin typeface="Segoe UI" panose="020B0502040204020203" pitchFamily="34" charset="0"/>
                <a:cs typeface="Segoe UI" panose="020B0502040204020203" pitchFamily="34" charset="0"/>
              </a:rPr>
              <a:t>© ARC Advisory Group • </a:t>
            </a:r>
            <a:fld id="{7A485386-0C9C-4216-9FC3-833C124CC0FF}" type="slidenum">
              <a:rPr lang="en-US" altLang="en-US" sz="850" smtClean="0">
                <a:solidFill>
                  <a:srgbClr val="767171"/>
                </a:solidFill>
                <a:latin typeface="Segoe UI" panose="020B0502040204020203" pitchFamily="34" charset="0"/>
                <a:cs typeface="Segoe UI" panose="020B0502040204020203" pitchFamily="34" charset="0"/>
              </a:rPr>
              <a:pPr algn="r" eaLnBrk="1" hangingPunct="1">
                <a:defRPr/>
              </a:pPr>
              <a:t>‹#›</a:t>
            </a:fld>
            <a:endParaRPr lang="en-US" altLang="en-US" sz="850" dirty="0">
              <a:solidFill>
                <a:srgbClr val="767171"/>
              </a:solidFill>
              <a:latin typeface="Segoe UI" panose="020B0502040204020203" pitchFamily="34" charset="0"/>
              <a:cs typeface="Segoe UI" panose="020B0502040204020203" pitchFamily="34" charset="0"/>
            </a:endParaRPr>
          </a:p>
        </p:txBody>
      </p:sp>
      <p:pic>
        <p:nvPicPr>
          <p:cNvPr id="5" name="Picture 7">
            <a:extLst>
              <a:ext uri="{FF2B5EF4-FFF2-40B4-BE49-F238E27FC236}">
                <a16:creationId xmlns:a16="http://schemas.microsoft.com/office/drawing/2014/main" id="{E4E872BF-2FC6-40AD-962C-EB895E042C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089650"/>
            <a:ext cx="1209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Shape 5">
            <a:extLst>
              <a:ext uri="{FF2B5EF4-FFF2-40B4-BE49-F238E27FC236}">
                <a16:creationId xmlns:a16="http://schemas.microsoft.com/office/drawing/2014/main" id="{443370CD-4BAA-47DA-BF1E-A7B03699BACF}"/>
              </a:ext>
            </a:extLst>
          </p:cNvPr>
          <p:cNvSpPr/>
          <p:nvPr userDrawn="1"/>
        </p:nvSpPr>
        <p:spPr>
          <a:xfrm>
            <a:off x="2090738" y="0"/>
            <a:ext cx="10112375" cy="6629400"/>
          </a:xfrm>
          <a:custGeom>
            <a:avLst/>
            <a:gdLst>
              <a:gd name="connsiteX0" fmla="*/ 5431972 w 10112829"/>
              <a:gd name="connsiteY0" fmla="*/ 0 h 6629400"/>
              <a:gd name="connsiteX1" fmla="*/ 6041572 w 10112829"/>
              <a:gd name="connsiteY1" fmla="*/ 587829 h 6629400"/>
              <a:gd name="connsiteX2" fmla="*/ 0 w 10112829"/>
              <a:gd name="connsiteY2" fmla="*/ 6629400 h 6629400"/>
              <a:gd name="connsiteX3" fmla="*/ 7010400 w 10112829"/>
              <a:gd name="connsiteY3" fmla="*/ 6607629 h 6629400"/>
              <a:gd name="connsiteX4" fmla="*/ 9514114 w 10112829"/>
              <a:gd name="connsiteY4" fmla="*/ 4049486 h 6629400"/>
              <a:gd name="connsiteX5" fmla="*/ 10101943 w 10112829"/>
              <a:gd name="connsiteY5" fmla="*/ 4648200 h 6629400"/>
              <a:gd name="connsiteX6" fmla="*/ 10112829 w 10112829"/>
              <a:gd name="connsiteY6" fmla="*/ 10886 h 6629400"/>
              <a:gd name="connsiteX7" fmla="*/ 5431972 w 10112829"/>
              <a:gd name="connsiteY7" fmla="*/ 0 h 66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12829" h="6629400">
                <a:moveTo>
                  <a:pt x="5431972" y="0"/>
                </a:moveTo>
                <a:lnTo>
                  <a:pt x="6041572" y="587829"/>
                </a:lnTo>
                <a:lnTo>
                  <a:pt x="0" y="6629400"/>
                </a:lnTo>
                <a:lnTo>
                  <a:pt x="7010400" y="6607629"/>
                </a:lnTo>
                <a:lnTo>
                  <a:pt x="9514114" y="4049486"/>
                </a:lnTo>
                <a:lnTo>
                  <a:pt x="10101943" y="4648200"/>
                </a:lnTo>
                <a:cubicBezTo>
                  <a:pt x="10105572" y="3102429"/>
                  <a:pt x="10109200" y="1556657"/>
                  <a:pt x="10112829" y="10886"/>
                </a:cubicBezTo>
                <a:lnTo>
                  <a:pt x="5431972" y="0"/>
                </a:lnTo>
                <a:close/>
              </a:path>
            </a:pathLst>
          </a:custGeom>
          <a:pattFill prst="pct20">
            <a:fgClr>
              <a:srgbClr val="2E6697"/>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itle 1"/>
          <p:cNvSpPr>
            <a:spLocks noGrp="1"/>
          </p:cNvSpPr>
          <p:nvPr>
            <p:ph type="title"/>
          </p:nvPr>
        </p:nvSpPr>
        <p:spPr>
          <a:xfrm>
            <a:off x="838200" y="2966943"/>
            <a:ext cx="10515600" cy="883921"/>
          </a:xfrm>
        </p:spPr>
        <p:txBody>
          <a:bodyPr anchor="b">
            <a:noAutofit/>
          </a:bodyPr>
          <a:lstStyle>
            <a:lvl1pPr>
              <a:lnSpc>
                <a:spcPct val="100000"/>
              </a:lnSpc>
              <a:defRPr sz="2800">
                <a:solidFill>
                  <a:srgbClr val="336699"/>
                </a:solidFill>
                <a:latin typeface="Segoe UI Semibold" panose="020B0702040204020203" pitchFamily="34" charset="0"/>
              </a:defRPr>
            </a:lvl1pPr>
          </a:lstStyle>
          <a:p>
            <a:r>
              <a:rPr lang="en-US" dirty="0"/>
              <a:t>Click to edit Master title style</a:t>
            </a:r>
          </a:p>
        </p:txBody>
      </p:sp>
    </p:spTree>
    <p:extLst>
      <p:ext uri="{BB962C8B-B14F-4D97-AF65-F5344CB8AC3E}">
        <p14:creationId xmlns:p14="http://schemas.microsoft.com/office/powerpoint/2010/main" val="4120745331"/>
      </p:ext>
    </p:extLst>
  </p:cSld>
  <p:clrMapOvr>
    <a:masterClrMapping/>
  </p:clrMapOvr>
  <p:transition spd="slow">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Presentation Title Slide Opt 1">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67" y="0"/>
            <a:ext cx="12223667" cy="6858000"/>
          </a:xfrm>
          <a:prstGeom prst="rect">
            <a:avLst/>
          </a:prstGeom>
        </p:spPr>
      </p:pic>
      <p:sp>
        <p:nvSpPr>
          <p:cNvPr id="2" name="Title 1"/>
          <p:cNvSpPr>
            <a:spLocks noGrp="1"/>
          </p:cNvSpPr>
          <p:nvPr>
            <p:ph type="ctrTitle" hasCustomPrompt="1"/>
          </p:nvPr>
        </p:nvSpPr>
        <p:spPr>
          <a:xfrm>
            <a:off x="914400" y="3637527"/>
            <a:ext cx="103632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914400" y="4426914"/>
            <a:ext cx="103632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 y="857555"/>
            <a:ext cx="1942592" cy="2414016"/>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58755" y="857555"/>
            <a:ext cx="2592832" cy="2414016"/>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49508" y="857555"/>
            <a:ext cx="3153664" cy="2414016"/>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88995" y="857555"/>
            <a:ext cx="2609088" cy="2414016"/>
          </a:xfrm>
          <a:prstGeom prst="rect">
            <a:avLst/>
          </a:prstGeom>
        </p:spPr>
      </p:pic>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295888" y="857555"/>
            <a:ext cx="1999488" cy="2414016"/>
          </a:xfrm>
          <a:prstGeom prst="rect">
            <a:avLst/>
          </a:prstGeom>
        </p:spPr>
      </p:pic>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31667" y="0"/>
            <a:ext cx="12255333" cy="698500"/>
          </a:xfrm>
          <a:prstGeom prst="rect">
            <a:avLst/>
          </a:prstGeom>
        </p:spPr>
      </p:pic>
      <p:pic>
        <p:nvPicPr>
          <p:cNvPr id="23" name="Picture 2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151948" y="5982006"/>
            <a:ext cx="1620953" cy="354989"/>
          </a:xfrm>
          <a:prstGeom prst="rect">
            <a:avLst/>
          </a:prstGeom>
        </p:spPr>
      </p:pic>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a:off x="0" y="6159500"/>
            <a:ext cx="12192000" cy="698500"/>
          </a:xfrm>
          <a:prstGeom prst="rect">
            <a:avLst/>
          </a:prstGeom>
        </p:spPr>
      </p:pic>
      <p:pic>
        <p:nvPicPr>
          <p:cNvPr id="17" name="Shape 47" descr="IEEE Smart Cities"/>
          <p:cNvPicPr preferRelativeResize="0"/>
          <p:nvPr userDrawn="1"/>
        </p:nvPicPr>
        <p:blipFill rotWithShape="1">
          <a:blip r:embed="rId10">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32312145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838200" y="1825625"/>
            <a:ext cx="10515600" cy="3943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4"/>
          </p:nvPr>
        </p:nvSpPr>
        <p:spPr>
          <a:xfrm>
            <a:off x="11732767" y="6280960"/>
            <a:ext cx="648879" cy="365125"/>
          </a:xfrm>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838200" y="1106198"/>
            <a:ext cx="10515600" cy="356843"/>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pic>
        <p:nvPicPr>
          <p:cNvPr id="6" name="Shape 47" descr="IEEE Smart Cities"/>
          <p:cNvPicPr preferRelativeResize="0"/>
          <p:nvPr userDrawn="1"/>
        </p:nvPicPr>
        <p:blipFill rotWithShape="1">
          <a:blip r:embed="rId2">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6364270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6172200" y="1825625"/>
            <a:ext cx="5181600" cy="3792750"/>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838200" y="1825625"/>
            <a:ext cx="51816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5" hasCustomPrompt="1"/>
          </p:nvPr>
        </p:nvSpPr>
        <p:spPr>
          <a:xfrm>
            <a:off x="838200" y="1106198"/>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pic>
        <p:nvPicPr>
          <p:cNvPr id="8" name="Shape 47" descr="IEEE Smart Cities"/>
          <p:cNvPicPr preferRelativeResize="0"/>
          <p:nvPr userDrawn="1"/>
        </p:nvPicPr>
        <p:blipFill rotWithShape="1">
          <a:blip r:embed="rId2">
            <a:alphaModFix/>
          </a:blip>
          <a:srcRect/>
          <a:stretch/>
        </p:blipFill>
        <p:spPr>
          <a:xfrm>
            <a:off x="425796" y="5901160"/>
            <a:ext cx="1151989" cy="562362"/>
          </a:xfrm>
          <a:prstGeom prst="rect">
            <a:avLst/>
          </a:prstGeom>
          <a:noFill/>
          <a:ln>
            <a:noFill/>
          </a:ln>
        </p:spPr>
      </p:pic>
    </p:spTree>
    <p:extLst>
      <p:ext uri="{BB962C8B-B14F-4D97-AF65-F5344CB8AC3E}">
        <p14:creationId xmlns:p14="http://schemas.microsoft.com/office/powerpoint/2010/main" val="1506947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245511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sp>
        <p:nvSpPr>
          <p:cNvPr id="10" name="Rectangle 9">
            <a:extLst>
              <a:ext uri="{FF2B5EF4-FFF2-40B4-BE49-F238E27FC236}">
                <a16:creationId xmlns:a16="http://schemas.microsoft.com/office/drawing/2014/main" id="{4D2CBD2D-6700-4013-ABC0-D62EE3281F64}"/>
              </a:ext>
            </a:extLst>
          </p:cNvPr>
          <p:cNvSpPr>
            <a:spLocks noChangeArrowheads="1"/>
          </p:cNvSpPr>
          <p:nvPr userDrawn="1"/>
        </p:nvSpPr>
        <p:spPr bwMode="auto">
          <a:xfrm>
            <a:off x="1737219" y="6405751"/>
            <a:ext cx="45232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000" dirty="0">
                <a:solidFill>
                  <a:schemeClr val="accent2"/>
                </a:solidFill>
                <a:latin typeface="+mn-lt"/>
              </a:rPr>
              <a:t>© 2020, Continental Automated Buildings Association (CABA)</a:t>
            </a:r>
          </a:p>
        </p:txBody>
      </p:sp>
      <p:sp>
        <p:nvSpPr>
          <p:cNvPr id="11" name="Rectangle 11">
            <a:extLst>
              <a:ext uri="{FF2B5EF4-FFF2-40B4-BE49-F238E27FC236}">
                <a16:creationId xmlns:a16="http://schemas.microsoft.com/office/drawing/2014/main" id="{66851156-AD5D-44A1-B50E-2972DEAC979A}"/>
              </a:ext>
            </a:extLst>
          </p:cNvPr>
          <p:cNvSpPr>
            <a:spLocks noChangeArrowheads="1"/>
          </p:cNvSpPr>
          <p:nvPr userDrawn="1"/>
        </p:nvSpPr>
        <p:spPr bwMode="auto">
          <a:xfrm>
            <a:off x="5685256" y="6407484"/>
            <a:ext cx="45232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200" dirty="0">
                <a:solidFill>
                  <a:srgbClr val="E83E1D"/>
                </a:solidFill>
                <a:latin typeface="+mn-lt"/>
              </a:rPr>
              <a:t>CABA Intelligent Buildings Council (IBC)</a:t>
            </a:r>
          </a:p>
        </p:txBody>
      </p:sp>
      <p:pic>
        <p:nvPicPr>
          <p:cNvPr id="12" name="Picture 11">
            <a:extLst>
              <a:ext uri="{FF2B5EF4-FFF2-40B4-BE49-F238E27FC236}">
                <a16:creationId xmlns:a16="http://schemas.microsoft.com/office/drawing/2014/main" id="{F12435D7-A441-4D20-90BC-C55C6D221C9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955" r:id="rId9"/>
    <p:sldLayoutId id="2147483956" r:id="rId10"/>
    <p:sldLayoutId id="2147483957" r:id="rId11"/>
    <p:sldLayoutId id="2147483958" r:id="rId12"/>
    <p:sldLayoutId id="2147483964" r:id="rId13"/>
    <p:sldLayoutId id="2147483965" r:id="rId14"/>
    <p:sldLayoutId id="2147483966" r:id="rId15"/>
    <p:sldLayoutId id="2147483967" r:id="rId16"/>
    <p:sldLayoutId id="2147483968" r:id="rId17"/>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D71A4-12BD-4F07-A1C3-45519096D6F6}"/>
              </a:ext>
            </a:extLst>
          </p:cNvPr>
          <p:cNvSpPr>
            <a:spLocks noGrp="1"/>
          </p:cNvSpPr>
          <p:nvPr>
            <p:ph type="title"/>
          </p:nvPr>
        </p:nvSpPr>
        <p:spPr>
          <a:xfrm>
            <a:off x="838200" y="365126"/>
            <a:ext cx="10515600" cy="67822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F4D4DF5-4878-4C2A-9448-69C62537D855}"/>
              </a:ext>
            </a:extLst>
          </p:cNvPr>
          <p:cNvSpPr>
            <a:spLocks noGrp="1"/>
          </p:cNvSpPr>
          <p:nvPr>
            <p:ph type="body" idx="1"/>
          </p:nvPr>
        </p:nvSpPr>
        <p:spPr>
          <a:xfrm>
            <a:off x="841248" y="1252728"/>
            <a:ext cx="10515600" cy="49418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95F6F-E5B5-4603-9F3C-56D9E20756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B2DDBD-8724-44EC-906D-005CC7011AB3}" type="datetimeFigureOut">
              <a:rPr lang="en-US" smtClean="0"/>
              <a:t>2/19/2020</a:t>
            </a:fld>
            <a:endParaRPr lang="en-US" dirty="0"/>
          </a:p>
        </p:txBody>
      </p:sp>
      <p:sp>
        <p:nvSpPr>
          <p:cNvPr id="5" name="Footer Placeholder 4">
            <a:extLst>
              <a:ext uri="{FF2B5EF4-FFF2-40B4-BE49-F238E27FC236}">
                <a16:creationId xmlns:a16="http://schemas.microsoft.com/office/drawing/2014/main" id="{EB1FBF6F-BAC7-4A26-B989-A61541E0CC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9B2E2E7-638B-46F6-8E80-58C8AA630D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88F164-D38D-4390-B09A-BE78781899E1}" type="slidenum">
              <a:rPr lang="en-US" smtClean="0"/>
              <a:t>‹#›</a:t>
            </a:fld>
            <a:endParaRPr lang="en-US" dirty="0"/>
          </a:p>
        </p:txBody>
      </p:sp>
    </p:spTree>
    <p:extLst>
      <p:ext uri="{BB962C8B-B14F-4D97-AF65-F5344CB8AC3E}">
        <p14:creationId xmlns:p14="http://schemas.microsoft.com/office/powerpoint/2010/main" val="172948540"/>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682B4C-2CA5-1A4D-93F0-69C52EE50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8756D3-F436-F249-B83F-0F4F7B0746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A14A4-3A73-C04D-8ACF-F76FDF1ED5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1501C-3F21-D640-9B22-859CF5C34555}" type="datetimeFigureOut">
              <a:rPr lang="en-US" smtClean="0">
                <a:solidFill>
                  <a:prstClr val="black">
                    <a:tint val="75000"/>
                  </a:prstClr>
                </a:solidFill>
              </a:rPr>
              <a:pPr/>
              <a:t>2/19/2020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4760CA-A1A6-0642-B9A7-21A30492A9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6A7CF4-CAE2-C746-B14D-2FEF4AAF3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94420-C717-5948-A2FE-BB24068396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661002"/>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D71A4-12BD-4F07-A1C3-45519096D6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4D4DF5-4878-4C2A-9448-69C62537D8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95F6F-E5B5-4603-9F3C-56D9E20756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B2DDBD-8724-44EC-906D-005CC7011AB3}" type="datetimeFigureOut">
              <a:rPr lang="en-US" smtClean="0"/>
              <a:t>2/19/2020</a:t>
            </a:fld>
            <a:endParaRPr lang="en-US"/>
          </a:p>
        </p:txBody>
      </p:sp>
      <p:sp>
        <p:nvSpPr>
          <p:cNvPr id="5" name="Footer Placeholder 4">
            <a:extLst>
              <a:ext uri="{FF2B5EF4-FFF2-40B4-BE49-F238E27FC236}">
                <a16:creationId xmlns:a16="http://schemas.microsoft.com/office/drawing/2014/main" id="{EB1FBF6F-BAC7-4A26-B989-A61541E0CC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B2E2E7-638B-46F6-8E80-58C8AA630D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88F164-D38D-4390-B09A-BE78781899E1}" type="slidenum">
              <a:rPr lang="en-US" smtClean="0"/>
              <a:t>‹#›</a:t>
            </a:fld>
            <a:endParaRPr lang="en-US"/>
          </a:p>
        </p:txBody>
      </p:sp>
    </p:spTree>
    <p:extLst>
      <p:ext uri="{BB962C8B-B14F-4D97-AF65-F5344CB8AC3E}">
        <p14:creationId xmlns:p14="http://schemas.microsoft.com/office/powerpoint/2010/main" val="2201302053"/>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1EF2C28-69F3-414A-A219-A290939723AC}" type="datetimeFigureOut">
              <a:rPr lang="en-US" smtClean="0"/>
              <a:pPr>
                <a:defRPr/>
              </a:pPr>
              <a:t>2/19/2020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C19D2E30-C5BC-410E-B1C0-3FB3E46E913B}" type="slidenum">
              <a:rPr lang="en-US" smtClean="0"/>
              <a:pPr>
                <a:defRPr/>
              </a:pPr>
              <a:t>‹#›</a:t>
            </a:fld>
            <a:endParaRPr lang="en-US"/>
          </a:p>
        </p:txBody>
      </p:sp>
    </p:spTree>
    <p:extLst>
      <p:ext uri="{BB962C8B-B14F-4D97-AF65-F5344CB8AC3E}">
        <p14:creationId xmlns:p14="http://schemas.microsoft.com/office/powerpoint/2010/main" val="262885333"/>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Lst>
  <p:transition spd="slow">
    <p:wipe dir="r"/>
  </p:transition>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hyperlink" Target="http://isa99.isa.org/ISA99%20Wiki/Home.aspx" TargetMode="External"/><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gif"/><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gif"/><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hyperlink" Target="https://ebiquity.umbc.edu/_file_directory_/papers/881.pdf" TargetMode="External"/><Relationship Id="rId2" Type="http://schemas.openxmlformats.org/officeDocument/2006/relationships/image" Target="../media/image50.png"/><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caba.org/chc"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hyperlink" Target="https://www.arcweb.com/blog/cybersecurity-viewpoints" TargetMode="External"/><Relationship Id="rId2" Type="http://schemas.openxmlformats.org/officeDocument/2006/relationships/hyperlink" Target="https://www.arcweb.com/consulting-services/cybersecurity-workshops" TargetMode="External"/><Relationship Id="rId1" Type="http://schemas.openxmlformats.org/officeDocument/2006/relationships/slideLayout" Target="../slideLayouts/slideLayout52.xml"/><Relationship Id="rId6" Type="http://schemas.openxmlformats.org/officeDocument/2006/relationships/hyperlink" Target="https://www.sans.org/netwars/cybercity" TargetMode="External"/><Relationship Id="rId5" Type="http://schemas.openxmlformats.org/officeDocument/2006/relationships/hyperlink" Target="https://www.dhs.gov/cisa/national-cybersecurity-communications-integration-center" TargetMode="External"/><Relationship Id="rId4" Type="http://schemas.openxmlformats.org/officeDocument/2006/relationships/hyperlink" Target="https://www.nist.gov/topics/cybersecurity"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mailto:lobrien@arcweb.com" TargetMode="External"/><Relationship Id="rId2" Type="http://schemas.openxmlformats.org/officeDocument/2006/relationships/hyperlink" Target="https://www.linkedin.com/in/larry-o-brien-a02685/" TargetMode="Externa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caba.org/Whitepapers" TargetMode="Externa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diagramColors" Target="../diagrams/colors4.xml"/><Relationship Id="rId11" Type="http://schemas.openxmlformats.org/officeDocument/2006/relationships/image" Target="../media/image74.png"/><Relationship Id="rId5" Type="http://schemas.openxmlformats.org/officeDocument/2006/relationships/diagramQuickStyle" Target="../diagrams/quickStyle4.xml"/><Relationship Id="rId10" Type="http://schemas.openxmlformats.org/officeDocument/2006/relationships/image" Target="../media/image73.png"/><Relationship Id="rId4" Type="http://schemas.openxmlformats.org/officeDocument/2006/relationships/diagramLayout" Target="../diagrams/layout4.xml"/><Relationship Id="rId9" Type="http://schemas.openxmlformats.org/officeDocument/2006/relationships/image" Target="../media/image72.JP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2.emf"/><Relationship Id="rId3" Type="http://schemas.openxmlformats.org/officeDocument/2006/relationships/image" Target="../media/image76.png"/><Relationship Id="rId7" Type="http://schemas.microsoft.com/office/2007/relationships/hdphoto" Target="../media/hdphoto2.wdp"/><Relationship Id="rId12" Type="http://schemas.openxmlformats.org/officeDocument/2006/relationships/image" Target="../media/image81.png"/><Relationship Id="rId2" Type="http://schemas.openxmlformats.org/officeDocument/2006/relationships/notesSlide" Target="../notesSlides/notesSlide7.xml"/><Relationship Id="rId16" Type="http://schemas.openxmlformats.org/officeDocument/2006/relationships/image" Target="../media/image85.emf"/><Relationship Id="rId1" Type="http://schemas.openxmlformats.org/officeDocument/2006/relationships/slideLayout" Target="../slideLayouts/slideLayout35.xml"/><Relationship Id="rId6" Type="http://schemas.openxmlformats.org/officeDocument/2006/relationships/image" Target="../media/image78.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84.png"/><Relationship Id="rId10" Type="http://schemas.openxmlformats.org/officeDocument/2006/relationships/image" Target="../media/image80.png"/><Relationship Id="rId4" Type="http://schemas.openxmlformats.org/officeDocument/2006/relationships/image" Target="../media/image77.png"/><Relationship Id="rId9" Type="http://schemas.microsoft.com/office/2007/relationships/hdphoto" Target="../media/hdphoto3.wdp"/><Relationship Id="rId14" Type="http://schemas.openxmlformats.org/officeDocument/2006/relationships/image" Target="../media/image83.emf"/></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5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caba.org/chc"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3.jpeg"/><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p:txBody>
          <a:bodyPr/>
          <a:lstStyle/>
          <a:p>
            <a:r>
              <a:rPr lang="en-US" altLang="en-US" sz="3200" b="1" dirty="0">
                <a:solidFill>
                  <a:schemeClr val="tx1"/>
                </a:solidFill>
              </a:rPr>
              <a:t>Intelligent Buildings Council (IBC)  </a:t>
            </a:r>
            <a:br>
              <a:rPr lang="en-US" altLang="en-US" sz="3200" b="1" dirty="0">
                <a:solidFill>
                  <a:schemeClr val="tx1"/>
                </a:solidFill>
              </a:rPr>
            </a:br>
            <a:endParaRPr lang="en-US" altLang="en-US" sz="2400" dirty="0">
              <a:solidFill>
                <a:schemeClr val="tx1"/>
              </a:solidFill>
            </a:endParaRPr>
          </a:p>
        </p:txBody>
      </p:sp>
      <p:sp>
        <p:nvSpPr>
          <p:cNvPr id="3" name="Subtitle 2"/>
          <p:cNvSpPr>
            <a:spLocks noGrp="1"/>
          </p:cNvSpPr>
          <p:nvPr>
            <p:ph type="subTitle" idx="1"/>
          </p:nvPr>
        </p:nvSpPr>
        <p:spPr>
          <a:xfrm>
            <a:off x="748717" y="2742297"/>
            <a:ext cx="10537591" cy="2492433"/>
          </a:xfrm>
        </p:spPr>
        <p:txBody>
          <a:bodyPr>
            <a:normAutofit/>
          </a:bodyPr>
          <a:lstStyle/>
          <a:p>
            <a:r>
              <a:rPr lang="en-US" dirty="0"/>
              <a:t>Chair:  Trevor Nightingale (National Research Council) </a:t>
            </a:r>
          </a:p>
          <a:p>
            <a:r>
              <a:rPr lang="en-US" dirty="0"/>
              <a:t>Vice-Chair:  Harsha Chandrashekar (Honeywell International Inc)</a:t>
            </a:r>
          </a:p>
          <a:p>
            <a:r>
              <a:rPr lang="en-US" dirty="0"/>
              <a:t>Vice-Chair:  Robert Lane (Robert H. Lane and Associates Inc.)</a:t>
            </a:r>
          </a:p>
          <a:p>
            <a:r>
              <a:rPr lang="en-US" dirty="0"/>
              <a:t>Vice-Chair:  Bob Allan (The </a:t>
            </a:r>
            <a:r>
              <a:rPr lang="en-US" dirty="0" err="1"/>
              <a:t>Siemon</a:t>
            </a:r>
            <a:r>
              <a:rPr lang="en-US" dirty="0"/>
              <a:t> Company) </a:t>
            </a:r>
          </a:p>
          <a:p>
            <a:r>
              <a:rPr lang="en-US" dirty="0"/>
              <a:t>Vice-Chair:  Terrence DeFranco (Iota Communications, Inc.)</a:t>
            </a:r>
          </a:p>
          <a:p>
            <a:endParaRPr lang="en-US" sz="1400" dirty="0"/>
          </a:p>
          <a:p>
            <a:endParaRPr lang="en-US" sz="1400" dirty="0"/>
          </a:p>
          <a:p>
            <a:endParaRPr lang="en-US" sz="1200" dirty="0"/>
          </a:p>
          <a:p>
            <a:endParaRPr lang="en-US" sz="1200" dirty="0"/>
          </a:p>
          <a:p>
            <a:endParaRPr lang="en-US" sz="1200" dirty="0"/>
          </a:p>
        </p:txBody>
      </p:sp>
    </p:spTree>
    <p:extLst>
      <p:ext uri="{BB962C8B-B14F-4D97-AF65-F5344CB8AC3E}">
        <p14:creationId xmlns:p14="http://schemas.microsoft.com/office/powerpoint/2010/main" val="57392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B9EC5-3C3E-4839-8C04-D8295D078573}"/>
              </a:ext>
            </a:extLst>
          </p:cNvPr>
          <p:cNvSpPr>
            <a:spLocks noGrp="1"/>
          </p:cNvSpPr>
          <p:nvPr>
            <p:ph type="title"/>
          </p:nvPr>
        </p:nvSpPr>
        <p:spPr/>
        <p:txBody>
          <a:bodyPr>
            <a:normAutofit/>
          </a:bodyPr>
          <a:lstStyle/>
          <a:p>
            <a:r>
              <a:rPr lang="en-US" dirty="0"/>
              <a:t>Economic Impact of Cyber Attacks in Cities and Communities: Recent Ransomware Attacks</a:t>
            </a:r>
          </a:p>
        </p:txBody>
      </p:sp>
      <p:sp>
        <p:nvSpPr>
          <p:cNvPr id="3" name="Text Placeholder 2">
            <a:extLst>
              <a:ext uri="{FF2B5EF4-FFF2-40B4-BE49-F238E27FC236}">
                <a16:creationId xmlns:a16="http://schemas.microsoft.com/office/drawing/2014/main" id="{F7D99E88-B57F-4945-AF0B-66605C7C160B}"/>
              </a:ext>
            </a:extLst>
          </p:cNvPr>
          <p:cNvSpPr>
            <a:spLocks noGrp="1"/>
          </p:cNvSpPr>
          <p:nvPr>
            <p:ph idx="1"/>
          </p:nvPr>
        </p:nvSpPr>
        <p:spPr>
          <a:xfrm>
            <a:off x="838200" y="1519287"/>
            <a:ext cx="10515600" cy="4495800"/>
          </a:xfrm>
        </p:spPr>
        <p:txBody>
          <a:bodyPr>
            <a:normAutofit/>
          </a:bodyPr>
          <a:lstStyle/>
          <a:p>
            <a:r>
              <a:rPr lang="en-US" dirty="0"/>
              <a:t>Florida – Lakeland City, small town of 12,000 residents, $460K ransom</a:t>
            </a:r>
          </a:p>
          <a:p>
            <a:r>
              <a:rPr lang="en-US" dirty="0"/>
              <a:t>Atlanta – More than $17 million?</a:t>
            </a:r>
          </a:p>
          <a:p>
            <a:r>
              <a:rPr lang="en-US" dirty="0"/>
              <a:t>Texas – 22 Mostly rural communities: cost undisclosed</a:t>
            </a:r>
          </a:p>
          <a:p>
            <a:r>
              <a:rPr lang="en-US" dirty="0"/>
              <a:t>Not just a big city problem, smaller and rural communities are particularly vulnerable.  </a:t>
            </a:r>
          </a:p>
          <a:p>
            <a:r>
              <a:rPr lang="en-US" dirty="0"/>
              <a:t>A ransomware attack may put a major dent in a city’s budget, but it can completely paralyze and bankrupt a small town.  </a:t>
            </a:r>
          </a:p>
          <a:p>
            <a:r>
              <a:rPr lang="en-US" dirty="0"/>
              <a:t>Better funding is needed for municipalities and better coordination at a state level for resources, including training.  </a:t>
            </a:r>
          </a:p>
          <a:p>
            <a:endParaRPr lang="en-US" dirty="0"/>
          </a:p>
        </p:txBody>
      </p:sp>
      <p:sp>
        <p:nvSpPr>
          <p:cNvPr id="5" name="Rectangle 4">
            <a:extLst>
              <a:ext uri="{FF2B5EF4-FFF2-40B4-BE49-F238E27FC236}">
                <a16:creationId xmlns:a16="http://schemas.microsoft.com/office/drawing/2014/main" id="{FF2123FC-5C5F-4EBF-B8A5-C83C1AEB0BB5}"/>
              </a:ext>
            </a:extLst>
          </p:cNvPr>
          <p:cNvSpPr/>
          <p:nvPr/>
        </p:nvSpPr>
        <p:spPr>
          <a:xfrm>
            <a:off x="5974813" y="3244334"/>
            <a:ext cx="242374"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92848995"/>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p:txBody>
          <a:bodyPr/>
          <a:lstStyle/>
          <a:p>
            <a:r>
              <a:rPr lang="en-US" dirty="0"/>
              <a:t>IT/OT Convergence: OT Level Cybersecurity Threats</a:t>
            </a:r>
          </a:p>
        </p:txBody>
      </p:sp>
      <p:sp>
        <p:nvSpPr>
          <p:cNvPr id="7" name="Text Placeholder 6">
            <a:extLst>
              <a:ext uri="{FF2B5EF4-FFF2-40B4-BE49-F238E27FC236}">
                <a16:creationId xmlns:a16="http://schemas.microsoft.com/office/drawing/2014/main" id="{A3E19D76-7221-4C1A-8BE0-56C1A4B2E656}"/>
              </a:ext>
            </a:extLst>
          </p:cNvPr>
          <p:cNvSpPr>
            <a:spLocks noGrp="1"/>
          </p:cNvSpPr>
          <p:nvPr>
            <p:ph idx="1"/>
          </p:nvPr>
        </p:nvSpPr>
        <p:spPr/>
        <p:txBody>
          <a:bodyPr>
            <a:normAutofit/>
          </a:bodyPr>
          <a:lstStyle/>
          <a:p>
            <a:r>
              <a:rPr lang="en-US" dirty="0"/>
              <a:t>In simple terms, OT is the domain of systems and sensors that control the things that act in the physical world.  </a:t>
            </a:r>
          </a:p>
          <a:p>
            <a:r>
              <a:rPr lang="en-US" dirty="0"/>
              <a:t>In addition to the built environment, smart city OT domains include power distribution networks, microgrids, gas pipelines, water distribution networks, security cameras, and so on.  </a:t>
            </a:r>
          </a:p>
          <a:p>
            <a:r>
              <a:rPr lang="en-US" dirty="0"/>
              <a:t>OT systems have the potential to provide extreme efficiency in the applications they control or to wreak extreme havoc.  </a:t>
            </a:r>
          </a:p>
          <a:p>
            <a:r>
              <a:rPr lang="en-US" dirty="0"/>
              <a:t>The new generation of cyber-attacks, many of which appear to be sponsored by nation states with almost unlimited resources, are sophisticated multistage attacks designed to gain control over OT systems and cause disruption, chaos, and potential loss of human life</a:t>
            </a:r>
          </a:p>
        </p:txBody>
      </p:sp>
    </p:spTree>
    <p:extLst>
      <p:ext uri="{BB962C8B-B14F-4D97-AF65-F5344CB8AC3E}">
        <p14:creationId xmlns:p14="http://schemas.microsoft.com/office/powerpoint/2010/main" val="3165150498"/>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p:txBody>
          <a:bodyPr/>
          <a:lstStyle/>
          <a:p>
            <a:r>
              <a:rPr lang="en-US" dirty="0"/>
              <a:t>The Evolving Threat Landscape</a:t>
            </a:r>
          </a:p>
        </p:txBody>
      </p:sp>
      <p:sp>
        <p:nvSpPr>
          <p:cNvPr id="7" name="Text Placeholder 6">
            <a:extLst>
              <a:ext uri="{FF2B5EF4-FFF2-40B4-BE49-F238E27FC236}">
                <a16:creationId xmlns:a16="http://schemas.microsoft.com/office/drawing/2014/main" id="{A3E19D76-7221-4C1A-8BE0-56C1A4B2E656}"/>
              </a:ext>
            </a:extLst>
          </p:cNvPr>
          <p:cNvSpPr>
            <a:spLocks noGrp="1"/>
          </p:cNvSpPr>
          <p:nvPr>
            <p:ph idx="1"/>
          </p:nvPr>
        </p:nvSpPr>
        <p:spPr>
          <a:xfrm>
            <a:off x="716794" y="1285168"/>
            <a:ext cx="4420814" cy="4495800"/>
          </a:xfrm>
        </p:spPr>
        <p:txBody>
          <a:bodyPr>
            <a:normAutofit/>
          </a:bodyPr>
          <a:lstStyle/>
          <a:p>
            <a:pPr marL="0" indent="0">
              <a:buNone/>
            </a:pPr>
            <a:r>
              <a:rPr lang="en-US" dirty="0"/>
              <a:t>Ransomware gets headlines and can cripple communities</a:t>
            </a:r>
          </a:p>
          <a:p>
            <a:pPr marL="0" indent="0">
              <a:buNone/>
            </a:pPr>
            <a:endParaRPr lang="en-US" dirty="0"/>
          </a:p>
          <a:p>
            <a:pPr marL="0" indent="0">
              <a:buNone/>
            </a:pPr>
            <a:r>
              <a:rPr lang="en-US" dirty="0"/>
              <a:t>Threats go beyond simple ransomware</a:t>
            </a:r>
          </a:p>
          <a:p>
            <a:pPr marL="0" indent="0">
              <a:buNone/>
            </a:pPr>
            <a:endParaRPr lang="en-US" dirty="0"/>
          </a:p>
          <a:p>
            <a:pPr marL="0" indent="0">
              <a:buNone/>
            </a:pPr>
            <a:r>
              <a:rPr lang="en-US" dirty="0"/>
              <a:t>New age of threats focuses specifically on operations and aims to impact equipment in the physical world</a:t>
            </a:r>
          </a:p>
        </p:txBody>
      </p:sp>
      <p:pic>
        <p:nvPicPr>
          <p:cNvPr id="8" name="Picture 7">
            <a:extLst>
              <a:ext uri="{FF2B5EF4-FFF2-40B4-BE49-F238E27FC236}">
                <a16:creationId xmlns:a16="http://schemas.microsoft.com/office/drawing/2014/main" id="{E26D34D1-5AD7-48DB-8C45-8075A28B087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7312" y="1235395"/>
            <a:ext cx="5786488" cy="4073862"/>
          </a:xfrm>
          <a:prstGeom prst="rect">
            <a:avLst/>
          </a:prstGeom>
          <a:noFill/>
        </p:spPr>
      </p:pic>
      <p:sp>
        <p:nvSpPr>
          <p:cNvPr id="9" name="Rectangle 8">
            <a:extLst>
              <a:ext uri="{FF2B5EF4-FFF2-40B4-BE49-F238E27FC236}">
                <a16:creationId xmlns:a16="http://schemas.microsoft.com/office/drawing/2014/main" id="{7FD7DE9B-3D12-4C94-97DC-BF904A2B71A9}"/>
              </a:ext>
            </a:extLst>
          </p:cNvPr>
          <p:cNvSpPr/>
          <p:nvPr/>
        </p:nvSpPr>
        <p:spPr>
          <a:xfrm>
            <a:off x="5567312" y="5457803"/>
            <a:ext cx="6096000" cy="646331"/>
          </a:xfrm>
          <a:prstGeom prst="rect">
            <a:avLst/>
          </a:prstGeom>
        </p:spPr>
        <p:txBody>
          <a:bodyPr>
            <a:spAutoFit/>
          </a:bodyPr>
          <a:lstStyle/>
          <a:p>
            <a:pPr marL="0" marR="0" lvl="0" indent="0" algn="ctr" defTabSz="914400" rtl="0" eaLnBrk="0" fontAlgn="base" latinLnBrk="0" hangingPunct="0">
              <a:lnSpc>
                <a:spcPct val="100000"/>
              </a:lnSpc>
              <a:spcBef>
                <a:spcPts val="300"/>
              </a:spcBef>
              <a:spcAft>
                <a:spcPts val="1200"/>
              </a:spcAft>
              <a:buClrTx/>
              <a:buSzTx/>
              <a:buFontTx/>
              <a:buNone/>
              <a:tabLst/>
              <a:defRPr/>
            </a:pPr>
            <a:r>
              <a:rPr kumimoji="0" lang="en-US" sz="1800" b="1" i="0" u="none" strike="noStrike" kern="1200" cap="none" spc="0" normalizeH="0" baseline="0" noProof="0" dirty="0">
                <a:ln>
                  <a:noFill/>
                </a:ln>
                <a:solidFill>
                  <a:srgbClr val="2053A3"/>
                </a:solidFill>
                <a:effectLst/>
                <a:uLnTx/>
                <a:uFillTx/>
                <a:latin typeface="Segoe UI" panose="020B0502040204020203" pitchFamily="34" charset="0"/>
                <a:ea typeface="Times New Roman" panose="02020603050405020304" pitchFamily="18" charset="0"/>
                <a:cs typeface="Times New Roman" panose="02020603050405020304" pitchFamily="18" charset="0"/>
              </a:rPr>
              <a:t>Recent ARC Survey Showing End User Concern with Different Kinds of Attacks</a:t>
            </a:r>
          </a:p>
        </p:txBody>
      </p:sp>
    </p:spTree>
    <p:extLst>
      <p:ext uri="{BB962C8B-B14F-4D97-AF65-F5344CB8AC3E}">
        <p14:creationId xmlns:p14="http://schemas.microsoft.com/office/powerpoint/2010/main" val="1554758166"/>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73D73A21-1FDC-4861-954E-9FB04A8B5155}"/>
              </a:ext>
            </a:extLst>
          </p:cNvPr>
          <p:cNvSpPr>
            <a:spLocks noGrp="1"/>
          </p:cNvSpPr>
          <p:nvPr>
            <p:ph type="title"/>
          </p:nvPr>
        </p:nvSpPr>
        <p:spPr>
          <a:xfrm>
            <a:off x="191285" y="103695"/>
            <a:ext cx="11199829" cy="618553"/>
          </a:xfrm>
        </p:spPr>
        <p:txBody>
          <a:bodyPr>
            <a:normAutofit/>
          </a:bodyPr>
          <a:lstStyle/>
          <a:p>
            <a:pPr eaLnBrk="1" hangingPunct="1"/>
            <a:r>
              <a:rPr lang="en-US" altLang="en-US" dirty="0"/>
              <a:t>What Future Cyber-attacks on Smart Cities will Look Like</a:t>
            </a:r>
          </a:p>
        </p:txBody>
      </p:sp>
      <p:grpSp>
        <p:nvGrpSpPr>
          <p:cNvPr id="17411" name="Group 2">
            <a:extLst>
              <a:ext uri="{FF2B5EF4-FFF2-40B4-BE49-F238E27FC236}">
                <a16:creationId xmlns:a16="http://schemas.microsoft.com/office/drawing/2014/main" id="{51249691-A64A-47E5-83E6-88A12AB665AC}"/>
              </a:ext>
            </a:extLst>
          </p:cNvPr>
          <p:cNvGrpSpPr>
            <a:grpSpLocks/>
          </p:cNvGrpSpPr>
          <p:nvPr/>
        </p:nvGrpSpPr>
        <p:grpSpPr bwMode="auto">
          <a:xfrm>
            <a:off x="1905000" y="1295400"/>
            <a:ext cx="7772400" cy="5029200"/>
            <a:chOff x="436" y="1650"/>
            <a:chExt cx="8353" cy="5460"/>
          </a:xfrm>
        </p:grpSpPr>
        <p:sp>
          <p:nvSpPr>
            <p:cNvPr id="5" name="Rectangle 3">
              <a:extLst>
                <a:ext uri="{FF2B5EF4-FFF2-40B4-BE49-F238E27FC236}">
                  <a16:creationId xmlns:a16="http://schemas.microsoft.com/office/drawing/2014/main" id="{11AE8822-D5E4-4C1B-82FC-AE2AE6AAA81D}"/>
                </a:ext>
              </a:extLst>
            </p:cNvPr>
            <p:cNvSpPr>
              <a:spLocks noChangeArrowheads="1"/>
            </p:cNvSpPr>
            <p:nvPr/>
          </p:nvSpPr>
          <p:spPr bwMode="auto">
            <a:xfrm>
              <a:off x="436" y="6283"/>
              <a:ext cx="8353" cy="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0" fontAlgn="base" latinLnBrk="0" hangingPunct="0">
                <a:lnSpc>
                  <a:spcPct val="100000"/>
                </a:lnSpc>
                <a:spcBef>
                  <a:spcPts val="300"/>
                </a:spcBef>
                <a:spcAft>
                  <a:spcPts val="1200"/>
                </a:spcAft>
                <a:buClrTx/>
                <a:buSzTx/>
                <a:buFontTx/>
                <a:buNone/>
                <a:tabLst/>
                <a:defRPr/>
              </a:pPr>
              <a:r>
                <a:rPr kumimoji="0" lang="en-US" altLang="en-US" sz="1800" b="1" i="0" u="none" strike="noStrike" kern="1200" cap="none" spc="0" normalizeH="0" baseline="0" noProof="0" dirty="0">
                  <a:ln>
                    <a:noFill/>
                  </a:ln>
                  <a:solidFill>
                    <a:srgbClr val="2053A3"/>
                  </a:solidFill>
                  <a:effectLst/>
                  <a:uLnTx/>
                  <a:uFillTx/>
                  <a:latin typeface="Calibri" panose="020F0502020204030204"/>
                  <a:ea typeface="+mn-ea"/>
                  <a:cs typeface="+mn-cs"/>
                </a:rPr>
                <a:t>Modular Structure of CRASHOVERRIDE Malware Reveals New Level of Sophistication in Targeted Infrastructure Malware</a:t>
              </a:r>
              <a:br>
                <a:rPr kumimoji="0" lang="en-US" altLang="en-US" sz="1800" b="1" i="0" u="none" strike="noStrike" kern="1200" cap="none" spc="0" normalizeH="0" baseline="0" noProof="0" dirty="0">
                  <a:ln>
                    <a:noFill/>
                  </a:ln>
                  <a:solidFill>
                    <a:srgbClr val="2053A3"/>
                  </a:solidFill>
                  <a:effectLst/>
                  <a:uLnTx/>
                  <a:uFillTx/>
                  <a:latin typeface="Calibri" panose="020F0502020204030204"/>
                  <a:ea typeface="+mn-ea"/>
                  <a:cs typeface="+mn-cs"/>
                </a:rPr>
              </a:br>
              <a:r>
                <a:rPr kumimoji="0" lang="en-US" altLang="en-US" sz="1800" b="1" i="0" u="none" strike="noStrike" kern="1200" cap="none" spc="0" normalizeH="0" baseline="0" noProof="0" dirty="0">
                  <a:ln>
                    <a:noFill/>
                  </a:ln>
                  <a:solidFill>
                    <a:srgbClr val="2053A3"/>
                  </a:solidFill>
                  <a:effectLst/>
                  <a:uLnTx/>
                  <a:uFillTx/>
                  <a:latin typeface="Calibri" panose="020F0502020204030204"/>
                  <a:ea typeface="+mn-ea"/>
                  <a:cs typeface="+mn-cs"/>
                </a:rPr>
                <a:t>(Source: Dragos)</a:t>
              </a:r>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413" name="Picture 1">
              <a:extLst>
                <a:ext uri="{FF2B5EF4-FFF2-40B4-BE49-F238E27FC236}">
                  <a16:creationId xmlns:a16="http://schemas.microsoft.com/office/drawing/2014/main" id="{2C9396DA-2551-404B-8FC7-C617AF3755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66" t="4805" r="6590"/>
            <a:stretch>
              <a:fillRect/>
            </a:stretch>
          </p:blipFill>
          <p:spPr bwMode="auto">
            <a:xfrm>
              <a:off x="1581" y="1650"/>
              <a:ext cx="5916" cy="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4AA6BE1-B63D-4B46-9DFE-04727C1AC205}"/>
              </a:ext>
            </a:extLst>
          </p:cNvPr>
          <p:cNvSpPr>
            <a:spLocks noGrp="1"/>
          </p:cNvSpPr>
          <p:nvPr>
            <p:ph sz="half" idx="1"/>
          </p:nvPr>
        </p:nvSpPr>
        <p:spPr>
          <a:xfrm>
            <a:off x="1007096" y="1509211"/>
            <a:ext cx="4486275" cy="2336800"/>
          </a:xfrm>
        </p:spPr>
        <p:txBody>
          <a:bodyPr/>
          <a:lstStyle/>
          <a:p>
            <a:r>
              <a:rPr lang="en-US" dirty="0"/>
              <a:t>Ransomware is like throwing rocks.  </a:t>
            </a:r>
          </a:p>
          <a:p>
            <a:endParaRPr lang="en-US" dirty="0"/>
          </a:p>
          <a:p>
            <a:r>
              <a:rPr lang="en-US" dirty="0"/>
              <a:t>Coordinated OT level attacks are like an organized military operation.  </a:t>
            </a:r>
          </a:p>
          <a:p>
            <a:endParaRPr lang="en-US" dirty="0"/>
          </a:p>
          <a:p>
            <a:r>
              <a:rPr lang="en-US" dirty="0"/>
              <a:t>Target hack through HVAC contractor followed similar methodology.</a:t>
            </a:r>
          </a:p>
        </p:txBody>
      </p:sp>
      <p:sp>
        <p:nvSpPr>
          <p:cNvPr id="2" name="Title 1">
            <a:extLst>
              <a:ext uri="{FF2B5EF4-FFF2-40B4-BE49-F238E27FC236}">
                <a16:creationId xmlns:a16="http://schemas.microsoft.com/office/drawing/2014/main" id="{9E943C1B-88C7-4F53-9167-04170C22CB9C}"/>
              </a:ext>
            </a:extLst>
          </p:cNvPr>
          <p:cNvSpPr>
            <a:spLocks noGrp="1"/>
          </p:cNvSpPr>
          <p:nvPr>
            <p:ph type="title"/>
          </p:nvPr>
        </p:nvSpPr>
        <p:spPr>
          <a:xfrm>
            <a:off x="576606" y="94134"/>
            <a:ext cx="11038787" cy="747396"/>
          </a:xfrm>
        </p:spPr>
        <p:txBody>
          <a:bodyPr>
            <a:normAutofit/>
          </a:bodyPr>
          <a:lstStyle/>
          <a:p>
            <a:r>
              <a:rPr lang="en-US" sz="2000" dirty="0"/>
              <a:t>Lockheed Martin Cyber Kill Chain Framework Documents the Stages of a Cyber Attack</a:t>
            </a:r>
            <a:br>
              <a:rPr lang="en-US" sz="2000" dirty="0"/>
            </a:br>
            <a:r>
              <a:rPr lang="en-US" sz="2000" dirty="0"/>
              <a:t>(Source: Lockheed Martin)</a:t>
            </a:r>
          </a:p>
        </p:txBody>
      </p:sp>
      <p:pic>
        <p:nvPicPr>
          <p:cNvPr id="1027" name="Picture 3">
            <a:extLst>
              <a:ext uri="{FF2B5EF4-FFF2-40B4-BE49-F238E27FC236}">
                <a16:creationId xmlns:a16="http://schemas.microsoft.com/office/drawing/2014/main" id="{764CA478-3113-4429-B72C-44E476BE0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47" r="4980"/>
          <a:stretch>
            <a:fillRect/>
          </a:stretch>
        </p:blipFill>
        <p:spPr bwMode="auto">
          <a:xfrm>
            <a:off x="6325386" y="1221386"/>
            <a:ext cx="4034839" cy="52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364723"/>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2984C-3766-496E-89BF-46266E1F0CE0}"/>
              </a:ext>
            </a:extLst>
          </p:cNvPr>
          <p:cNvSpPr>
            <a:spLocks noGrp="1"/>
          </p:cNvSpPr>
          <p:nvPr>
            <p:ph type="title"/>
          </p:nvPr>
        </p:nvSpPr>
        <p:spPr/>
        <p:txBody>
          <a:bodyPr>
            <a:normAutofit/>
          </a:bodyPr>
          <a:lstStyle/>
          <a:p>
            <a:r>
              <a:rPr lang="en-US" dirty="0"/>
              <a:t>TRITON Changed the Game</a:t>
            </a:r>
          </a:p>
        </p:txBody>
      </p:sp>
      <p:sp>
        <p:nvSpPr>
          <p:cNvPr id="3" name="Content Placeholder 2">
            <a:extLst>
              <a:ext uri="{FF2B5EF4-FFF2-40B4-BE49-F238E27FC236}">
                <a16:creationId xmlns:a16="http://schemas.microsoft.com/office/drawing/2014/main" id="{3D52A45E-0C31-43AA-BC6F-DDD94B954E17}"/>
              </a:ext>
            </a:extLst>
          </p:cNvPr>
          <p:cNvSpPr>
            <a:spLocks noGrp="1"/>
          </p:cNvSpPr>
          <p:nvPr>
            <p:ph idx="1"/>
          </p:nvPr>
        </p:nvSpPr>
        <p:spPr>
          <a:xfrm>
            <a:off x="505435" y="1302957"/>
            <a:ext cx="5507023" cy="4495800"/>
          </a:xfrm>
        </p:spPr>
        <p:txBody>
          <a:bodyPr>
            <a:normAutofit lnSpcReduction="10000"/>
          </a:bodyPr>
          <a:lstStyle/>
          <a:p>
            <a:r>
              <a:rPr lang="en-US" dirty="0"/>
              <a:t>Hydrocarbon Processing Plant in the Middle East</a:t>
            </a:r>
          </a:p>
          <a:p>
            <a:endParaRPr lang="en-US" dirty="0"/>
          </a:p>
          <a:p>
            <a:r>
              <a:rPr lang="en-US" dirty="0"/>
              <a:t>Multi-phased, and prolonged cyber-attack that resulted in a safe plant shutdown in August of 2017</a:t>
            </a:r>
          </a:p>
          <a:p>
            <a:endParaRPr lang="en-US" dirty="0"/>
          </a:p>
          <a:p>
            <a:r>
              <a:rPr lang="en-US" dirty="0"/>
              <a:t>Breach was enabled through multiple security lapses</a:t>
            </a:r>
          </a:p>
          <a:p>
            <a:endParaRPr lang="en-US" dirty="0"/>
          </a:p>
          <a:p>
            <a:r>
              <a:rPr lang="en-US" dirty="0"/>
              <a:t>Deny the ability of the plant or process to shut down safely</a:t>
            </a:r>
          </a:p>
          <a:p>
            <a:endParaRPr lang="en-US" dirty="0"/>
          </a:p>
          <a:p>
            <a:endParaRPr lang="en-US" dirty="0"/>
          </a:p>
        </p:txBody>
      </p:sp>
      <p:grpSp>
        <p:nvGrpSpPr>
          <p:cNvPr id="7" name="Group 2">
            <a:extLst>
              <a:ext uri="{FF2B5EF4-FFF2-40B4-BE49-F238E27FC236}">
                <a16:creationId xmlns:a16="http://schemas.microsoft.com/office/drawing/2014/main" id="{F3B24445-923C-4F5D-9A71-25AC00135920}"/>
              </a:ext>
            </a:extLst>
          </p:cNvPr>
          <p:cNvGrpSpPr>
            <a:grpSpLocks/>
          </p:cNvGrpSpPr>
          <p:nvPr/>
        </p:nvGrpSpPr>
        <p:grpSpPr bwMode="auto">
          <a:xfrm>
            <a:off x="6300665" y="1302957"/>
            <a:ext cx="5385900" cy="4697976"/>
            <a:chOff x="1656" y="4224"/>
            <a:chExt cx="7140" cy="6516"/>
          </a:xfrm>
        </p:grpSpPr>
        <p:pic>
          <p:nvPicPr>
            <p:cNvPr id="1027" name="Picture 1">
              <a:extLst>
                <a:ext uri="{FF2B5EF4-FFF2-40B4-BE49-F238E27FC236}">
                  <a16:creationId xmlns:a16="http://schemas.microsoft.com/office/drawing/2014/main" id="{9499ED1E-F5F7-4020-A3E0-1D67C6C97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 y="4224"/>
              <a:ext cx="7056" cy="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a:extLst>
                <a:ext uri="{FF2B5EF4-FFF2-40B4-BE49-F238E27FC236}">
                  <a16:creationId xmlns:a16="http://schemas.microsoft.com/office/drawing/2014/main" id="{AAFBBD75-CDC7-4498-AB04-DA0FE53428AB}"/>
                </a:ext>
              </a:extLst>
            </p:cNvPr>
            <p:cNvSpPr>
              <a:spLocks noChangeArrowheads="1"/>
            </p:cNvSpPr>
            <p:nvPr/>
          </p:nvSpPr>
          <p:spPr bwMode="auto">
            <a:xfrm>
              <a:off x="1656" y="9864"/>
              <a:ext cx="7104" cy="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ts val="300"/>
                </a:spcBef>
                <a:spcAft>
                  <a:spcPts val="1200"/>
                </a:spcAft>
                <a:buClrTx/>
                <a:buSzTx/>
                <a:buFontTx/>
                <a:buNone/>
                <a:tabLst/>
                <a:defRPr/>
              </a:pPr>
              <a:r>
                <a:rPr kumimoji="0" lang="en-US" altLang="en-US" sz="1400" b="1" i="0" u="none" strike="noStrike" kern="1200" cap="none" spc="0" normalizeH="0" baseline="0" noProof="0" dirty="0">
                  <a:ln>
                    <a:noFill/>
                  </a:ln>
                  <a:solidFill>
                    <a:srgbClr val="2053A3"/>
                  </a:solidFill>
                  <a:effectLst/>
                  <a:uLnTx/>
                  <a:uFillTx/>
                  <a:latin typeface="Times New Roman" panose="02020603050405020304" pitchFamily="18" charset="0"/>
                  <a:ea typeface="+mn-ea"/>
                  <a:cs typeface="+mn-cs"/>
                </a:rPr>
                <a:t>Within Stage 2 of the ICS Cyber Kill Chain, TRISIS/TRICON Can Be Viewed as a Supporting Attack</a:t>
              </a:r>
              <a:br>
                <a:rPr kumimoji="0" lang="en-US" altLang="en-US" sz="1400" b="1" i="0" u="none" strike="noStrike" kern="1200" cap="none" spc="0" normalizeH="0" baseline="0" noProof="0" dirty="0">
                  <a:ln>
                    <a:noFill/>
                  </a:ln>
                  <a:solidFill>
                    <a:srgbClr val="2053A3"/>
                  </a:solidFill>
                  <a:effectLst/>
                  <a:uLnTx/>
                  <a:uFillTx/>
                  <a:latin typeface="Times New Roman" panose="02020603050405020304" pitchFamily="18" charset="0"/>
                  <a:ea typeface="+mn-ea"/>
                  <a:cs typeface="+mn-cs"/>
                </a:rPr>
              </a:br>
              <a:r>
                <a:rPr kumimoji="0" lang="en-US" altLang="en-US" sz="1400" b="1" i="0" u="none" strike="noStrike" kern="1200" cap="none" spc="0" normalizeH="0" baseline="0" noProof="0" dirty="0">
                  <a:ln>
                    <a:noFill/>
                  </a:ln>
                  <a:solidFill>
                    <a:srgbClr val="2053A3"/>
                  </a:solidFill>
                  <a:effectLst/>
                  <a:uLnTx/>
                  <a:uFillTx/>
                  <a:latin typeface="Times New Roman" panose="02020603050405020304" pitchFamily="18" charset="0"/>
                  <a:ea typeface="+mn-ea"/>
                  <a:cs typeface="+mn-cs"/>
                </a:rPr>
                <a:t>(Source: SANS Institute)</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55406773"/>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p:txBody>
          <a:bodyPr/>
          <a:lstStyle/>
          <a:p>
            <a:r>
              <a:rPr lang="en-US" dirty="0"/>
              <a:t>Impact of IoT and Edge Technologies on Cybersecurity</a:t>
            </a:r>
          </a:p>
        </p:txBody>
      </p:sp>
      <p:sp>
        <p:nvSpPr>
          <p:cNvPr id="8" name="Text Placeholder 7">
            <a:extLst>
              <a:ext uri="{FF2B5EF4-FFF2-40B4-BE49-F238E27FC236}">
                <a16:creationId xmlns:a16="http://schemas.microsoft.com/office/drawing/2014/main" id="{49AA0756-A6A0-47A4-9C4A-C35189D17B54}"/>
              </a:ext>
            </a:extLst>
          </p:cNvPr>
          <p:cNvSpPr>
            <a:spLocks noGrp="1"/>
          </p:cNvSpPr>
          <p:nvPr>
            <p:ph idx="1"/>
          </p:nvPr>
        </p:nvSpPr>
        <p:spPr>
          <a:xfrm>
            <a:off x="772212" y="1181100"/>
            <a:ext cx="10515600" cy="4495800"/>
          </a:xfrm>
        </p:spPr>
        <p:txBody>
          <a:bodyPr>
            <a:normAutofit fontScale="92500" lnSpcReduction="20000"/>
          </a:bodyPr>
          <a:lstStyle/>
          <a:p>
            <a:r>
              <a:rPr lang="en-US" dirty="0"/>
              <a:t>IoT is really a catch all term that encompasses a suite of new technologies being adopted by today’s smart cities and buildings.  </a:t>
            </a:r>
          </a:p>
          <a:p>
            <a:r>
              <a:rPr lang="en-US" dirty="0"/>
              <a:t>Cloud computing (which includes multiple definitions), edge and fog computing, analytics, machine learning, AI, networking technologies (MQTT), wireless infrastructure, 5G – all are part of IoT suite of technologies. </a:t>
            </a:r>
          </a:p>
          <a:p>
            <a:r>
              <a:rPr lang="en-US" dirty="0"/>
              <a:t>These technologies are being driven into many new products at a rapid rate. </a:t>
            </a:r>
          </a:p>
          <a:p>
            <a:r>
              <a:rPr lang="en-US" dirty="0"/>
              <a:t>Not everyone understands or considers the cybersecurity implications of these technologies and how they find their way into products and applications.  </a:t>
            </a:r>
          </a:p>
          <a:p>
            <a:r>
              <a:rPr lang="en-US" dirty="0"/>
              <a:t>IoT also means connected.  Millions of sensors, controllers, and computing devices.  </a:t>
            </a:r>
          </a:p>
          <a:p>
            <a:r>
              <a:rPr lang="en-US" dirty="0"/>
              <a:t>Many large end users and owner/operators are struggling with how to balance the innovation of IoT and the business value that it brings with the associated (and sometimes significant) risk to secure and dependable operations. </a:t>
            </a:r>
          </a:p>
          <a:p>
            <a:r>
              <a:rPr lang="en-US" dirty="0"/>
              <a:t>Cybersecurity should be part of your selection criteria for products, systems, and applications.   </a:t>
            </a:r>
          </a:p>
          <a:p>
            <a:endParaRPr lang="en-US" dirty="0"/>
          </a:p>
        </p:txBody>
      </p:sp>
    </p:spTree>
    <p:extLst>
      <p:ext uri="{BB962C8B-B14F-4D97-AF65-F5344CB8AC3E}">
        <p14:creationId xmlns:p14="http://schemas.microsoft.com/office/powerpoint/2010/main" val="3518689206"/>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FC08-069D-4FFA-8D1F-92573119C17D}"/>
              </a:ext>
            </a:extLst>
          </p:cNvPr>
          <p:cNvSpPr>
            <a:spLocks noGrp="1"/>
          </p:cNvSpPr>
          <p:nvPr>
            <p:ph type="title"/>
          </p:nvPr>
        </p:nvSpPr>
        <p:spPr/>
        <p:txBody>
          <a:bodyPr/>
          <a:lstStyle/>
          <a:p>
            <a:r>
              <a:rPr lang="en-US" dirty="0"/>
              <a:t>For IoT, the Edge is Where the Rubber Meets the Road</a:t>
            </a:r>
          </a:p>
        </p:txBody>
      </p:sp>
      <p:pic>
        <p:nvPicPr>
          <p:cNvPr id="6" name="Picture 5">
            <a:extLst>
              <a:ext uri="{FF2B5EF4-FFF2-40B4-BE49-F238E27FC236}">
                <a16:creationId xmlns:a16="http://schemas.microsoft.com/office/drawing/2014/main" id="{26BA5710-EFE3-4D12-8A26-4C6A0FFC2F2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98104" y="1515240"/>
            <a:ext cx="7968634" cy="4555621"/>
          </a:xfrm>
          <a:prstGeom prst="rect">
            <a:avLst/>
          </a:prstGeom>
          <a:noFill/>
        </p:spPr>
      </p:pic>
    </p:spTree>
    <p:extLst>
      <p:ext uri="{BB962C8B-B14F-4D97-AF65-F5344CB8AC3E}">
        <p14:creationId xmlns:p14="http://schemas.microsoft.com/office/powerpoint/2010/main" val="4101965172"/>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105F-4658-4E55-B733-CD34ABF5A49C}"/>
              </a:ext>
            </a:extLst>
          </p:cNvPr>
          <p:cNvSpPr>
            <a:spLocks noGrp="1"/>
          </p:cNvSpPr>
          <p:nvPr>
            <p:ph type="title"/>
          </p:nvPr>
        </p:nvSpPr>
        <p:spPr/>
        <p:txBody>
          <a:bodyPr/>
          <a:lstStyle/>
          <a:p>
            <a:r>
              <a:rPr lang="en-US" dirty="0"/>
              <a:t>The Business Value of IoT: Building Automation Use Case</a:t>
            </a:r>
          </a:p>
        </p:txBody>
      </p:sp>
      <p:sp>
        <p:nvSpPr>
          <p:cNvPr id="3" name="Text Placeholder 2">
            <a:extLst>
              <a:ext uri="{FF2B5EF4-FFF2-40B4-BE49-F238E27FC236}">
                <a16:creationId xmlns:a16="http://schemas.microsoft.com/office/drawing/2014/main" id="{52A29037-59B0-42E4-9203-2B751CEBDE88}"/>
              </a:ext>
            </a:extLst>
          </p:cNvPr>
          <p:cNvSpPr>
            <a:spLocks noGrp="1"/>
          </p:cNvSpPr>
          <p:nvPr>
            <p:ph idx="1"/>
          </p:nvPr>
        </p:nvSpPr>
        <p:spPr/>
        <p:txBody>
          <a:bodyPr>
            <a:normAutofit fontScale="92500" lnSpcReduction="10000"/>
          </a:bodyPr>
          <a:lstStyle/>
          <a:p>
            <a:r>
              <a:rPr lang="en-US" dirty="0"/>
              <a:t>Rapid adoption of IoT-based systems with the promise of significantly reduced operational costs is driving rapid growth in the building and facility automation marketplace.  </a:t>
            </a:r>
          </a:p>
          <a:p>
            <a:r>
              <a:rPr lang="en-US" dirty="0"/>
              <a:t>The major objectives of these systems are to improve occupant comfort, reduce energy consumption and total cost of ownership, operate building systems efficiently, and increase the lifecycle of utilities.  </a:t>
            </a:r>
          </a:p>
          <a:p>
            <a:r>
              <a:rPr lang="en-US" dirty="0"/>
              <a:t>Digitizing these systems presents a huge opportunity to reduce energy and operational costs for building or facility owner-operators.  </a:t>
            </a:r>
          </a:p>
          <a:p>
            <a:r>
              <a:rPr lang="en-US" dirty="0"/>
              <a:t>Commercial buildings consume over 70 percent of the electricity produced in the US.  </a:t>
            </a:r>
          </a:p>
          <a:p>
            <a:r>
              <a:rPr lang="en-US" dirty="0"/>
              <a:t>Many buildings are older and incorporate dated legacy technology and could significantly benefit from retrofitting the building control infrastructure to help reduce total cost of ownership and enhance security and safety. </a:t>
            </a:r>
          </a:p>
          <a:p>
            <a:endParaRPr lang="en-US" dirty="0"/>
          </a:p>
        </p:txBody>
      </p:sp>
    </p:spTree>
    <p:extLst>
      <p:ext uri="{BB962C8B-B14F-4D97-AF65-F5344CB8AC3E}">
        <p14:creationId xmlns:p14="http://schemas.microsoft.com/office/powerpoint/2010/main" val="2036463448"/>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1E229-0158-4E38-8ECD-A0F13A6B1D3E}"/>
              </a:ext>
            </a:extLst>
          </p:cNvPr>
          <p:cNvSpPr>
            <a:spLocks noGrp="1"/>
          </p:cNvSpPr>
          <p:nvPr>
            <p:ph type="title"/>
          </p:nvPr>
        </p:nvSpPr>
        <p:spPr/>
        <p:txBody>
          <a:bodyPr/>
          <a:lstStyle/>
          <a:p>
            <a:r>
              <a:rPr lang="en-US" dirty="0"/>
              <a:t>Zero Trust Cybersecurity Schemes and IoT</a:t>
            </a:r>
          </a:p>
        </p:txBody>
      </p:sp>
      <p:sp>
        <p:nvSpPr>
          <p:cNvPr id="3" name="Text Placeholder 2">
            <a:extLst>
              <a:ext uri="{FF2B5EF4-FFF2-40B4-BE49-F238E27FC236}">
                <a16:creationId xmlns:a16="http://schemas.microsoft.com/office/drawing/2014/main" id="{000138B6-3C9C-4BFF-A9C1-45683AA62349}"/>
              </a:ext>
            </a:extLst>
          </p:cNvPr>
          <p:cNvSpPr>
            <a:spLocks noGrp="1"/>
          </p:cNvSpPr>
          <p:nvPr>
            <p:ph idx="1"/>
          </p:nvPr>
        </p:nvSpPr>
        <p:spPr>
          <a:xfrm>
            <a:off x="838200" y="1377884"/>
            <a:ext cx="10515600" cy="4495800"/>
          </a:xfrm>
        </p:spPr>
        <p:txBody>
          <a:bodyPr>
            <a:normAutofit/>
          </a:bodyPr>
          <a:lstStyle/>
          <a:p>
            <a:r>
              <a:rPr lang="en-US" dirty="0"/>
              <a:t>Security remains one of the leading inhibitors to widespread adoption of Industrial IoT applications.  </a:t>
            </a:r>
          </a:p>
          <a:p>
            <a:r>
              <a:rPr lang="en-US" dirty="0"/>
              <a:t>Zero trust security, where the hardware doesn’t trust the software and vice versa, is emerging as the baseline for edge implementations.  </a:t>
            </a:r>
          </a:p>
          <a:p>
            <a:r>
              <a:rPr lang="en-US" dirty="0"/>
              <a:t>End-to-end secure encrypted network designs are necessary.  </a:t>
            </a:r>
          </a:p>
          <a:p>
            <a:r>
              <a:rPr lang="en-US" dirty="0"/>
              <a:t>The migration toward using Linux and other standard operating systems coincides with a migration away from secure by configuration, which relies on implementation, to a secure by design emphasis that enables more standardized approaches.  </a:t>
            </a:r>
          </a:p>
        </p:txBody>
      </p:sp>
    </p:spTree>
    <p:extLst>
      <p:ext uri="{BB962C8B-B14F-4D97-AF65-F5344CB8AC3E}">
        <p14:creationId xmlns:p14="http://schemas.microsoft.com/office/powerpoint/2010/main" val="2984030681"/>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2" y="25935"/>
            <a:ext cx="7586929" cy="524107"/>
          </a:xfrm>
        </p:spPr>
        <p:txBody>
          <a:bodyPr/>
          <a:lstStyle/>
          <a:p>
            <a:r>
              <a:rPr lang="en-US" b="1" dirty="0"/>
              <a:t>1.  Agenda</a:t>
            </a:r>
            <a:br>
              <a:rPr lang="en-US" b="1" dirty="0"/>
            </a:br>
            <a:r>
              <a:rPr lang="en-US" sz="2800" dirty="0"/>
              <a:t>Greg Walker (CABA)</a:t>
            </a:r>
            <a:r>
              <a:rPr lang="en-US" sz="2800" b="1" dirty="0"/>
              <a:t> </a:t>
            </a:r>
            <a:endParaRPr lang="en-US" b="1" dirty="0"/>
          </a:p>
        </p:txBody>
      </p:sp>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2"/>
          <a:srcRect l="11037"/>
          <a:stretch/>
        </p:blipFill>
        <p:spPr>
          <a:xfrm>
            <a:off x="9747462" y="943505"/>
            <a:ext cx="2444537" cy="1648693"/>
          </a:xfrm>
          <a:prstGeom prst="rect">
            <a:avLst/>
          </a:prstGeom>
        </p:spPr>
      </p:pic>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a:p>
        </p:txBody>
      </p:sp>
      <p:pic>
        <p:nvPicPr>
          <p:cNvPr id="7" name="Picture 2" descr="http://www.caba.org/images/caba-intelligent-buildings-council.png">
            <a:extLst>
              <a:ext uri="{FF2B5EF4-FFF2-40B4-BE49-F238E27FC236}">
                <a16:creationId xmlns:a16="http://schemas.microsoft.com/office/drawing/2014/main" id="{5E0B5FC9-8800-4552-96E5-A06A261DB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631" y="4838460"/>
            <a:ext cx="3429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a:extLst>
              <a:ext uri="{FF2B5EF4-FFF2-40B4-BE49-F238E27FC236}">
                <a16:creationId xmlns:a16="http://schemas.microsoft.com/office/drawing/2014/main" id="{E2D81F0E-82D7-4FF0-885A-1A8DC23335C6}"/>
              </a:ext>
            </a:extLst>
          </p:cNvPr>
          <p:cNvSpPr>
            <a:spLocks noGrp="1"/>
          </p:cNvSpPr>
          <p:nvPr>
            <p:ph type="body" sz="quarter" idx="12"/>
          </p:nvPr>
        </p:nvSpPr>
        <p:spPr>
          <a:xfrm>
            <a:off x="839793" y="1297115"/>
            <a:ext cx="9210218" cy="4932362"/>
          </a:xfrm>
        </p:spPr>
        <p:txBody>
          <a:bodyPr>
            <a:normAutofit/>
          </a:bodyPr>
          <a:lstStyle/>
          <a:p>
            <a:pPr marL="0" indent="0">
              <a:buNone/>
            </a:pPr>
            <a:r>
              <a:rPr lang="en-US" sz="2400" dirty="0"/>
              <a:t>1.  Agenda</a:t>
            </a:r>
          </a:p>
          <a:p>
            <a:pPr marL="0" indent="0">
              <a:buNone/>
            </a:pPr>
            <a:r>
              <a:rPr lang="en-US" sz="2400" dirty="0"/>
              <a:t>2.  Call to Order, Welcome, Introductions, about IBC</a:t>
            </a:r>
          </a:p>
          <a:p>
            <a:pPr marL="0" indent="0">
              <a:buNone/>
            </a:pPr>
            <a:r>
              <a:rPr lang="en-US" sz="2400" dirty="0"/>
              <a:t>3.  Administrative </a:t>
            </a:r>
          </a:p>
          <a:p>
            <a:pPr marL="342900" indent="-342900">
              <a:buAutoNum type="arabicPeriod" startAt="4"/>
            </a:pPr>
            <a:r>
              <a:rPr lang="en-US" sz="2400" dirty="0"/>
              <a:t>“Cybersecurity and Intelligent Buildings” (30 minutes) </a:t>
            </a:r>
          </a:p>
          <a:p>
            <a:pPr marL="0" indent="0">
              <a:buNone/>
            </a:pPr>
            <a:r>
              <a:rPr lang="en-US" sz="2400" dirty="0"/>
              <a:t>	Larry O’Brien (ARC Advisory Group) 	</a:t>
            </a:r>
          </a:p>
          <a:p>
            <a:pPr marL="0" indent="0">
              <a:buNone/>
            </a:pPr>
            <a:r>
              <a:rPr lang="en-US" sz="2400" dirty="0"/>
              <a:t>5.   Research Update  </a:t>
            </a:r>
          </a:p>
          <a:p>
            <a:pPr marL="0" indent="0">
              <a:buNone/>
            </a:pPr>
            <a:r>
              <a:rPr lang="en-US" sz="2400" dirty="0"/>
              <a:t>6.   White Paper Sub-Committee Update</a:t>
            </a:r>
          </a:p>
          <a:p>
            <a:pPr marL="0" indent="0">
              <a:buNone/>
            </a:pPr>
            <a:r>
              <a:rPr lang="en-US" sz="2400" dirty="0"/>
              <a:t>7.   New Business 	</a:t>
            </a:r>
          </a:p>
          <a:p>
            <a:pPr marL="0" indent="0">
              <a:buNone/>
            </a:pPr>
            <a:r>
              <a:rPr lang="en-US" sz="2400" dirty="0"/>
              <a:t>8.   Announcements</a:t>
            </a:r>
          </a:p>
          <a:p>
            <a:pPr marL="0" indent="0">
              <a:buNone/>
            </a:pPr>
            <a:r>
              <a:rPr lang="en-US" sz="2400" dirty="0"/>
              <a:t>9. Adjournment</a:t>
            </a:r>
          </a:p>
        </p:txBody>
      </p:sp>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0150-D361-4098-B775-00EE2DB0BBD7}"/>
              </a:ext>
            </a:extLst>
          </p:cNvPr>
          <p:cNvSpPr>
            <a:spLocks noGrp="1"/>
          </p:cNvSpPr>
          <p:nvPr>
            <p:ph type="title"/>
          </p:nvPr>
        </p:nvSpPr>
        <p:spPr/>
        <p:txBody>
          <a:bodyPr/>
          <a:lstStyle/>
          <a:p>
            <a:r>
              <a:rPr lang="en-US" dirty="0"/>
              <a:t>IoT, Connectivity, and Managed Services</a:t>
            </a:r>
          </a:p>
        </p:txBody>
      </p:sp>
      <p:sp>
        <p:nvSpPr>
          <p:cNvPr id="3" name="Text Placeholder 2">
            <a:extLst>
              <a:ext uri="{FF2B5EF4-FFF2-40B4-BE49-F238E27FC236}">
                <a16:creationId xmlns:a16="http://schemas.microsoft.com/office/drawing/2014/main" id="{D7960B61-D1D6-4B6B-A764-9F3030B6FBED}"/>
              </a:ext>
            </a:extLst>
          </p:cNvPr>
          <p:cNvSpPr>
            <a:spLocks noGrp="1"/>
          </p:cNvSpPr>
          <p:nvPr>
            <p:ph idx="1"/>
          </p:nvPr>
        </p:nvSpPr>
        <p:spPr/>
        <p:txBody>
          <a:bodyPr/>
          <a:lstStyle/>
          <a:p>
            <a:r>
              <a:rPr lang="en-US" dirty="0"/>
              <a:t>IoT has created a new wave of remote monitoring, managed service providers, and millions of new remote connections for things like performance monitoring, predictive maintenance, etc. </a:t>
            </a:r>
          </a:p>
          <a:p>
            <a:r>
              <a:rPr lang="en-US" dirty="0"/>
              <a:t>Exploiting security flaws at trusted third parties is often used as a tactic to gain entry into end user owner/operator sites.  </a:t>
            </a:r>
          </a:p>
          <a:p>
            <a:r>
              <a:rPr lang="en-US" dirty="0"/>
              <a:t>Target hack is an example of this.  Remote monitoring of HVAC systems.  </a:t>
            </a:r>
          </a:p>
          <a:p>
            <a:r>
              <a:rPr lang="en-US" dirty="0"/>
              <a:t>TRITON also used this technique, harvesting credentials for control system access from a third party.  </a:t>
            </a:r>
          </a:p>
        </p:txBody>
      </p:sp>
    </p:spTree>
    <p:extLst>
      <p:ext uri="{BB962C8B-B14F-4D97-AF65-F5344CB8AC3E}">
        <p14:creationId xmlns:p14="http://schemas.microsoft.com/office/powerpoint/2010/main" val="1887563428"/>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31252621-2C37-41F4-9747-75BBD107AF1D}"/>
              </a:ext>
            </a:extLst>
          </p:cNvPr>
          <p:cNvSpPr>
            <a:spLocks noGrp="1"/>
          </p:cNvSpPr>
          <p:nvPr>
            <p:ph type="title"/>
          </p:nvPr>
        </p:nvSpPr>
        <p:spPr/>
        <p:txBody>
          <a:bodyPr>
            <a:normAutofit/>
          </a:bodyPr>
          <a:lstStyle/>
          <a:p>
            <a:pPr algn="ctr" eaLnBrk="1" hangingPunct="1"/>
            <a:r>
              <a:rPr lang="en-US" altLang="en-US" dirty="0"/>
              <a:t>Organizations Need Integrated Cybersecurity Strategies</a:t>
            </a:r>
            <a:br>
              <a:rPr lang="en-US" altLang="en-US" dirty="0"/>
            </a:br>
            <a:r>
              <a:rPr lang="en-US" altLang="en-US" sz="2400" dirty="0">
                <a:solidFill>
                  <a:srgbClr val="FFC000"/>
                </a:solidFill>
              </a:rPr>
              <a:t>Siloed Programs Can’t Address All of the Issues </a:t>
            </a:r>
          </a:p>
        </p:txBody>
      </p:sp>
      <p:sp>
        <p:nvSpPr>
          <p:cNvPr id="15363" name="Rectangle 1">
            <a:extLst>
              <a:ext uri="{FF2B5EF4-FFF2-40B4-BE49-F238E27FC236}">
                <a16:creationId xmlns:a16="http://schemas.microsoft.com/office/drawing/2014/main" id="{CA0B3BB4-4BC4-44DD-9118-EB0EA5BF556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15364" name="Group 13">
            <a:extLst>
              <a:ext uri="{FF2B5EF4-FFF2-40B4-BE49-F238E27FC236}">
                <a16:creationId xmlns:a16="http://schemas.microsoft.com/office/drawing/2014/main" id="{D3C13A3F-1E28-47DF-88C2-F1E21441045D}"/>
              </a:ext>
            </a:extLst>
          </p:cNvPr>
          <p:cNvGrpSpPr>
            <a:grpSpLocks/>
          </p:cNvGrpSpPr>
          <p:nvPr/>
        </p:nvGrpSpPr>
        <p:grpSpPr bwMode="auto">
          <a:xfrm>
            <a:off x="224631" y="2032794"/>
            <a:ext cx="5735638" cy="4178300"/>
            <a:chOff x="761858" y="1932111"/>
            <a:chExt cx="5736414" cy="4177954"/>
          </a:xfrm>
        </p:grpSpPr>
        <p:grpSp>
          <p:nvGrpSpPr>
            <p:cNvPr id="15391" name="Group 5">
              <a:extLst>
                <a:ext uri="{FF2B5EF4-FFF2-40B4-BE49-F238E27FC236}">
                  <a16:creationId xmlns:a16="http://schemas.microsoft.com/office/drawing/2014/main" id="{4FD0F789-D982-4EA3-B999-56C9CAC9839D}"/>
                </a:ext>
              </a:extLst>
            </p:cNvPr>
            <p:cNvGrpSpPr>
              <a:grpSpLocks/>
            </p:cNvGrpSpPr>
            <p:nvPr/>
          </p:nvGrpSpPr>
          <p:grpSpPr bwMode="auto">
            <a:xfrm>
              <a:off x="761858" y="1932111"/>
              <a:ext cx="5736414" cy="4177954"/>
              <a:chOff x="868869" y="909270"/>
              <a:chExt cx="7807508" cy="5843592"/>
            </a:xfrm>
          </p:grpSpPr>
          <p:graphicFrame>
            <p:nvGraphicFramePr>
              <p:cNvPr id="7" name="Diagram 6">
                <a:extLst>
                  <a:ext uri="{FF2B5EF4-FFF2-40B4-BE49-F238E27FC236}">
                    <a16:creationId xmlns:a16="http://schemas.microsoft.com/office/drawing/2014/main" id="{CF41C3A3-853D-43A5-B4DC-6A2ACAF9A35F}"/>
                  </a:ext>
                </a:extLst>
              </p:cNvPr>
              <p:cNvGraphicFramePr/>
              <p:nvPr/>
            </p:nvGraphicFramePr>
            <p:xfrm>
              <a:off x="1472250" y="1425844"/>
              <a:ext cx="6416387" cy="48199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D4CC5C5F-8363-48D0-BFA6-77C1C8A3A6ED}"/>
                  </a:ext>
                </a:extLst>
              </p:cNvPr>
              <p:cNvSpPr txBox="1"/>
              <p:nvPr/>
            </p:nvSpPr>
            <p:spPr>
              <a:xfrm>
                <a:off x="868869" y="3551320"/>
                <a:ext cx="1415422" cy="559493"/>
              </a:xfrm>
              <a:prstGeom prst="rect">
                <a:avLst/>
              </a:prstGeom>
              <a:no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80808"/>
                    </a:solidFill>
                    <a:effectLst/>
                    <a:uLnTx/>
                    <a:uFillTx/>
                    <a:latin typeface="Verdana" pitchFamily="34" charset="0"/>
                    <a:ea typeface="+mn-ea"/>
                    <a:cs typeface="+mn-cs"/>
                  </a:rPr>
                  <a:t>OT</a:t>
                </a:r>
              </a:p>
            </p:txBody>
          </p:sp>
          <p:sp>
            <p:nvSpPr>
              <p:cNvPr id="9" name="TextBox 8">
                <a:extLst>
                  <a:ext uri="{FF2B5EF4-FFF2-40B4-BE49-F238E27FC236}">
                    <a16:creationId xmlns:a16="http://schemas.microsoft.com/office/drawing/2014/main" id="{E9CAF366-E2E2-47AB-9390-5102CBA08B1B}"/>
                  </a:ext>
                </a:extLst>
              </p:cNvPr>
              <p:cNvSpPr txBox="1"/>
              <p:nvPr/>
            </p:nvSpPr>
            <p:spPr>
              <a:xfrm>
                <a:off x="3855300" y="909270"/>
                <a:ext cx="1724437" cy="51731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80808"/>
                    </a:solidFill>
                    <a:effectLst/>
                    <a:uLnTx/>
                    <a:uFillTx/>
                    <a:latin typeface="Verdana" pitchFamily="34" charset="0"/>
                    <a:ea typeface="+mn-ea"/>
                    <a:cs typeface="+mn-cs"/>
                  </a:rPr>
                  <a:t>Systems</a:t>
                </a:r>
              </a:p>
            </p:txBody>
          </p:sp>
          <p:sp>
            <p:nvSpPr>
              <p:cNvPr id="10" name="TextBox 9">
                <a:extLst>
                  <a:ext uri="{FF2B5EF4-FFF2-40B4-BE49-F238E27FC236}">
                    <a16:creationId xmlns:a16="http://schemas.microsoft.com/office/drawing/2014/main" id="{749EC280-E9B5-475C-90EA-3F65A8DF46E1}"/>
                  </a:ext>
                </a:extLst>
              </p:cNvPr>
              <p:cNvSpPr txBox="1"/>
              <p:nvPr/>
            </p:nvSpPr>
            <p:spPr>
              <a:xfrm>
                <a:off x="3822886" y="6235554"/>
                <a:ext cx="1722275" cy="51730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80808"/>
                    </a:solidFill>
                    <a:effectLst/>
                    <a:uLnTx/>
                    <a:uFillTx/>
                    <a:latin typeface="Verdana" pitchFamily="34" charset="0"/>
                    <a:ea typeface="+mn-ea"/>
                    <a:cs typeface="+mn-cs"/>
                  </a:rPr>
                  <a:t>Devices</a:t>
                </a:r>
              </a:p>
            </p:txBody>
          </p:sp>
          <p:sp>
            <p:nvSpPr>
              <p:cNvPr id="11" name="TextBox 10">
                <a:extLst>
                  <a:ext uri="{FF2B5EF4-FFF2-40B4-BE49-F238E27FC236}">
                    <a16:creationId xmlns:a16="http://schemas.microsoft.com/office/drawing/2014/main" id="{8410F48E-E0F0-431A-9213-E69DC095C0F1}"/>
                  </a:ext>
                </a:extLst>
              </p:cNvPr>
              <p:cNvSpPr txBox="1"/>
              <p:nvPr/>
            </p:nvSpPr>
            <p:spPr>
              <a:xfrm>
                <a:off x="7101045" y="3575743"/>
                <a:ext cx="1575332" cy="55949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80808"/>
                    </a:solidFill>
                    <a:effectLst/>
                    <a:uLnTx/>
                    <a:uFillTx/>
                    <a:latin typeface="Verdana" pitchFamily="34" charset="0"/>
                    <a:ea typeface="+mn-ea"/>
                    <a:cs typeface="+mn-cs"/>
                  </a:rPr>
                  <a:t>IT</a:t>
                </a:r>
              </a:p>
            </p:txBody>
          </p:sp>
        </p:grpSp>
        <p:sp>
          <p:nvSpPr>
            <p:cNvPr id="3" name="Diamond 2">
              <a:extLst>
                <a:ext uri="{FF2B5EF4-FFF2-40B4-BE49-F238E27FC236}">
                  <a16:creationId xmlns:a16="http://schemas.microsoft.com/office/drawing/2014/main" id="{62FE28D4-8F1D-494F-9A32-2CC524CA4041}"/>
                </a:ext>
              </a:extLst>
            </p:cNvPr>
            <p:cNvSpPr/>
            <p:nvPr/>
          </p:nvSpPr>
          <p:spPr>
            <a:xfrm>
              <a:off x="2820980" y="3351620"/>
              <a:ext cx="1522419" cy="1372780"/>
            </a:xfrm>
            <a:prstGeom prst="diamond">
              <a:avLst/>
            </a:prstGeom>
            <a:solidFill>
              <a:srgbClr val="1A468B"/>
            </a:solidFill>
            <a:ln>
              <a:solidFill>
                <a:schemeClr val="accent1">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95" name="TextBox 11">
              <a:extLst>
                <a:ext uri="{FF2B5EF4-FFF2-40B4-BE49-F238E27FC236}">
                  <a16:creationId xmlns:a16="http://schemas.microsoft.com/office/drawing/2014/main" id="{FC6342C2-E50E-496A-922F-1627375CBA46}"/>
                </a:ext>
              </a:extLst>
            </p:cNvPr>
            <p:cNvSpPr txBox="1">
              <a:spLocks noChangeArrowheads="1"/>
            </p:cNvSpPr>
            <p:nvPr/>
          </p:nvSpPr>
          <p:spPr bwMode="auto">
            <a:xfrm>
              <a:off x="2828404" y="3652113"/>
              <a:ext cx="14951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IIoT Environment &amp; Cloud</a:t>
              </a:r>
            </a:p>
          </p:txBody>
        </p:sp>
      </p:grpSp>
      <p:sp>
        <p:nvSpPr>
          <p:cNvPr id="5" name="Oval 4">
            <a:extLst>
              <a:ext uri="{FF2B5EF4-FFF2-40B4-BE49-F238E27FC236}">
                <a16:creationId xmlns:a16="http://schemas.microsoft.com/office/drawing/2014/main" id="{C20EC099-AD85-4A25-B3AB-E84FD3271155}"/>
              </a:ext>
            </a:extLst>
          </p:cNvPr>
          <p:cNvSpPr/>
          <p:nvPr/>
        </p:nvSpPr>
        <p:spPr>
          <a:xfrm>
            <a:off x="1258888" y="2438400"/>
            <a:ext cx="1627187" cy="1631950"/>
          </a:xfrm>
          <a:prstGeom prst="ellipse">
            <a:avLst/>
          </a:prstGeom>
          <a:no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3935DDE-138B-4E56-8BE3-5A35B5391BBF}"/>
              </a:ext>
            </a:extLst>
          </p:cNvPr>
          <p:cNvSpPr/>
          <p:nvPr/>
        </p:nvSpPr>
        <p:spPr>
          <a:xfrm>
            <a:off x="1074738" y="4178300"/>
            <a:ext cx="3938587" cy="1631950"/>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25CBEB89-C2F4-45A5-905C-027849B6B552}"/>
              </a:ext>
            </a:extLst>
          </p:cNvPr>
          <p:cNvSpPr/>
          <p:nvPr/>
        </p:nvSpPr>
        <p:spPr>
          <a:xfrm>
            <a:off x="2886075" y="2197100"/>
            <a:ext cx="2387600" cy="3705225"/>
          </a:xfrm>
          <a:prstGeom prst="ellipse">
            <a:avLst/>
          </a:prstGeom>
          <a:noFill/>
          <a:ln w="571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2553E1A-CD75-4CE7-BBCA-F3585C3FAB59}"/>
              </a:ext>
            </a:extLst>
          </p:cNvPr>
          <p:cNvSpPr txBox="1">
            <a:spLocks noChangeArrowheads="1"/>
          </p:cNvSpPr>
          <p:nvPr/>
        </p:nvSpPr>
        <p:spPr bwMode="auto">
          <a:xfrm>
            <a:off x="581025" y="2114550"/>
            <a:ext cx="60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ED7D31"/>
                </a:solidFill>
                <a:effectLst/>
                <a:uLnTx/>
                <a:uFillTx/>
                <a:latin typeface="Segoe UI" panose="020B0502040204020203" pitchFamily="34" charset="0"/>
                <a:ea typeface="+mn-ea"/>
                <a:cs typeface="Segoe UI" panose="020B0502040204020203" pitchFamily="34" charset="0"/>
              </a:rPr>
              <a:t>ICS</a:t>
            </a:r>
          </a:p>
        </p:txBody>
      </p:sp>
      <p:sp>
        <p:nvSpPr>
          <p:cNvPr id="17" name="TextBox 16">
            <a:extLst>
              <a:ext uri="{FF2B5EF4-FFF2-40B4-BE49-F238E27FC236}">
                <a16:creationId xmlns:a16="http://schemas.microsoft.com/office/drawing/2014/main" id="{51609D2D-96E8-466F-BC16-0C42EB6C5D13}"/>
              </a:ext>
            </a:extLst>
          </p:cNvPr>
          <p:cNvSpPr txBox="1">
            <a:spLocks noChangeArrowheads="1"/>
          </p:cNvSpPr>
          <p:nvPr/>
        </p:nvSpPr>
        <p:spPr bwMode="auto">
          <a:xfrm>
            <a:off x="769938" y="5857875"/>
            <a:ext cx="128746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Segoe UI" panose="020B0502040204020203" pitchFamily="34" charset="0"/>
                <a:ea typeface="+mn-ea"/>
                <a:cs typeface="Segoe UI" panose="020B0502040204020203" pitchFamily="34" charset="0"/>
              </a:rPr>
              <a:t>IoT and IIoT</a:t>
            </a:r>
          </a:p>
        </p:txBody>
      </p:sp>
      <p:sp>
        <p:nvSpPr>
          <p:cNvPr id="19" name="TextBox 18">
            <a:extLst>
              <a:ext uri="{FF2B5EF4-FFF2-40B4-BE49-F238E27FC236}">
                <a16:creationId xmlns:a16="http://schemas.microsoft.com/office/drawing/2014/main" id="{AF73025A-CAF5-4646-9B99-545B07C7DC94}"/>
              </a:ext>
            </a:extLst>
          </p:cNvPr>
          <p:cNvSpPr txBox="1">
            <a:spLocks noChangeArrowheads="1"/>
          </p:cNvSpPr>
          <p:nvPr/>
        </p:nvSpPr>
        <p:spPr bwMode="auto">
          <a:xfrm>
            <a:off x="5210175" y="2135188"/>
            <a:ext cx="60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Segoe UI" panose="020B0502040204020203" pitchFamily="34" charset="0"/>
                <a:ea typeface="+mn-ea"/>
                <a:cs typeface="Segoe UI" panose="020B0502040204020203" pitchFamily="34" charset="0"/>
              </a:rPr>
              <a:t>IT</a:t>
            </a:r>
          </a:p>
        </p:txBody>
      </p:sp>
      <p:cxnSp>
        <p:nvCxnSpPr>
          <p:cNvPr id="21" name="Straight Arrow Connector 20">
            <a:extLst>
              <a:ext uri="{FF2B5EF4-FFF2-40B4-BE49-F238E27FC236}">
                <a16:creationId xmlns:a16="http://schemas.microsoft.com/office/drawing/2014/main" id="{77ACD5DF-E620-4870-BC3A-98DA1E477693}"/>
              </a:ext>
            </a:extLst>
          </p:cNvPr>
          <p:cNvCxnSpPr>
            <a:stCxn id="13" idx="3"/>
            <a:endCxn id="5" idx="1"/>
          </p:cNvCxnSpPr>
          <p:nvPr/>
        </p:nvCxnSpPr>
        <p:spPr>
          <a:xfrm>
            <a:off x="1190625" y="2314575"/>
            <a:ext cx="306388" cy="36195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C1244DE-CCCC-46FB-9CF9-8DFB30700913}"/>
              </a:ext>
            </a:extLst>
          </p:cNvPr>
          <p:cNvCxnSpPr>
            <a:cxnSpLocks/>
          </p:cNvCxnSpPr>
          <p:nvPr/>
        </p:nvCxnSpPr>
        <p:spPr>
          <a:xfrm flipH="1">
            <a:off x="5073650" y="2447925"/>
            <a:ext cx="244475" cy="34766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D6E3B12-7472-4039-987B-92917D0BA95C}"/>
              </a:ext>
            </a:extLst>
          </p:cNvPr>
          <p:cNvCxnSpPr>
            <a:cxnSpLocks/>
          </p:cNvCxnSpPr>
          <p:nvPr/>
        </p:nvCxnSpPr>
        <p:spPr>
          <a:xfrm flipV="1">
            <a:off x="1262063" y="5602288"/>
            <a:ext cx="244475" cy="3476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Arrow: Right 32">
            <a:extLst>
              <a:ext uri="{FF2B5EF4-FFF2-40B4-BE49-F238E27FC236}">
                <a16:creationId xmlns:a16="http://schemas.microsoft.com/office/drawing/2014/main" id="{61642D37-00F7-4D67-9101-4C2F265C28F0}"/>
              </a:ext>
            </a:extLst>
          </p:cNvPr>
          <p:cNvSpPr/>
          <p:nvPr/>
        </p:nvSpPr>
        <p:spPr>
          <a:xfrm>
            <a:off x="5830888" y="3792538"/>
            <a:ext cx="896937" cy="62547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231B69F2-0CC4-4E23-BD0A-FD3058BAE9C4}"/>
              </a:ext>
            </a:extLst>
          </p:cNvPr>
          <p:cNvSpPr/>
          <p:nvPr/>
        </p:nvSpPr>
        <p:spPr>
          <a:xfrm>
            <a:off x="7158038" y="1878013"/>
            <a:ext cx="4459287" cy="4343400"/>
          </a:xfrm>
          <a:prstGeom prst="ellipse">
            <a:avLst/>
          </a:prstGeom>
          <a:noFill/>
          <a:ln w="571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76" name="TextBox 34">
            <a:extLst>
              <a:ext uri="{FF2B5EF4-FFF2-40B4-BE49-F238E27FC236}">
                <a16:creationId xmlns:a16="http://schemas.microsoft.com/office/drawing/2014/main" id="{5C4D8AE5-A79E-41CF-BA2B-71B27BF38724}"/>
              </a:ext>
            </a:extLst>
          </p:cNvPr>
          <p:cNvSpPr txBox="1">
            <a:spLocks noChangeArrowheads="1"/>
          </p:cNvSpPr>
          <p:nvPr/>
        </p:nvSpPr>
        <p:spPr bwMode="auto">
          <a:xfrm>
            <a:off x="2303463" y="1219200"/>
            <a:ext cx="1401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Today</a:t>
            </a:r>
          </a:p>
        </p:txBody>
      </p:sp>
      <p:sp>
        <p:nvSpPr>
          <p:cNvPr id="36" name="TextBox 35">
            <a:extLst>
              <a:ext uri="{FF2B5EF4-FFF2-40B4-BE49-F238E27FC236}">
                <a16:creationId xmlns:a16="http://schemas.microsoft.com/office/drawing/2014/main" id="{E1EF8F2A-4365-451F-9C5F-873CA0D86B42}"/>
              </a:ext>
            </a:extLst>
          </p:cNvPr>
          <p:cNvSpPr txBox="1">
            <a:spLocks noChangeArrowheads="1"/>
          </p:cNvSpPr>
          <p:nvPr/>
        </p:nvSpPr>
        <p:spPr bwMode="auto">
          <a:xfrm>
            <a:off x="8305800" y="1219200"/>
            <a:ext cx="213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Tomorrow</a:t>
            </a:r>
          </a:p>
        </p:txBody>
      </p:sp>
      <p:grpSp>
        <p:nvGrpSpPr>
          <p:cNvPr id="24" name="Group 23">
            <a:extLst>
              <a:ext uri="{FF2B5EF4-FFF2-40B4-BE49-F238E27FC236}">
                <a16:creationId xmlns:a16="http://schemas.microsoft.com/office/drawing/2014/main" id="{D1B03B75-A697-46C1-83C5-56ADF1669E7E}"/>
              </a:ext>
            </a:extLst>
          </p:cNvPr>
          <p:cNvGrpSpPr>
            <a:grpSpLocks/>
          </p:cNvGrpSpPr>
          <p:nvPr/>
        </p:nvGrpSpPr>
        <p:grpSpPr bwMode="auto">
          <a:xfrm>
            <a:off x="6629400" y="1981200"/>
            <a:ext cx="5735638" cy="4178300"/>
            <a:chOff x="761858" y="1932111"/>
            <a:chExt cx="5736414" cy="4177954"/>
          </a:xfrm>
        </p:grpSpPr>
        <p:grpSp>
          <p:nvGrpSpPr>
            <p:cNvPr id="15381" name="Group 24">
              <a:extLst>
                <a:ext uri="{FF2B5EF4-FFF2-40B4-BE49-F238E27FC236}">
                  <a16:creationId xmlns:a16="http://schemas.microsoft.com/office/drawing/2014/main" id="{DC0F5287-6DE2-473D-95D5-14B3A9B120F8}"/>
                </a:ext>
              </a:extLst>
            </p:cNvPr>
            <p:cNvGrpSpPr>
              <a:grpSpLocks/>
            </p:cNvGrpSpPr>
            <p:nvPr/>
          </p:nvGrpSpPr>
          <p:grpSpPr bwMode="auto">
            <a:xfrm>
              <a:off x="761858" y="1932111"/>
              <a:ext cx="5736414" cy="4177954"/>
              <a:chOff x="868869" y="909270"/>
              <a:chExt cx="7807508" cy="5843592"/>
            </a:xfrm>
          </p:grpSpPr>
          <p:graphicFrame>
            <p:nvGraphicFramePr>
              <p:cNvPr id="28" name="Diagram 27">
                <a:extLst>
                  <a:ext uri="{FF2B5EF4-FFF2-40B4-BE49-F238E27FC236}">
                    <a16:creationId xmlns:a16="http://schemas.microsoft.com/office/drawing/2014/main" id="{F131F74A-666D-4DD7-8807-383D2472D379}"/>
                  </a:ext>
                </a:extLst>
              </p:cNvPr>
              <p:cNvGraphicFramePr/>
              <p:nvPr/>
            </p:nvGraphicFramePr>
            <p:xfrm>
              <a:off x="1472250" y="1425844"/>
              <a:ext cx="6416387" cy="48199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9" name="TextBox 28">
                <a:extLst>
                  <a:ext uri="{FF2B5EF4-FFF2-40B4-BE49-F238E27FC236}">
                    <a16:creationId xmlns:a16="http://schemas.microsoft.com/office/drawing/2014/main" id="{09B9D7A4-2687-4ACB-AAA0-F9A18CA5B7AA}"/>
                  </a:ext>
                </a:extLst>
              </p:cNvPr>
              <p:cNvSpPr txBox="1"/>
              <p:nvPr/>
            </p:nvSpPr>
            <p:spPr>
              <a:xfrm>
                <a:off x="868869" y="3551320"/>
                <a:ext cx="1415422" cy="559493"/>
              </a:xfrm>
              <a:prstGeom prst="rect">
                <a:avLst/>
              </a:prstGeom>
              <a:no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80808"/>
                    </a:solidFill>
                    <a:effectLst/>
                    <a:uLnTx/>
                    <a:uFillTx/>
                    <a:latin typeface="Verdana" pitchFamily="34" charset="0"/>
                    <a:ea typeface="+mn-ea"/>
                    <a:cs typeface="+mn-cs"/>
                  </a:rPr>
                  <a:t>OT</a:t>
                </a:r>
              </a:p>
            </p:txBody>
          </p:sp>
          <p:sp>
            <p:nvSpPr>
              <p:cNvPr id="30" name="TextBox 29">
                <a:extLst>
                  <a:ext uri="{FF2B5EF4-FFF2-40B4-BE49-F238E27FC236}">
                    <a16:creationId xmlns:a16="http://schemas.microsoft.com/office/drawing/2014/main" id="{36B678D6-6337-4119-A212-7DFD5C738A03}"/>
                  </a:ext>
                </a:extLst>
              </p:cNvPr>
              <p:cNvSpPr txBox="1"/>
              <p:nvPr/>
            </p:nvSpPr>
            <p:spPr>
              <a:xfrm>
                <a:off x="3855300" y="909270"/>
                <a:ext cx="1724437" cy="51731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80808"/>
                    </a:solidFill>
                    <a:effectLst/>
                    <a:uLnTx/>
                    <a:uFillTx/>
                    <a:latin typeface="Verdana" pitchFamily="34" charset="0"/>
                    <a:ea typeface="+mn-ea"/>
                    <a:cs typeface="+mn-cs"/>
                  </a:rPr>
                  <a:t>Systems</a:t>
                </a:r>
              </a:p>
            </p:txBody>
          </p:sp>
          <p:sp>
            <p:nvSpPr>
              <p:cNvPr id="31" name="TextBox 30">
                <a:extLst>
                  <a:ext uri="{FF2B5EF4-FFF2-40B4-BE49-F238E27FC236}">
                    <a16:creationId xmlns:a16="http://schemas.microsoft.com/office/drawing/2014/main" id="{D8002F5A-3A16-4A42-85C1-D1BCD5F3911A}"/>
                  </a:ext>
                </a:extLst>
              </p:cNvPr>
              <p:cNvSpPr txBox="1"/>
              <p:nvPr/>
            </p:nvSpPr>
            <p:spPr>
              <a:xfrm>
                <a:off x="3822886" y="6235554"/>
                <a:ext cx="1722275" cy="51730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80808"/>
                    </a:solidFill>
                    <a:effectLst/>
                    <a:uLnTx/>
                    <a:uFillTx/>
                    <a:latin typeface="Verdana" pitchFamily="34" charset="0"/>
                    <a:ea typeface="+mn-ea"/>
                    <a:cs typeface="+mn-cs"/>
                  </a:rPr>
                  <a:t>Devices</a:t>
                </a:r>
              </a:p>
            </p:txBody>
          </p:sp>
          <p:sp>
            <p:nvSpPr>
              <p:cNvPr id="32" name="TextBox 31">
                <a:extLst>
                  <a:ext uri="{FF2B5EF4-FFF2-40B4-BE49-F238E27FC236}">
                    <a16:creationId xmlns:a16="http://schemas.microsoft.com/office/drawing/2014/main" id="{85547C52-065C-487F-9E76-1E8294425CD7}"/>
                  </a:ext>
                </a:extLst>
              </p:cNvPr>
              <p:cNvSpPr txBox="1"/>
              <p:nvPr/>
            </p:nvSpPr>
            <p:spPr>
              <a:xfrm>
                <a:off x="7101045" y="3575743"/>
                <a:ext cx="1575332" cy="55949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80808"/>
                    </a:solidFill>
                    <a:effectLst/>
                    <a:uLnTx/>
                    <a:uFillTx/>
                    <a:latin typeface="Verdana" pitchFamily="34" charset="0"/>
                    <a:ea typeface="+mn-ea"/>
                    <a:cs typeface="+mn-cs"/>
                  </a:rPr>
                  <a:t>IT</a:t>
                </a:r>
              </a:p>
            </p:txBody>
          </p:sp>
        </p:grpSp>
        <p:sp>
          <p:nvSpPr>
            <p:cNvPr id="26" name="Diamond 25">
              <a:extLst>
                <a:ext uri="{FF2B5EF4-FFF2-40B4-BE49-F238E27FC236}">
                  <a16:creationId xmlns:a16="http://schemas.microsoft.com/office/drawing/2014/main" id="{43788ED9-0225-4CDE-9299-9B444C788B4C}"/>
                </a:ext>
              </a:extLst>
            </p:cNvPr>
            <p:cNvSpPr/>
            <p:nvPr/>
          </p:nvSpPr>
          <p:spPr>
            <a:xfrm>
              <a:off x="2820980" y="3351620"/>
              <a:ext cx="1522419" cy="1372780"/>
            </a:xfrm>
            <a:prstGeom prst="diamond">
              <a:avLst/>
            </a:prstGeom>
            <a:solidFill>
              <a:srgbClr val="1A468B"/>
            </a:solidFill>
            <a:ln>
              <a:solidFill>
                <a:schemeClr val="accent1">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85" name="TextBox 26">
              <a:extLst>
                <a:ext uri="{FF2B5EF4-FFF2-40B4-BE49-F238E27FC236}">
                  <a16:creationId xmlns:a16="http://schemas.microsoft.com/office/drawing/2014/main" id="{9A58BCE8-B570-4155-B266-577650F7CAB5}"/>
                </a:ext>
              </a:extLst>
            </p:cNvPr>
            <p:cNvSpPr txBox="1">
              <a:spLocks noChangeArrowheads="1"/>
            </p:cNvSpPr>
            <p:nvPr/>
          </p:nvSpPr>
          <p:spPr bwMode="auto">
            <a:xfrm>
              <a:off x="2822115" y="3608204"/>
              <a:ext cx="1471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IIoT Environment &amp; Cloud</a:t>
              </a:r>
            </a:p>
          </p:txBody>
        </p:sp>
      </p:grpSp>
      <p:sp>
        <p:nvSpPr>
          <p:cNvPr id="37" name="TextBox 36">
            <a:extLst>
              <a:ext uri="{FF2B5EF4-FFF2-40B4-BE49-F238E27FC236}">
                <a16:creationId xmlns:a16="http://schemas.microsoft.com/office/drawing/2014/main" id="{934096F3-E1D3-428D-AF67-F616AE9C7C85}"/>
              </a:ext>
            </a:extLst>
          </p:cNvPr>
          <p:cNvSpPr txBox="1">
            <a:spLocks noChangeArrowheads="1"/>
          </p:cNvSpPr>
          <p:nvPr/>
        </p:nvSpPr>
        <p:spPr bwMode="auto">
          <a:xfrm>
            <a:off x="6324600" y="1616075"/>
            <a:ext cx="167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030A0"/>
                </a:solidFill>
                <a:effectLst/>
                <a:uLnTx/>
                <a:uFillTx/>
                <a:latin typeface="Segoe UI" panose="020B0502040204020203" pitchFamily="34" charset="0"/>
                <a:ea typeface="+mn-ea"/>
                <a:cs typeface="Segoe UI" panose="020B0502040204020203" pitchFamily="34" charset="0"/>
              </a:rPr>
              <a:t>ICS-IT-IIoT</a:t>
            </a:r>
          </a:p>
        </p:txBody>
      </p:sp>
      <p:cxnSp>
        <p:nvCxnSpPr>
          <p:cNvPr id="38" name="Straight Arrow Connector 37">
            <a:extLst>
              <a:ext uri="{FF2B5EF4-FFF2-40B4-BE49-F238E27FC236}">
                <a16:creationId xmlns:a16="http://schemas.microsoft.com/office/drawing/2014/main" id="{3535CDF9-0544-43D4-ADB1-F4A1CF69A7D7}"/>
              </a:ext>
            </a:extLst>
          </p:cNvPr>
          <p:cNvCxnSpPr>
            <a:stCxn id="37" idx="3"/>
          </p:cNvCxnSpPr>
          <p:nvPr/>
        </p:nvCxnSpPr>
        <p:spPr>
          <a:xfrm>
            <a:off x="8001000" y="1816100"/>
            <a:ext cx="304800" cy="29845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3" grpId="0"/>
      <p:bldP spid="17" grpId="0"/>
      <p:bldP spid="19" grpId="0"/>
      <p:bldP spid="33" grpId="0" animBg="1"/>
      <p:bldP spid="34" grpId="0" animBg="1"/>
      <p:bldP spid="36"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AC0E-7F0B-4C3F-9484-1C3CA607E9F7}"/>
              </a:ext>
            </a:extLst>
          </p:cNvPr>
          <p:cNvSpPr>
            <a:spLocks noGrp="1"/>
          </p:cNvSpPr>
          <p:nvPr>
            <p:ph type="title"/>
          </p:nvPr>
        </p:nvSpPr>
        <p:spPr/>
        <p:txBody>
          <a:bodyPr/>
          <a:lstStyle/>
          <a:p>
            <a:r>
              <a:rPr lang="en-US" dirty="0"/>
              <a:t>ARC Industrial Cybersecurity Maturity Model</a:t>
            </a:r>
          </a:p>
        </p:txBody>
      </p:sp>
      <p:pic>
        <p:nvPicPr>
          <p:cNvPr id="4" name="Picture 3">
            <a:extLst>
              <a:ext uri="{FF2B5EF4-FFF2-40B4-BE49-F238E27FC236}">
                <a16:creationId xmlns:a16="http://schemas.microsoft.com/office/drawing/2014/main" id="{BFDF04F4-E75B-4971-840B-EE1321E4E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335" y="1129966"/>
            <a:ext cx="9195329"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514177"/>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p:txBody>
          <a:bodyPr/>
          <a:lstStyle/>
          <a:p>
            <a:r>
              <a:rPr lang="en-US" dirty="0"/>
              <a:t>Key Standards and Industry Groups at the OT Level</a:t>
            </a:r>
          </a:p>
        </p:txBody>
      </p:sp>
      <p:sp>
        <p:nvSpPr>
          <p:cNvPr id="7" name="Text Placeholder 6">
            <a:extLst>
              <a:ext uri="{FF2B5EF4-FFF2-40B4-BE49-F238E27FC236}">
                <a16:creationId xmlns:a16="http://schemas.microsoft.com/office/drawing/2014/main" id="{A3E19D76-7221-4C1A-8BE0-56C1A4B2E656}"/>
              </a:ext>
            </a:extLst>
          </p:cNvPr>
          <p:cNvSpPr>
            <a:spLocks noGrp="1"/>
          </p:cNvSpPr>
          <p:nvPr>
            <p:ph idx="1"/>
          </p:nvPr>
        </p:nvSpPr>
        <p:spPr>
          <a:xfrm>
            <a:off x="838200" y="2051946"/>
            <a:ext cx="10515600" cy="3339937"/>
          </a:xfrm>
        </p:spPr>
        <p:txBody>
          <a:bodyPr/>
          <a:lstStyle/>
          <a:p>
            <a:r>
              <a:rPr lang="en-US" dirty="0"/>
              <a:t>ISA 62443</a:t>
            </a:r>
          </a:p>
          <a:p>
            <a:r>
              <a:rPr lang="en-US" dirty="0"/>
              <a:t>NIST Framework</a:t>
            </a:r>
          </a:p>
          <a:p>
            <a:r>
              <a:rPr lang="en-US" dirty="0"/>
              <a:t>ISO 27000</a:t>
            </a:r>
          </a:p>
          <a:p>
            <a:r>
              <a:rPr lang="en-US" dirty="0"/>
              <a:t>NERC CIP</a:t>
            </a:r>
          </a:p>
          <a:p>
            <a:r>
              <a:rPr lang="en-US" dirty="0"/>
              <a:t>DHS</a:t>
            </a:r>
          </a:p>
        </p:txBody>
      </p:sp>
    </p:spTree>
    <p:extLst>
      <p:ext uri="{BB962C8B-B14F-4D97-AF65-F5344CB8AC3E}">
        <p14:creationId xmlns:p14="http://schemas.microsoft.com/office/powerpoint/2010/main" val="3029053718"/>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75F39-196B-468F-A058-B23AE6275123}"/>
              </a:ext>
            </a:extLst>
          </p:cNvPr>
          <p:cNvSpPr>
            <a:spLocks noGrp="1"/>
          </p:cNvSpPr>
          <p:nvPr>
            <p:ph type="title"/>
          </p:nvPr>
        </p:nvSpPr>
        <p:spPr/>
        <p:txBody>
          <a:bodyPr>
            <a:normAutofit/>
          </a:bodyPr>
          <a:lstStyle/>
          <a:p>
            <a:r>
              <a:rPr lang="en-US" sz="3200" dirty="0"/>
              <a:t>ISA/IEC 62443 Cybersecurity Standard</a:t>
            </a:r>
          </a:p>
        </p:txBody>
      </p:sp>
      <p:pic>
        <p:nvPicPr>
          <p:cNvPr id="4" name="Picture 3">
            <a:extLst>
              <a:ext uri="{FF2B5EF4-FFF2-40B4-BE49-F238E27FC236}">
                <a16:creationId xmlns:a16="http://schemas.microsoft.com/office/drawing/2014/main" id="{7D89B6EF-3196-4352-8E6B-17B1C152C82D}"/>
              </a:ext>
            </a:extLst>
          </p:cNvPr>
          <p:cNvPicPr>
            <a:picLocks noChangeAspect="1"/>
          </p:cNvPicPr>
          <p:nvPr/>
        </p:nvPicPr>
        <p:blipFill>
          <a:blip r:embed="rId2"/>
          <a:stretch>
            <a:fillRect/>
          </a:stretch>
        </p:blipFill>
        <p:spPr>
          <a:xfrm>
            <a:off x="2720134" y="1117902"/>
            <a:ext cx="6410227" cy="5065076"/>
          </a:xfrm>
          <a:prstGeom prst="rect">
            <a:avLst/>
          </a:prstGeom>
        </p:spPr>
      </p:pic>
      <p:sp>
        <p:nvSpPr>
          <p:cNvPr id="5" name="Rectangle 4">
            <a:extLst>
              <a:ext uri="{FF2B5EF4-FFF2-40B4-BE49-F238E27FC236}">
                <a16:creationId xmlns:a16="http://schemas.microsoft.com/office/drawing/2014/main" id="{7BE1877B-3C0E-418B-B1A8-2BD3AEDAB752}"/>
              </a:ext>
            </a:extLst>
          </p:cNvPr>
          <p:cNvSpPr/>
          <p:nvPr/>
        </p:nvSpPr>
        <p:spPr>
          <a:xfrm>
            <a:off x="3621669" y="6182978"/>
            <a:ext cx="4607159"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3"/>
              </a:rPr>
              <a:t>http://isa99.isa.org/ISA99%20Wiki/Home.aspx</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4013764257"/>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168C0-F647-4D52-8F2A-83E9B2DDA9D9}"/>
              </a:ext>
            </a:extLst>
          </p:cNvPr>
          <p:cNvSpPr>
            <a:spLocks noGrp="1"/>
          </p:cNvSpPr>
          <p:nvPr>
            <p:ph type="title"/>
          </p:nvPr>
        </p:nvSpPr>
        <p:spPr/>
        <p:txBody>
          <a:bodyPr/>
          <a:lstStyle/>
          <a:p>
            <a:r>
              <a:rPr lang="en-US" dirty="0"/>
              <a:t>ISA Secure Certification</a:t>
            </a:r>
          </a:p>
        </p:txBody>
      </p:sp>
      <p:sp>
        <p:nvSpPr>
          <p:cNvPr id="5" name="Content Placeholder 4">
            <a:extLst>
              <a:ext uri="{FF2B5EF4-FFF2-40B4-BE49-F238E27FC236}">
                <a16:creationId xmlns:a16="http://schemas.microsoft.com/office/drawing/2014/main" id="{E83BF00D-EE2B-416A-AAB1-D90A8A9782CE}"/>
              </a:ext>
            </a:extLst>
          </p:cNvPr>
          <p:cNvSpPr>
            <a:spLocks noGrp="1"/>
          </p:cNvSpPr>
          <p:nvPr>
            <p:ph idx="1"/>
          </p:nvPr>
        </p:nvSpPr>
        <p:spPr>
          <a:xfrm>
            <a:off x="838200" y="1677988"/>
            <a:ext cx="10515600" cy="4351338"/>
          </a:xfrm>
        </p:spPr>
        <p:txBody>
          <a:bodyPr/>
          <a:lstStyle/>
          <a:p>
            <a:r>
              <a:rPr lang="en-US" dirty="0"/>
              <a:t>The ISA Security Compliance Institute (ISCI), a neutral, not-for-profit consortium manages the ISASecure certification process. </a:t>
            </a:r>
          </a:p>
          <a:p>
            <a:r>
              <a:rPr lang="en-US" dirty="0"/>
              <a:t>ISASecure certifications assess conformance to a subset of the IEC 62443 series.  </a:t>
            </a:r>
          </a:p>
          <a:p>
            <a:r>
              <a:rPr lang="en-US" dirty="0"/>
              <a:t>ISA-Secure certifies commercial-off-the-shelf (COTS) products and product supplier development lifecycle practices, for conformance with applicable parts of the IEC 62443 series.  </a:t>
            </a:r>
          </a:p>
          <a:p>
            <a:r>
              <a:rPr lang="en-US" dirty="0"/>
              <a:t>ISASecure has an initiative with CABA for certifying products for building control system (BCS) applications. </a:t>
            </a:r>
          </a:p>
        </p:txBody>
      </p:sp>
    </p:spTree>
    <p:extLst>
      <p:ext uri="{BB962C8B-B14F-4D97-AF65-F5344CB8AC3E}">
        <p14:creationId xmlns:p14="http://schemas.microsoft.com/office/powerpoint/2010/main" val="1531741392"/>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65FE6-0607-476A-9CBC-6A3DC66644DF}"/>
              </a:ext>
            </a:extLst>
          </p:cNvPr>
          <p:cNvSpPr>
            <a:spLocks noGrp="1"/>
          </p:cNvSpPr>
          <p:nvPr>
            <p:ph type="title"/>
          </p:nvPr>
        </p:nvSpPr>
        <p:spPr/>
        <p:txBody>
          <a:bodyPr/>
          <a:lstStyle/>
          <a:p>
            <a:r>
              <a:rPr lang="en-US" dirty="0"/>
              <a:t>ISA SSA Security Assessment Process</a:t>
            </a:r>
          </a:p>
        </p:txBody>
      </p:sp>
      <p:pic>
        <p:nvPicPr>
          <p:cNvPr id="1026" name="Picture 2" descr="https://www.isasecure.org/Images/SSA-structure.aspx?width=646&amp;height=394">
            <a:extLst>
              <a:ext uri="{FF2B5EF4-FFF2-40B4-BE49-F238E27FC236}">
                <a16:creationId xmlns:a16="http://schemas.microsoft.com/office/drawing/2014/main" id="{13715CDB-28F9-4A4D-AA52-05C16813C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1263" y="1573005"/>
            <a:ext cx="7561489" cy="4611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451807"/>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8BA5D-1377-484C-A606-B2FC6B241D9F}"/>
              </a:ext>
            </a:extLst>
          </p:cNvPr>
          <p:cNvSpPr>
            <a:spLocks noGrp="1"/>
          </p:cNvSpPr>
          <p:nvPr>
            <p:ph type="title"/>
          </p:nvPr>
        </p:nvSpPr>
        <p:spPr/>
        <p:txBody>
          <a:bodyPr/>
          <a:lstStyle/>
          <a:p>
            <a:r>
              <a:rPr lang="en-US" dirty="0"/>
              <a:t>NIST Cybersecurity Framework</a:t>
            </a:r>
          </a:p>
        </p:txBody>
      </p:sp>
      <p:pic>
        <p:nvPicPr>
          <p:cNvPr id="6" name="Content Placeholder 5" descr="A screenshot of a cell phone&#10;&#10;Description automatically generated">
            <a:extLst>
              <a:ext uri="{FF2B5EF4-FFF2-40B4-BE49-F238E27FC236}">
                <a16:creationId xmlns:a16="http://schemas.microsoft.com/office/drawing/2014/main" id="{8DEF7D63-DF2A-449F-8F29-F4627D2FF69F}"/>
              </a:ext>
            </a:extLst>
          </p:cNvPr>
          <p:cNvPicPr>
            <a:picLocks noGrp="1" noChangeAspect="1"/>
          </p:cNvPicPr>
          <p:nvPr>
            <p:ph idx="1"/>
          </p:nvPr>
        </p:nvPicPr>
        <p:blipFill>
          <a:blip r:embed="rId2"/>
          <a:stretch>
            <a:fillRect/>
          </a:stretch>
        </p:blipFill>
        <p:spPr>
          <a:xfrm>
            <a:off x="6825008" y="1682817"/>
            <a:ext cx="3744038" cy="3973265"/>
          </a:xfrm>
        </p:spPr>
      </p:pic>
      <p:sp>
        <p:nvSpPr>
          <p:cNvPr id="3" name="Content Placeholder 2">
            <a:extLst>
              <a:ext uri="{FF2B5EF4-FFF2-40B4-BE49-F238E27FC236}">
                <a16:creationId xmlns:a16="http://schemas.microsoft.com/office/drawing/2014/main" id="{93769D10-1EFF-43E7-A805-6CC5B6D69364}"/>
              </a:ext>
            </a:extLst>
          </p:cNvPr>
          <p:cNvSpPr>
            <a:spLocks noGrp="1"/>
          </p:cNvSpPr>
          <p:nvPr>
            <p:ph sz="half" idx="4294967295"/>
          </p:nvPr>
        </p:nvSpPr>
        <p:spPr>
          <a:xfrm>
            <a:off x="838200" y="1442367"/>
            <a:ext cx="5181600" cy="3973265"/>
          </a:xfrm>
        </p:spPr>
        <p:txBody>
          <a:bodyPr/>
          <a:lstStyle/>
          <a:p>
            <a:r>
              <a:rPr lang="en-US" dirty="0"/>
              <a:t>The US Commerce Department’s National Institute of Standards and Technology (NIST) has received considerable recognition over the past few years for developing the Cybersecurity Framework (CSF), now widely used as the basis for establishing effective security management systems. </a:t>
            </a:r>
          </a:p>
        </p:txBody>
      </p:sp>
    </p:spTree>
    <p:extLst>
      <p:ext uri="{BB962C8B-B14F-4D97-AF65-F5344CB8AC3E}">
        <p14:creationId xmlns:p14="http://schemas.microsoft.com/office/powerpoint/2010/main" val="1238676083"/>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A61A-D2A6-4CDA-8B60-F3F55A6C1B28}"/>
              </a:ext>
            </a:extLst>
          </p:cNvPr>
          <p:cNvSpPr>
            <a:spLocks noGrp="1"/>
          </p:cNvSpPr>
          <p:nvPr>
            <p:ph type="title"/>
          </p:nvPr>
        </p:nvSpPr>
        <p:spPr/>
        <p:txBody>
          <a:bodyPr/>
          <a:lstStyle/>
          <a:p>
            <a:r>
              <a:rPr lang="en-US" dirty="0"/>
              <a:t>CISA/US-CERT</a:t>
            </a:r>
          </a:p>
        </p:txBody>
      </p:sp>
      <p:pic>
        <p:nvPicPr>
          <p:cNvPr id="2050" name="Picture 2" descr="US Department of Homeland Security CISA Cyber + Infrastructure">
            <a:extLst>
              <a:ext uri="{FF2B5EF4-FFF2-40B4-BE49-F238E27FC236}">
                <a16:creationId xmlns:a16="http://schemas.microsoft.com/office/drawing/2014/main" id="{0590A172-8503-4DC4-A945-673750552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4184" y="772191"/>
            <a:ext cx="9092626" cy="16110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85335FA-2D52-4501-8739-F9EF1CD19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1946"/>
            <a:ext cx="12192000" cy="197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794447"/>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B1E77-75DF-4E29-99C4-3FBB0C833AF8}"/>
              </a:ext>
            </a:extLst>
          </p:cNvPr>
          <p:cNvSpPr>
            <a:spLocks noGrp="1"/>
          </p:cNvSpPr>
          <p:nvPr>
            <p:ph type="title"/>
          </p:nvPr>
        </p:nvSpPr>
        <p:spPr/>
        <p:txBody>
          <a:bodyPr/>
          <a:lstStyle/>
          <a:p>
            <a:r>
              <a:rPr lang="en-US" dirty="0"/>
              <a:t>CSET Tool</a:t>
            </a:r>
          </a:p>
        </p:txBody>
      </p:sp>
      <p:sp>
        <p:nvSpPr>
          <p:cNvPr id="3" name="Content Placeholder 2">
            <a:extLst>
              <a:ext uri="{FF2B5EF4-FFF2-40B4-BE49-F238E27FC236}">
                <a16:creationId xmlns:a16="http://schemas.microsoft.com/office/drawing/2014/main" id="{5A124BC5-97B7-42A3-A43A-641796B5359A}"/>
              </a:ext>
            </a:extLst>
          </p:cNvPr>
          <p:cNvSpPr>
            <a:spLocks noGrp="1"/>
          </p:cNvSpPr>
          <p:nvPr>
            <p:ph idx="1"/>
          </p:nvPr>
        </p:nvSpPr>
        <p:spPr>
          <a:xfrm>
            <a:off x="254524" y="1432530"/>
            <a:ext cx="6259398" cy="4495800"/>
          </a:xfrm>
        </p:spPr>
        <p:txBody>
          <a:bodyPr/>
          <a:lstStyle/>
          <a:p>
            <a:r>
              <a:rPr lang="en-US" dirty="0"/>
              <a:t>The Cyber Security Evaluation Tool (CSET®) provides a systematic, disciplined, and repeatable approach for evaluating an organization’s security posture. </a:t>
            </a:r>
          </a:p>
          <a:p>
            <a:r>
              <a:rPr lang="en-US" dirty="0"/>
              <a:t>CSET is a desktop software tool that guides asset owners and operators through a step-by-step process to evaluate industrial control system (ICS) and information technology (IT) network security practices.</a:t>
            </a:r>
          </a:p>
          <a:p>
            <a:r>
              <a:rPr lang="en-US" dirty="0"/>
              <a:t>Users can evaluate their own cybersecurity stance using many recognized government and industry standards and recommendations.</a:t>
            </a:r>
          </a:p>
        </p:txBody>
      </p:sp>
      <p:pic>
        <p:nvPicPr>
          <p:cNvPr id="5" name="Picture 4">
            <a:extLst>
              <a:ext uri="{FF2B5EF4-FFF2-40B4-BE49-F238E27FC236}">
                <a16:creationId xmlns:a16="http://schemas.microsoft.com/office/drawing/2014/main" id="{629D7FF9-6BB9-4117-88EE-0339AE672A48}"/>
              </a:ext>
            </a:extLst>
          </p:cNvPr>
          <p:cNvPicPr>
            <a:picLocks noChangeAspect="1"/>
          </p:cNvPicPr>
          <p:nvPr/>
        </p:nvPicPr>
        <p:blipFill>
          <a:blip r:embed="rId2"/>
          <a:stretch>
            <a:fillRect/>
          </a:stretch>
        </p:blipFill>
        <p:spPr>
          <a:xfrm>
            <a:off x="6730772" y="1255335"/>
            <a:ext cx="5037807" cy="4672995"/>
          </a:xfrm>
          <a:prstGeom prst="rect">
            <a:avLst/>
          </a:prstGeom>
        </p:spPr>
      </p:pic>
    </p:spTree>
    <p:extLst>
      <p:ext uri="{BB962C8B-B14F-4D97-AF65-F5344CB8AC3E}">
        <p14:creationId xmlns:p14="http://schemas.microsoft.com/office/powerpoint/2010/main" val="2816132570"/>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275176" cy="524107"/>
          </a:xfrm>
        </p:spPr>
        <p:txBody>
          <a:bodyPr/>
          <a:lstStyle/>
          <a:p>
            <a:r>
              <a:rPr lang="en-US" altLang="en-US" b="1" dirty="0"/>
              <a:t>2.  Call to Order, Welcome, Introductions, About the IBC</a:t>
            </a:r>
            <a:br>
              <a:rPr lang="en-US" altLang="en-US" sz="2800" b="1" dirty="0"/>
            </a:br>
            <a:r>
              <a:rPr lang="en-US" sz="2800" dirty="0"/>
              <a:t>Trevor Nightingale (National Research Council)</a:t>
            </a:r>
            <a:br>
              <a:rPr lang="en-US" altLang="en-US" sz="2800" dirty="0"/>
            </a:br>
            <a:endParaRPr lang="en-US" altLang="en-US" sz="1800" dirty="0"/>
          </a:p>
        </p:txBody>
      </p:sp>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3</a:t>
            </a:fld>
            <a:endParaRPr lang="en-US"/>
          </a:p>
        </p:txBody>
      </p:sp>
      <p:sp>
        <p:nvSpPr>
          <p:cNvPr id="19" name="Content Placeholder 1">
            <a:extLst>
              <a:ext uri="{FF2B5EF4-FFF2-40B4-BE49-F238E27FC236}">
                <a16:creationId xmlns:a16="http://schemas.microsoft.com/office/drawing/2014/main" id="{BFA5C62F-C11C-404A-926C-35704A67471C}"/>
              </a:ext>
            </a:extLst>
          </p:cNvPr>
          <p:cNvSpPr txBox="1">
            <a:spLocks noChangeArrowheads="1"/>
          </p:cNvSpPr>
          <p:nvPr/>
        </p:nvSpPr>
        <p:spPr>
          <a:xfrm>
            <a:off x="1833791" y="5307107"/>
            <a:ext cx="8007566" cy="8864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300" dirty="0"/>
              <a:t>The CABA Intelligent Buildings Council works to strengthen the large building automation industry through innovative technology-driven research projects.  The Council was established in 2001 by CABA to specifically review opportunities, take strategic action and monitor initiatives that relate to integrated systems and automation in the large building sector.  The Council's projects promote the next generation of intelligent building technologies and incorporates a holistic approach that optimizes building performance and savings.</a:t>
            </a:r>
          </a:p>
        </p:txBody>
      </p:sp>
      <p:sp>
        <p:nvSpPr>
          <p:cNvPr id="21" name="Rectangle 1">
            <a:extLst>
              <a:ext uri="{FF2B5EF4-FFF2-40B4-BE49-F238E27FC236}">
                <a16:creationId xmlns:a16="http://schemas.microsoft.com/office/drawing/2014/main" id="{86E64B05-7FFF-4F93-8459-D2672A6CF94D}"/>
              </a:ext>
            </a:extLst>
          </p:cNvPr>
          <p:cNvSpPr>
            <a:spLocks noChangeArrowheads="1"/>
          </p:cNvSpPr>
          <p:nvPr/>
        </p:nvSpPr>
        <p:spPr bwMode="auto">
          <a:xfrm>
            <a:off x="7595486" y="6079012"/>
            <a:ext cx="1699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400" b="1" dirty="0">
                <a:solidFill>
                  <a:schemeClr val="tx1"/>
                </a:solidFill>
                <a:ea typeface="SimSun" pitchFamily="2" charset="-122"/>
              </a:rPr>
              <a:t>www.caba.org/ibc</a:t>
            </a:r>
          </a:p>
        </p:txBody>
      </p:sp>
      <p:sp>
        <p:nvSpPr>
          <p:cNvPr id="30" name="Rectangle 5">
            <a:extLst>
              <a:ext uri="{FF2B5EF4-FFF2-40B4-BE49-F238E27FC236}">
                <a16:creationId xmlns:a16="http://schemas.microsoft.com/office/drawing/2014/main" id="{F16E3029-CEC8-4057-96C8-385F23297589}"/>
              </a:ext>
            </a:extLst>
          </p:cNvPr>
          <p:cNvSpPr>
            <a:spLocks noChangeArrowheads="1"/>
          </p:cNvSpPr>
          <p:nvPr/>
        </p:nvSpPr>
        <p:spPr bwMode="auto">
          <a:xfrm>
            <a:off x="380610" y="2946192"/>
            <a:ext cx="1984301"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Trevor Nightingale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Director General</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National </a:t>
            </a:r>
            <a:r>
              <a:rPr lang="en-US" altLang="en-US" sz="1600" dirty="0">
                <a:solidFill>
                  <a:schemeClr val="tx1"/>
                </a:solidFill>
                <a:ea typeface="SimSun" pitchFamily="2" charset="-122"/>
                <a:cs typeface="Arial" pitchFamily="34" charset="0"/>
              </a:rPr>
              <a:t>Research</a:t>
            </a:r>
            <a:r>
              <a:rPr lang="fr-FR" altLang="en-US" sz="1600" dirty="0">
                <a:solidFill>
                  <a:schemeClr val="tx1"/>
                </a:solidFill>
                <a:ea typeface="SimSun" pitchFamily="2" charset="-122"/>
                <a:cs typeface="Arial" pitchFamily="34" charset="0"/>
              </a:rPr>
              <a:t> Council </a:t>
            </a:r>
            <a:endParaRPr lang="en-CA" altLang="en-US" sz="1600" dirty="0">
              <a:solidFill>
                <a:schemeClr val="tx1"/>
              </a:solidFill>
              <a:ea typeface="SimSun" pitchFamily="2" charset="-122"/>
              <a:cs typeface="Arial" pitchFamily="34" charset="0"/>
            </a:endParaRPr>
          </a:p>
        </p:txBody>
      </p:sp>
      <p:sp>
        <p:nvSpPr>
          <p:cNvPr id="31" name="Rectangle 5">
            <a:extLst>
              <a:ext uri="{FF2B5EF4-FFF2-40B4-BE49-F238E27FC236}">
                <a16:creationId xmlns:a16="http://schemas.microsoft.com/office/drawing/2014/main" id="{0FFFDE97-0F33-4DAA-A8FB-638701428683}"/>
              </a:ext>
            </a:extLst>
          </p:cNvPr>
          <p:cNvSpPr>
            <a:spLocks noChangeArrowheads="1"/>
          </p:cNvSpPr>
          <p:nvPr/>
        </p:nvSpPr>
        <p:spPr bwMode="auto">
          <a:xfrm>
            <a:off x="9617532" y="2977899"/>
            <a:ext cx="232035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Bob Allan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Global Business Development Manager, Intelligent Buildings</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The </a:t>
            </a:r>
            <a:r>
              <a:rPr lang="en-US" altLang="en-US" sz="1600" dirty="0" err="1">
                <a:solidFill>
                  <a:schemeClr val="tx1"/>
                </a:solidFill>
                <a:ea typeface="SimSun" pitchFamily="2" charset="-122"/>
                <a:cs typeface="Arial" pitchFamily="34" charset="0"/>
              </a:rPr>
              <a:t>Siemon</a:t>
            </a:r>
            <a:r>
              <a:rPr lang="en-US" altLang="en-US" sz="1600" dirty="0">
                <a:solidFill>
                  <a:schemeClr val="tx1"/>
                </a:solidFill>
                <a:ea typeface="SimSun" pitchFamily="2" charset="-122"/>
                <a:cs typeface="Arial" pitchFamily="34" charset="0"/>
              </a:rPr>
              <a:t> Company</a:t>
            </a:r>
          </a:p>
        </p:txBody>
      </p:sp>
      <p:pic>
        <p:nvPicPr>
          <p:cNvPr id="32" name="Picture 13" descr="Trevor Nightingale">
            <a:extLst>
              <a:ext uri="{FF2B5EF4-FFF2-40B4-BE49-F238E27FC236}">
                <a16:creationId xmlns:a16="http://schemas.microsoft.com/office/drawing/2014/main" id="{56787815-727C-47AF-BFAD-90863CE50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748" y="1145967"/>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 descr="Robert (Bob) Lane">
            <a:extLst>
              <a:ext uri="{FF2B5EF4-FFF2-40B4-BE49-F238E27FC236}">
                <a16:creationId xmlns:a16="http://schemas.microsoft.com/office/drawing/2014/main" id="{22CB4335-C959-482C-8398-30BC363FB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502" y="1154473"/>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Bob Allan">
            <a:extLst>
              <a:ext uri="{FF2B5EF4-FFF2-40B4-BE49-F238E27FC236}">
                <a16:creationId xmlns:a16="http://schemas.microsoft.com/office/drawing/2014/main" id="{940EAE47-5ED3-4190-AE81-60E67EA43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6422" y="1150502"/>
            <a:ext cx="180022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5">
            <a:extLst>
              <a:ext uri="{FF2B5EF4-FFF2-40B4-BE49-F238E27FC236}">
                <a16:creationId xmlns:a16="http://schemas.microsoft.com/office/drawing/2014/main" id="{C86F1097-EA2C-443A-BCFA-1FDC47FB3B35}"/>
              </a:ext>
            </a:extLst>
          </p:cNvPr>
          <p:cNvSpPr>
            <a:spLocks noChangeArrowheads="1"/>
          </p:cNvSpPr>
          <p:nvPr/>
        </p:nvSpPr>
        <p:spPr bwMode="auto">
          <a:xfrm>
            <a:off x="7319815" y="2954698"/>
            <a:ext cx="221707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Robert Lane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President &amp; Managing Partner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Robert H. Lane and Associates Inc.</a:t>
            </a:r>
            <a:endParaRPr lang="en-CA" altLang="en-US" sz="1600" dirty="0">
              <a:solidFill>
                <a:schemeClr val="tx1"/>
              </a:solidFill>
              <a:ea typeface="SimSun" pitchFamily="2" charset="-122"/>
              <a:cs typeface="Arial" pitchFamily="34" charset="0"/>
            </a:endParaRPr>
          </a:p>
        </p:txBody>
      </p:sp>
      <p:pic>
        <p:nvPicPr>
          <p:cNvPr id="38" name="Picture 6" descr="Image result for the siemon company logo">
            <a:extLst>
              <a:ext uri="{FF2B5EF4-FFF2-40B4-BE49-F238E27FC236}">
                <a16:creationId xmlns:a16="http://schemas.microsoft.com/office/drawing/2014/main" id="{02E81091-DF62-411D-AA21-8DB191B5C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6422" y="4487421"/>
            <a:ext cx="2030539" cy="67593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Image result for NRC logo national research council of canada">
            <a:extLst>
              <a:ext uri="{FF2B5EF4-FFF2-40B4-BE49-F238E27FC236}">
                <a16:creationId xmlns:a16="http://schemas.microsoft.com/office/drawing/2014/main" id="{53A67E30-00E1-4F81-A36A-16A56EC8A3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396" y="4269631"/>
            <a:ext cx="1626354" cy="7969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Lane Consulting">
            <a:extLst>
              <a:ext uri="{FF2B5EF4-FFF2-40B4-BE49-F238E27FC236}">
                <a16:creationId xmlns:a16="http://schemas.microsoft.com/office/drawing/2014/main" id="{917B7615-CBAC-4B21-8CAF-E917F2B9D4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0460" y="4510716"/>
            <a:ext cx="1367208" cy="62730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arsha Chandrashekar">
            <a:extLst>
              <a:ext uri="{FF2B5EF4-FFF2-40B4-BE49-F238E27FC236}">
                <a16:creationId xmlns:a16="http://schemas.microsoft.com/office/drawing/2014/main" id="{ACA6A063-31BC-4A91-9C62-478ABE9B4F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2668" y="1130470"/>
            <a:ext cx="1815722" cy="1815722"/>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5">
            <a:extLst>
              <a:ext uri="{FF2B5EF4-FFF2-40B4-BE49-F238E27FC236}">
                <a16:creationId xmlns:a16="http://schemas.microsoft.com/office/drawing/2014/main" id="{BC18B817-EC74-4D59-9375-5B8440D38BE8}"/>
              </a:ext>
            </a:extLst>
          </p:cNvPr>
          <p:cNvSpPr>
            <a:spLocks noChangeArrowheads="1"/>
          </p:cNvSpPr>
          <p:nvPr/>
        </p:nvSpPr>
        <p:spPr bwMode="auto">
          <a:xfrm>
            <a:off x="2658415" y="2954698"/>
            <a:ext cx="2676343"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 </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Harsha Chandrashekar</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Product Approvals &amp; Regulatory Leader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Honeywell International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Inc</a:t>
            </a:r>
          </a:p>
        </p:txBody>
      </p:sp>
      <p:pic>
        <p:nvPicPr>
          <p:cNvPr id="43" name="Picture 42">
            <a:extLst>
              <a:ext uri="{FF2B5EF4-FFF2-40B4-BE49-F238E27FC236}">
                <a16:creationId xmlns:a16="http://schemas.microsoft.com/office/drawing/2014/main" id="{DC581594-6A58-4E61-837A-FED11E50D6CE}"/>
              </a:ext>
            </a:extLst>
          </p:cNvPr>
          <p:cNvPicPr>
            <a:picLocks noChangeAspect="1"/>
          </p:cNvPicPr>
          <p:nvPr/>
        </p:nvPicPr>
        <p:blipFill rotWithShape="1">
          <a:blip r:embed="rId9"/>
          <a:srcRect l="8992" t="36439" r="10686" b="38325"/>
          <a:stretch/>
        </p:blipFill>
        <p:spPr>
          <a:xfrm>
            <a:off x="2672572" y="4450629"/>
            <a:ext cx="1950915" cy="473539"/>
          </a:xfrm>
          <a:prstGeom prst="rect">
            <a:avLst/>
          </a:prstGeom>
        </p:spPr>
      </p:pic>
      <p:sp>
        <p:nvSpPr>
          <p:cNvPr id="44" name="Rectangle 5">
            <a:extLst>
              <a:ext uri="{FF2B5EF4-FFF2-40B4-BE49-F238E27FC236}">
                <a16:creationId xmlns:a16="http://schemas.microsoft.com/office/drawing/2014/main" id="{EF556755-A0B5-4659-9688-1D6EC01E961E}"/>
              </a:ext>
            </a:extLst>
          </p:cNvPr>
          <p:cNvSpPr>
            <a:spLocks noChangeArrowheads="1"/>
          </p:cNvSpPr>
          <p:nvPr/>
        </p:nvSpPr>
        <p:spPr bwMode="auto">
          <a:xfrm>
            <a:off x="5000383" y="2977899"/>
            <a:ext cx="232035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Terrence DeFranco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President and Chief Financial Officer</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Iota Communications, Inc.</a:t>
            </a:r>
          </a:p>
        </p:txBody>
      </p:sp>
      <p:pic>
        <p:nvPicPr>
          <p:cNvPr id="45" name="Picture 6" descr="Résultats de recherche d'images pour « terrance defranco »">
            <a:extLst>
              <a:ext uri="{FF2B5EF4-FFF2-40B4-BE49-F238E27FC236}">
                <a16:creationId xmlns:a16="http://schemas.microsoft.com/office/drawing/2014/main" id="{4900E9D2-71DC-4A66-BA8D-64CD70FDE3B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781" r="7885"/>
          <a:stretch/>
        </p:blipFill>
        <p:spPr bwMode="auto">
          <a:xfrm>
            <a:off x="5089085" y="1163611"/>
            <a:ext cx="1815722" cy="180022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Résultats de recherche d'images pour « terrance defranco iota communications »">
            <a:extLst>
              <a:ext uri="{FF2B5EF4-FFF2-40B4-BE49-F238E27FC236}">
                <a16:creationId xmlns:a16="http://schemas.microsoft.com/office/drawing/2014/main" id="{DB9BF49B-0A12-4456-8030-E5A12924D9F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151" t="4726" r="3439" b="33941"/>
          <a:stretch/>
        </p:blipFill>
        <p:spPr bwMode="auto">
          <a:xfrm>
            <a:off x="5061578" y="4474779"/>
            <a:ext cx="1815723" cy="583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C75A-80A0-42DA-839C-1D3B808CDF4B}"/>
              </a:ext>
            </a:extLst>
          </p:cNvPr>
          <p:cNvSpPr>
            <a:spLocks noGrp="1"/>
          </p:cNvSpPr>
          <p:nvPr>
            <p:ph type="title"/>
          </p:nvPr>
        </p:nvSpPr>
        <p:spPr/>
        <p:txBody>
          <a:bodyPr/>
          <a:lstStyle/>
          <a:p>
            <a:r>
              <a:rPr lang="en-US" dirty="0"/>
              <a:t>CSIA 2016 Assessment Report</a:t>
            </a:r>
          </a:p>
        </p:txBody>
      </p:sp>
      <p:pic>
        <p:nvPicPr>
          <p:cNvPr id="4" name="Picture 3">
            <a:extLst>
              <a:ext uri="{FF2B5EF4-FFF2-40B4-BE49-F238E27FC236}">
                <a16:creationId xmlns:a16="http://schemas.microsoft.com/office/drawing/2014/main" id="{51B82D8A-6F08-481B-8B5F-40FF4C0094FA}"/>
              </a:ext>
            </a:extLst>
          </p:cNvPr>
          <p:cNvPicPr>
            <a:picLocks noChangeAspect="1"/>
          </p:cNvPicPr>
          <p:nvPr/>
        </p:nvPicPr>
        <p:blipFill>
          <a:blip r:embed="rId2"/>
          <a:stretch>
            <a:fillRect/>
          </a:stretch>
        </p:blipFill>
        <p:spPr>
          <a:xfrm>
            <a:off x="1911824" y="1113828"/>
            <a:ext cx="8118295" cy="5222849"/>
          </a:xfrm>
          <a:prstGeom prst="rect">
            <a:avLst/>
          </a:prstGeom>
        </p:spPr>
      </p:pic>
    </p:spTree>
    <p:extLst>
      <p:ext uri="{BB962C8B-B14F-4D97-AF65-F5344CB8AC3E}">
        <p14:creationId xmlns:p14="http://schemas.microsoft.com/office/powerpoint/2010/main" val="3912933578"/>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DDB3-88EB-4A3F-9399-59FF25D6085E}"/>
              </a:ext>
            </a:extLst>
          </p:cNvPr>
          <p:cNvSpPr>
            <a:spLocks noGrp="1"/>
          </p:cNvSpPr>
          <p:nvPr>
            <p:ph type="title"/>
          </p:nvPr>
        </p:nvSpPr>
        <p:spPr/>
        <p:txBody>
          <a:bodyPr/>
          <a:lstStyle/>
          <a:p>
            <a:r>
              <a:rPr lang="en-US" dirty="0"/>
              <a:t>ISO 27000</a:t>
            </a:r>
          </a:p>
        </p:txBody>
      </p:sp>
      <p:pic>
        <p:nvPicPr>
          <p:cNvPr id="1026" name="Picture 2" descr="ISO/IEC 27000-series.">
            <a:extLst>
              <a:ext uri="{FF2B5EF4-FFF2-40B4-BE49-F238E27FC236}">
                <a16:creationId xmlns:a16="http://schemas.microsoft.com/office/drawing/2014/main" id="{DAF19D8B-94C1-4E82-A80F-1A9153C34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241" y="1787524"/>
            <a:ext cx="9583517" cy="308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788431"/>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A61A-D2A6-4CDA-8B60-F3F55A6C1B28}"/>
              </a:ext>
            </a:extLst>
          </p:cNvPr>
          <p:cNvSpPr>
            <a:spLocks noGrp="1"/>
          </p:cNvSpPr>
          <p:nvPr>
            <p:ph type="title"/>
          </p:nvPr>
        </p:nvSpPr>
        <p:spPr/>
        <p:txBody>
          <a:bodyPr/>
          <a:lstStyle/>
          <a:p>
            <a:r>
              <a:rPr lang="en-US" dirty="0"/>
              <a:t>NERC CIP</a:t>
            </a:r>
          </a:p>
        </p:txBody>
      </p:sp>
      <p:sp>
        <p:nvSpPr>
          <p:cNvPr id="3" name="Content Placeholder 2">
            <a:extLst>
              <a:ext uri="{FF2B5EF4-FFF2-40B4-BE49-F238E27FC236}">
                <a16:creationId xmlns:a16="http://schemas.microsoft.com/office/drawing/2014/main" id="{12448D1A-233D-4512-92B1-0BF887D55219}"/>
              </a:ext>
            </a:extLst>
          </p:cNvPr>
          <p:cNvSpPr>
            <a:spLocks noGrp="1"/>
          </p:cNvSpPr>
          <p:nvPr>
            <p:ph idx="1"/>
          </p:nvPr>
        </p:nvSpPr>
        <p:spPr>
          <a:xfrm>
            <a:off x="435428" y="1506764"/>
            <a:ext cx="11756572" cy="4351338"/>
          </a:xfrm>
        </p:spPr>
        <p:txBody>
          <a:bodyPr>
            <a:normAutofit/>
          </a:bodyPr>
          <a:lstStyle/>
          <a:p>
            <a:r>
              <a:rPr lang="en-US" sz="1600" dirty="0"/>
              <a:t>NERC is committed to protecting the bulk power system against cybersecurity compromises that could lead to </a:t>
            </a:r>
            <a:r>
              <a:rPr lang="en-US" sz="1600" dirty="0" err="1"/>
              <a:t>misoperation</a:t>
            </a:r>
            <a:r>
              <a:rPr lang="en-US" sz="1600" dirty="0"/>
              <a:t> or instability. On November 22, 2013, FERC approved Version 5 of the critical infrastructure protection cybersecurity standards (CIP Version 5), which represent significant progress in mitigating cyber risks to the bulk power system.  </a:t>
            </a:r>
          </a:p>
        </p:txBody>
      </p:sp>
      <p:pic>
        <p:nvPicPr>
          <p:cNvPr id="5" name="Picture 4">
            <a:extLst>
              <a:ext uri="{FF2B5EF4-FFF2-40B4-BE49-F238E27FC236}">
                <a16:creationId xmlns:a16="http://schemas.microsoft.com/office/drawing/2014/main" id="{93D7380C-40C2-42F8-AB48-B3AD47C75235}"/>
              </a:ext>
            </a:extLst>
          </p:cNvPr>
          <p:cNvPicPr>
            <a:picLocks noChangeAspect="1"/>
          </p:cNvPicPr>
          <p:nvPr/>
        </p:nvPicPr>
        <p:blipFill rotWithShape="1">
          <a:blip r:embed="rId2"/>
          <a:srcRect t="23521" b="15204"/>
          <a:stretch/>
        </p:blipFill>
        <p:spPr>
          <a:xfrm>
            <a:off x="1926771" y="2377283"/>
            <a:ext cx="7839075" cy="3606346"/>
          </a:xfrm>
          <a:prstGeom prst="rect">
            <a:avLst/>
          </a:prstGeom>
        </p:spPr>
      </p:pic>
    </p:spTree>
    <p:extLst>
      <p:ext uri="{BB962C8B-B14F-4D97-AF65-F5344CB8AC3E}">
        <p14:creationId xmlns:p14="http://schemas.microsoft.com/office/powerpoint/2010/main" val="3639391607"/>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E4388-C66E-4980-AD10-FC1093C5D20F}"/>
              </a:ext>
            </a:extLst>
          </p:cNvPr>
          <p:cNvSpPr>
            <a:spLocks noGrp="1"/>
          </p:cNvSpPr>
          <p:nvPr>
            <p:ph type="title"/>
          </p:nvPr>
        </p:nvSpPr>
        <p:spPr/>
        <p:txBody>
          <a:bodyPr/>
          <a:lstStyle/>
          <a:p>
            <a:r>
              <a:rPr lang="en-US" dirty="0"/>
              <a:t>UL 2900 Series of Standards</a:t>
            </a:r>
          </a:p>
        </p:txBody>
      </p:sp>
      <p:pic>
        <p:nvPicPr>
          <p:cNvPr id="5" name="Picture 4">
            <a:extLst>
              <a:ext uri="{FF2B5EF4-FFF2-40B4-BE49-F238E27FC236}">
                <a16:creationId xmlns:a16="http://schemas.microsoft.com/office/drawing/2014/main" id="{FF89B29D-E389-4A43-82FB-6065181E4E0D}"/>
              </a:ext>
            </a:extLst>
          </p:cNvPr>
          <p:cNvPicPr>
            <a:picLocks noChangeAspect="1"/>
          </p:cNvPicPr>
          <p:nvPr/>
        </p:nvPicPr>
        <p:blipFill>
          <a:blip r:embed="rId2"/>
          <a:stretch>
            <a:fillRect/>
          </a:stretch>
        </p:blipFill>
        <p:spPr>
          <a:xfrm>
            <a:off x="2656115" y="1538288"/>
            <a:ext cx="6669055" cy="4495410"/>
          </a:xfrm>
          <a:prstGeom prst="rect">
            <a:avLst/>
          </a:prstGeom>
        </p:spPr>
      </p:pic>
    </p:spTree>
    <p:extLst>
      <p:ext uri="{BB962C8B-B14F-4D97-AF65-F5344CB8AC3E}">
        <p14:creationId xmlns:p14="http://schemas.microsoft.com/office/powerpoint/2010/main" val="321351159"/>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B14A2-7096-4F6D-9178-545160C19AD2}"/>
              </a:ext>
            </a:extLst>
          </p:cNvPr>
          <p:cNvSpPr>
            <a:spLocks noGrp="1"/>
          </p:cNvSpPr>
          <p:nvPr>
            <p:ph type="title"/>
          </p:nvPr>
        </p:nvSpPr>
        <p:spPr/>
        <p:txBody>
          <a:bodyPr/>
          <a:lstStyle/>
          <a:p>
            <a:r>
              <a:rPr lang="en-US" dirty="0"/>
              <a:t>Developing Cybersecurity Policy &amp; Expertise in Your Organization</a:t>
            </a:r>
          </a:p>
        </p:txBody>
      </p:sp>
      <p:sp>
        <p:nvSpPr>
          <p:cNvPr id="3" name="Text Placeholder 2">
            <a:extLst>
              <a:ext uri="{FF2B5EF4-FFF2-40B4-BE49-F238E27FC236}">
                <a16:creationId xmlns:a16="http://schemas.microsoft.com/office/drawing/2014/main" id="{C2DFDFD9-A3D1-48B3-A792-6E19339EC507}"/>
              </a:ext>
            </a:extLst>
          </p:cNvPr>
          <p:cNvSpPr>
            <a:spLocks noGrp="1"/>
          </p:cNvSpPr>
          <p:nvPr>
            <p:ph idx="1"/>
          </p:nvPr>
        </p:nvSpPr>
        <p:spPr>
          <a:xfrm>
            <a:off x="838200" y="1066799"/>
            <a:ext cx="10515600" cy="5022916"/>
          </a:xfrm>
        </p:spPr>
        <p:txBody>
          <a:bodyPr>
            <a:normAutofit fontScale="92500" lnSpcReduction="10000"/>
          </a:bodyPr>
          <a:lstStyle/>
          <a:p>
            <a:r>
              <a:rPr lang="en-US" dirty="0"/>
              <a:t>Cybersecurity does not equal buying and installing products. </a:t>
            </a:r>
          </a:p>
          <a:p>
            <a:r>
              <a:rPr lang="en-US" dirty="0"/>
              <a:t>Having a good cybersecurity strategy does not have to involve huge investments in technology and training.  A sound strategy and standard policies can provide significant benefits. </a:t>
            </a:r>
          </a:p>
          <a:p>
            <a:r>
              <a:rPr lang="en-US" dirty="0"/>
              <a:t>You Need A Good Response Plan: Ransomware provides a good example of the benefit of having sound cybersecurity policy and the need for a good response plan.  Many owner-operators and city governments are completely caught off guard when they face a ransomware attack. </a:t>
            </a:r>
          </a:p>
          <a:p>
            <a:r>
              <a:rPr lang="en-US" dirty="0"/>
              <a:t>Industrial cybersecurity solutions have become increasingly sophisticated and can require a high level of cybersecurity expertise to configure and maintain.  This will increase the importance of additional vendor support and training programs for the end user. </a:t>
            </a:r>
          </a:p>
          <a:p>
            <a:r>
              <a:rPr lang="en-US" dirty="0"/>
              <a:t>Look to SANS as an excellent source of training and certification for ICS and OT level specific cybersecurity certifications, CISSP, GCIA</a:t>
            </a:r>
          </a:p>
          <a:p>
            <a:r>
              <a:rPr lang="en-US" dirty="0"/>
              <a:t>ISA, DHS also offer training and resources</a:t>
            </a:r>
          </a:p>
        </p:txBody>
      </p:sp>
    </p:spTree>
    <p:extLst>
      <p:ext uri="{BB962C8B-B14F-4D97-AF65-F5344CB8AC3E}">
        <p14:creationId xmlns:p14="http://schemas.microsoft.com/office/powerpoint/2010/main" val="3199026186"/>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a:extLst>
              <a:ext uri="{FF2B5EF4-FFF2-40B4-BE49-F238E27FC236}">
                <a16:creationId xmlns:a16="http://schemas.microsoft.com/office/drawing/2014/main" id="{C8F3AC23-CEB4-43BD-AD1A-967E7A3683F1}"/>
              </a:ext>
            </a:extLst>
          </p:cNvPr>
          <p:cNvSpPr>
            <a:spLocks noGrp="1"/>
          </p:cNvSpPr>
          <p:nvPr>
            <p:ph type="title"/>
          </p:nvPr>
        </p:nvSpPr>
        <p:spPr>
          <a:xfrm>
            <a:off x="838200" y="0"/>
            <a:ext cx="10804524" cy="883921"/>
          </a:xfrm>
        </p:spPr>
        <p:txBody>
          <a:bodyPr>
            <a:noAutofit/>
          </a:bodyPr>
          <a:lstStyle/>
          <a:p>
            <a:pPr eaLnBrk="1" hangingPunct="1"/>
            <a:r>
              <a:rPr lang="en-US" altLang="en-US" sz="2400" dirty="0"/>
              <a:t>Most Smart City Owner/Operators Don’t Have Formal, Written </a:t>
            </a:r>
            <a:br>
              <a:rPr lang="en-US" altLang="en-US" sz="2400" dirty="0"/>
            </a:br>
            <a:r>
              <a:rPr lang="en-US" altLang="en-US" sz="2400" dirty="0"/>
              <a:t>Cybersecurity Policies or Standards in Place </a:t>
            </a:r>
          </a:p>
        </p:txBody>
      </p:sp>
      <p:sp>
        <p:nvSpPr>
          <p:cNvPr id="13315" name="Rectangle 5">
            <a:extLst>
              <a:ext uri="{FF2B5EF4-FFF2-40B4-BE49-F238E27FC236}">
                <a16:creationId xmlns:a16="http://schemas.microsoft.com/office/drawing/2014/main" id="{C4CAA303-8309-4E21-8FCE-739A08D8F09C}"/>
              </a:ext>
            </a:extLst>
          </p:cNvPr>
          <p:cNvSpPr>
            <a:spLocks noChangeArrowheads="1"/>
          </p:cNvSpPr>
          <p:nvPr/>
        </p:nvSpPr>
        <p:spPr bwMode="auto">
          <a:xfrm>
            <a:off x="2209800" y="1066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3316" name="Picture 1">
            <a:extLst>
              <a:ext uri="{FF2B5EF4-FFF2-40B4-BE49-F238E27FC236}">
                <a16:creationId xmlns:a16="http://schemas.microsoft.com/office/drawing/2014/main" id="{25FBD848-EC93-4B78-81B4-B90F066BF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274"/>
          <a:stretch>
            <a:fillRect/>
          </a:stretch>
        </p:blipFill>
        <p:spPr bwMode="auto">
          <a:xfrm>
            <a:off x="693736" y="1706879"/>
            <a:ext cx="108045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6">
            <a:extLst>
              <a:ext uri="{FF2B5EF4-FFF2-40B4-BE49-F238E27FC236}">
                <a16:creationId xmlns:a16="http://schemas.microsoft.com/office/drawing/2014/main" id="{5D212579-7B46-4705-8587-7C652B95AA95}"/>
              </a:ext>
            </a:extLst>
          </p:cNvPr>
          <p:cNvSpPr>
            <a:spLocks noChangeArrowheads="1"/>
          </p:cNvSpPr>
          <p:nvPr/>
        </p:nvSpPr>
        <p:spPr bwMode="auto">
          <a:xfrm>
            <a:off x="3116262" y="5685148"/>
            <a:ext cx="595947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altLang="en-US" sz="1200" b="1" i="0" u="none" strike="noStrike" kern="1200" cap="none" spc="0" normalizeH="0" baseline="0" noProof="0" dirty="0">
                <a:ln>
                  <a:noFill/>
                </a:ln>
                <a:solidFill>
                  <a:srgbClr val="2053A3"/>
                </a:solidFill>
                <a:effectLst/>
                <a:uLnTx/>
                <a:uFillTx/>
                <a:latin typeface="Verdana" panose="020B0604030504040204" pitchFamily="34" charset="0"/>
                <a:ea typeface="+mn-ea"/>
                <a:cs typeface="Times New Roman" panose="02020603050405020304" pitchFamily="18" charset="0"/>
              </a:rPr>
            </a:br>
            <a:r>
              <a:rPr kumimoji="0" lang="en-US" altLang="en-US" sz="1200" b="1" i="0" u="none" strike="noStrike" kern="1200" cap="none" spc="0" normalizeH="0" baseline="0" noProof="0" dirty="0">
                <a:ln>
                  <a:noFill/>
                </a:ln>
                <a:solidFill>
                  <a:srgbClr val="2053A3"/>
                </a:solidFill>
                <a:effectLst/>
                <a:uLnTx/>
                <a:uFillTx/>
                <a:latin typeface="Verdana" panose="020B0604030504040204" pitchFamily="34" charset="0"/>
                <a:ea typeface="+mn-ea"/>
                <a:cs typeface="Times New Roman" panose="02020603050405020304" pitchFamily="18" charset="0"/>
              </a:rPr>
              <a:t>(Source: ICMA/UMBC 2016 Survey </a:t>
            </a:r>
            <a:r>
              <a:rPr kumimoji="0" lang="en-US" altLang="en-US" sz="1200" b="1" i="0" u="none" strike="noStrike" kern="1200" cap="none" spc="0" normalizeH="0" baseline="0" noProof="0" dirty="0">
                <a:ln>
                  <a:noFill/>
                </a:ln>
                <a:solidFill>
                  <a:srgbClr val="2053A3"/>
                </a:solidFill>
                <a:effectLst/>
                <a:uLnTx/>
                <a:uFillTx/>
                <a:latin typeface="Verdana" panose="020B0604030504040204" pitchFamily="34" charset="0"/>
                <a:ea typeface="+mn-ea"/>
                <a:cs typeface="Times New Roman" panose="02020603050405020304" pitchFamily="18" charset="0"/>
                <a:hlinkClick r:id="rId3"/>
              </a:rPr>
              <a:t>https://ebiquity.umbc.edu/_file_directory_/papers/881.pdf</a:t>
            </a:r>
            <a:r>
              <a:rPr kumimoji="0" lang="en-US" altLang="en-US" sz="1200" b="1" i="0" u="none" strike="noStrike" kern="1200" cap="none" spc="0" normalizeH="0" baseline="0" noProof="0" dirty="0">
                <a:ln>
                  <a:noFill/>
                </a:ln>
                <a:solidFill>
                  <a:srgbClr val="2053A3"/>
                </a:solidFill>
                <a:effectLst/>
                <a:uLnTx/>
                <a:uFillTx/>
                <a:latin typeface="Verdana" panose="020B0604030504040204" pitchFamily="34" charset="0"/>
                <a:ea typeface="+mn-ea"/>
                <a:cs typeface="Times New Roman" panose="02020603050405020304" pitchFamily="18" charset="0"/>
              </a:rPr>
              <a:t>)</a:t>
            </a:r>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p:txBody>
          <a:bodyPr/>
          <a:lstStyle/>
          <a:p>
            <a:r>
              <a:rPr lang="en-US" dirty="0"/>
              <a:t>How ARC Defines the ICS/OT Cybersecurity Landscape: Building Automation</a:t>
            </a:r>
          </a:p>
        </p:txBody>
      </p:sp>
      <p:pic>
        <p:nvPicPr>
          <p:cNvPr id="8" name="Picture 7">
            <a:extLst>
              <a:ext uri="{FF2B5EF4-FFF2-40B4-BE49-F238E27FC236}">
                <a16:creationId xmlns:a16="http://schemas.microsoft.com/office/drawing/2014/main" id="{FC24EDDE-4184-4ABE-8248-C244FCE780B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806045" y="1295400"/>
            <a:ext cx="6579909" cy="4718901"/>
          </a:xfrm>
          <a:prstGeom prst="rect">
            <a:avLst/>
          </a:prstGeom>
        </p:spPr>
      </p:pic>
    </p:spTree>
    <p:extLst>
      <p:ext uri="{BB962C8B-B14F-4D97-AF65-F5344CB8AC3E}">
        <p14:creationId xmlns:p14="http://schemas.microsoft.com/office/powerpoint/2010/main" val="346197932"/>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73F33-2204-4568-A4E2-B3B104551C90}"/>
              </a:ext>
            </a:extLst>
          </p:cNvPr>
          <p:cNvSpPr>
            <a:spLocks noGrp="1"/>
          </p:cNvSpPr>
          <p:nvPr>
            <p:ph type="title"/>
          </p:nvPr>
        </p:nvSpPr>
        <p:spPr/>
        <p:txBody>
          <a:bodyPr/>
          <a:lstStyle/>
          <a:p>
            <a:r>
              <a:rPr lang="en-US" dirty="0"/>
              <a:t>Scope of OT Level Systems in Smart Cities and Buildings is Broad</a:t>
            </a:r>
          </a:p>
        </p:txBody>
      </p:sp>
      <p:pic>
        <p:nvPicPr>
          <p:cNvPr id="6" name="Picture 5" descr="A screenshot of a cell phone&#10;&#10;Description automatically generated">
            <a:extLst>
              <a:ext uri="{FF2B5EF4-FFF2-40B4-BE49-F238E27FC236}">
                <a16:creationId xmlns:a16="http://schemas.microsoft.com/office/drawing/2014/main" id="{22E78C92-7899-45BE-B91E-4F28D98A642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525783" y="1277271"/>
            <a:ext cx="7140433" cy="4774737"/>
          </a:xfrm>
          <a:prstGeom prst="rect">
            <a:avLst/>
          </a:prstGeom>
        </p:spPr>
      </p:pic>
    </p:spTree>
    <p:extLst>
      <p:ext uri="{BB962C8B-B14F-4D97-AF65-F5344CB8AC3E}">
        <p14:creationId xmlns:p14="http://schemas.microsoft.com/office/powerpoint/2010/main" val="2881057162"/>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FAD47-61A1-4EED-994B-7D89F9144290}"/>
              </a:ext>
            </a:extLst>
          </p:cNvPr>
          <p:cNvSpPr>
            <a:spLocks noGrp="1"/>
          </p:cNvSpPr>
          <p:nvPr>
            <p:ph type="title"/>
          </p:nvPr>
        </p:nvSpPr>
        <p:spPr/>
        <p:txBody>
          <a:bodyPr/>
          <a:lstStyle/>
          <a:p>
            <a:r>
              <a:rPr lang="en-US" dirty="0"/>
              <a:t>OT Level Cybersecurity Suppliers</a:t>
            </a:r>
          </a:p>
        </p:txBody>
      </p:sp>
      <p:pic>
        <p:nvPicPr>
          <p:cNvPr id="6" name="Picture 5">
            <a:extLst>
              <a:ext uri="{FF2B5EF4-FFF2-40B4-BE49-F238E27FC236}">
                <a16:creationId xmlns:a16="http://schemas.microsoft.com/office/drawing/2014/main" id="{B70363AD-5D27-419A-B8CC-894913E90BC8}"/>
              </a:ext>
            </a:extLst>
          </p:cNvPr>
          <p:cNvPicPr>
            <a:picLocks noChangeAspect="1"/>
          </p:cNvPicPr>
          <p:nvPr/>
        </p:nvPicPr>
        <p:blipFill>
          <a:blip r:embed="rId2"/>
          <a:stretch>
            <a:fillRect/>
          </a:stretch>
        </p:blipFill>
        <p:spPr>
          <a:xfrm>
            <a:off x="3132845" y="1286462"/>
            <a:ext cx="5676036" cy="5260006"/>
          </a:xfrm>
          <a:prstGeom prst="rect">
            <a:avLst/>
          </a:prstGeom>
        </p:spPr>
      </p:pic>
      <p:sp>
        <p:nvSpPr>
          <p:cNvPr id="3" name="Rectangle 2">
            <a:extLst>
              <a:ext uri="{FF2B5EF4-FFF2-40B4-BE49-F238E27FC236}">
                <a16:creationId xmlns:a16="http://schemas.microsoft.com/office/drawing/2014/main" id="{C1194F64-2376-421F-B918-7136869089A4}"/>
              </a:ext>
            </a:extLst>
          </p:cNvPr>
          <p:cNvSpPr/>
          <p:nvPr/>
        </p:nvSpPr>
        <p:spPr>
          <a:xfrm>
            <a:off x="8657499" y="1435972"/>
            <a:ext cx="3455943" cy="203132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Next-generation firewalls (NGFW), industrial DPI firewalls, and products that provide secure unidirectional communications (unidirectional gateways and data diodes, which ensure secure one-way communication). </a:t>
            </a:r>
          </a:p>
        </p:txBody>
      </p:sp>
      <p:sp>
        <p:nvSpPr>
          <p:cNvPr id="5" name="Rectangle 4">
            <a:extLst>
              <a:ext uri="{FF2B5EF4-FFF2-40B4-BE49-F238E27FC236}">
                <a16:creationId xmlns:a16="http://schemas.microsoft.com/office/drawing/2014/main" id="{96C19FE5-652E-497B-98DE-62FCE372C8DD}"/>
              </a:ext>
            </a:extLst>
          </p:cNvPr>
          <p:cNvSpPr/>
          <p:nvPr/>
        </p:nvSpPr>
        <p:spPr>
          <a:xfrm>
            <a:off x="243055" y="3916465"/>
            <a:ext cx="3291447" cy="230832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Products that actively block compromises to cyber assets within control systems.  Technologies in this category include anti-malware software, application whitelisting, access control, and industrial deep packet inspection (DPI) firewalls. </a:t>
            </a:r>
          </a:p>
        </p:txBody>
      </p:sp>
      <p:sp>
        <p:nvSpPr>
          <p:cNvPr id="7" name="Rectangle 6">
            <a:extLst>
              <a:ext uri="{FF2B5EF4-FFF2-40B4-BE49-F238E27FC236}">
                <a16:creationId xmlns:a16="http://schemas.microsoft.com/office/drawing/2014/main" id="{05193C8C-F281-4729-BB8A-6AF5FE14C026}"/>
              </a:ext>
            </a:extLst>
          </p:cNvPr>
          <p:cNvSpPr/>
          <p:nvPr/>
        </p:nvSpPr>
        <p:spPr>
          <a:xfrm>
            <a:off x="299067" y="1158973"/>
            <a:ext cx="3235435" cy="230832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Range of products for monitoring OT networks and endpoint assets. These products enhance system security through detection of latent compromises and attacks that have evaded network security and endpoint defenses</a:t>
            </a:r>
          </a:p>
        </p:txBody>
      </p:sp>
      <p:sp>
        <p:nvSpPr>
          <p:cNvPr id="8" name="Rectangle 7">
            <a:extLst>
              <a:ext uri="{FF2B5EF4-FFF2-40B4-BE49-F238E27FC236}">
                <a16:creationId xmlns:a16="http://schemas.microsoft.com/office/drawing/2014/main" id="{BF9F48EA-E552-4D86-8B6E-54F4C45D779C}"/>
              </a:ext>
            </a:extLst>
          </p:cNvPr>
          <p:cNvSpPr/>
          <p:nvPr/>
        </p:nvSpPr>
        <p:spPr>
          <a:xfrm>
            <a:off x="8714058" y="3909670"/>
            <a:ext cx="3399385" cy="230832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Security information about cyber assets, vulnerability alerts, patches, and firmware/software/hardware updates; launchpad and integration platform for a variety of security maintenance support modules </a:t>
            </a:r>
          </a:p>
        </p:txBody>
      </p:sp>
    </p:spTree>
    <p:extLst>
      <p:ext uri="{BB962C8B-B14F-4D97-AF65-F5344CB8AC3E}">
        <p14:creationId xmlns:p14="http://schemas.microsoft.com/office/powerpoint/2010/main" val="2454509352"/>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478E0-E922-43E2-BD79-487B9602C27B}"/>
              </a:ext>
            </a:extLst>
          </p:cNvPr>
          <p:cNvSpPr>
            <a:spLocks noGrp="1"/>
          </p:cNvSpPr>
          <p:nvPr>
            <p:ph type="title"/>
          </p:nvPr>
        </p:nvSpPr>
        <p:spPr/>
        <p:txBody>
          <a:bodyPr vert="horz" lIns="91440" tIns="45720" rIns="91440" bIns="45720" rtlCol="0" anchor="ctr">
            <a:normAutofit/>
          </a:bodyPr>
          <a:lstStyle/>
          <a:p>
            <a:pPr algn="ctr"/>
            <a:r>
              <a:rPr lang="en-US" dirty="0"/>
              <a:t>Cybersecurity Supplier Classification in Building Automation</a:t>
            </a:r>
          </a:p>
        </p:txBody>
      </p:sp>
      <p:pic>
        <p:nvPicPr>
          <p:cNvPr id="5" name="Picture 4">
            <a:extLst>
              <a:ext uri="{FF2B5EF4-FFF2-40B4-BE49-F238E27FC236}">
                <a16:creationId xmlns:a16="http://schemas.microsoft.com/office/drawing/2014/main" id="{507956B6-18A9-4806-AAF0-D1C7AC465C87}"/>
              </a:ext>
            </a:extLst>
          </p:cNvPr>
          <p:cNvPicPr/>
          <p:nvPr/>
        </p:nvPicPr>
        <p:blipFill rotWithShape="1">
          <a:blip r:embed="rId2" cstate="print">
            <a:extLst>
              <a:ext uri="{28A0092B-C50C-407E-A947-70E740481C1C}">
                <a14:useLocalDpi xmlns:a14="http://schemas.microsoft.com/office/drawing/2010/main" val="0"/>
              </a:ext>
            </a:extLst>
          </a:blip>
          <a:srcRect l="3442" r="11360"/>
          <a:stretch/>
        </p:blipFill>
        <p:spPr bwMode="auto">
          <a:xfrm>
            <a:off x="2939387" y="1087696"/>
            <a:ext cx="6313226" cy="5064878"/>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081751737"/>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1865"/>
            <a:ext cx="6873240" cy="447675"/>
          </a:xfrm>
        </p:spPr>
        <p:txBody>
          <a:bodyPr/>
          <a:lstStyle/>
          <a:p>
            <a:r>
              <a:rPr lang="en-US" b="1" dirty="0"/>
              <a:t>3.  Administrative </a:t>
            </a:r>
            <a:br>
              <a:rPr lang="en-US" dirty="0"/>
            </a:br>
            <a:r>
              <a:rPr lang="en-US" sz="2800" dirty="0"/>
              <a:t>Trevor Nightingale (National Research Council)</a:t>
            </a:r>
            <a:endParaRPr lang="en-US" dirty="0"/>
          </a:p>
        </p:txBody>
      </p:sp>
      <p:sp>
        <p:nvSpPr>
          <p:cNvPr id="6" name="Text Placeholder 5">
            <a:extLst>
              <a:ext uri="{FF2B5EF4-FFF2-40B4-BE49-F238E27FC236}">
                <a16:creationId xmlns:a16="http://schemas.microsoft.com/office/drawing/2014/main" id="{A0EE4CC9-0880-42C6-9DE7-6F418E1E107B}"/>
              </a:ext>
            </a:extLst>
          </p:cNvPr>
          <p:cNvSpPr>
            <a:spLocks noGrp="1"/>
          </p:cNvSpPr>
          <p:nvPr>
            <p:ph type="body" sz="quarter" idx="12"/>
          </p:nvPr>
        </p:nvSpPr>
        <p:spPr>
          <a:xfrm>
            <a:off x="839788" y="1233488"/>
            <a:ext cx="10512425" cy="512762"/>
          </a:xfrm>
        </p:spPr>
        <p:txBody>
          <a:bodyPr>
            <a:normAutofit/>
          </a:bodyPr>
          <a:lstStyle/>
          <a:p>
            <a:pPr marL="0" indent="0">
              <a:buNone/>
            </a:pPr>
            <a:r>
              <a:rPr lang="en-US" dirty="0"/>
              <a:t>3.1  	Motion to approve past IBC Minutes (Nov 25): </a:t>
            </a:r>
            <a:r>
              <a:rPr lang="en-US" u="sng" dirty="0">
                <a:hlinkClick r:id="rId2"/>
              </a:rPr>
              <a:t>www.caba.org/ibc </a:t>
            </a:r>
            <a:endParaRPr lang="en-US" dirty="0"/>
          </a:p>
          <a:p>
            <a:endParaRPr lang="en-CA"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4</a:t>
            </a:fld>
            <a:endParaRPr lang="en-US"/>
          </a:p>
        </p:txBody>
      </p:sp>
      <p:pic>
        <p:nvPicPr>
          <p:cNvPr id="1028" name="Picture 4" descr="http://newdesignfile.com/postpic/2013/11/icon-meeting-agenda-and-minutes_332524.jpg">
            <a:extLst>
              <a:ext uri="{FF2B5EF4-FFF2-40B4-BE49-F238E27FC236}">
                <a16:creationId xmlns:a16="http://schemas.microsoft.com/office/drawing/2014/main" id="{C9638D87-0BCB-4B3F-9416-CFF45EB99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277" y="1959786"/>
            <a:ext cx="5267488" cy="425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98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DA14A-29C6-4CB0-9563-D7E6514421C5}"/>
              </a:ext>
            </a:extLst>
          </p:cNvPr>
          <p:cNvSpPr>
            <a:spLocks noGrp="1"/>
          </p:cNvSpPr>
          <p:nvPr>
            <p:ph type="title"/>
          </p:nvPr>
        </p:nvSpPr>
        <p:spPr/>
        <p:txBody>
          <a:bodyPr/>
          <a:lstStyle/>
          <a:p>
            <a:r>
              <a:rPr lang="en-US" dirty="0"/>
              <a:t>What to Look for, What to Question</a:t>
            </a:r>
          </a:p>
        </p:txBody>
      </p:sp>
      <p:sp>
        <p:nvSpPr>
          <p:cNvPr id="3" name="Content Placeholder 2">
            <a:extLst>
              <a:ext uri="{FF2B5EF4-FFF2-40B4-BE49-F238E27FC236}">
                <a16:creationId xmlns:a16="http://schemas.microsoft.com/office/drawing/2014/main" id="{A71B865E-B8C4-4D18-99D7-483AC661F310}"/>
              </a:ext>
            </a:extLst>
          </p:cNvPr>
          <p:cNvSpPr>
            <a:spLocks noGrp="1"/>
          </p:cNvSpPr>
          <p:nvPr>
            <p:ph idx="1"/>
          </p:nvPr>
        </p:nvSpPr>
        <p:spPr>
          <a:xfrm>
            <a:off x="838200" y="1587500"/>
            <a:ext cx="10515600" cy="4351338"/>
          </a:xfrm>
        </p:spPr>
        <p:txBody>
          <a:bodyPr/>
          <a:lstStyle/>
          <a:p>
            <a:r>
              <a:rPr lang="en-US" dirty="0"/>
              <a:t>LOTS of suppliers.  Many in the startup stages, with relatively small numbers of customers.  </a:t>
            </a:r>
          </a:p>
          <a:p>
            <a:r>
              <a:rPr lang="en-US" dirty="0"/>
              <a:t>Will they be around in five years?  </a:t>
            </a:r>
          </a:p>
          <a:p>
            <a:r>
              <a:rPr lang="en-US" dirty="0"/>
              <a:t>If they get acquired, will they still support you?</a:t>
            </a:r>
          </a:p>
          <a:p>
            <a:r>
              <a:rPr lang="en-US" dirty="0"/>
              <a:t>Alliances with OT level suppliers.  </a:t>
            </a:r>
          </a:p>
          <a:p>
            <a:r>
              <a:rPr lang="en-US" dirty="0"/>
              <a:t>Do they understand the business?  </a:t>
            </a:r>
          </a:p>
          <a:p>
            <a:r>
              <a:rPr lang="en-US" dirty="0"/>
              <a:t>Product certifications and standards testing.  </a:t>
            </a:r>
          </a:p>
          <a:p>
            <a:r>
              <a:rPr lang="en-US" dirty="0"/>
              <a:t>Secure development processes</a:t>
            </a:r>
          </a:p>
          <a:p>
            <a:pPr marL="0" indent="0">
              <a:buNone/>
            </a:pPr>
            <a:endParaRPr lang="en-US" dirty="0"/>
          </a:p>
        </p:txBody>
      </p:sp>
    </p:spTree>
    <p:extLst>
      <p:ext uri="{BB962C8B-B14F-4D97-AF65-F5344CB8AC3E}">
        <p14:creationId xmlns:p14="http://schemas.microsoft.com/office/powerpoint/2010/main" val="4075541219"/>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0825E-08D1-41E9-AE7E-ABA9BCC1712E}"/>
              </a:ext>
            </a:extLst>
          </p:cNvPr>
          <p:cNvSpPr>
            <a:spLocks noGrp="1"/>
          </p:cNvSpPr>
          <p:nvPr>
            <p:ph type="title"/>
          </p:nvPr>
        </p:nvSpPr>
        <p:spPr/>
        <p:txBody>
          <a:bodyPr/>
          <a:lstStyle/>
          <a:p>
            <a:r>
              <a:rPr lang="en-US" dirty="0"/>
              <a:t>Some Thoughts on Cybersecurity and the Selection Process</a:t>
            </a:r>
          </a:p>
        </p:txBody>
      </p:sp>
      <p:sp>
        <p:nvSpPr>
          <p:cNvPr id="5" name="Content Placeholder 4">
            <a:extLst>
              <a:ext uri="{FF2B5EF4-FFF2-40B4-BE49-F238E27FC236}">
                <a16:creationId xmlns:a16="http://schemas.microsoft.com/office/drawing/2014/main" id="{5CB5BFE0-BFEB-41E9-8869-EEC1B6926DDA}"/>
              </a:ext>
            </a:extLst>
          </p:cNvPr>
          <p:cNvSpPr>
            <a:spLocks noGrp="1"/>
          </p:cNvSpPr>
          <p:nvPr>
            <p:ph idx="1"/>
          </p:nvPr>
        </p:nvSpPr>
        <p:spPr>
          <a:xfrm>
            <a:off x="747721" y="1390046"/>
            <a:ext cx="6405358" cy="4495800"/>
          </a:xfrm>
        </p:spPr>
        <p:txBody>
          <a:bodyPr>
            <a:normAutofit lnSpcReduction="10000"/>
          </a:bodyPr>
          <a:lstStyle/>
          <a:p>
            <a:r>
              <a:rPr lang="en-US" sz="2400" dirty="0"/>
              <a:t>Many end users don’t have a good handle on the landscape of ICS cybersecurity solutions.  </a:t>
            </a:r>
          </a:p>
          <a:p>
            <a:r>
              <a:rPr lang="en-US" sz="2400" dirty="0"/>
              <a:t>Many end users don’t have the right cybersecurity related criteria embedded into their ICS and OT asset selection process.  </a:t>
            </a:r>
          </a:p>
          <a:p>
            <a:r>
              <a:rPr lang="en-US" sz="2400" dirty="0"/>
              <a:t>“Undocumented” systems and devices currently receive the least amount of attention when it comes to cybersecurity. These obscure systems can include boiler controls, compressor controls, etc.  </a:t>
            </a:r>
          </a:p>
          <a:p>
            <a:r>
              <a:rPr lang="en-US" sz="2400" dirty="0"/>
              <a:t>Different stakeholders in the organization aren’t always involved.  </a:t>
            </a:r>
          </a:p>
        </p:txBody>
      </p:sp>
      <p:pic>
        <p:nvPicPr>
          <p:cNvPr id="3" name="Picture 2">
            <a:extLst>
              <a:ext uri="{FF2B5EF4-FFF2-40B4-BE49-F238E27FC236}">
                <a16:creationId xmlns:a16="http://schemas.microsoft.com/office/drawing/2014/main" id="{57CAC344-854D-40F9-AE5C-4197F3927076}"/>
              </a:ext>
            </a:extLst>
          </p:cNvPr>
          <p:cNvPicPr>
            <a:picLocks noChangeAspect="1"/>
          </p:cNvPicPr>
          <p:nvPr/>
        </p:nvPicPr>
        <p:blipFill>
          <a:blip r:embed="rId2"/>
          <a:stretch>
            <a:fillRect/>
          </a:stretch>
        </p:blipFill>
        <p:spPr>
          <a:xfrm>
            <a:off x="6867593" y="1898413"/>
            <a:ext cx="5160001" cy="3479067"/>
          </a:xfrm>
          <a:prstGeom prst="rect">
            <a:avLst/>
          </a:prstGeom>
        </p:spPr>
      </p:pic>
    </p:spTree>
    <p:extLst>
      <p:ext uri="{BB962C8B-B14F-4D97-AF65-F5344CB8AC3E}">
        <p14:creationId xmlns:p14="http://schemas.microsoft.com/office/powerpoint/2010/main" val="1574604376"/>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21BC-FE17-4EAE-BD07-BD8526659B8B}"/>
              </a:ext>
            </a:extLst>
          </p:cNvPr>
          <p:cNvSpPr>
            <a:spLocks noGrp="1"/>
          </p:cNvSpPr>
          <p:nvPr>
            <p:ph type="title"/>
          </p:nvPr>
        </p:nvSpPr>
        <p:spPr/>
        <p:txBody>
          <a:bodyPr>
            <a:normAutofit/>
          </a:bodyPr>
          <a:lstStyle/>
          <a:p>
            <a:r>
              <a:rPr lang="en-US" dirty="0"/>
              <a:t>Elements of Success for Supplier Selection</a:t>
            </a:r>
          </a:p>
        </p:txBody>
      </p:sp>
      <p:sp>
        <p:nvSpPr>
          <p:cNvPr id="15" name="Content Placeholder 2">
            <a:extLst>
              <a:ext uri="{FF2B5EF4-FFF2-40B4-BE49-F238E27FC236}">
                <a16:creationId xmlns:a16="http://schemas.microsoft.com/office/drawing/2014/main" id="{033BAF96-A830-4EA9-83B7-60115E647B40}"/>
              </a:ext>
            </a:extLst>
          </p:cNvPr>
          <p:cNvSpPr>
            <a:spLocks noGrp="1"/>
          </p:cNvSpPr>
          <p:nvPr>
            <p:ph idx="1"/>
          </p:nvPr>
        </p:nvSpPr>
        <p:spPr/>
        <p:txBody>
          <a:bodyPr anchor="ctr">
            <a:normAutofit lnSpcReduction="10000"/>
          </a:bodyPr>
          <a:lstStyle/>
          <a:p>
            <a:r>
              <a:rPr lang="en-US" sz="1800" b="1" dirty="0"/>
              <a:t>Have a documentable, traceable, and fact-based selection process that proves how and why you made your decision</a:t>
            </a:r>
          </a:p>
          <a:p>
            <a:endParaRPr lang="en-US" sz="1800" b="1" dirty="0"/>
          </a:p>
          <a:p>
            <a:r>
              <a:rPr lang="en-US" sz="1800" b="1" dirty="0"/>
              <a:t>Bring key stakeholders together to make a consensus based decision</a:t>
            </a:r>
          </a:p>
          <a:p>
            <a:endParaRPr lang="en-US" sz="1800" b="1" dirty="0"/>
          </a:p>
          <a:p>
            <a:r>
              <a:rPr lang="en-US" sz="1800" b="1" dirty="0"/>
              <a:t>Have a basic understanding of the market and the leading suppliers</a:t>
            </a:r>
          </a:p>
          <a:p>
            <a:endParaRPr lang="en-US" sz="1800" b="1" dirty="0"/>
          </a:p>
          <a:p>
            <a:r>
              <a:rPr lang="en-US" sz="1800" b="1" dirty="0"/>
              <a:t>Make sure you have the right selection criteria</a:t>
            </a:r>
          </a:p>
          <a:p>
            <a:endParaRPr lang="en-US" sz="1800" b="1" dirty="0"/>
          </a:p>
          <a:p>
            <a:r>
              <a:rPr lang="en-US" sz="1800" b="1" dirty="0"/>
              <a:t>Prioritize/weight criteria, remember that everything is not of equal importance to everything else</a:t>
            </a:r>
          </a:p>
          <a:p>
            <a:endParaRPr lang="en-US" sz="1800" b="1" dirty="0"/>
          </a:p>
          <a:p>
            <a:r>
              <a:rPr lang="en-US" sz="1800" b="1" dirty="0"/>
              <a:t>The selection process doesn’t end with the selection.  It transitions into a supplier relationship management process.  </a:t>
            </a:r>
          </a:p>
        </p:txBody>
      </p:sp>
    </p:spTree>
    <p:extLst>
      <p:ext uri="{BB962C8B-B14F-4D97-AF65-F5344CB8AC3E}">
        <p14:creationId xmlns:p14="http://schemas.microsoft.com/office/powerpoint/2010/main" val="3415352121"/>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p:txBody>
          <a:bodyPr/>
          <a:lstStyle/>
          <a:p>
            <a:r>
              <a:rPr lang="en-US" dirty="0"/>
              <a:t>Summary and Conclusions</a:t>
            </a:r>
          </a:p>
        </p:txBody>
      </p:sp>
      <p:sp>
        <p:nvSpPr>
          <p:cNvPr id="11" name="Text Placeholder 10">
            <a:extLst>
              <a:ext uri="{FF2B5EF4-FFF2-40B4-BE49-F238E27FC236}">
                <a16:creationId xmlns:a16="http://schemas.microsoft.com/office/drawing/2014/main" id="{F9E260BF-20F7-4EB3-A57B-3950F2AFD29E}"/>
              </a:ext>
            </a:extLst>
          </p:cNvPr>
          <p:cNvSpPr>
            <a:spLocks noGrp="1"/>
          </p:cNvSpPr>
          <p:nvPr>
            <p:ph idx="1"/>
          </p:nvPr>
        </p:nvSpPr>
        <p:spPr/>
        <p:txBody>
          <a:bodyPr>
            <a:normAutofit fontScale="92500" lnSpcReduction="20000"/>
          </a:bodyPr>
          <a:lstStyle/>
          <a:p>
            <a:r>
              <a:rPr lang="en-US" dirty="0"/>
              <a:t>If you don’t already have a cybersecurity program or plan in place at your organization, you should take simple steps to start developing one.  This presentation should give you information on the key steps needed to get started and resources.  </a:t>
            </a:r>
          </a:p>
          <a:p>
            <a:r>
              <a:rPr lang="en-US" dirty="0"/>
              <a:t>Attacks are only going to become more sophisticated and will increasingly target actions in the physical world through compromising complex control systems and OT infrastructure.  </a:t>
            </a:r>
          </a:p>
          <a:p>
            <a:r>
              <a:rPr lang="en-US" dirty="0"/>
              <a:t>Technology churn is driving a lot of todays cybersecurity challenges.  IoT technologies used in an OT level environment need to be carefully vetted for cybersecurity risks, secure by design principles, etc. </a:t>
            </a:r>
          </a:p>
          <a:p>
            <a:r>
              <a:rPr lang="en-US" dirty="0"/>
              <a:t>The smart city and smart building segment needs to adopt standards.  ISA/IEC 62443 should seriously be considered as the standard of reference.   </a:t>
            </a:r>
          </a:p>
          <a:p>
            <a:r>
              <a:rPr lang="en-US" dirty="0"/>
              <a:t>Cybersecurity must be driven into the overall supplier selection process for all OT level systems and products.  </a:t>
            </a:r>
          </a:p>
          <a:p>
            <a:r>
              <a:rPr lang="en-US" dirty="0"/>
              <a:t>Consider development of standard cybersecurity policy and response plans in your organization.  </a:t>
            </a:r>
          </a:p>
          <a:p>
            <a:endParaRPr lang="en-US" dirty="0"/>
          </a:p>
        </p:txBody>
      </p:sp>
    </p:spTree>
    <p:extLst>
      <p:ext uri="{BB962C8B-B14F-4D97-AF65-F5344CB8AC3E}">
        <p14:creationId xmlns:p14="http://schemas.microsoft.com/office/powerpoint/2010/main" val="2561912096"/>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BC0F-927C-409D-A077-9D24900A564F}"/>
              </a:ext>
            </a:extLst>
          </p:cNvPr>
          <p:cNvSpPr>
            <a:spLocks noGrp="1"/>
          </p:cNvSpPr>
          <p:nvPr>
            <p:ph type="title"/>
          </p:nvPr>
        </p:nvSpPr>
        <p:spPr/>
        <p:txBody>
          <a:bodyPr/>
          <a:lstStyle/>
          <a:p>
            <a:r>
              <a:rPr lang="en-US" dirty="0"/>
              <a:t>Resources</a:t>
            </a:r>
          </a:p>
        </p:txBody>
      </p:sp>
      <p:sp>
        <p:nvSpPr>
          <p:cNvPr id="11" name="Text Placeholder 10">
            <a:extLst>
              <a:ext uri="{FF2B5EF4-FFF2-40B4-BE49-F238E27FC236}">
                <a16:creationId xmlns:a16="http://schemas.microsoft.com/office/drawing/2014/main" id="{F9E260BF-20F7-4EB3-A57B-3950F2AFD29E}"/>
              </a:ext>
            </a:extLst>
          </p:cNvPr>
          <p:cNvSpPr>
            <a:spLocks noGrp="1"/>
          </p:cNvSpPr>
          <p:nvPr>
            <p:ph idx="1"/>
          </p:nvPr>
        </p:nvSpPr>
        <p:spPr/>
        <p:txBody>
          <a:bodyPr>
            <a:normAutofit/>
          </a:bodyPr>
          <a:lstStyle/>
          <a:p>
            <a:r>
              <a:rPr lang="en-US" dirty="0">
                <a:hlinkClick r:id="rId2"/>
              </a:rPr>
              <a:t>https://www.arcweb.com/consulting-services/cybersecurity-workshops</a:t>
            </a:r>
            <a:endParaRPr lang="en-US" dirty="0"/>
          </a:p>
          <a:p>
            <a:r>
              <a:rPr lang="en-US" dirty="0">
                <a:hlinkClick r:id="rId3"/>
              </a:rPr>
              <a:t>https://www.arcweb.com/blog/cybersecurity-viewpoints</a:t>
            </a:r>
            <a:endParaRPr lang="en-US" dirty="0">
              <a:hlinkClick r:id="" action="ppaction://noaction"/>
            </a:endParaRPr>
          </a:p>
          <a:p>
            <a:r>
              <a:rPr lang="en-US" dirty="0">
                <a:hlinkClick r:id="" action="ppaction://noaction"/>
              </a:rPr>
              <a:t>https://www.isa.org/training-and-certifications/isa-certification/isa99iec-62443/isa99iec-62443-cybersecurity-certificate-programs/</a:t>
            </a:r>
            <a:endParaRPr lang="en-US" dirty="0"/>
          </a:p>
          <a:p>
            <a:r>
              <a:rPr lang="en-US" dirty="0">
                <a:hlinkClick r:id="rId4"/>
              </a:rPr>
              <a:t>https://www.nist.gov/topics/cybersecurity</a:t>
            </a:r>
            <a:endParaRPr lang="en-US" dirty="0"/>
          </a:p>
          <a:p>
            <a:r>
              <a:rPr lang="en-US" dirty="0">
                <a:hlinkClick r:id="rId5"/>
              </a:rPr>
              <a:t>https://www.dhs.gov/cisa/national-cybersecurity-communications-integration-center</a:t>
            </a:r>
            <a:endParaRPr lang="en-US" dirty="0"/>
          </a:p>
          <a:p>
            <a:r>
              <a:rPr lang="en-US" dirty="0">
                <a:hlinkClick r:id="rId6"/>
              </a:rPr>
              <a:t>https://www.sans.org/netwars/cybercity</a:t>
            </a:r>
            <a:endParaRPr lang="en-US" dirty="0"/>
          </a:p>
        </p:txBody>
      </p:sp>
    </p:spTree>
    <p:extLst>
      <p:ext uri="{BB962C8B-B14F-4D97-AF65-F5344CB8AC3E}">
        <p14:creationId xmlns:p14="http://schemas.microsoft.com/office/powerpoint/2010/main" val="1109430221"/>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3AC1D-6597-44B5-9FE1-D7516D40D541}"/>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643FDE06-0C4B-401F-BB25-126EFC13C139}"/>
              </a:ext>
            </a:extLst>
          </p:cNvPr>
          <p:cNvSpPr>
            <a:spLocks noGrp="1"/>
          </p:cNvSpPr>
          <p:nvPr>
            <p:ph idx="1"/>
          </p:nvPr>
        </p:nvSpPr>
        <p:spPr/>
        <p:txBody>
          <a:bodyPr>
            <a:normAutofit lnSpcReduction="10000"/>
          </a:bodyPr>
          <a:lstStyle/>
          <a:p>
            <a:pPr marL="0" indent="0">
              <a:buNone/>
            </a:pPr>
            <a:r>
              <a:rPr lang="en-US" sz="4400" dirty="0"/>
              <a:t>Questions?</a:t>
            </a:r>
          </a:p>
          <a:p>
            <a:endParaRPr lang="en-US" sz="6000" dirty="0"/>
          </a:p>
          <a:p>
            <a:pPr marL="0" indent="0">
              <a:buNone/>
            </a:pPr>
            <a:r>
              <a:rPr lang="en-US" sz="4000" dirty="0"/>
              <a:t>Larry O’Brien</a:t>
            </a:r>
          </a:p>
          <a:p>
            <a:pPr marL="0" indent="0">
              <a:buNone/>
            </a:pPr>
            <a:endParaRPr lang="en-US" dirty="0"/>
          </a:p>
          <a:p>
            <a:pPr marL="0" indent="0">
              <a:buNone/>
            </a:pPr>
            <a:r>
              <a:rPr lang="en-US" dirty="0">
                <a:hlinkClick r:id="rId2"/>
              </a:rPr>
              <a:t>https://www.linkedin.com/in/larry-o-brien-a02685/</a:t>
            </a:r>
            <a:endParaRPr lang="en-US" dirty="0"/>
          </a:p>
          <a:p>
            <a:pPr marL="0" indent="0">
              <a:buNone/>
            </a:pPr>
            <a:r>
              <a:rPr lang="en-US" dirty="0">
                <a:hlinkClick r:id="rId3"/>
              </a:rPr>
              <a:t>lobrien@arcweb.com</a:t>
            </a:r>
            <a:endParaRPr lang="en-US" dirty="0"/>
          </a:p>
          <a:p>
            <a:pPr marL="0" indent="0">
              <a:buNone/>
            </a:pPr>
            <a:r>
              <a:rPr lang="en-US" dirty="0"/>
              <a:t>@</a:t>
            </a:r>
            <a:r>
              <a:rPr lang="en-US" dirty="0" err="1"/>
              <a:t>dcsanalyst</a:t>
            </a:r>
            <a:endParaRPr lang="en-US" dirty="0"/>
          </a:p>
          <a:p>
            <a:pPr marL="0" indent="0">
              <a:buNone/>
            </a:pPr>
            <a:r>
              <a:rPr lang="en-US" dirty="0"/>
              <a:t>@</a:t>
            </a:r>
            <a:r>
              <a:rPr lang="en-US" dirty="0" err="1"/>
              <a:t>smartcityvwpts</a:t>
            </a:r>
            <a:endParaRPr lang="en-US" dirty="0"/>
          </a:p>
          <a:p>
            <a:endParaRPr lang="en-US" dirty="0"/>
          </a:p>
        </p:txBody>
      </p:sp>
      <p:sp>
        <p:nvSpPr>
          <p:cNvPr id="5" name="Text Placeholder 4">
            <a:extLst>
              <a:ext uri="{FF2B5EF4-FFF2-40B4-BE49-F238E27FC236}">
                <a16:creationId xmlns:a16="http://schemas.microsoft.com/office/drawing/2014/main" id="{7268CD85-DD70-4786-82EB-53198F730D7C}"/>
              </a:ext>
            </a:extLst>
          </p:cNvPr>
          <p:cNvSpPr>
            <a:spLocks noGrp="1"/>
          </p:cNvSpPr>
          <p:nvPr>
            <p:ph type="body" sz="quarter" idx="4294967295"/>
          </p:nvPr>
        </p:nvSpPr>
        <p:spPr>
          <a:xfrm>
            <a:off x="0" y="1106488"/>
            <a:ext cx="10515600" cy="357187"/>
          </a:xfrm>
        </p:spPr>
        <p:txBody>
          <a:bodyPr>
            <a:normAutofit fontScale="77500" lnSpcReduction="20000"/>
          </a:bodyPr>
          <a:lstStyle/>
          <a:p>
            <a:r>
              <a:rPr lang="en-US" dirty="0"/>
              <a:t> </a:t>
            </a:r>
          </a:p>
        </p:txBody>
      </p:sp>
    </p:spTree>
    <p:extLst>
      <p:ext uri="{BB962C8B-B14F-4D97-AF65-F5344CB8AC3E}">
        <p14:creationId xmlns:p14="http://schemas.microsoft.com/office/powerpoint/2010/main" val="1941103564"/>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4"/>
          </p:nvPr>
        </p:nvSpPr>
        <p:spPr/>
        <p:txBody>
          <a:bodyPr/>
          <a:lstStyle/>
          <a:p>
            <a:fld id="{4658F449-AC56-C64A-8488-86A10DE691DA}" type="slidenum">
              <a:rPr lang="en-US" smtClean="0"/>
              <a:pPr/>
              <a:t>46</a:t>
            </a:fld>
            <a:endParaRPr lang="en-US" dirty="0"/>
          </a:p>
        </p:txBody>
      </p:sp>
      <p:sp>
        <p:nvSpPr>
          <p:cNvPr id="10" name="Title 4">
            <a:extLst>
              <a:ext uri="{FF2B5EF4-FFF2-40B4-BE49-F238E27FC236}">
                <a16:creationId xmlns:a16="http://schemas.microsoft.com/office/drawing/2014/main" id="{1E23D50A-ACC5-4114-A58D-AE375077ED02}"/>
              </a:ext>
            </a:extLst>
          </p:cNvPr>
          <p:cNvSpPr>
            <a:spLocks noGrp="1"/>
          </p:cNvSpPr>
          <p:nvPr>
            <p:ph type="title"/>
          </p:nvPr>
        </p:nvSpPr>
        <p:spPr>
          <a:xfrm>
            <a:off x="838202" y="71518"/>
            <a:ext cx="9815621" cy="524107"/>
          </a:xfrm>
        </p:spPr>
        <p:txBody>
          <a:bodyPr/>
          <a:lstStyle/>
          <a:p>
            <a:r>
              <a:rPr lang="en-CA" b="1" dirty="0"/>
              <a:t>4.  Keynote</a:t>
            </a:r>
            <a:r>
              <a:rPr lang="en-US" b="1" dirty="0"/>
              <a:t> - Questions? </a:t>
            </a:r>
            <a:br>
              <a:rPr lang="en-US" b="1" dirty="0"/>
            </a:br>
            <a:r>
              <a:rPr lang="sv-SE" dirty="0"/>
              <a:t>Harsha Chandrashekar (Honeywell International Inc)</a:t>
            </a:r>
            <a:endParaRPr lang="en-CA" dirty="0"/>
          </a:p>
        </p:txBody>
      </p:sp>
      <p:pic>
        <p:nvPicPr>
          <p:cNvPr id="6" name="Picture 5" descr="Related image">
            <a:extLst>
              <a:ext uri="{FF2B5EF4-FFF2-40B4-BE49-F238E27FC236}">
                <a16:creationId xmlns:a16="http://schemas.microsoft.com/office/drawing/2014/main" id="{AB630979-6823-4703-A346-192B8C3220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69" b="11177"/>
          <a:stretch/>
        </p:blipFill>
        <p:spPr bwMode="auto">
          <a:xfrm>
            <a:off x="3889782" y="2312574"/>
            <a:ext cx="4412435" cy="2669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8EC2625-018C-4F1A-AE3B-B496BB78C1BA}"/>
              </a:ext>
            </a:extLst>
          </p:cNvPr>
          <p:cNvPicPr>
            <a:picLocks noChangeAspect="1"/>
          </p:cNvPicPr>
          <p:nvPr/>
        </p:nvPicPr>
        <p:blipFill>
          <a:blip r:embed="rId3"/>
          <a:stretch>
            <a:fillRect/>
          </a:stretch>
        </p:blipFill>
        <p:spPr>
          <a:xfrm>
            <a:off x="918164" y="1423707"/>
            <a:ext cx="2419688" cy="4010585"/>
          </a:xfrm>
          <a:prstGeom prst="rect">
            <a:avLst/>
          </a:prstGeom>
        </p:spPr>
      </p:pic>
    </p:spTree>
    <p:extLst>
      <p:ext uri="{BB962C8B-B14F-4D97-AF65-F5344CB8AC3E}">
        <p14:creationId xmlns:p14="http://schemas.microsoft.com/office/powerpoint/2010/main" val="2545719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29277" y="5631759"/>
            <a:ext cx="2419895" cy="369332"/>
          </a:xfrm>
          <a:prstGeom prst="rect">
            <a:avLst/>
          </a:prstGeom>
        </p:spPr>
        <p:txBody>
          <a:bodyPr wrap="square">
            <a:spAutoFit/>
          </a:bodyPr>
          <a:lstStyle/>
          <a:p>
            <a:r>
              <a:rPr lang="en-US" dirty="0">
                <a:solidFill>
                  <a:schemeClr val="accent1"/>
                </a:solidFill>
              </a:rPr>
              <a:t>www.caba.org/research</a:t>
            </a:r>
          </a:p>
        </p:txBody>
      </p:sp>
      <p:sp>
        <p:nvSpPr>
          <p:cNvPr id="4" name="Title 3">
            <a:extLst>
              <a:ext uri="{FF2B5EF4-FFF2-40B4-BE49-F238E27FC236}">
                <a16:creationId xmlns:a16="http://schemas.microsoft.com/office/drawing/2014/main" id="{94F4594C-8202-4121-BDC6-B2971D8D8E77}"/>
              </a:ext>
            </a:extLst>
          </p:cNvPr>
          <p:cNvSpPr>
            <a:spLocks noGrp="1"/>
          </p:cNvSpPr>
          <p:nvPr>
            <p:ph type="title"/>
          </p:nvPr>
        </p:nvSpPr>
        <p:spPr>
          <a:xfrm>
            <a:off x="838199" y="57515"/>
            <a:ext cx="8527473" cy="492443"/>
          </a:xfrm>
        </p:spPr>
        <p:txBody>
          <a:bodyPr/>
          <a:lstStyle/>
          <a:p>
            <a:r>
              <a:rPr lang="en-US" b="1" dirty="0"/>
              <a:t>5.  Research Update</a:t>
            </a:r>
            <a:br>
              <a:rPr lang="en-US" dirty="0"/>
            </a:br>
            <a:r>
              <a:rPr lang="en-US" sz="2800" dirty="0"/>
              <a:t>Trevor Nightingale (National Research Council) </a:t>
            </a:r>
            <a:endParaRPr lang="en-CA" dirty="0"/>
          </a:p>
        </p:txBody>
      </p:sp>
      <p:sp>
        <p:nvSpPr>
          <p:cNvPr id="5" name="Text Placeholder 4">
            <a:extLst>
              <a:ext uri="{FF2B5EF4-FFF2-40B4-BE49-F238E27FC236}">
                <a16:creationId xmlns:a16="http://schemas.microsoft.com/office/drawing/2014/main" id="{EB730797-5635-4AA2-96F3-8091C412A1A1}"/>
              </a:ext>
            </a:extLst>
          </p:cNvPr>
          <p:cNvSpPr>
            <a:spLocks noGrp="1"/>
          </p:cNvSpPr>
          <p:nvPr>
            <p:ph type="body" sz="quarter" idx="12"/>
          </p:nvPr>
        </p:nvSpPr>
        <p:spPr>
          <a:xfrm>
            <a:off x="839788" y="1233488"/>
            <a:ext cx="10512425" cy="1555894"/>
          </a:xfrm>
        </p:spPr>
        <p:txBody>
          <a:bodyPr>
            <a:normAutofit/>
          </a:bodyPr>
          <a:lstStyle/>
          <a:p>
            <a:pPr marL="0" indent="0">
              <a:buNone/>
            </a:pPr>
            <a:r>
              <a:rPr lang="en-CA" dirty="0"/>
              <a:t>5.1  2019 IBC Landmark Research “</a:t>
            </a:r>
            <a:r>
              <a:rPr lang="en-US" dirty="0"/>
              <a:t>Evidence for Building Retrofits that Improve Organizational Productivity (Phase 2)</a:t>
            </a:r>
            <a:r>
              <a:rPr lang="en-CA" dirty="0"/>
              <a:t>” (15 Funders)</a:t>
            </a:r>
          </a:p>
          <a:p>
            <a:pPr marL="0" indent="0">
              <a:buNone/>
            </a:pPr>
            <a:r>
              <a:rPr lang="en-CA" dirty="0"/>
              <a:t> </a:t>
            </a:r>
          </a:p>
        </p:txBody>
      </p:sp>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47</a:t>
            </a:fld>
            <a:endParaRPr lang="en-US"/>
          </a:p>
        </p:txBody>
      </p:sp>
      <p:sp>
        <p:nvSpPr>
          <p:cNvPr id="12" name="Rectangle 11">
            <a:extLst>
              <a:ext uri="{FF2B5EF4-FFF2-40B4-BE49-F238E27FC236}">
                <a16:creationId xmlns:a16="http://schemas.microsoft.com/office/drawing/2014/main" id="{99ADF9C1-F97D-44C6-88E5-DEE3BF6978F2}"/>
              </a:ext>
            </a:extLst>
          </p:cNvPr>
          <p:cNvSpPr/>
          <p:nvPr/>
        </p:nvSpPr>
        <p:spPr>
          <a:xfrm>
            <a:off x="833388" y="5624512"/>
            <a:ext cx="6513676" cy="369332"/>
          </a:xfrm>
          <a:prstGeom prst="rect">
            <a:avLst/>
          </a:prstGeom>
        </p:spPr>
        <p:txBody>
          <a:bodyPr wrap="square">
            <a:spAutoFit/>
          </a:bodyPr>
          <a:lstStyle/>
          <a:p>
            <a:r>
              <a:rPr lang="en-US" b="1" dirty="0"/>
              <a:t>Free Download of Phase 1:  www.caba.org/productivity</a:t>
            </a:r>
          </a:p>
        </p:txBody>
      </p:sp>
      <p:pic>
        <p:nvPicPr>
          <p:cNvPr id="9" name="91493356-52E4-4BF2-BF32-E1A8FEAFD88A" descr="032E0467-A0DD-4671-9EA5-5B6DE4422995@hitronhub">
            <a:extLst>
              <a:ext uri="{FF2B5EF4-FFF2-40B4-BE49-F238E27FC236}">
                <a16:creationId xmlns:a16="http://schemas.microsoft.com/office/drawing/2014/main" id="{D7095A8B-A6BF-4BD3-8829-2BAB70440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107" y="2323968"/>
            <a:ext cx="5108269" cy="3201449"/>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5" descr="Logos - Participants - Google Slides">
            <a:extLst>
              <a:ext uri="{FF2B5EF4-FFF2-40B4-BE49-F238E27FC236}">
                <a16:creationId xmlns:a16="http://schemas.microsoft.com/office/drawing/2014/main" id="{66DAEE54-A8A7-4ADE-BC2F-C61FB54B17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446981" y="2976205"/>
            <a:ext cx="5365913" cy="1896973"/>
          </a:xfrm>
          <a:prstGeom prst="rect">
            <a:avLst/>
          </a:prstGeom>
        </p:spPr>
      </p:pic>
    </p:spTree>
    <p:extLst>
      <p:ext uri="{BB962C8B-B14F-4D97-AF65-F5344CB8AC3E}">
        <p14:creationId xmlns:p14="http://schemas.microsoft.com/office/powerpoint/2010/main" val="28315539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b="1" dirty="0"/>
              <a:t>5.  Research Update</a:t>
            </a:r>
            <a:br>
              <a:rPr lang="en-US" dirty="0"/>
            </a:br>
            <a:r>
              <a:rPr lang="en-US" dirty="0"/>
              <a:t>Terrence DeFranco (Iota Communications, Inc.)</a:t>
            </a:r>
            <a:br>
              <a:rPr lang="en-US" dirty="0"/>
            </a:br>
            <a:r>
              <a:rPr lang="en-US" dirty="0"/>
              <a:t> (CABA)</a:t>
            </a:r>
            <a:r>
              <a:rPr lang="en-US" sz="3200" dirty="0"/>
              <a:t> </a:t>
            </a:r>
            <a:endParaRPr lang="en-US" dirty="0"/>
          </a:p>
        </p:txBody>
      </p:sp>
      <p:sp>
        <p:nvSpPr>
          <p:cNvPr id="4" name="Text Placeholder 3">
            <a:extLst>
              <a:ext uri="{FF2B5EF4-FFF2-40B4-BE49-F238E27FC236}">
                <a16:creationId xmlns:a16="http://schemas.microsoft.com/office/drawing/2014/main" id="{E8E02AC0-EA95-4CA2-B250-70F98D25C504}"/>
              </a:ext>
            </a:extLst>
          </p:cNvPr>
          <p:cNvSpPr>
            <a:spLocks noGrp="1"/>
          </p:cNvSpPr>
          <p:nvPr>
            <p:ph type="body" sz="quarter" idx="12"/>
          </p:nvPr>
        </p:nvSpPr>
        <p:spPr>
          <a:xfrm>
            <a:off x="839788" y="1288669"/>
            <a:ext cx="10512425" cy="512762"/>
          </a:xfrm>
        </p:spPr>
        <p:txBody>
          <a:bodyPr>
            <a:normAutofit fontScale="77500" lnSpcReduction="20000"/>
          </a:bodyPr>
          <a:lstStyle/>
          <a:p>
            <a:pPr marL="0" indent="0">
              <a:buNone/>
            </a:pPr>
            <a:r>
              <a:rPr lang="en-US" dirty="0"/>
              <a:t>5.2  2020 IBC Landmark Research “Intelligent Building Energy Management Systems”</a:t>
            </a:r>
          </a:p>
        </p:txBody>
      </p:sp>
      <p:sp>
        <p:nvSpPr>
          <p:cNvPr id="5" name="Slide Number Placeholder 4">
            <a:extLst>
              <a:ext uri="{FF2B5EF4-FFF2-40B4-BE49-F238E27FC236}">
                <a16:creationId xmlns:a16="http://schemas.microsoft.com/office/drawing/2014/main" id="{40955CF1-E7E6-4541-A1EA-E7E723C9D7CD}"/>
              </a:ext>
            </a:extLst>
          </p:cNvPr>
          <p:cNvSpPr>
            <a:spLocks noGrp="1"/>
          </p:cNvSpPr>
          <p:nvPr>
            <p:ph type="sldNum" sz="quarter" idx="14"/>
          </p:nvPr>
        </p:nvSpPr>
        <p:spPr/>
        <p:txBody>
          <a:bodyPr/>
          <a:lstStyle/>
          <a:p>
            <a:fld id="{4658F449-AC56-C64A-8488-86A10DE691DA}" type="slidenum">
              <a:rPr lang="en-US" smtClean="0"/>
              <a:pPr/>
              <a:t>48</a:t>
            </a:fld>
            <a:endParaRPr lang="en-US"/>
          </a:p>
        </p:txBody>
      </p:sp>
      <p:sp>
        <p:nvSpPr>
          <p:cNvPr id="3" name="Rectangle 2">
            <a:extLst>
              <a:ext uri="{FF2B5EF4-FFF2-40B4-BE49-F238E27FC236}">
                <a16:creationId xmlns:a16="http://schemas.microsoft.com/office/drawing/2014/main" id="{7B2EB141-30BF-4E03-8F42-A9C576B226B5}"/>
              </a:ext>
            </a:extLst>
          </p:cNvPr>
          <p:cNvSpPr/>
          <p:nvPr/>
        </p:nvSpPr>
        <p:spPr>
          <a:xfrm>
            <a:off x="1262002" y="5484157"/>
            <a:ext cx="9425984" cy="646331"/>
          </a:xfrm>
          <a:prstGeom prst="rect">
            <a:avLst/>
          </a:prstGeom>
        </p:spPr>
        <p:txBody>
          <a:bodyPr wrap="square">
            <a:spAutoFit/>
          </a:bodyPr>
          <a:lstStyle/>
          <a:p>
            <a:r>
              <a:rPr lang="en-US" dirty="0"/>
              <a:t>Topics:  Implementation, integration, real-time monitoring, zero net energy, battery storage, grid interactions, renewables, etc.</a:t>
            </a:r>
          </a:p>
        </p:txBody>
      </p:sp>
      <p:pic>
        <p:nvPicPr>
          <p:cNvPr id="8" name="Picture 7">
            <a:extLst>
              <a:ext uri="{FF2B5EF4-FFF2-40B4-BE49-F238E27FC236}">
                <a16:creationId xmlns:a16="http://schemas.microsoft.com/office/drawing/2014/main" id="{639E211A-E819-4176-AFA7-CA8013E453E1}"/>
              </a:ext>
            </a:extLst>
          </p:cNvPr>
          <p:cNvPicPr>
            <a:picLocks noChangeAspect="1"/>
          </p:cNvPicPr>
          <p:nvPr/>
        </p:nvPicPr>
        <p:blipFill>
          <a:blip r:embed="rId2"/>
          <a:stretch>
            <a:fillRect/>
          </a:stretch>
        </p:blipFill>
        <p:spPr>
          <a:xfrm>
            <a:off x="2102945" y="1801431"/>
            <a:ext cx="6395103" cy="3681752"/>
          </a:xfrm>
          <a:prstGeom prst="rect">
            <a:avLst/>
          </a:prstGeom>
        </p:spPr>
      </p:pic>
    </p:spTree>
    <p:extLst>
      <p:ext uri="{BB962C8B-B14F-4D97-AF65-F5344CB8AC3E}">
        <p14:creationId xmlns:p14="http://schemas.microsoft.com/office/powerpoint/2010/main" val="3888553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3" name="Text Placeholder 12">
            <a:extLst>
              <a:ext uri="{FF2B5EF4-FFF2-40B4-BE49-F238E27FC236}">
                <a16:creationId xmlns:a16="http://schemas.microsoft.com/office/drawing/2014/main" id="{49A33B25-A52C-41B3-8148-613E1E887F6B}"/>
              </a:ext>
            </a:extLst>
          </p:cNvPr>
          <p:cNvSpPr>
            <a:spLocks noGrp="1"/>
          </p:cNvSpPr>
          <p:nvPr>
            <p:ph type="body" sz="quarter" idx="12"/>
          </p:nvPr>
        </p:nvSpPr>
        <p:spPr>
          <a:xfrm>
            <a:off x="747424" y="1155080"/>
            <a:ext cx="10512425" cy="1288039"/>
          </a:xfrm>
        </p:spPr>
        <p:txBody>
          <a:bodyPr>
            <a:normAutofit/>
          </a:bodyPr>
          <a:lstStyle/>
          <a:p>
            <a:pPr marL="0" indent="0">
              <a:buNone/>
            </a:pPr>
            <a:r>
              <a:rPr lang="en-CA" sz="3000" dirty="0"/>
              <a:t>6.1 Recently Completed:  None</a:t>
            </a:r>
          </a:p>
          <a:p>
            <a:pPr marL="0" indent="0">
              <a:buNone/>
            </a:pPr>
            <a:endParaRPr lang="en-CA" dirty="0"/>
          </a:p>
        </p:txBody>
      </p:sp>
      <p:sp>
        <p:nvSpPr>
          <p:cNvPr id="3" name="Slide Number Placeholder 2">
            <a:extLst>
              <a:ext uri="{FF2B5EF4-FFF2-40B4-BE49-F238E27FC236}">
                <a16:creationId xmlns:a16="http://schemas.microsoft.com/office/drawing/2014/main" id="{17D930DB-7296-4222-8B89-1B4B210822A0}"/>
              </a:ext>
            </a:extLst>
          </p:cNvPr>
          <p:cNvSpPr>
            <a:spLocks noGrp="1"/>
          </p:cNvSpPr>
          <p:nvPr>
            <p:ph type="sldNum" sz="quarter" idx="14"/>
          </p:nvPr>
        </p:nvSpPr>
        <p:spPr/>
        <p:txBody>
          <a:bodyPr/>
          <a:lstStyle/>
          <a:p>
            <a:fld id="{4658F449-AC56-C64A-8488-86A10DE691DA}" type="slidenum">
              <a:rPr lang="en-US" smtClean="0"/>
              <a:pPr/>
              <a:t>49</a:t>
            </a:fld>
            <a:endParaRPr lang="en-US"/>
          </a:p>
        </p:txBody>
      </p:sp>
      <p:sp>
        <p:nvSpPr>
          <p:cNvPr id="5" name="Rectangle 4">
            <a:extLst>
              <a:ext uri="{FF2B5EF4-FFF2-40B4-BE49-F238E27FC236}">
                <a16:creationId xmlns:a16="http://schemas.microsoft.com/office/drawing/2014/main" id="{2B0957A4-CD63-4FBD-A7EC-3D5FB6AEA38D}"/>
              </a:ext>
            </a:extLst>
          </p:cNvPr>
          <p:cNvSpPr/>
          <p:nvPr/>
        </p:nvSpPr>
        <p:spPr>
          <a:xfrm>
            <a:off x="4086870" y="5795253"/>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spTree>
    <p:extLst>
      <p:ext uri="{BB962C8B-B14F-4D97-AF65-F5344CB8AC3E}">
        <p14:creationId xmlns:p14="http://schemas.microsoft.com/office/powerpoint/2010/main" val="3321485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B75664-9508-4DBE-811D-765807D90EF1}"/>
              </a:ext>
            </a:extLst>
          </p:cNvPr>
          <p:cNvSpPr>
            <a:spLocks noGrp="1"/>
          </p:cNvSpPr>
          <p:nvPr>
            <p:ph type="body" sz="quarter" idx="12"/>
          </p:nvPr>
        </p:nvSpPr>
        <p:spPr>
          <a:xfrm>
            <a:off x="839788" y="1233488"/>
            <a:ext cx="10512425" cy="528200"/>
          </a:xfrm>
        </p:spPr>
        <p:txBody>
          <a:bodyPr>
            <a:normAutofit/>
          </a:bodyPr>
          <a:lstStyle/>
          <a:p>
            <a:pPr marL="0" indent="0">
              <a:buNone/>
            </a:pPr>
            <a:r>
              <a:rPr lang="en-US" dirty="0"/>
              <a:t>“Cybersecurity and Intelligent Buildings” (30 min) </a:t>
            </a:r>
            <a:endParaRPr lang="en-CA" dirty="0"/>
          </a:p>
        </p:txBody>
      </p:sp>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4"/>
          </p:nvPr>
        </p:nvSpPr>
        <p:spPr/>
        <p:txBody>
          <a:bodyPr/>
          <a:lstStyle/>
          <a:p>
            <a:fld id="{4658F449-AC56-C64A-8488-86A10DE691DA}" type="slidenum">
              <a:rPr lang="en-US" smtClean="0"/>
              <a:pPr/>
              <a:t>5</a:t>
            </a:fld>
            <a:endParaRPr lang="en-US"/>
          </a:p>
        </p:txBody>
      </p:sp>
      <p:sp>
        <p:nvSpPr>
          <p:cNvPr id="8" name="Title 2">
            <a:extLst>
              <a:ext uri="{FF2B5EF4-FFF2-40B4-BE49-F238E27FC236}">
                <a16:creationId xmlns:a16="http://schemas.microsoft.com/office/drawing/2014/main" id="{C55E0265-FAFA-4F09-B486-A660BD54BAAF}"/>
              </a:ext>
            </a:extLst>
          </p:cNvPr>
          <p:cNvSpPr txBox="1">
            <a:spLocks/>
          </p:cNvSpPr>
          <p:nvPr/>
        </p:nvSpPr>
        <p:spPr>
          <a:xfrm>
            <a:off x="838199" y="41865"/>
            <a:ext cx="10973499"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b="1" dirty="0"/>
              <a:t>4.  Keynote</a:t>
            </a:r>
            <a:br>
              <a:rPr lang="en-US" dirty="0"/>
            </a:br>
            <a:r>
              <a:rPr lang="sv-SE" dirty="0"/>
              <a:t>Harsha Chandrashekar (Honeywell International Inc)</a:t>
            </a:r>
            <a:r>
              <a:rPr lang="en-US" sz="2800" dirty="0"/>
              <a:t> </a:t>
            </a:r>
            <a:endParaRPr lang="en-US" dirty="0"/>
          </a:p>
        </p:txBody>
      </p:sp>
      <p:pic>
        <p:nvPicPr>
          <p:cNvPr id="7" name="Picture 6">
            <a:extLst>
              <a:ext uri="{FF2B5EF4-FFF2-40B4-BE49-F238E27FC236}">
                <a16:creationId xmlns:a16="http://schemas.microsoft.com/office/drawing/2014/main" id="{0AEDA961-9719-4A06-9AA8-A222F6329FC1}"/>
              </a:ext>
            </a:extLst>
          </p:cNvPr>
          <p:cNvPicPr>
            <a:picLocks noChangeAspect="1"/>
          </p:cNvPicPr>
          <p:nvPr/>
        </p:nvPicPr>
        <p:blipFill>
          <a:blip r:embed="rId2"/>
          <a:stretch>
            <a:fillRect/>
          </a:stretch>
        </p:blipFill>
        <p:spPr>
          <a:xfrm>
            <a:off x="839788" y="2053727"/>
            <a:ext cx="2419688" cy="4010585"/>
          </a:xfrm>
          <a:prstGeom prst="rect">
            <a:avLst/>
          </a:prstGeom>
        </p:spPr>
      </p:pic>
    </p:spTree>
    <p:extLst>
      <p:ext uri="{BB962C8B-B14F-4D97-AF65-F5344CB8AC3E}">
        <p14:creationId xmlns:p14="http://schemas.microsoft.com/office/powerpoint/2010/main" val="26931951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6.2 In Progress:  </a:t>
            </a:r>
          </a:p>
          <a:p>
            <a:pPr marL="0" indent="0">
              <a:buNone/>
            </a:pPr>
            <a:r>
              <a:rPr lang="en-US" dirty="0"/>
              <a:t>“Energy Metering and Power Quality Metering in North America”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50</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8200" y="2368157"/>
            <a:ext cx="8553563" cy="5539978"/>
          </a:xfrm>
          <a:prstGeom prst="rect">
            <a:avLst/>
          </a:prstGeom>
          <a:noFill/>
        </p:spPr>
        <p:txBody>
          <a:bodyPr wrap="square" numCol="2" rtlCol="0">
            <a:spAutoFit/>
          </a:bodyPr>
          <a:lstStyle/>
          <a:p>
            <a:pPr lvl="0"/>
            <a:r>
              <a:rPr lang="en-CA" dirty="0" err="1">
                <a:solidFill>
                  <a:srgbClr val="464646"/>
                </a:solidFill>
              </a:rPr>
              <a:t>ArcoLogix</a:t>
            </a:r>
            <a:r>
              <a:rPr lang="en-CA" dirty="0">
                <a:solidFill>
                  <a:srgbClr val="464646"/>
                </a:solidFill>
              </a:rPr>
              <a:t> LLC</a:t>
            </a:r>
          </a:p>
          <a:p>
            <a:pPr lvl="0"/>
            <a:r>
              <a:rPr lang="en-CA" dirty="0">
                <a:solidFill>
                  <a:srgbClr val="464646"/>
                </a:solidFill>
              </a:rPr>
              <a:t>Asian Institute of Intelligent Buildings</a:t>
            </a:r>
          </a:p>
          <a:p>
            <a:pPr lvl="0"/>
            <a:r>
              <a:rPr lang="en-CA" dirty="0">
                <a:solidFill>
                  <a:srgbClr val="464646"/>
                </a:solidFill>
              </a:rPr>
              <a:t>Brainwave Research Corp.</a:t>
            </a:r>
          </a:p>
          <a:p>
            <a:pPr lvl="0"/>
            <a:r>
              <a:rPr lang="en-CA" dirty="0">
                <a:solidFill>
                  <a:srgbClr val="464646"/>
                </a:solidFill>
              </a:rPr>
              <a:t>CMG</a:t>
            </a:r>
          </a:p>
          <a:p>
            <a:pPr lvl="0"/>
            <a:r>
              <a:rPr lang="en-CA" dirty="0">
                <a:solidFill>
                  <a:srgbClr val="464646"/>
                </a:solidFill>
              </a:rPr>
              <a:t>Convergint Technologies</a:t>
            </a:r>
          </a:p>
          <a:p>
            <a:pPr lvl="0"/>
            <a:r>
              <a:rPr lang="en-CA" dirty="0" err="1">
                <a:solidFill>
                  <a:srgbClr val="464646"/>
                </a:solidFill>
              </a:rPr>
              <a:t>CopperTree</a:t>
            </a:r>
            <a:r>
              <a:rPr lang="en-CA" dirty="0">
                <a:solidFill>
                  <a:srgbClr val="464646"/>
                </a:solidFill>
              </a:rPr>
              <a:t> Analytics Inc.</a:t>
            </a:r>
          </a:p>
          <a:p>
            <a:pPr lvl="0"/>
            <a:r>
              <a:rPr lang="en-CA" dirty="0">
                <a:solidFill>
                  <a:srgbClr val="464646"/>
                </a:solidFill>
              </a:rPr>
              <a:t>Current, powered by GE</a:t>
            </a:r>
          </a:p>
          <a:p>
            <a:pPr lvl="0"/>
            <a:r>
              <a:rPr lang="en-CA" dirty="0">
                <a:solidFill>
                  <a:srgbClr val="464646"/>
                </a:solidFill>
              </a:rPr>
              <a:t>Cyber Power Systems, Inc.</a:t>
            </a:r>
          </a:p>
          <a:p>
            <a:pPr lvl="0"/>
            <a:r>
              <a:rPr lang="en-CA" dirty="0">
                <a:solidFill>
                  <a:srgbClr val="464646"/>
                </a:solidFill>
              </a:rPr>
              <a:t>Domotz</a:t>
            </a:r>
          </a:p>
          <a:p>
            <a:pPr lvl="0"/>
            <a:r>
              <a:rPr lang="en-CA" dirty="0" err="1">
                <a:solidFill>
                  <a:srgbClr val="464646"/>
                </a:solidFill>
              </a:rPr>
              <a:t>Enercare</a:t>
            </a:r>
            <a:r>
              <a:rPr lang="en-CA" dirty="0">
                <a:solidFill>
                  <a:srgbClr val="464646"/>
                </a:solidFill>
              </a:rPr>
              <a:t> Connections Inc.</a:t>
            </a:r>
          </a:p>
          <a:p>
            <a:pPr lvl="0"/>
            <a:r>
              <a:rPr lang="en-CA" dirty="0">
                <a:solidFill>
                  <a:srgbClr val="464646"/>
                </a:solidFill>
              </a:rPr>
              <a:t>EZ Meter Technologies</a:t>
            </a: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r>
              <a:rPr lang="en-CA" dirty="0">
                <a:solidFill>
                  <a:srgbClr val="464646"/>
                </a:solidFill>
              </a:rPr>
              <a:t>Honeywell International Inc.</a:t>
            </a:r>
          </a:p>
          <a:p>
            <a:pPr lvl="0"/>
            <a:r>
              <a:rPr lang="en-CA" dirty="0">
                <a:solidFill>
                  <a:srgbClr val="464646"/>
                </a:solidFill>
              </a:rPr>
              <a:t>Ken Wacks Associates</a:t>
            </a:r>
          </a:p>
          <a:p>
            <a:pPr lvl="0"/>
            <a:r>
              <a:rPr lang="en-CA" dirty="0">
                <a:solidFill>
                  <a:srgbClr val="464646"/>
                </a:solidFill>
              </a:rPr>
              <a:t>Public Works and Government Services Canada</a:t>
            </a:r>
          </a:p>
          <a:p>
            <a:pPr lvl="0"/>
            <a:r>
              <a:rPr lang="en-CA" dirty="0">
                <a:solidFill>
                  <a:srgbClr val="464646"/>
                </a:solidFill>
              </a:rPr>
              <a:t>Renesas Electronics America Inc.</a:t>
            </a:r>
          </a:p>
          <a:p>
            <a:pPr lvl="0"/>
            <a:r>
              <a:rPr lang="en-CA" dirty="0">
                <a:solidFill>
                  <a:srgbClr val="464646"/>
                </a:solidFill>
              </a:rPr>
              <a:t>Robert H Lane and Associates Inc.</a:t>
            </a:r>
          </a:p>
          <a:p>
            <a:pPr lvl="0"/>
            <a:r>
              <a:rPr lang="en-CA" dirty="0">
                <a:solidFill>
                  <a:srgbClr val="464646"/>
                </a:solidFill>
              </a:rPr>
              <a:t>Schneider Electric</a:t>
            </a:r>
          </a:p>
          <a:p>
            <a:pPr lvl="0"/>
            <a:r>
              <a:rPr lang="en-CA" dirty="0">
                <a:solidFill>
                  <a:srgbClr val="464646"/>
                </a:solidFill>
              </a:rPr>
              <a:t>Sustainable Resources Management</a:t>
            </a:r>
          </a:p>
          <a:p>
            <a:pPr lvl="0"/>
            <a:r>
              <a:rPr lang="en-CA" dirty="0" err="1">
                <a:solidFill>
                  <a:srgbClr val="464646"/>
                </a:solidFill>
              </a:rPr>
              <a:t>Triacta</a:t>
            </a:r>
            <a:r>
              <a:rPr lang="en-CA" dirty="0">
                <a:solidFill>
                  <a:srgbClr val="464646"/>
                </a:solidFill>
              </a:rPr>
              <a:t> Power Solutions</a:t>
            </a:r>
          </a:p>
          <a:p>
            <a:pPr lvl="0"/>
            <a:r>
              <a:rPr lang="en-CA" dirty="0" err="1">
                <a:solidFill>
                  <a:srgbClr val="464646"/>
                </a:solidFill>
              </a:rPr>
              <a:t>Zinwave</a:t>
            </a:r>
            <a:endParaRPr lang="en-CA" dirty="0">
              <a:solidFill>
                <a:srgbClr val="464646"/>
              </a:solidFill>
            </a:endParaRPr>
          </a:p>
          <a:p>
            <a:pPr lvl="0"/>
            <a:endParaRPr lang="en-CA" sz="1400" dirty="0">
              <a:solidFill>
                <a:srgbClr val="464646"/>
              </a:solidFill>
            </a:endParaRPr>
          </a:p>
          <a:p>
            <a:pPr lvl="0"/>
            <a:endParaRPr lang="en-CA" sz="2000" dirty="0">
              <a:solidFill>
                <a:srgbClr val="464646"/>
              </a:solidFill>
              <a:latin typeface="Montserrat"/>
            </a:endParaRPr>
          </a:p>
          <a:p>
            <a:pPr>
              <a:defRPr/>
            </a:pPr>
            <a:endParaRPr lang="en-CA" sz="2000" dirty="0">
              <a:solidFill>
                <a:srgbClr val="464646"/>
              </a:solidFill>
              <a:latin typeface="Montserrat"/>
            </a:endParaRPr>
          </a:p>
          <a:p>
            <a:pPr>
              <a:defRPr/>
            </a:pPr>
            <a:endParaRPr lang="en-US" sz="2000" dirty="0">
              <a:solidFill>
                <a:srgbClr val="464646"/>
              </a:solidFill>
              <a:latin typeface="Montserrat"/>
            </a:endParaRPr>
          </a:p>
        </p:txBody>
      </p:sp>
      <p:sp>
        <p:nvSpPr>
          <p:cNvPr id="5" name="Rectangle 4">
            <a:extLst>
              <a:ext uri="{FF2B5EF4-FFF2-40B4-BE49-F238E27FC236}">
                <a16:creationId xmlns:a16="http://schemas.microsoft.com/office/drawing/2014/main" id="{2B0957A4-CD63-4FBD-A7EC-3D5FB6AEA38D}"/>
              </a:ext>
            </a:extLst>
          </p:cNvPr>
          <p:cNvSpPr/>
          <p:nvPr/>
        </p:nvSpPr>
        <p:spPr>
          <a:xfrm>
            <a:off x="3778066" y="5570184"/>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15062901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6.2 In Progress:  </a:t>
            </a:r>
          </a:p>
          <a:p>
            <a:pPr marL="0" indent="0">
              <a:buNone/>
            </a:pPr>
            <a:r>
              <a:rPr lang="en-US" dirty="0"/>
              <a:t>“Multi-MHz Wireless Power Transfer and Its Commercial Applications”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51</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8200" y="2368157"/>
            <a:ext cx="12877800" cy="1569660"/>
          </a:xfrm>
          <a:prstGeom prst="rect">
            <a:avLst/>
          </a:prstGeom>
          <a:noFill/>
        </p:spPr>
        <p:txBody>
          <a:bodyPr wrap="square" numCol="2" rtlCol="0">
            <a:spAutoFit/>
          </a:bodyPr>
          <a:lstStyle/>
          <a:p>
            <a:pPr lvl="0"/>
            <a:r>
              <a:rPr lang="en-US" sz="2400" dirty="0" err="1">
                <a:solidFill>
                  <a:srgbClr val="464646"/>
                </a:solidFill>
                <a:latin typeface="Montserrat"/>
              </a:rPr>
              <a:t>Airfuel</a:t>
            </a:r>
            <a:r>
              <a:rPr lang="en-US" sz="2400" dirty="0">
                <a:solidFill>
                  <a:srgbClr val="464646"/>
                </a:solidFill>
                <a:latin typeface="Montserrat"/>
              </a:rPr>
              <a:t> Alliance (Chair)</a:t>
            </a:r>
          </a:p>
          <a:p>
            <a:pPr lvl="0"/>
            <a:r>
              <a:rPr lang="en-US" sz="2400" dirty="0">
                <a:solidFill>
                  <a:srgbClr val="464646"/>
                </a:solidFill>
                <a:latin typeface="Montserrat"/>
              </a:rPr>
              <a:t>University of Michigan - Shanghai Jiao Tong University Joint Institute</a:t>
            </a:r>
          </a:p>
          <a:p>
            <a:pPr lvl="0"/>
            <a:r>
              <a:rPr lang="en-US" sz="2400" dirty="0">
                <a:solidFill>
                  <a:srgbClr val="464646"/>
                </a:solidFill>
                <a:latin typeface="Montserrat"/>
              </a:rPr>
              <a:t>Princeton University</a:t>
            </a:r>
            <a:endParaRPr lang="en-CA" sz="2400" dirty="0">
              <a:solidFill>
                <a:srgbClr val="464646"/>
              </a:solidFill>
              <a:latin typeface="Montserrat"/>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p:txBody>
      </p:sp>
      <p:sp>
        <p:nvSpPr>
          <p:cNvPr id="5" name="Rectangle 4">
            <a:extLst>
              <a:ext uri="{FF2B5EF4-FFF2-40B4-BE49-F238E27FC236}">
                <a16:creationId xmlns:a16="http://schemas.microsoft.com/office/drawing/2014/main" id="{2B0957A4-CD63-4FBD-A7EC-3D5FB6AEA38D}"/>
              </a:ext>
            </a:extLst>
          </p:cNvPr>
          <p:cNvSpPr/>
          <p:nvPr/>
        </p:nvSpPr>
        <p:spPr>
          <a:xfrm>
            <a:off x="3778066" y="5570184"/>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1841048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lnSpcReduction="10000"/>
          </a:bodyPr>
          <a:lstStyle/>
          <a:p>
            <a:pPr marL="0" indent="0">
              <a:buNone/>
            </a:pPr>
            <a:r>
              <a:rPr lang="en-US" dirty="0"/>
              <a:t>6.2 In Progress:  </a:t>
            </a:r>
          </a:p>
          <a:p>
            <a:pPr marL="0" indent="0">
              <a:buNone/>
            </a:pPr>
            <a:r>
              <a:rPr lang="en-US" dirty="0"/>
              <a:t>“The Evolution of Integrating </a:t>
            </a:r>
            <a:r>
              <a:rPr lang="en-US" dirty="0" err="1"/>
              <a:t>LiFi</a:t>
            </a:r>
            <a:r>
              <a:rPr lang="en-US" dirty="0"/>
              <a:t> Technology into Smart Lighting and Control Systems for the Intelligent Building”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52</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9788" y="2815671"/>
            <a:ext cx="12877800" cy="2523768"/>
          </a:xfrm>
          <a:prstGeom prst="rect">
            <a:avLst/>
          </a:prstGeom>
          <a:noFill/>
        </p:spPr>
        <p:txBody>
          <a:bodyPr wrap="square" numCol="2" rtlCol="0">
            <a:spAutoFit/>
          </a:bodyPr>
          <a:lstStyle/>
          <a:p>
            <a:pPr lvl="0"/>
            <a:r>
              <a:rPr lang="en-US" sz="2400" dirty="0">
                <a:solidFill>
                  <a:srgbClr val="464646"/>
                </a:solidFill>
                <a:latin typeface="Montserrat"/>
              </a:rPr>
              <a:t>Wharton County Junior College (Chair)</a:t>
            </a:r>
          </a:p>
          <a:p>
            <a:pPr lvl="0"/>
            <a:r>
              <a:rPr lang="en-US" sz="2400" dirty="0">
                <a:solidFill>
                  <a:srgbClr val="464646"/>
                </a:solidFill>
                <a:latin typeface="Montserrat"/>
              </a:rPr>
              <a:t>Acuity Brands, Inc.</a:t>
            </a:r>
          </a:p>
          <a:p>
            <a:pPr lvl="0"/>
            <a:r>
              <a:rPr lang="en-US" sz="2400" dirty="0" err="1">
                <a:solidFill>
                  <a:srgbClr val="464646"/>
                </a:solidFill>
                <a:latin typeface="Montserrat"/>
              </a:rPr>
              <a:t>ArcoLogix</a:t>
            </a:r>
            <a:r>
              <a:rPr lang="en-US" sz="2400" dirty="0">
                <a:solidFill>
                  <a:srgbClr val="464646"/>
                </a:solidFill>
                <a:latin typeface="Montserrat"/>
              </a:rPr>
              <a:t> LLC</a:t>
            </a:r>
          </a:p>
          <a:p>
            <a:pPr lvl="0"/>
            <a:r>
              <a:rPr lang="en-US" sz="2400" dirty="0">
                <a:solidFill>
                  <a:srgbClr val="464646"/>
                </a:solidFill>
                <a:latin typeface="Montserrat"/>
              </a:rPr>
              <a:t>Control4</a:t>
            </a:r>
          </a:p>
          <a:p>
            <a:pPr lvl="0"/>
            <a:r>
              <a:rPr lang="en-US" sz="2400" dirty="0">
                <a:solidFill>
                  <a:srgbClr val="464646"/>
                </a:solidFill>
                <a:latin typeface="Montserrat"/>
              </a:rPr>
              <a:t>National Electrical Manufacturers Association</a:t>
            </a:r>
          </a:p>
          <a:p>
            <a:pPr lvl="0"/>
            <a:r>
              <a:rPr lang="en-US" sz="2400" dirty="0">
                <a:solidFill>
                  <a:srgbClr val="464646"/>
                </a:solidFill>
                <a:latin typeface="Montserrat"/>
              </a:rPr>
              <a:t>Telecommunications Industry Association (TIA)</a:t>
            </a:r>
            <a:endParaRPr lang="en-CA" sz="2400" dirty="0">
              <a:solidFill>
                <a:srgbClr val="464646"/>
              </a:solidFill>
              <a:latin typeface="Montserrat"/>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p:txBody>
      </p:sp>
      <p:sp>
        <p:nvSpPr>
          <p:cNvPr id="5" name="Rectangle 4">
            <a:extLst>
              <a:ext uri="{FF2B5EF4-FFF2-40B4-BE49-F238E27FC236}">
                <a16:creationId xmlns:a16="http://schemas.microsoft.com/office/drawing/2014/main" id="{2B0957A4-CD63-4FBD-A7EC-3D5FB6AEA38D}"/>
              </a:ext>
            </a:extLst>
          </p:cNvPr>
          <p:cNvSpPr/>
          <p:nvPr/>
        </p:nvSpPr>
        <p:spPr>
          <a:xfrm>
            <a:off x="3778066" y="5570184"/>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31718871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2" name="Text Placeholder 12">
            <a:extLst>
              <a:ext uri="{FF2B5EF4-FFF2-40B4-BE49-F238E27FC236}">
                <a16:creationId xmlns:a16="http://schemas.microsoft.com/office/drawing/2014/main" id="{26BF53E5-B88D-473C-920E-E8E885F8CCF4}"/>
              </a:ext>
            </a:extLst>
          </p:cNvPr>
          <p:cNvSpPr>
            <a:spLocks noGrp="1"/>
          </p:cNvSpPr>
          <p:nvPr>
            <p:ph type="body" sz="quarter" idx="12"/>
          </p:nvPr>
        </p:nvSpPr>
        <p:spPr>
          <a:xfrm>
            <a:off x="839788" y="1233488"/>
            <a:ext cx="11189722" cy="3388846"/>
          </a:xfrm>
        </p:spPr>
        <p:txBody>
          <a:bodyPr>
            <a:normAutofit/>
          </a:bodyPr>
          <a:lstStyle/>
          <a:p>
            <a:pPr marL="0" indent="0">
              <a:buNone/>
            </a:pPr>
            <a:r>
              <a:rPr lang="en-US" dirty="0"/>
              <a:t>6.2 In Progress:  </a:t>
            </a:r>
          </a:p>
          <a:p>
            <a:pPr marL="0" indent="0">
              <a:buNone/>
            </a:pPr>
            <a:r>
              <a:rPr lang="en-US" dirty="0"/>
              <a:t>“The Ethics of AI and the IoT Connected Home and Intelligent Buildings”</a:t>
            </a:r>
          </a:p>
          <a:p>
            <a:pPr marL="0" indent="0">
              <a:buNone/>
            </a:pPr>
            <a:endParaRPr lang="en-US" dirty="0"/>
          </a:p>
          <a:p>
            <a:pPr marL="0" indent="0">
              <a:buNone/>
            </a:pPr>
            <a:r>
              <a:rPr lang="en-US" dirty="0"/>
              <a:t> </a:t>
            </a:r>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sp>
        <p:nvSpPr>
          <p:cNvPr id="8" name="Rectangle 7">
            <a:extLst>
              <a:ext uri="{FF2B5EF4-FFF2-40B4-BE49-F238E27FC236}">
                <a16:creationId xmlns:a16="http://schemas.microsoft.com/office/drawing/2014/main" id="{18DA1BBE-C45E-4664-9DB7-4E6E40437487}"/>
              </a:ext>
            </a:extLst>
          </p:cNvPr>
          <p:cNvSpPr/>
          <p:nvPr/>
        </p:nvSpPr>
        <p:spPr>
          <a:xfrm>
            <a:off x="833388" y="2367874"/>
            <a:ext cx="6096000" cy="415498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err="1">
                <a:solidFill>
                  <a:srgbClr val="464646"/>
                </a:solidFill>
              </a:rPr>
              <a:t>ArcoLogix</a:t>
            </a:r>
            <a:r>
              <a:rPr lang="en-CA" sz="2400" dirty="0">
                <a:solidFill>
                  <a:srgbClr val="464646"/>
                </a:solidFill>
              </a:rPr>
              <a:t> LLC </a:t>
            </a:r>
          </a:p>
          <a:p>
            <a:pPr lvl="0">
              <a:defRPr/>
            </a:pPr>
            <a:r>
              <a:rPr lang="en-CA" sz="2400" dirty="0">
                <a:solidFill>
                  <a:srgbClr val="464646"/>
                </a:solidFill>
              </a:rPr>
              <a:t>Enbridge Gas Inc.</a:t>
            </a:r>
          </a:p>
          <a:p>
            <a:pPr lvl="0">
              <a:defRPr/>
            </a:pPr>
            <a:r>
              <a:rPr lang="en-CA" sz="2400" dirty="0">
                <a:solidFill>
                  <a:srgbClr val="464646"/>
                </a:solidFill>
              </a:rPr>
              <a:t>George Brown College</a:t>
            </a:r>
          </a:p>
          <a:p>
            <a:pPr lvl="0">
              <a:defRPr/>
            </a:pPr>
            <a:r>
              <a:rPr lang="en-CA" sz="2400" dirty="0">
                <a:solidFill>
                  <a:srgbClr val="464646"/>
                </a:solidFill>
              </a:rPr>
              <a:t>Hydro One Networks Inc.</a:t>
            </a:r>
          </a:p>
          <a:p>
            <a:pPr lvl="0">
              <a:defRPr/>
            </a:pPr>
            <a:r>
              <a:rPr lang="en-CA" sz="2400" dirty="0">
                <a:solidFill>
                  <a:srgbClr val="464646"/>
                </a:solidFill>
              </a:rPr>
              <a:t>Ken Wacks Associates</a:t>
            </a:r>
          </a:p>
          <a:p>
            <a:pPr lvl="0">
              <a:defRPr/>
            </a:pPr>
            <a:r>
              <a:rPr lang="en-CA" sz="2400" dirty="0">
                <a:solidFill>
                  <a:srgbClr val="464646"/>
                </a:solidFill>
              </a:rPr>
              <a:t>Site 1001, Inc.</a:t>
            </a:r>
          </a:p>
          <a:p>
            <a:pPr lvl="0">
              <a:defRPr/>
            </a:pPr>
            <a:r>
              <a:rPr lang="en-CA" sz="2400" dirty="0">
                <a:solidFill>
                  <a:srgbClr val="464646"/>
                </a:solidFill>
              </a:rPr>
              <a:t>Sustainable Resources Management Inc.</a:t>
            </a:r>
          </a:p>
          <a:p>
            <a:pPr lvl="0">
              <a:defRPr/>
            </a:pPr>
            <a:r>
              <a:rPr lang="en-CA" sz="2400" dirty="0" err="1">
                <a:solidFill>
                  <a:srgbClr val="464646"/>
                </a:solidFill>
              </a:rPr>
              <a:t>Syska</a:t>
            </a:r>
            <a:r>
              <a:rPr lang="en-CA" sz="2400" dirty="0">
                <a:solidFill>
                  <a:srgbClr val="464646"/>
                </a:solidFill>
              </a:rPr>
              <a:t> Hennessy Group, Inc.</a:t>
            </a:r>
          </a:p>
          <a:p>
            <a:pPr lvl="0">
              <a:defRPr/>
            </a:pPr>
            <a:r>
              <a:rPr lang="en-CA" sz="2400" dirty="0">
                <a:solidFill>
                  <a:srgbClr val="464646"/>
                </a:solidFill>
              </a:rPr>
              <a:t>Telecommunications Industry Association (TIA)</a:t>
            </a:r>
          </a:p>
          <a:p>
            <a:pPr lvl="0">
              <a:defRPr/>
            </a:pPr>
            <a:r>
              <a:rPr lang="en-CA" sz="2400" dirty="0">
                <a:solidFill>
                  <a:srgbClr val="464646"/>
                </a:solidFill>
              </a:rPr>
              <a:t>University of Toronto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464646"/>
              </a:solidFill>
              <a:effectLst/>
              <a:uLnTx/>
              <a:uFillTx/>
              <a:latin typeface="Montserrat"/>
              <a:ea typeface="+mn-ea"/>
              <a:cs typeface="+mn-cs"/>
            </a:endParaRPr>
          </a:p>
        </p:txBody>
      </p:sp>
      <p:pic>
        <p:nvPicPr>
          <p:cNvPr id="11" name="Picture 10">
            <a:extLst>
              <a:ext uri="{FF2B5EF4-FFF2-40B4-BE49-F238E27FC236}">
                <a16:creationId xmlns:a16="http://schemas.microsoft.com/office/drawing/2014/main" id="{0593DCBB-7AAF-4AB0-B145-1EEA6E725192}"/>
              </a:ext>
            </a:extLst>
          </p:cNvPr>
          <p:cNvPicPr>
            <a:picLocks noChangeAspect="1"/>
          </p:cNvPicPr>
          <p:nvPr/>
        </p:nvPicPr>
        <p:blipFill>
          <a:blip r:embed="rId2"/>
          <a:stretch>
            <a:fillRect/>
          </a:stretch>
        </p:blipFill>
        <p:spPr>
          <a:xfrm>
            <a:off x="8950798" y="2777748"/>
            <a:ext cx="1488576" cy="1488576"/>
          </a:xfrm>
          <a:prstGeom prst="rect">
            <a:avLst/>
          </a:prstGeom>
        </p:spPr>
      </p:pic>
    </p:spTree>
    <p:extLst>
      <p:ext uri="{BB962C8B-B14F-4D97-AF65-F5344CB8AC3E}">
        <p14:creationId xmlns:p14="http://schemas.microsoft.com/office/powerpoint/2010/main" val="40535663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340459" y="2468271"/>
            <a:ext cx="9029700" cy="646331"/>
          </a:xfrm>
          <a:prstGeom prst="rect">
            <a:avLst/>
          </a:prstGeom>
        </p:spPr>
        <p:txBody>
          <a:bodyPr wrap="square">
            <a:spAutoFit/>
          </a:bodyPr>
          <a:lstStyle/>
          <a:p>
            <a:pPr marL="457200" indent="-228600">
              <a:tabLst>
                <a:tab pos="514350" algn="l"/>
              </a:tabLst>
              <a:defRPr/>
            </a:pPr>
            <a:r>
              <a:rPr lang="en-US" dirty="0">
                <a:solidFill>
                  <a:srgbClr val="000000"/>
                </a:solidFill>
                <a:latin typeface="Arial" panose="020B0604020202020204" pitchFamily="34" charset="0"/>
                <a:ea typeface="Times New Roman" panose="02020603050405020304" pitchFamily="18" charset="0"/>
              </a:rPr>
              <a:t>	All proposals and previously completed IBC White Papers can be downloaded at: </a:t>
            </a:r>
            <a:endParaRPr lang="en-CA" sz="2400" dirty="0">
              <a:solidFill>
                <a:srgbClr val="E83E1D"/>
              </a:solidFill>
              <a:latin typeface="Arial" panose="020B0604020202020204" pitchFamily="34" charset="0"/>
              <a:ea typeface="Times New Roman" panose="02020603050405020304" pitchFamily="18" charset="0"/>
            </a:endParaRPr>
          </a:p>
          <a:p>
            <a:pPr marL="457200" indent="-228600">
              <a:tabLst>
                <a:tab pos="514350" algn="l"/>
              </a:tabLst>
              <a:defRPr/>
            </a:pP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hlinkClick r:id="rId2"/>
              </a:rPr>
              <a:t>www.caba.org/whitepapers</a:t>
            </a:r>
            <a:endParaRPr lang="en-CA" sz="2400" dirty="0">
              <a:solidFill>
                <a:srgbClr val="E83E1D"/>
              </a:solidFill>
              <a:latin typeface="Arial" panose="020B0604020202020204" pitchFamily="34" charset="0"/>
              <a:ea typeface="Times New Roman" panose="02020603050405020304" pitchFamily="18" charset="0"/>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315" y="3845507"/>
            <a:ext cx="4286250" cy="133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54</a:t>
            </a:fld>
            <a:endParaRPr lang="en-US"/>
          </a:p>
        </p:txBody>
      </p:sp>
      <p:pic>
        <p:nvPicPr>
          <p:cNvPr id="7"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9137AAE6-2CDA-44CD-95E8-05B73E341D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336351" y="3669551"/>
            <a:ext cx="1876937" cy="1685413"/>
          </a:xfrm>
          <a:prstGeom prst="rect">
            <a:avLst/>
          </a:prstGeom>
        </p:spPr>
      </p:pic>
    </p:spTree>
    <p:extLst>
      <p:ext uri="{BB962C8B-B14F-4D97-AF65-F5344CB8AC3E}">
        <p14:creationId xmlns:p14="http://schemas.microsoft.com/office/powerpoint/2010/main" val="809356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9718964" cy="447675"/>
          </a:xfrm>
        </p:spPr>
        <p:txBody>
          <a:bodyPr/>
          <a:lstStyle/>
          <a:p>
            <a:r>
              <a:rPr lang="en-US" b="1" dirty="0"/>
              <a:t>7.  New Business</a:t>
            </a:r>
            <a:br>
              <a:rPr lang="en-US" dirty="0"/>
            </a:br>
            <a:r>
              <a:rPr lang="en-US" dirty="0"/>
              <a:t>Trevor Nightingale (National Research Council)</a:t>
            </a:r>
            <a:endParaRPr lang="en-US" sz="2800" dirty="0"/>
          </a:p>
        </p:txBody>
      </p:sp>
      <p:sp>
        <p:nvSpPr>
          <p:cNvPr id="3" name="Text Placeholder 2">
            <a:extLst>
              <a:ext uri="{FF2B5EF4-FFF2-40B4-BE49-F238E27FC236}">
                <a16:creationId xmlns:a16="http://schemas.microsoft.com/office/drawing/2014/main" id="{49BBA79F-5F7E-4DC1-BE4A-E43D184D8E06}"/>
              </a:ext>
            </a:extLst>
          </p:cNvPr>
          <p:cNvSpPr>
            <a:spLocks noGrp="1"/>
          </p:cNvSpPr>
          <p:nvPr>
            <p:ph type="body" sz="quarter" idx="12"/>
          </p:nvPr>
        </p:nvSpPr>
        <p:spPr/>
        <p:txBody>
          <a:bodyPr/>
          <a:lstStyle/>
          <a:p>
            <a:pPr marL="0" indent="0">
              <a:buNone/>
            </a:pPr>
            <a:r>
              <a:rPr lang="en-US" dirty="0"/>
              <a:t>7.1  Other new IBC business? </a:t>
            </a:r>
          </a:p>
          <a:p>
            <a:endParaRPr lang="en-CA" dirty="0"/>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55</a:t>
            </a:fld>
            <a:endParaRPr lang="en-US" dirty="0"/>
          </a:p>
        </p:txBody>
      </p:sp>
      <p:pic>
        <p:nvPicPr>
          <p:cNvPr id="6146" name="Picture 2" descr="Image result for new business">
            <a:extLst>
              <a:ext uri="{FF2B5EF4-FFF2-40B4-BE49-F238E27FC236}">
                <a16:creationId xmlns:a16="http://schemas.microsoft.com/office/drawing/2014/main" id="{AA0F176B-3F4F-46BE-8F36-95D5A55AE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401" y="2193925"/>
            <a:ext cx="5334000" cy="3714750"/>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359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9718964" cy="447675"/>
          </a:xfrm>
        </p:spPr>
        <p:txBody>
          <a:bodyPr/>
          <a:lstStyle/>
          <a:p>
            <a:r>
              <a:rPr lang="en-US" b="1" dirty="0"/>
              <a:t>7.  New Business</a:t>
            </a:r>
            <a:br>
              <a:rPr lang="en-US" dirty="0"/>
            </a:br>
            <a:r>
              <a:rPr lang="en-US" dirty="0"/>
              <a:t>Andre </a:t>
            </a:r>
            <a:r>
              <a:rPr lang="en-US" dirty="0" err="1"/>
              <a:t>Ristaino</a:t>
            </a:r>
            <a:r>
              <a:rPr lang="en-US" dirty="0"/>
              <a:t> (</a:t>
            </a:r>
            <a:r>
              <a:rPr lang="en-US" dirty="0">
                <a:latin typeface="Calibri" panose="020F0502020204030204" pitchFamily="34" charset="0"/>
                <a:ea typeface="Calibri" panose="020F0502020204030204" pitchFamily="34" charset="0"/>
              </a:rPr>
              <a:t>ISA)</a:t>
            </a:r>
            <a:endParaRPr lang="en-US" sz="2800" dirty="0"/>
          </a:p>
        </p:txBody>
      </p:sp>
      <p:sp>
        <p:nvSpPr>
          <p:cNvPr id="3" name="Text Placeholder 2">
            <a:extLst>
              <a:ext uri="{FF2B5EF4-FFF2-40B4-BE49-F238E27FC236}">
                <a16:creationId xmlns:a16="http://schemas.microsoft.com/office/drawing/2014/main" id="{49BBA79F-5F7E-4DC1-BE4A-E43D184D8E06}"/>
              </a:ext>
            </a:extLst>
          </p:cNvPr>
          <p:cNvSpPr>
            <a:spLocks noGrp="1"/>
          </p:cNvSpPr>
          <p:nvPr>
            <p:ph type="body" sz="quarter" idx="12"/>
          </p:nvPr>
        </p:nvSpPr>
        <p:spPr/>
        <p:txBody>
          <a:bodyPr>
            <a:normAutofit/>
          </a:bodyPr>
          <a:lstStyle/>
          <a:p>
            <a:pPr marL="0" indent="0">
              <a:buNone/>
            </a:pPr>
            <a:r>
              <a:rPr lang="en-US" dirty="0"/>
              <a:t>7.2	  CBRE Building Technology Consultancy – Cyber Roundtable </a:t>
            </a:r>
          </a:p>
          <a:p>
            <a:endParaRPr lang="en-CA" dirty="0"/>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56</a:t>
            </a:fld>
            <a:endParaRPr lang="en-US" dirty="0"/>
          </a:p>
        </p:txBody>
      </p:sp>
      <p:sp>
        <p:nvSpPr>
          <p:cNvPr id="4" name="Rectangle 3">
            <a:extLst>
              <a:ext uri="{FF2B5EF4-FFF2-40B4-BE49-F238E27FC236}">
                <a16:creationId xmlns:a16="http://schemas.microsoft.com/office/drawing/2014/main" id="{2F335DDB-65E1-49A2-A84F-9CEBF6B47726}"/>
              </a:ext>
            </a:extLst>
          </p:cNvPr>
          <p:cNvSpPr/>
          <p:nvPr/>
        </p:nvSpPr>
        <p:spPr>
          <a:xfrm>
            <a:off x="839788" y="4707203"/>
            <a:ext cx="6096000" cy="923330"/>
          </a:xfrm>
          <a:prstGeom prst="rect">
            <a:avLst/>
          </a:prstGeom>
        </p:spPr>
        <p:txBody>
          <a:bodyPr>
            <a:spAutoFit/>
          </a:bodyPr>
          <a:lstStyle/>
          <a:p>
            <a:r>
              <a:rPr lang="en-US" dirty="0">
                <a:latin typeface="Calibri" panose="020F0502020204030204" pitchFamily="34" charset="0"/>
                <a:ea typeface="Calibri" panose="020F0502020204030204" pitchFamily="34" charset="0"/>
              </a:rPr>
              <a:t>Andre </a:t>
            </a:r>
            <a:r>
              <a:rPr lang="en-US" dirty="0" err="1">
                <a:latin typeface="Calibri" panose="020F0502020204030204" pitchFamily="34" charset="0"/>
                <a:ea typeface="Calibri" panose="020F0502020204030204" pitchFamily="34" charset="0"/>
              </a:rPr>
              <a:t>Ristaino</a:t>
            </a:r>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Calibri" panose="020F0502020204030204" pitchFamily="34" charset="0"/>
              </a:rPr>
              <a:t>Managing Director, ISA</a:t>
            </a:r>
          </a:p>
          <a:p>
            <a:r>
              <a:rPr lang="en-US" dirty="0">
                <a:latin typeface="Calibri" panose="020F0502020204030204" pitchFamily="34" charset="0"/>
                <a:ea typeface="Calibri" panose="020F0502020204030204" pitchFamily="34" charset="0"/>
              </a:rPr>
              <a:t>Director ISA Global Cybersecurity Alliance</a:t>
            </a:r>
          </a:p>
        </p:txBody>
      </p:sp>
      <p:pic>
        <p:nvPicPr>
          <p:cNvPr id="1026" name="Picture 2" descr="Résultat de recherche d'images pour &quot;Andre Ristaino&quot;">
            <a:extLst>
              <a:ext uri="{FF2B5EF4-FFF2-40B4-BE49-F238E27FC236}">
                <a16:creationId xmlns:a16="http://schemas.microsoft.com/office/drawing/2014/main" id="{E50F9FA7-4232-461E-A6B7-59808D7CD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883" y="2434156"/>
            <a:ext cx="2273047" cy="227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1615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A994B4-6550-41CE-B65C-FE4DC44AC9E3}"/>
              </a:ext>
            </a:extLst>
          </p:cNvPr>
          <p:cNvSpPr txBox="1"/>
          <p:nvPr/>
        </p:nvSpPr>
        <p:spPr>
          <a:xfrm>
            <a:off x="5116878" y="629266"/>
            <a:ext cx="6422849" cy="167660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dirty="0">
                <a:ln>
                  <a:noFill/>
                </a:ln>
                <a:solidFill>
                  <a:prstClr val="black"/>
                </a:solidFill>
                <a:effectLst/>
                <a:uLnTx/>
                <a:uFillTx/>
                <a:latin typeface="Calibri Light" panose="020F0302020204030204"/>
                <a:ea typeface="+mn-ea"/>
                <a:cs typeface="+mn-cs"/>
              </a:rPr>
              <a:t>Global Facilities BMS Technology Certification Program </a:t>
            </a:r>
          </a:p>
        </p:txBody>
      </p:sp>
      <p:sp>
        <p:nvSpPr>
          <p:cNvPr id="96" name="Rectangle 95">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436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Image result for isa logo">
            <a:extLst>
              <a:ext uri="{FF2B5EF4-FFF2-40B4-BE49-F238E27FC236}">
                <a16:creationId xmlns:a16="http://schemas.microsoft.com/office/drawing/2014/main" id="{C996B855-DF41-4EAA-A67E-2A37A2E3FC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4672" y="2170294"/>
            <a:ext cx="3026664" cy="17522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26" name="Picture 2" descr="Image result for NEMA logo">
            <a:extLst>
              <a:ext uri="{FF2B5EF4-FFF2-40B4-BE49-F238E27FC236}">
                <a16:creationId xmlns:a16="http://schemas.microsoft.com/office/drawing/2014/main" id="{C36E36E3-3C3A-4CE0-8B57-5F7ABA220D0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4672" y="491050"/>
            <a:ext cx="3026663" cy="16792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726A00-164C-46F1-A3DA-62FE2E4D1E10}"/>
              </a:ext>
            </a:extLst>
          </p:cNvPr>
          <p:cNvSpPr txBox="1"/>
          <p:nvPr/>
        </p:nvSpPr>
        <p:spPr>
          <a:xfrm>
            <a:off x="4827512" y="2305869"/>
            <a:ext cx="7075121" cy="4321215"/>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Discussion Document: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Proposal to Develop an Assessment and Conformance Program for Deployed Building Automation and Control Systems</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National Electrical Manufacturer’s Association (NEMA)</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International Society of Automation  (ISA)</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US Commercial Real Estate Services (CBRE)</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27828" y="4305781"/>
            <a:ext cx="2841585" cy="1788663"/>
          </a:xfrm>
          <a:prstGeom prst="rect">
            <a:avLst/>
          </a:prstGeom>
        </p:spPr>
      </p:pic>
    </p:spTree>
    <p:extLst>
      <p:ext uri="{BB962C8B-B14F-4D97-AF65-F5344CB8AC3E}">
        <p14:creationId xmlns:p14="http://schemas.microsoft.com/office/powerpoint/2010/main" val="1624783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5120114" cy="1692794"/>
          </a:xfrm>
        </p:spPr>
        <p:txBody>
          <a:bodyPr>
            <a:normAutofit/>
          </a:bodyPr>
          <a:lstStyle/>
          <a:p>
            <a:r>
              <a:rPr lang="en-US" sz="4000" dirty="0"/>
              <a:t>Agenda</a:t>
            </a:r>
            <a:br>
              <a:rPr lang="en-US" sz="4000" dirty="0"/>
            </a:br>
            <a:r>
              <a:rPr lang="en-US" sz="2800" i="1" dirty="0">
                <a:solidFill>
                  <a:schemeClr val="accent2">
                    <a:lumMod val="50000"/>
                  </a:schemeClr>
                </a:solidFill>
              </a:rPr>
              <a:t>(Proposed – Yet to be Finalized)</a:t>
            </a:r>
          </a:p>
        </p:txBody>
      </p:sp>
      <p:cxnSp>
        <p:nvCxnSpPr>
          <p:cNvPr id="30" name="Straight Arrow Connector 2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08345" y="2316480"/>
            <a:ext cx="6250329" cy="4282963"/>
          </a:xfrm>
        </p:spPr>
        <p:txBody>
          <a:bodyPr>
            <a:normAutofit/>
          </a:bodyPr>
          <a:lstStyle/>
          <a:p>
            <a:pPr>
              <a:lnSpc>
                <a:spcPct val="200000"/>
              </a:lnSpc>
            </a:pPr>
            <a:r>
              <a:rPr lang="en-US" b="1" dirty="0"/>
              <a:t>0830-0900    Introductions &amp; Purpose</a:t>
            </a:r>
          </a:p>
          <a:p>
            <a:pPr>
              <a:lnSpc>
                <a:spcPct val="200000"/>
              </a:lnSpc>
            </a:pPr>
            <a:r>
              <a:rPr lang="en-US" b="1" dirty="0"/>
              <a:t>0900-1000    Program Overview &amp; Intent</a:t>
            </a:r>
          </a:p>
          <a:p>
            <a:pPr>
              <a:lnSpc>
                <a:spcPct val="200000"/>
              </a:lnSpc>
            </a:pPr>
            <a:r>
              <a:rPr lang="en-US" b="1" dirty="0"/>
              <a:t>1000-1030    Threat Assessment (DHS /DoD)</a:t>
            </a:r>
          </a:p>
          <a:p>
            <a:pPr>
              <a:lnSpc>
                <a:spcPct val="200000"/>
              </a:lnSpc>
            </a:pPr>
            <a:r>
              <a:rPr lang="en-US" b="1" dirty="0"/>
              <a:t>1030-1130 Collaborate on Program</a:t>
            </a:r>
          </a:p>
          <a:p>
            <a:pPr>
              <a:lnSpc>
                <a:spcPct val="200000"/>
              </a:lnSpc>
            </a:pPr>
            <a:r>
              <a:rPr lang="en-US" b="1" dirty="0"/>
              <a:t>1200-1300    Decide Next Steps &amp; Timeline</a:t>
            </a:r>
          </a:p>
          <a:p>
            <a:endParaRPr lang="en-US" dirty="0"/>
          </a:p>
        </p:txBody>
      </p:sp>
      <p:pic>
        <p:nvPicPr>
          <p:cNvPr id="6" name="Picture 5">
            <a:extLst>
              <a:ext uri="{FF2B5EF4-FFF2-40B4-BE49-F238E27FC236}">
                <a16:creationId xmlns:a16="http://schemas.microsoft.com/office/drawing/2014/main" id="{01BD27B4-372B-4C11-884D-06B5B88C050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484952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4589"/>
            <a:ext cx="10515600" cy="818765"/>
          </a:xfrm>
        </p:spPr>
        <p:txBody>
          <a:bodyPr/>
          <a:lstStyle/>
          <a:p>
            <a:r>
              <a:rPr lang="en-US" dirty="0"/>
              <a:t>Building Management System (BMS) Defined</a:t>
            </a:r>
          </a:p>
        </p:txBody>
      </p:sp>
      <p:sp>
        <p:nvSpPr>
          <p:cNvPr id="3" name="Content Placeholder 2"/>
          <p:cNvSpPr>
            <a:spLocks noGrp="1"/>
          </p:cNvSpPr>
          <p:nvPr>
            <p:ph idx="1"/>
          </p:nvPr>
        </p:nvSpPr>
        <p:spPr>
          <a:xfrm>
            <a:off x="335666" y="1043355"/>
            <a:ext cx="5736482" cy="4765980"/>
          </a:xfrm>
        </p:spPr>
        <p:txBody>
          <a:bodyPr>
            <a:normAutofit/>
          </a:bodyPr>
          <a:lstStyle/>
          <a:p>
            <a:pPr>
              <a:spcAft>
                <a:spcPts val="600"/>
              </a:spcAft>
            </a:pPr>
            <a:r>
              <a:rPr lang="en-US" sz="2000" dirty="0"/>
              <a:t>Physical security systems (cameras, entry logs, cipher locks)</a:t>
            </a:r>
          </a:p>
          <a:p>
            <a:pPr>
              <a:spcAft>
                <a:spcPts val="600"/>
              </a:spcAft>
            </a:pPr>
            <a:r>
              <a:rPr lang="en-US" sz="2000" dirty="0"/>
              <a:t>Physical movement systems (elevators, escalators)</a:t>
            </a:r>
          </a:p>
          <a:p>
            <a:pPr>
              <a:spcAft>
                <a:spcPts val="600"/>
              </a:spcAft>
            </a:pPr>
            <a:r>
              <a:rPr lang="en-US" sz="2000" dirty="0"/>
              <a:t>HVAC</a:t>
            </a:r>
          </a:p>
          <a:p>
            <a:pPr>
              <a:spcAft>
                <a:spcPts val="600"/>
              </a:spcAft>
            </a:pPr>
            <a:r>
              <a:rPr lang="en-US" sz="2000" dirty="0"/>
              <a:t>Electrical (power distribution, UPS, backup power, clean power)</a:t>
            </a:r>
          </a:p>
          <a:p>
            <a:pPr>
              <a:spcAft>
                <a:spcPts val="600"/>
              </a:spcAft>
            </a:pPr>
            <a:r>
              <a:rPr lang="en-US" sz="2000" dirty="0"/>
              <a:t>Water/Wastewater</a:t>
            </a:r>
          </a:p>
          <a:p>
            <a:pPr>
              <a:spcAft>
                <a:spcPts val="600"/>
              </a:spcAft>
            </a:pPr>
            <a:r>
              <a:rPr lang="en-US" sz="2000" dirty="0"/>
              <a:t>Fire Control (life-safety)</a:t>
            </a:r>
          </a:p>
          <a:p>
            <a:pPr>
              <a:spcAft>
                <a:spcPts val="600"/>
              </a:spcAft>
            </a:pPr>
            <a:r>
              <a:rPr lang="en-US" sz="2000" dirty="0"/>
              <a:t>Lighting (management, distribution, POE)</a:t>
            </a:r>
          </a:p>
          <a:p>
            <a:pPr>
              <a:spcAft>
                <a:spcPts val="600"/>
              </a:spcAft>
            </a:pPr>
            <a:r>
              <a:rPr lang="en-US" sz="2000" dirty="0"/>
              <a:t>BMS control networking (wireless, LiFi, wired)</a:t>
            </a:r>
          </a:p>
          <a:p>
            <a:endParaRPr lang="en-US" dirty="0"/>
          </a:p>
        </p:txBody>
      </p:sp>
      <p:sp>
        <p:nvSpPr>
          <p:cNvPr id="5" name="TextBox 4"/>
          <p:cNvSpPr txBox="1"/>
          <p:nvPr/>
        </p:nvSpPr>
        <p:spPr>
          <a:xfrm>
            <a:off x="838200" y="5336479"/>
            <a:ext cx="10515600"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Proposed Program </a:t>
            </a:r>
            <a:r>
              <a:rPr kumimoji="0" lang="en-US" sz="2800" b="1" i="1" u="none" strike="noStrike" kern="1200" cap="none" spc="0" normalizeH="0" baseline="0" noProof="0" dirty="0">
                <a:ln>
                  <a:noFill/>
                </a:ln>
                <a:solidFill>
                  <a:srgbClr val="C00000"/>
                </a:solidFill>
                <a:effectLst/>
                <a:uLnTx/>
                <a:uFillTx/>
                <a:latin typeface="Calibri" panose="020F0502020204030204"/>
                <a:ea typeface="+mn-ea"/>
                <a:cs typeface="+mn-cs"/>
              </a:rPr>
              <a:t>E</a:t>
            </a:r>
            <a:r>
              <a:rPr kumimoji="0" lang="en-US" sz="2800" b="1" i="1" u="none" strike="noStrike" kern="1200" cap="none" spc="0" normalizeH="0" baseline="0" noProof="0" dirty="0" err="1">
                <a:ln>
                  <a:noFill/>
                </a:ln>
                <a:solidFill>
                  <a:srgbClr val="C00000"/>
                </a:solidFill>
                <a:effectLst/>
                <a:uLnTx/>
                <a:uFillTx/>
                <a:latin typeface="Calibri" panose="020F0502020204030204"/>
                <a:ea typeface="+mn-ea"/>
                <a:cs typeface="+mn-cs"/>
              </a:rPr>
              <a:t>xcludes</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 T</a:t>
            </a:r>
            <a:r>
              <a:rPr kumimoji="0" lang="en-US" sz="2800" b="1" i="1" u="none" strike="noStrike" kern="1200" cap="none" spc="0" normalizeH="0" baseline="0" noProof="0" dirty="0" err="1">
                <a:ln>
                  <a:noFill/>
                </a:ln>
                <a:solidFill>
                  <a:prstClr val="black"/>
                </a:solidFill>
                <a:effectLst/>
                <a:uLnTx/>
                <a:uFillTx/>
                <a:latin typeface="Calibri" panose="020F0502020204030204"/>
                <a:ea typeface="+mn-ea"/>
                <a:cs typeface="+mn-cs"/>
              </a:rPr>
              <a:t>raditional</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 B</a:t>
            </a:r>
            <a:r>
              <a:rPr kumimoji="0" lang="en-US" sz="2800" b="1" i="1" u="none" strike="noStrike" kern="1200" cap="none" spc="0" normalizeH="0" baseline="0" noProof="0" dirty="0" err="1">
                <a:ln>
                  <a:noFill/>
                </a:ln>
                <a:solidFill>
                  <a:prstClr val="black"/>
                </a:solidFill>
                <a:effectLst/>
                <a:uLnTx/>
                <a:uFillTx/>
                <a:latin typeface="Calibri" panose="020F0502020204030204"/>
                <a:ea typeface="+mn-ea"/>
                <a:cs typeface="+mn-cs"/>
              </a:rPr>
              <a:t>usiness</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 &amp; IT N</a:t>
            </a:r>
            <a:r>
              <a:rPr kumimoji="0" lang="en-US" sz="2800" b="1" i="1" u="none" strike="noStrike" kern="1200" cap="none" spc="0" normalizeH="0" baseline="0" noProof="0" dirty="0" err="1">
                <a:ln>
                  <a:noFill/>
                </a:ln>
                <a:solidFill>
                  <a:prstClr val="black"/>
                </a:solidFill>
                <a:effectLst/>
                <a:uLnTx/>
                <a:uFillTx/>
                <a:latin typeface="Calibri" panose="020F0502020204030204"/>
                <a:ea typeface="+mn-ea"/>
                <a:cs typeface="+mn-cs"/>
              </a:rPr>
              <a:t>etworks</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 and Systems in Initial P</a:t>
            </a:r>
            <a:r>
              <a:rPr kumimoji="0" lang="en-US" sz="2800" b="1" i="1" u="none" strike="noStrike" kern="1200" cap="none" spc="0" normalizeH="0" baseline="0" noProof="0" dirty="0" err="1">
                <a:ln>
                  <a:noFill/>
                </a:ln>
                <a:solidFill>
                  <a:prstClr val="black"/>
                </a:solidFill>
                <a:effectLst/>
                <a:uLnTx/>
                <a:uFillTx/>
                <a:latin typeface="Calibri" panose="020F0502020204030204"/>
                <a:ea typeface="+mn-ea"/>
                <a:cs typeface="+mn-cs"/>
              </a:rPr>
              <a:t>hases</a:t>
            </a: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8" name="Picture 7">
            <a:extLst>
              <a:ext uri="{FF2B5EF4-FFF2-40B4-BE49-F238E27FC236}">
                <a16:creationId xmlns:a16="http://schemas.microsoft.com/office/drawing/2014/main" id="{29402931-1918-4781-9C86-CB02BCA403B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9853" y="1051221"/>
            <a:ext cx="6072147" cy="4102802"/>
          </a:xfrm>
          <a:prstGeom prst="rect">
            <a:avLst/>
          </a:prstGeom>
        </p:spPr>
      </p:pic>
    </p:spTree>
    <p:extLst>
      <p:ext uri="{BB962C8B-B14F-4D97-AF65-F5344CB8AC3E}">
        <p14:creationId xmlns:p14="http://schemas.microsoft.com/office/powerpoint/2010/main" val="3495160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Intelligent Buildings and Cybersecurity</a:t>
            </a:r>
          </a:p>
        </p:txBody>
      </p:sp>
    </p:spTree>
    <p:extLst>
      <p:ext uri="{BB962C8B-B14F-4D97-AF65-F5344CB8AC3E}">
        <p14:creationId xmlns:p14="http://schemas.microsoft.com/office/powerpoint/2010/main" val="17570865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233965"/>
            <a:ext cx="5855839" cy="1692794"/>
          </a:xfrm>
        </p:spPr>
        <p:txBody>
          <a:bodyPr>
            <a:normAutofit/>
          </a:bodyPr>
          <a:lstStyle/>
          <a:p>
            <a:r>
              <a:rPr lang="en-US" dirty="0"/>
              <a:t>Developing Program Expectations </a:t>
            </a:r>
          </a:p>
        </p:txBody>
      </p:sp>
      <p:cxnSp>
        <p:nvCxnSpPr>
          <p:cNvPr id="26" name="Straight Arrow Connector 2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71D492E-6B5E-4E7D-8837-C6187CA9463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4358"/>
          <a:stretch/>
        </p:blipFill>
        <p:spPr>
          <a:xfrm>
            <a:off x="7402715" y="6"/>
            <a:ext cx="4789285" cy="520261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Rectangle 3">
            <a:extLst>
              <a:ext uri="{FF2B5EF4-FFF2-40B4-BE49-F238E27FC236}">
                <a16:creationId xmlns:a16="http://schemas.microsoft.com/office/drawing/2014/main" id="{AFB16C33-6AC6-4ED5-BE68-BC0801E6C6C9}"/>
              </a:ext>
            </a:extLst>
          </p:cNvPr>
          <p:cNvSpPr/>
          <p:nvPr/>
        </p:nvSpPr>
        <p:spPr>
          <a:xfrm>
            <a:off x="655320" y="2269182"/>
            <a:ext cx="5440680" cy="258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83780" y="1014248"/>
            <a:ext cx="7118933" cy="5465380"/>
          </a:xfrm>
        </p:spPr>
        <p:txBody>
          <a:bodyPr>
            <a:normAutofit fontScale="92500" lnSpcReduction="10000"/>
          </a:bodyPr>
          <a:lstStyle/>
          <a:p>
            <a:pPr>
              <a:spcBef>
                <a:spcPts val="600"/>
              </a:spcBef>
              <a:spcAft>
                <a:spcPts val="600"/>
              </a:spcAft>
            </a:pPr>
            <a:r>
              <a:rPr lang="en-US" b="1" dirty="0"/>
              <a:t>Critical feedback sought to shape this initiative </a:t>
            </a:r>
          </a:p>
          <a:p>
            <a:pPr lvl="1">
              <a:spcBef>
                <a:spcPts val="600"/>
              </a:spcBef>
              <a:spcAft>
                <a:spcPts val="600"/>
              </a:spcAft>
            </a:pPr>
            <a:r>
              <a:rPr lang="en-US" sz="2400" dirty="0"/>
              <a:t>Is there a market need?</a:t>
            </a:r>
          </a:p>
          <a:p>
            <a:pPr lvl="1">
              <a:spcBef>
                <a:spcPts val="600"/>
              </a:spcBef>
              <a:spcAft>
                <a:spcPts val="600"/>
              </a:spcAft>
            </a:pPr>
            <a:r>
              <a:rPr lang="en-US" sz="2400" dirty="0"/>
              <a:t>Would the real estate market embrace this initiative?</a:t>
            </a:r>
          </a:p>
          <a:p>
            <a:pPr lvl="1">
              <a:spcBef>
                <a:spcPts val="600"/>
              </a:spcBef>
              <a:spcAft>
                <a:spcPts val="600"/>
              </a:spcAft>
            </a:pPr>
            <a:r>
              <a:rPr lang="en-US" sz="2400" dirty="0"/>
              <a:t>What are the risks?</a:t>
            </a:r>
          </a:p>
          <a:p>
            <a:pPr lvl="1">
              <a:spcBef>
                <a:spcPts val="600"/>
              </a:spcBef>
              <a:spcAft>
                <a:spcPts val="600"/>
              </a:spcAft>
            </a:pPr>
            <a:r>
              <a:rPr lang="en-US" sz="2400" dirty="0"/>
              <a:t>Would this initiative drive positive changes to policyholders and insurers? What other market impacts can be anticipated?</a:t>
            </a:r>
          </a:p>
          <a:p>
            <a:pPr lvl="1">
              <a:spcBef>
                <a:spcPts val="600"/>
              </a:spcBef>
              <a:spcAft>
                <a:spcPts val="600"/>
              </a:spcAft>
            </a:pPr>
            <a:r>
              <a:rPr lang="en-US" sz="2400" dirty="0"/>
              <a:t>What Federal, State, Local and Tribal considerations should be included in the standards? </a:t>
            </a:r>
          </a:p>
          <a:p>
            <a:pPr lvl="2">
              <a:spcBef>
                <a:spcPts val="600"/>
              </a:spcBef>
              <a:spcAft>
                <a:spcPts val="600"/>
              </a:spcAft>
            </a:pPr>
            <a:r>
              <a:rPr lang="en-US" sz="2400" dirty="0"/>
              <a:t>What is mandated? What is desirable?</a:t>
            </a:r>
          </a:p>
          <a:p>
            <a:pPr lvl="1">
              <a:spcBef>
                <a:spcPts val="600"/>
              </a:spcBef>
              <a:spcAft>
                <a:spcPts val="600"/>
              </a:spcAft>
            </a:pPr>
            <a:r>
              <a:rPr lang="en-US" sz="2400" dirty="0"/>
              <a:t>How to avoid the downside of the LEED program</a:t>
            </a:r>
          </a:p>
          <a:p>
            <a:pPr>
              <a:spcBef>
                <a:spcPts val="600"/>
              </a:spcBef>
              <a:spcAft>
                <a:spcPts val="600"/>
              </a:spcAft>
            </a:pPr>
            <a:r>
              <a:rPr lang="en-US" b="1" dirty="0"/>
              <a:t>Recommendations for development</a:t>
            </a:r>
          </a:p>
          <a:p>
            <a:pPr lvl="1">
              <a:spcBef>
                <a:spcPts val="600"/>
              </a:spcBef>
              <a:spcAft>
                <a:spcPts val="600"/>
              </a:spcAft>
            </a:pPr>
            <a:r>
              <a:rPr lang="en-US" sz="2400" b="1" dirty="0"/>
              <a:t>Gaging interest in partnering with your working group</a:t>
            </a:r>
          </a:p>
          <a:p>
            <a:pPr lvl="1">
              <a:spcBef>
                <a:spcPts val="600"/>
              </a:spcBef>
              <a:spcAft>
                <a:spcPts val="600"/>
              </a:spcAft>
            </a:pPr>
            <a:r>
              <a:rPr lang="en-US" sz="2400" b="1" dirty="0"/>
              <a:t>Establishment of an entity to run the program</a:t>
            </a:r>
          </a:p>
          <a:p>
            <a:pPr lvl="1"/>
            <a:endParaRPr lang="en-US" sz="1600" dirty="0"/>
          </a:p>
        </p:txBody>
      </p:sp>
    </p:spTree>
    <p:extLst>
      <p:ext uri="{BB962C8B-B14F-4D97-AF65-F5344CB8AC3E}">
        <p14:creationId xmlns:p14="http://schemas.microsoft.com/office/powerpoint/2010/main" val="3581376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9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a:extLst>
              <a:ext uri="{FF2B5EF4-FFF2-40B4-BE49-F238E27FC236}">
                <a16:creationId xmlns:a16="http://schemas.microsoft.com/office/drawing/2014/main" id="{A7D9C3E6-A519-4395-900F-6B3E226ECDEB}"/>
              </a:ext>
            </a:extLst>
          </p:cNvPr>
          <p:cNvGraphicFramePr/>
          <p:nvPr/>
        </p:nvGraphicFramePr>
        <p:xfrm>
          <a:off x="135050" y="207121"/>
          <a:ext cx="3717510" cy="2937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a:extLst>
              <a:ext uri="{FF2B5EF4-FFF2-40B4-BE49-F238E27FC236}">
                <a16:creationId xmlns:a16="http://schemas.microsoft.com/office/drawing/2014/main" id="{93034E8E-36B9-4EC7-B7A8-C63CC21CAE33}"/>
              </a:ext>
            </a:extLst>
          </p:cNvPr>
          <p:cNvSpPr/>
          <p:nvPr/>
        </p:nvSpPr>
        <p:spPr>
          <a:xfrm>
            <a:off x="3852559" y="270827"/>
            <a:ext cx="2075267" cy="2842271"/>
          </a:xfrm>
          <a:prstGeom prst="rect">
            <a:avLst/>
          </a:prstGeom>
          <a:solidFill>
            <a:schemeClr val="accent2">
              <a:lumMod val="40000"/>
              <a:lumOff val="60000"/>
              <a:alpha val="50000"/>
            </a:schemeClr>
          </a:solidFill>
          <a:ln>
            <a:solidFill>
              <a:schemeClr val="bg2"/>
            </a:solid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Generic Risk Posed by BMS: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Minimal Staffing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Many paths to exploitation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Unchecked spread of malware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6" name="Rectangle 15">
            <a:extLst>
              <a:ext uri="{FF2B5EF4-FFF2-40B4-BE49-F238E27FC236}">
                <a16:creationId xmlns:a16="http://schemas.microsoft.com/office/drawing/2014/main" id="{A50A3900-BB34-4C6B-806A-593EC6C4CEDF}"/>
              </a:ext>
            </a:extLst>
          </p:cNvPr>
          <p:cNvSpPr/>
          <p:nvPr/>
        </p:nvSpPr>
        <p:spPr>
          <a:xfrm>
            <a:off x="598516" y="3745225"/>
            <a:ext cx="5048692" cy="495700"/>
          </a:xfrm>
          <a:prstGeom prst="rect">
            <a:avLst/>
          </a:prstGeom>
          <a:solidFill>
            <a:schemeClr val="accent2">
              <a:lumMod val="40000"/>
              <a:lumOff val="60000"/>
              <a:alpha val="50000"/>
            </a:schemeClr>
          </a:solidFill>
          <a:ln>
            <a:solidFill>
              <a:schemeClr val="bg2"/>
            </a:solid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Live Pentest Research Finding: </a:t>
            </a:r>
            <a:endParaRPr kumimoji="0" lang="en-US"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7" name="TextBox 16">
            <a:extLst>
              <a:ext uri="{FF2B5EF4-FFF2-40B4-BE49-F238E27FC236}">
                <a16:creationId xmlns:a16="http://schemas.microsoft.com/office/drawing/2014/main" id="{8175AAAD-C3EC-4DBB-9332-D34FD010C4FD}"/>
              </a:ext>
            </a:extLst>
          </p:cNvPr>
          <p:cNvSpPr txBox="1"/>
          <p:nvPr/>
        </p:nvSpPr>
        <p:spPr>
          <a:xfrm>
            <a:off x="191244" y="4511430"/>
            <a:ext cx="596939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If a third-party software is ‘visible’ as part of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BMS integration system, </a:t>
            </a:r>
            <a:r>
              <a:rPr kumimoji="0" lang="en-US" sz="2200" b="1" i="1" u="none" strike="noStrike" kern="1200" cap="none" spc="0" normalizeH="0" baseline="0" noProof="0" dirty="0">
                <a:ln>
                  <a:noFill/>
                </a:ln>
                <a:solidFill>
                  <a:prstClr val="black"/>
                </a:solidFill>
                <a:effectLst/>
                <a:uLnTx/>
                <a:uFillTx/>
                <a:latin typeface="Calibri" panose="020F0502020204030204"/>
                <a:ea typeface="+mn-ea"/>
                <a:cs typeface="+mn-cs"/>
              </a:rPr>
              <a:t>it can be exploited</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by researchers seeking to penetrate a BMS</a:t>
            </a:r>
            <a:r>
              <a:rPr kumimoji="0" lang="en-US" sz="2200" b="1"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Examples: XSS, root access / Directory Re-writes,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Firmware over-writes, and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privilege escalation</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enabling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researchers to gain full access to corporate IT networks.</a:t>
            </a:r>
          </a:p>
        </p:txBody>
      </p:sp>
      <p:sp>
        <p:nvSpPr>
          <p:cNvPr id="18" name="TextBox 17">
            <a:extLst>
              <a:ext uri="{FF2B5EF4-FFF2-40B4-BE49-F238E27FC236}">
                <a16:creationId xmlns:a16="http://schemas.microsoft.com/office/drawing/2014/main" id="{899EE162-0569-49CC-AE37-34AC33498892}"/>
              </a:ext>
            </a:extLst>
          </p:cNvPr>
          <p:cNvSpPr txBox="1"/>
          <p:nvPr/>
        </p:nvSpPr>
        <p:spPr>
          <a:xfrm>
            <a:off x="40455" y="6465294"/>
            <a:ext cx="61191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I Own Your Building (Management System),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Applied Risk, November 2019</a:t>
            </a:r>
          </a:p>
        </p:txBody>
      </p:sp>
      <p:pic>
        <p:nvPicPr>
          <p:cNvPr id="20" name="Picture 19" descr="A screenshot of a cell phone&#10;&#10;Description automatically generated">
            <a:extLst>
              <a:ext uri="{FF2B5EF4-FFF2-40B4-BE49-F238E27FC236}">
                <a16:creationId xmlns:a16="http://schemas.microsoft.com/office/drawing/2014/main" id="{887FFF4C-67F8-46C6-B1A6-865A7B196670}"/>
              </a:ext>
            </a:extLst>
          </p:cNvPr>
          <p:cNvPicPr>
            <a:picLocks noChangeAspect="1"/>
          </p:cNvPicPr>
          <p:nvPr/>
        </p:nvPicPr>
        <p:blipFill>
          <a:blip r:embed="rId8">
            <a:alphaModFix amt="70000"/>
            <a:extLst>
              <a:ext uri="{28A0092B-C50C-407E-A947-70E740481C1C}">
                <a14:useLocalDpi xmlns:a14="http://schemas.microsoft.com/office/drawing/2010/main" val="0"/>
              </a:ext>
            </a:extLst>
          </a:blip>
          <a:stretch>
            <a:fillRect/>
          </a:stretch>
        </p:blipFill>
        <p:spPr>
          <a:xfrm>
            <a:off x="6290310" y="5407572"/>
            <a:ext cx="5753100" cy="1370232"/>
          </a:xfrm>
          <a:prstGeom prst="rect">
            <a:avLst/>
          </a:prstGeom>
        </p:spPr>
      </p:pic>
      <p:pic>
        <p:nvPicPr>
          <p:cNvPr id="22" name="Picture 21" descr="Bar Chart of system vulnerabilities">
            <a:extLst>
              <a:ext uri="{FF2B5EF4-FFF2-40B4-BE49-F238E27FC236}">
                <a16:creationId xmlns:a16="http://schemas.microsoft.com/office/drawing/2014/main" id="{FB40C0E5-8369-4093-8E84-DD9A97DDAB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7966" y="3488954"/>
            <a:ext cx="5781210" cy="1918618"/>
          </a:xfrm>
          <a:prstGeom prst="rect">
            <a:avLst/>
          </a:prstGeom>
        </p:spPr>
      </p:pic>
      <p:pic>
        <p:nvPicPr>
          <p:cNvPr id="2" name="Picture 1">
            <a:extLst>
              <a:ext uri="{FF2B5EF4-FFF2-40B4-BE49-F238E27FC236}">
                <a16:creationId xmlns:a16="http://schemas.microsoft.com/office/drawing/2014/main" id="{86FD5204-1018-4BDF-A136-8A2267CCC8E9}"/>
              </a:ext>
            </a:extLst>
          </p:cNvPr>
          <p:cNvPicPr>
            <a:picLocks noChangeAspect="1"/>
          </p:cNvPicPr>
          <p:nvPr/>
        </p:nvPicPr>
        <p:blipFill>
          <a:blip r:embed="rId10"/>
          <a:stretch>
            <a:fillRect/>
          </a:stretch>
        </p:blipFill>
        <p:spPr>
          <a:xfrm>
            <a:off x="6264174" y="3497657"/>
            <a:ext cx="5835950" cy="3261786"/>
          </a:xfrm>
          <a:prstGeom prst="rect">
            <a:avLst/>
          </a:prstGeom>
        </p:spPr>
      </p:pic>
      <p:pic>
        <p:nvPicPr>
          <p:cNvPr id="4" name="Picture 3">
            <a:extLst>
              <a:ext uri="{FF2B5EF4-FFF2-40B4-BE49-F238E27FC236}">
                <a16:creationId xmlns:a16="http://schemas.microsoft.com/office/drawing/2014/main" id="{E6AC9D6D-2D87-4AB1-B32B-3F09E5E3CFA5}"/>
              </a:ext>
            </a:extLst>
          </p:cNvPr>
          <p:cNvPicPr>
            <a:picLocks noChangeAspect="1"/>
          </p:cNvPicPr>
          <p:nvPr/>
        </p:nvPicPr>
        <p:blipFill>
          <a:blip r:embed="rId11"/>
          <a:stretch>
            <a:fillRect/>
          </a:stretch>
        </p:blipFill>
        <p:spPr>
          <a:xfrm>
            <a:off x="6277966" y="23378"/>
            <a:ext cx="4432528" cy="3304993"/>
          </a:xfrm>
          <a:prstGeom prst="rect">
            <a:avLst/>
          </a:prstGeom>
        </p:spPr>
      </p:pic>
      <p:sp>
        <p:nvSpPr>
          <p:cNvPr id="25" name="Rectangle 24">
            <a:extLst>
              <a:ext uri="{FF2B5EF4-FFF2-40B4-BE49-F238E27FC236}">
                <a16:creationId xmlns:a16="http://schemas.microsoft.com/office/drawing/2014/main" id="{9224AE75-947C-4679-B2BD-9C8B792FBE0F}"/>
              </a:ext>
            </a:extLst>
          </p:cNvPr>
          <p:cNvSpPr/>
          <p:nvPr/>
        </p:nvSpPr>
        <p:spPr>
          <a:xfrm>
            <a:off x="9925489" y="-7937"/>
            <a:ext cx="2075267" cy="2757442"/>
          </a:xfrm>
          <a:prstGeom prst="rect">
            <a:avLst/>
          </a:prstGeom>
          <a:solidFill>
            <a:schemeClr val="accent2">
              <a:lumMod val="40000"/>
              <a:lumOff val="60000"/>
            </a:schemeClr>
          </a:solidFill>
          <a:ln>
            <a:solidFill>
              <a:schemeClr val="bg2"/>
            </a:solid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Specific Risk Posed by BMS: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All researched vendors had 12 or greater exposed systems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Some as high as 1000+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Object 1" descr="/var/www/render_temp/3028992/1458093927/slide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941" y="643467"/>
            <a:ext cx="9904118" cy="5571066"/>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4FF9762D-5713-9544-8C48-ABC1A42B9DC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grpSp>
        <p:nvGrpSpPr>
          <p:cNvPr id="3" name="Group 2">
            <a:extLst>
              <a:ext uri="{FF2B5EF4-FFF2-40B4-BE49-F238E27FC236}">
                <a16:creationId xmlns:a16="http://schemas.microsoft.com/office/drawing/2014/main" id="{B8C8404D-F358-6B48-930B-73D5427C1999}"/>
              </a:ext>
            </a:extLst>
          </p:cNvPr>
          <p:cNvGrpSpPr/>
          <p:nvPr/>
        </p:nvGrpSpPr>
        <p:grpSpPr>
          <a:xfrm>
            <a:off x="4936" y="1208652"/>
            <a:ext cx="12234233" cy="4745523"/>
            <a:chOff x="-3962720" y="1454469"/>
            <a:chExt cx="12234233" cy="4745523"/>
          </a:xfrm>
        </p:grpSpPr>
        <p:sp>
          <p:nvSpPr>
            <p:cNvPr id="47" name="Rectangle 46">
              <a:extLst>
                <a:ext uri="{FF2B5EF4-FFF2-40B4-BE49-F238E27FC236}">
                  <a16:creationId xmlns:a16="http://schemas.microsoft.com/office/drawing/2014/main" id="{BF1A13AD-F116-684A-B450-536C04674E43}"/>
                </a:ext>
              </a:extLst>
            </p:cNvPr>
            <p:cNvSpPr/>
            <p:nvPr/>
          </p:nvSpPr>
          <p:spPr bwMode="auto">
            <a:xfrm>
              <a:off x="-3955307" y="1454469"/>
              <a:ext cx="12226820" cy="4745523"/>
            </a:xfrm>
            <a:prstGeom prst="rect">
              <a:avLst/>
            </a:prstGeom>
            <a:solidFill>
              <a:srgbClr val="00254D">
                <a:alpha val="65000"/>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SimSun" charset="0"/>
                <a:cs typeface="SimSun" charset="0"/>
              </a:endParaRPr>
            </a:p>
          </p:txBody>
        </p:sp>
        <p:sp>
          <p:nvSpPr>
            <p:cNvPr id="50" name="Rectangle 49">
              <a:extLst>
                <a:ext uri="{FF2B5EF4-FFF2-40B4-BE49-F238E27FC236}">
                  <a16:creationId xmlns:a16="http://schemas.microsoft.com/office/drawing/2014/main" id="{81ECC901-A6A5-B645-911A-67BC71D832C6}"/>
                </a:ext>
              </a:extLst>
            </p:cNvPr>
            <p:cNvSpPr/>
            <p:nvPr/>
          </p:nvSpPr>
          <p:spPr bwMode="auto">
            <a:xfrm>
              <a:off x="-3962720" y="2900267"/>
              <a:ext cx="12187064" cy="3230894"/>
            </a:xfrm>
            <a:prstGeom prst="rect">
              <a:avLst/>
            </a:prstGeom>
            <a:gradFill>
              <a:gsLst>
                <a:gs pos="99000">
                  <a:srgbClr val="00254D">
                    <a:alpha val="96000"/>
                  </a:srgbClr>
                </a:gs>
                <a:gs pos="0">
                  <a:schemeClr val="tx2">
                    <a:lumMod val="75000"/>
                    <a:lumOff val="25000"/>
                    <a:alpha val="0"/>
                  </a:schemeClr>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SimSun" charset="0"/>
                <a:cs typeface="SimSun" charset="0"/>
              </a:endParaRPr>
            </a:p>
          </p:txBody>
        </p:sp>
      </p:grpSp>
      <p:pic>
        <p:nvPicPr>
          <p:cNvPr id="94" name="Picture 93">
            <a:extLst>
              <a:ext uri="{FF2B5EF4-FFF2-40B4-BE49-F238E27FC236}">
                <a16:creationId xmlns:a16="http://schemas.microsoft.com/office/drawing/2014/main" id="{782AC475-0CF4-964A-8C83-3A1AD0DC066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9552723" y="6031264"/>
            <a:ext cx="1752683" cy="646118"/>
          </a:xfrm>
          <a:prstGeom prst="rect">
            <a:avLst/>
          </a:prstGeom>
          <a:noFill/>
          <a:ln w="57150">
            <a:noFill/>
          </a:ln>
        </p:spPr>
      </p:pic>
      <p:pic>
        <p:nvPicPr>
          <p:cNvPr id="95" name="Picture 94" descr="A picture containing clipart&#10;&#10;Description automatically generated">
            <a:extLst>
              <a:ext uri="{FF2B5EF4-FFF2-40B4-BE49-F238E27FC236}">
                <a16:creationId xmlns:a16="http://schemas.microsoft.com/office/drawing/2014/main" id="{BB9E9ED1-8482-4F4B-BBF4-6E2799DA5B77}"/>
              </a:ext>
            </a:extLst>
          </p:cNvPr>
          <p:cNvPicPr>
            <a:picLocks noChangeAspect="1"/>
          </p:cNvPicPr>
          <p:nvPr/>
        </p:nvPicPr>
        <p:blipFill>
          <a:blip r:embed="rId6">
            <a:extLst>
              <a:ext uri="{BEBA8EAE-BF5A-486C-A8C5-ECC9F3942E4B}">
                <a14:imgProps xmlns:a14="http://schemas.microsoft.com/office/drawing/2010/main">
                  <a14:imgLayer r:embed="rId7">
                    <a14:imgEffect>
                      <a14:artisticPlasticWrap/>
                    </a14:imgEffect>
                    <a14:imgEffect>
                      <a14:sharpenSoften amount="5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679304" y="6178224"/>
            <a:ext cx="1929764" cy="348999"/>
          </a:xfrm>
          <a:prstGeom prst="rect">
            <a:avLst/>
          </a:prstGeom>
          <a:noFill/>
          <a:ln w="57150">
            <a:noFill/>
          </a:ln>
        </p:spPr>
      </p:pic>
      <p:pic>
        <p:nvPicPr>
          <p:cNvPr id="96" name="Picture 95" descr="A close up of a sign&#10;&#10;Description automatically generated">
            <a:extLst>
              <a:ext uri="{FF2B5EF4-FFF2-40B4-BE49-F238E27FC236}">
                <a16:creationId xmlns:a16="http://schemas.microsoft.com/office/drawing/2014/main" id="{0C1233E8-C239-8A4E-8D31-973541076F7E}"/>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11200"/>
                    </a14:imgEffect>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4317656" y="6243541"/>
            <a:ext cx="1490058" cy="320694"/>
          </a:xfrm>
          <a:prstGeom prst="rect">
            <a:avLst/>
          </a:prstGeom>
          <a:noFill/>
          <a:ln>
            <a:noFill/>
          </a:ln>
        </p:spPr>
      </p:pic>
      <p:pic>
        <p:nvPicPr>
          <p:cNvPr id="97" name="Picture 96" descr="A close up of a logo&#10;&#10;Description automatically generated">
            <a:extLst>
              <a:ext uri="{FF2B5EF4-FFF2-40B4-BE49-F238E27FC236}">
                <a16:creationId xmlns:a16="http://schemas.microsoft.com/office/drawing/2014/main" id="{B7E9DCC8-DF34-DC40-978B-DD28DB9B82C2}"/>
              </a:ext>
            </a:extLst>
          </p:cNvPr>
          <p:cNvPicPr>
            <a:picLocks noChangeAspect="1"/>
          </p:cNvPicPr>
          <p:nvPr/>
        </p:nvPicPr>
        <p:blipFill>
          <a:blip r:embed="rId10" cstate="email">
            <a:extLst>
              <a:ext uri="{BEBA8EAE-BF5A-486C-A8C5-ECC9F3942E4B}">
                <a14:imgProps xmlns:a14="http://schemas.microsoft.com/office/drawing/2010/main">
                  <a14:imgLayer r:embed="rId11">
                    <a14:imgEffect>
                      <a14:sharpenSoften amount="5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21323" y="6129237"/>
            <a:ext cx="2606997" cy="518833"/>
          </a:xfrm>
          <a:prstGeom prst="rect">
            <a:avLst/>
          </a:prstGeom>
          <a:noFill/>
          <a:ln>
            <a:noFill/>
          </a:ln>
        </p:spPr>
      </p:pic>
      <p:pic>
        <p:nvPicPr>
          <p:cNvPr id="65" name="Picture 64">
            <a:extLst>
              <a:ext uri="{FF2B5EF4-FFF2-40B4-BE49-F238E27FC236}">
                <a16:creationId xmlns:a16="http://schemas.microsoft.com/office/drawing/2014/main" id="{45746765-5EBA-D548-BA74-339AEA06CC39}"/>
              </a:ext>
            </a:extLst>
          </p:cNvPr>
          <p:cNvPicPr>
            <a:picLocks noChangeAspect="1"/>
          </p:cNvPicPr>
          <p:nvPr/>
        </p:nvPicPr>
        <p:blipFill>
          <a:blip r:embed="rId12" cstate="email">
            <a:alphaModFix amt="20000"/>
            <a:extLst>
              <a:ext uri="{28A0092B-C50C-407E-A947-70E740481C1C}">
                <a14:useLocalDpi xmlns:a14="http://schemas.microsoft.com/office/drawing/2010/main" val="0"/>
              </a:ext>
            </a:extLst>
          </a:blip>
          <a:stretch>
            <a:fillRect/>
          </a:stretch>
        </p:blipFill>
        <p:spPr>
          <a:xfrm>
            <a:off x="-338981" y="0"/>
            <a:ext cx="12205735" cy="6873032"/>
          </a:xfrm>
          <a:prstGeom prst="rect">
            <a:avLst/>
          </a:prstGeom>
        </p:spPr>
      </p:pic>
      <p:sp>
        <p:nvSpPr>
          <p:cNvPr id="52" name="TextBox 51">
            <a:extLst>
              <a:ext uri="{FF2B5EF4-FFF2-40B4-BE49-F238E27FC236}">
                <a16:creationId xmlns:a16="http://schemas.microsoft.com/office/drawing/2014/main" id="{024F3E81-A596-974D-9ADE-5303B8D50422}"/>
              </a:ext>
            </a:extLst>
          </p:cNvPr>
          <p:cNvSpPr txBox="1"/>
          <p:nvPr/>
        </p:nvSpPr>
        <p:spPr>
          <a:xfrm>
            <a:off x="704994" y="1229256"/>
            <a:ext cx="108168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Helvetica" pitchFamily="2" charset="0"/>
                <a:ea typeface="Helvetica Neue" panose="02000503000000020004" pitchFamily="2" charset="0"/>
                <a:cs typeface="Helvetica Neue" panose="02000503000000020004" pitchFamily="2" charset="0"/>
              </a:rPr>
              <a:t>This FICO-score-like rating measures an organization’s </a:t>
            </a:r>
            <a:r>
              <a:rPr kumimoji="0" lang="en-US" sz="2000" b="1" i="0" u="none" strike="noStrike" kern="1200" cap="none" spc="0" normalizeH="0" baseline="0" noProof="0" dirty="0">
                <a:ln>
                  <a:noFill/>
                </a:ln>
                <a:solidFill>
                  <a:srgbClr val="6FC5F7"/>
                </a:solidFill>
                <a:effectLst/>
                <a:uLnTx/>
                <a:uFillTx/>
                <a:latin typeface="Helvetica" pitchFamily="2" charset="0"/>
                <a:ea typeface="Helvetica Neue" panose="02000503000000020004" pitchFamily="2" charset="0"/>
                <a:cs typeface="Helvetica Neue" panose="02000503000000020004" pitchFamily="2" charset="0"/>
              </a:rPr>
              <a:t>chance of experiencing a data breach, </a:t>
            </a:r>
            <a:r>
              <a:rPr kumimoji="0" lang="en-US" sz="2000" b="0" i="0" u="none" strike="noStrike" kern="1200" cap="none" spc="0" normalizeH="0" baseline="0" noProof="0" dirty="0">
                <a:ln>
                  <a:noFill/>
                </a:ln>
                <a:solidFill>
                  <a:prstClr val="white"/>
                </a:solidFill>
                <a:effectLst/>
                <a:uLnTx/>
                <a:uFillTx/>
                <a:latin typeface="Helvetica" pitchFamily="2" charset="0"/>
                <a:ea typeface="Helvetica Neue" panose="02000503000000020004" pitchFamily="2" charset="0"/>
                <a:cs typeface="Helvetica Neue" panose="02000503000000020004" pitchFamily="2" charset="0"/>
              </a:rPr>
              <a:t>based on measurements tied to the company’s public-facing assets. Your score ques alerts for cyber or physical threats to supply chains, allowing intelligence to evaluate critical vendors. The lower your score, the higher your risk.  </a:t>
            </a:r>
          </a:p>
        </p:txBody>
      </p:sp>
      <p:pic>
        <p:nvPicPr>
          <p:cNvPr id="83" name="Picture 82">
            <a:extLst>
              <a:ext uri="{FF2B5EF4-FFF2-40B4-BE49-F238E27FC236}">
                <a16:creationId xmlns:a16="http://schemas.microsoft.com/office/drawing/2014/main" id="{6F574368-4702-7147-ADFE-760684C3589C}"/>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8394536" y="2775859"/>
            <a:ext cx="2630417" cy="892881"/>
          </a:xfrm>
          <a:prstGeom prst="rect">
            <a:avLst/>
          </a:prstGeom>
        </p:spPr>
      </p:pic>
      <p:sp>
        <p:nvSpPr>
          <p:cNvPr id="85" name="TextBox 84">
            <a:extLst>
              <a:ext uri="{FF2B5EF4-FFF2-40B4-BE49-F238E27FC236}">
                <a16:creationId xmlns:a16="http://schemas.microsoft.com/office/drawing/2014/main" id="{2C6EA017-5966-F542-80B9-22D4A15C23A0}"/>
              </a:ext>
            </a:extLst>
          </p:cNvPr>
          <p:cNvSpPr txBox="1"/>
          <p:nvPr/>
        </p:nvSpPr>
        <p:spPr>
          <a:xfrm>
            <a:off x="8389612" y="2835818"/>
            <a:ext cx="25779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prstClr val="white"/>
                </a:solidFill>
                <a:effectLst/>
                <a:uLnTx/>
                <a:uFillTx/>
                <a:latin typeface="Helvetica" pitchFamily="2" charset="0"/>
                <a:ea typeface="IBM Plex Sans" charset="0"/>
                <a:cs typeface="IBM Plex Sans" charset="0"/>
              </a:rPr>
              <a:t>KEY RISK INDICATORS</a:t>
            </a:r>
          </a:p>
        </p:txBody>
      </p:sp>
      <p:cxnSp>
        <p:nvCxnSpPr>
          <p:cNvPr id="87" name="Straight Connector 86">
            <a:extLst>
              <a:ext uri="{FF2B5EF4-FFF2-40B4-BE49-F238E27FC236}">
                <a16:creationId xmlns:a16="http://schemas.microsoft.com/office/drawing/2014/main" id="{95EBFA46-9C60-7F46-AA30-77046BB7F58B}"/>
              </a:ext>
            </a:extLst>
          </p:cNvPr>
          <p:cNvCxnSpPr>
            <a:cxnSpLocks/>
          </p:cNvCxnSpPr>
          <p:nvPr/>
        </p:nvCxnSpPr>
        <p:spPr>
          <a:xfrm>
            <a:off x="8606770" y="3668740"/>
            <a:ext cx="0" cy="1856232"/>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89" name="Picture 24">
            <a:extLst>
              <a:ext uri="{FF2B5EF4-FFF2-40B4-BE49-F238E27FC236}">
                <a16:creationId xmlns:a16="http://schemas.microsoft.com/office/drawing/2014/main" id="{C7DF313A-899C-5A4B-88C1-90929C55E750}"/>
              </a:ext>
            </a:extLst>
          </p:cNvPr>
          <p:cNvPicPr>
            <a:picLocks noChangeAspect="1"/>
          </p:cNvPicPr>
          <p:nvPr/>
        </p:nvPicPr>
        <p:blipFill>
          <a:blip r:embed="rId14">
            <a:lum bright="100000" contrast="-100000"/>
            <a:extLst>
              <a:ext uri="{28A0092B-C50C-407E-A947-70E740481C1C}">
                <a14:useLocalDpi xmlns:a14="http://schemas.microsoft.com/office/drawing/2010/main" val="0"/>
              </a:ext>
            </a:extLst>
          </a:blip>
          <a:srcRect/>
          <a:stretch>
            <a:fillRect/>
          </a:stretch>
        </p:blipFill>
        <p:spPr bwMode="auto">
          <a:xfrm>
            <a:off x="9416182" y="2316735"/>
            <a:ext cx="535402" cy="53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itle 14">
            <a:extLst>
              <a:ext uri="{FF2B5EF4-FFF2-40B4-BE49-F238E27FC236}">
                <a16:creationId xmlns:a16="http://schemas.microsoft.com/office/drawing/2014/main" id="{66E76EA7-13F2-004C-950A-D54D7440587F}"/>
              </a:ext>
            </a:extLst>
          </p:cNvPr>
          <p:cNvSpPr txBox="1">
            <a:spLocks/>
          </p:cNvSpPr>
          <p:nvPr/>
        </p:nvSpPr>
        <p:spPr>
          <a:xfrm>
            <a:off x="704994" y="166785"/>
            <a:ext cx="7032720" cy="6944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300" normalizeH="0" baseline="0" noProof="0" dirty="0">
                <a:ln>
                  <a:noFill/>
                </a:ln>
                <a:solidFill>
                  <a:srgbClr val="615E5E"/>
                </a:solidFill>
                <a:effectLst/>
                <a:uLnTx/>
                <a:uFillTx/>
                <a:latin typeface="Helvetica" pitchFamily="2" charset="0"/>
                <a:ea typeface="Helvetica Neue Medium" panose="02000503000000020004" pitchFamily="2" charset="0"/>
                <a:cs typeface="Helvetica Neue Medium" panose="02000503000000020004" pitchFamily="2" charset="0"/>
              </a:rPr>
              <a:t>WHAT IS YOUR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300" normalizeH="0" baseline="0" noProof="0" dirty="0">
                <a:ln>
                  <a:noFill/>
                </a:ln>
                <a:solidFill>
                  <a:srgbClr val="615E5E"/>
                </a:solidFill>
                <a:effectLst/>
                <a:uLnTx/>
                <a:uFillTx/>
                <a:latin typeface="Helvetica" pitchFamily="2" charset="0"/>
                <a:ea typeface="Helvetica Neue Medium" panose="02000503000000020004" pitchFamily="2" charset="0"/>
                <a:cs typeface="Helvetica Neue Medium" panose="02000503000000020004" pitchFamily="2" charset="0"/>
              </a:rPr>
              <a:t>CYBER ‘RISK’ SCORE?</a:t>
            </a:r>
          </a:p>
        </p:txBody>
      </p:sp>
      <p:sp>
        <p:nvSpPr>
          <p:cNvPr id="54" name="TextBox 53">
            <a:extLst>
              <a:ext uri="{FF2B5EF4-FFF2-40B4-BE49-F238E27FC236}">
                <a16:creationId xmlns:a16="http://schemas.microsoft.com/office/drawing/2014/main" id="{AF96C918-F8D4-C345-A332-0E81F980A706}"/>
              </a:ext>
            </a:extLst>
          </p:cNvPr>
          <p:cNvSpPr txBox="1"/>
          <p:nvPr/>
        </p:nvSpPr>
        <p:spPr>
          <a:xfrm>
            <a:off x="1233837" y="4885518"/>
            <a:ext cx="7822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mn-ea"/>
                <a:cs typeface="+mn-cs"/>
              </a:rPr>
              <a:t>300</a:t>
            </a:r>
          </a:p>
        </p:txBody>
      </p:sp>
      <p:sp>
        <p:nvSpPr>
          <p:cNvPr id="55" name="TextBox 54">
            <a:extLst>
              <a:ext uri="{FF2B5EF4-FFF2-40B4-BE49-F238E27FC236}">
                <a16:creationId xmlns:a16="http://schemas.microsoft.com/office/drawing/2014/main" id="{D957B102-05CF-DB4A-BFC3-994996DB674E}"/>
              </a:ext>
            </a:extLst>
          </p:cNvPr>
          <p:cNvSpPr txBox="1"/>
          <p:nvPr/>
        </p:nvSpPr>
        <p:spPr>
          <a:xfrm>
            <a:off x="2483668" y="2913833"/>
            <a:ext cx="7822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mn-ea"/>
                <a:cs typeface="+mn-cs"/>
              </a:rPr>
              <a:t>500</a:t>
            </a:r>
          </a:p>
        </p:txBody>
      </p:sp>
      <p:sp>
        <p:nvSpPr>
          <p:cNvPr id="56" name="TextBox 55">
            <a:extLst>
              <a:ext uri="{FF2B5EF4-FFF2-40B4-BE49-F238E27FC236}">
                <a16:creationId xmlns:a16="http://schemas.microsoft.com/office/drawing/2014/main" id="{8034A1B1-AA15-7A47-AA72-5BAF5BCCF029}"/>
              </a:ext>
            </a:extLst>
          </p:cNvPr>
          <p:cNvSpPr txBox="1"/>
          <p:nvPr/>
        </p:nvSpPr>
        <p:spPr>
          <a:xfrm>
            <a:off x="5763887" y="2914899"/>
            <a:ext cx="7822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mn-ea"/>
                <a:cs typeface="+mn-cs"/>
              </a:rPr>
              <a:t>650</a:t>
            </a:r>
          </a:p>
        </p:txBody>
      </p:sp>
      <p:sp>
        <p:nvSpPr>
          <p:cNvPr id="57" name="TextBox 56">
            <a:extLst>
              <a:ext uri="{FF2B5EF4-FFF2-40B4-BE49-F238E27FC236}">
                <a16:creationId xmlns:a16="http://schemas.microsoft.com/office/drawing/2014/main" id="{C5643A86-8E8E-2D4C-8D7A-723EB1033367}"/>
              </a:ext>
            </a:extLst>
          </p:cNvPr>
          <p:cNvSpPr txBox="1"/>
          <p:nvPr/>
        </p:nvSpPr>
        <p:spPr>
          <a:xfrm>
            <a:off x="6809437" y="3949444"/>
            <a:ext cx="7822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mn-ea"/>
                <a:cs typeface="+mn-cs"/>
              </a:rPr>
              <a:t>775</a:t>
            </a:r>
          </a:p>
        </p:txBody>
      </p:sp>
      <p:sp>
        <p:nvSpPr>
          <p:cNvPr id="58" name="TextBox 57">
            <a:extLst>
              <a:ext uri="{FF2B5EF4-FFF2-40B4-BE49-F238E27FC236}">
                <a16:creationId xmlns:a16="http://schemas.microsoft.com/office/drawing/2014/main" id="{D7C73770-A26F-F045-A1D0-09FDA437915E}"/>
              </a:ext>
            </a:extLst>
          </p:cNvPr>
          <p:cNvSpPr txBox="1"/>
          <p:nvPr/>
        </p:nvSpPr>
        <p:spPr>
          <a:xfrm>
            <a:off x="7050022" y="4885518"/>
            <a:ext cx="7822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mn-ea"/>
                <a:cs typeface="+mn-cs"/>
              </a:rPr>
              <a:t>850</a:t>
            </a:r>
          </a:p>
        </p:txBody>
      </p:sp>
      <p:sp>
        <p:nvSpPr>
          <p:cNvPr id="59" name="TextBox 58">
            <a:extLst>
              <a:ext uri="{FF2B5EF4-FFF2-40B4-BE49-F238E27FC236}">
                <a16:creationId xmlns:a16="http://schemas.microsoft.com/office/drawing/2014/main" id="{49286660-E929-514E-A849-E1E1A7BB76DB}"/>
              </a:ext>
            </a:extLst>
          </p:cNvPr>
          <p:cNvSpPr txBox="1"/>
          <p:nvPr/>
        </p:nvSpPr>
        <p:spPr>
          <a:xfrm>
            <a:off x="1013327" y="5241741"/>
            <a:ext cx="1433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mn-ea"/>
                <a:cs typeface="+mn-cs"/>
              </a:rPr>
              <a:t>HIGH RISK</a:t>
            </a:r>
          </a:p>
        </p:txBody>
      </p:sp>
      <p:sp>
        <p:nvSpPr>
          <p:cNvPr id="60" name="TextBox 59">
            <a:extLst>
              <a:ext uri="{FF2B5EF4-FFF2-40B4-BE49-F238E27FC236}">
                <a16:creationId xmlns:a16="http://schemas.microsoft.com/office/drawing/2014/main" id="{49A6A365-AF6E-C841-9516-A7DF4D1A0F45}"/>
              </a:ext>
            </a:extLst>
          </p:cNvPr>
          <p:cNvSpPr txBox="1"/>
          <p:nvPr/>
        </p:nvSpPr>
        <p:spPr>
          <a:xfrm>
            <a:off x="6409502" y="5241741"/>
            <a:ext cx="1433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mn-ea"/>
                <a:cs typeface="+mn-cs"/>
              </a:rPr>
              <a:t>LOW RISK</a:t>
            </a:r>
          </a:p>
        </p:txBody>
      </p:sp>
      <p:pic>
        <p:nvPicPr>
          <p:cNvPr id="4" name="Picture 3" descr="A picture containing object&#10;&#10;Description automatically generated">
            <a:extLst>
              <a:ext uri="{FF2B5EF4-FFF2-40B4-BE49-F238E27FC236}">
                <a16:creationId xmlns:a16="http://schemas.microsoft.com/office/drawing/2014/main" id="{D9B4D95F-7C12-F44B-A620-1BD371ACD1C5}"/>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752383" y="2850453"/>
            <a:ext cx="5309127" cy="2340583"/>
          </a:xfrm>
          <a:prstGeom prst="rect">
            <a:avLst/>
          </a:prstGeom>
        </p:spPr>
      </p:pic>
      <p:grpSp>
        <p:nvGrpSpPr>
          <p:cNvPr id="5" name="Group 4">
            <a:extLst>
              <a:ext uri="{FF2B5EF4-FFF2-40B4-BE49-F238E27FC236}">
                <a16:creationId xmlns:a16="http://schemas.microsoft.com/office/drawing/2014/main" id="{D471D67B-2887-E840-8CF3-D48F7D7A3A08}"/>
              </a:ext>
            </a:extLst>
          </p:cNvPr>
          <p:cNvGrpSpPr/>
          <p:nvPr/>
        </p:nvGrpSpPr>
        <p:grpSpPr>
          <a:xfrm>
            <a:off x="3363852" y="3609375"/>
            <a:ext cx="1999414" cy="1579670"/>
            <a:chOff x="3133953" y="3481468"/>
            <a:chExt cx="2126269" cy="1679894"/>
          </a:xfrm>
        </p:grpSpPr>
        <p:pic>
          <p:nvPicPr>
            <p:cNvPr id="76" name="Picture 75">
              <a:extLst>
                <a:ext uri="{FF2B5EF4-FFF2-40B4-BE49-F238E27FC236}">
                  <a16:creationId xmlns:a16="http://schemas.microsoft.com/office/drawing/2014/main" id="{26BE246E-0670-1342-9801-A69FB322E7D5}"/>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3133953" y="3481468"/>
              <a:ext cx="2126269" cy="1679894"/>
            </a:xfrm>
            <a:prstGeom prst="rect">
              <a:avLst/>
            </a:prstGeom>
            <a:noFill/>
          </p:spPr>
        </p:pic>
        <p:sp>
          <p:nvSpPr>
            <p:cNvPr id="80" name="TextBox 79">
              <a:extLst>
                <a:ext uri="{FF2B5EF4-FFF2-40B4-BE49-F238E27FC236}">
                  <a16:creationId xmlns:a16="http://schemas.microsoft.com/office/drawing/2014/main" id="{16D57899-EE48-494E-B9F5-B5AEB9C328DF}"/>
                </a:ext>
              </a:extLst>
            </p:cNvPr>
            <p:cNvSpPr txBox="1"/>
            <p:nvPr/>
          </p:nvSpPr>
          <p:spPr>
            <a:xfrm>
              <a:off x="3456529" y="3828972"/>
              <a:ext cx="154133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D8FA"/>
                  </a:solidFill>
                  <a:effectLst/>
                  <a:uLnTx/>
                  <a:uFillTx/>
                  <a:latin typeface="Helvetica" pitchFamily="2" charset="0"/>
                  <a:ea typeface="+mn-ea"/>
                  <a:cs typeface="+mn-cs"/>
                </a:rPr>
                <a:t>720</a:t>
              </a:r>
            </a:p>
          </p:txBody>
        </p:sp>
      </p:grpSp>
      <p:sp>
        <p:nvSpPr>
          <p:cNvPr id="61" name="Pentagon 60">
            <a:extLst>
              <a:ext uri="{FF2B5EF4-FFF2-40B4-BE49-F238E27FC236}">
                <a16:creationId xmlns:a16="http://schemas.microsoft.com/office/drawing/2014/main" id="{6A3D2D1B-F9B8-D84F-9ADC-C4C2C71AF252}"/>
              </a:ext>
            </a:extLst>
          </p:cNvPr>
          <p:cNvSpPr/>
          <p:nvPr/>
        </p:nvSpPr>
        <p:spPr>
          <a:xfrm rot="8111275">
            <a:off x="5839566" y="3836976"/>
            <a:ext cx="872836" cy="124691"/>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3" name="TextBox 32">
            <a:extLst>
              <a:ext uri="{FF2B5EF4-FFF2-40B4-BE49-F238E27FC236}">
                <a16:creationId xmlns:a16="http://schemas.microsoft.com/office/drawing/2014/main" id="{14CF8095-AB97-8645-B090-25AF09C2FFE0}"/>
              </a:ext>
            </a:extLst>
          </p:cNvPr>
          <p:cNvSpPr txBox="1"/>
          <p:nvPr/>
        </p:nvSpPr>
        <p:spPr>
          <a:xfrm>
            <a:off x="5578872" y="6537325"/>
            <a:ext cx="1034257"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65000"/>
                  </a:prstClr>
                </a:solidFill>
                <a:effectLst/>
                <a:uLnTx/>
                <a:uFillTx/>
                <a:latin typeface="Helvetica" pitchFamily="2" charset="0"/>
                <a:ea typeface="Helvetica Neue" panose="02000503000000020004" pitchFamily="2" charset="0"/>
                <a:cs typeface="Helvetica Neue" panose="02000503000000020004" pitchFamily="2" charset="0"/>
              </a:rPr>
              <a:t>UNCLASSIFIED</a:t>
            </a:r>
          </a:p>
        </p:txBody>
      </p:sp>
      <p:sp>
        <p:nvSpPr>
          <p:cNvPr id="86" name="TextBox 85">
            <a:extLst>
              <a:ext uri="{FF2B5EF4-FFF2-40B4-BE49-F238E27FC236}">
                <a16:creationId xmlns:a16="http://schemas.microsoft.com/office/drawing/2014/main" id="{3D311CE3-6F34-2343-983B-35753E46B476}"/>
              </a:ext>
            </a:extLst>
          </p:cNvPr>
          <p:cNvSpPr txBox="1"/>
          <p:nvPr/>
        </p:nvSpPr>
        <p:spPr>
          <a:xfrm>
            <a:off x="8471128" y="3799900"/>
            <a:ext cx="2747443" cy="196977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itchFamily="2" charset="0"/>
                <a:ea typeface="IBM Plex Sans Light" charset="0"/>
                <a:cs typeface="IBM Plex Sans Light" charset="0"/>
              </a:rPr>
              <a:t>Health &amp; hygiene   of IT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Helvetica" pitchFamily="2" charset="0"/>
              <a:ea typeface="IBM Plex Sans Light" charset="0"/>
              <a:cs typeface="IBM Plex Sans Light"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itchFamily="2" charset="0"/>
                <a:ea typeface="IBM Plex Sans Light" charset="0"/>
                <a:cs typeface="IBM Plex Sans Light" charset="0"/>
              </a:rPr>
              <a:t>Network infrastructure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Helvetica" pitchFamily="2" charset="0"/>
              <a:ea typeface="IBM Plex Sans Light" charset="0"/>
              <a:cs typeface="IBM Plex Sans Light"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itchFamily="2" charset="0"/>
                <a:ea typeface="IBM Plex Sans Light" charset="0"/>
                <a:cs typeface="IBM Plex Sans Light" charset="0"/>
              </a:rPr>
              <a:t>Software &amp; services</a:t>
            </a:r>
          </a:p>
        </p:txBody>
      </p:sp>
    </p:spTree>
    <p:extLst>
      <p:ext uri="{BB962C8B-B14F-4D97-AF65-F5344CB8AC3E}">
        <p14:creationId xmlns:p14="http://schemas.microsoft.com/office/powerpoint/2010/main" val="34976722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434" y="-338642"/>
            <a:ext cx="5903135" cy="1446473"/>
          </a:xfrm>
        </p:spPr>
        <p:txBody>
          <a:bodyPr>
            <a:normAutofit/>
          </a:bodyPr>
          <a:lstStyle/>
          <a:p>
            <a:r>
              <a:rPr lang="en-US" b="1" dirty="0"/>
              <a:t>Proposed Program Intent</a:t>
            </a:r>
          </a:p>
        </p:txBody>
      </p:sp>
      <p:cxnSp>
        <p:nvCxnSpPr>
          <p:cNvPr id="40" name="Straight Arrow Connector 3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632704D-D8A2-4C7E-814D-9945F0BBD0F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1"/>
          <a:stretch/>
        </p:blipFill>
        <p:spPr>
          <a:xfrm>
            <a:off x="7520152" y="10"/>
            <a:ext cx="4671846" cy="5212045"/>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Rectangle 3">
            <a:extLst>
              <a:ext uri="{FF2B5EF4-FFF2-40B4-BE49-F238E27FC236}">
                <a16:creationId xmlns:a16="http://schemas.microsoft.com/office/drawing/2014/main" id="{BC7FB5C4-CDE2-4DC8-9A63-0CA7C7AB70A0}"/>
              </a:ext>
            </a:extLst>
          </p:cNvPr>
          <p:cNvSpPr/>
          <p:nvPr/>
        </p:nvSpPr>
        <p:spPr>
          <a:xfrm>
            <a:off x="441434" y="2081048"/>
            <a:ext cx="5171090" cy="37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ontent Placeholder 2"/>
          <p:cNvSpPr>
            <a:spLocks noGrp="1"/>
          </p:cNvSpPr>
          <p:nvPr>
            <p:ph idx="1"/>
          </p:nvPr>
        </p:nvSpPr>
        <p:spPr>
          <a:xfrm>
            <a:off x="1" y="791309"/>
            <a:ext cx="7520152" cy="6066692"/>
          </a:xfrm>
        </p:spPr>
        <p:txBody>
          <a:bodyPr>
            <a:noAutofit/>
          </a:bodyPr>
          <a:lstStyle/>
          <a:p>
            <a:r>
              <a:rPr lang="en-US" sz="2200" b="1" dirty="0"/>
              <a:t>A </a:t>
            </a:r>
            <a:r>
              <a:rPr lang="en-US" sz="2200" b="1"/>
              <a:t>Standard program  </a:t>
            </a:r>
            <a:r>
              <a:rPr lang="en-US" sz="2200" b="1" dirty="0"/>
              <a:t>for facility owners to confirm the extent of cyber protection designed into BMS</a:t>
            </a:r>
          </a:p>
          <a:p>
            <a:pPr lvl="1"/>
            <a:r>
              <a:rPr lang="en-US" sz="2200" dirty="0"/>
              <a:t>Possible marketing advantage</a:t>
            </a:r>
          </a:p>
          <a:p>
            <a:pPr lvl="1"/>
            <a:r>
              <a:rPr lang="en-US" sz="2200" dirty="0"/>
              <a:t>Adaptive to the end user’s requirements</a:t>
            </a:r>
          </a:p>
          <a:p>
            <a:pPr lvl="1"/>
            <a:r>
              <a:rPr lang="en-US" sz="2200" dirty="0"/>
              <a:t>Raise awareness for all facility occupants</a:t>
            </a:r>
          </a:p>
          <a:p>
            <a:r>
              <a:rPr lang="en-US" sz="2200" b="1" dirty="0"/>
              <a:t> Enhance the value of investments in BMS cyber protections</a:t>
            </a:r>
          </a:p>
          <a:p>
            <a:pPr lvl="1"/>
            <a:r>
              <a:rPr lang="en-US" sz="2200" dirty="0"/>
              <a:t>Rewarded with a competitive advantage over less secure facilities </a:t>
            </a:r>
          </a:p>
          <a:p>
            <a:pPr lvl="1"/>
            <a:r>
              <a:rPr lang="en-US" sz="2200" dirty="0"/>
              <a:t>Positive response from facility insurers</a:t>
            </a:r>
          </a:p>
          <a:p>
            <a:pPr lvl="1"/>
            <a:r>
              <a:rPr lang="en-US" sz="2200" dirty="0"/>
              <a:t>Utilizes widely-accepted industry Standards </a:t>
            </a:r>
          </a:p>
          <a:p>
            <a:r>
              <a:rPr lang="en-US" sz="2200" b="1" dirty="0"/>
              <a:t>Accelerate the improvement of BMS cyber security for occupant safety</a:t>
            </a:r>
          </a:p>
          <a:p>
            <a:r>
              <a:rPr lang="en-US" sz="2200" b="1" dirty="0"/>
              <a:t>Guide a growing industry of third-party cyber protection firms</a:t>
            </a:r>
          </a:p>
          <a:p>
            <a:r>
              <a:rPr lang="en-US" sz="2200" b="1" dirty="0"/>
              <a:t>Start with commercial office buildings, follow on frameworks for healthcare, industrial, hospitality, academic, and residential facilities  </a:t>
            </a:r>
          </a:p>
        </p:txBody>
      </p:sp>
    </p:spTree>
    <p:extLst>
      <p:ext uri="{BB962C8B-B14F-4D97-AF65-F5344CB8AC3E}">
        <p14:creationId xmlns:p14="http://schemas.microsoft.com/office/powerpoint/2010/main" val="1152568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537C4-F8FE-4EB1-9899-16F016361805}"/>
              </a:ext>
            </a:extLst>
          </p:cNvPr>
          <p:cNvSpPr>
            <a:spLocks noGrp="1"/>
          </p:cNvSpPr>
          <p:nvPr>
            <p:ph type="title"/>
          </p:nvPr>
        </p:nvSpPr>
        <p:spPr>
          <a:xfrm>
            <a:off x="122884" y="-10164"/>
            <a:ext cx="7238614" cy="1692794"/>
          </a:xfrm>
        </p:spPr>
        <p:txBody>
          <a:bodyPr>
            <a:normAutofit/>
          </a:bodyPr>
          <a:lstStyle/>
          <a:p>
            <a:r>
              <a:rPr lang="en-US" sz="4000" b="1" dirty="0"/>
              <a:t>Scope of Proposed Program</a:t>
            </a:r>
          </a:p>
        </p:txBody>
      </p:sp>
      <p:cxnSp>
        <p:nvCxnSpPr>
          <p:cNvPr id="16" name="Straight Arrow Connector 1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B4A6B05-83B5-4469-BB7A-CECBCDA636C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558455" y="11"/>
            <a:ext cx="5633543" cy="6273862"/>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Rectangle 3">
            <a:extLst>
              <a:ext uri="{FF2B5EF4-FFF2-40B4-BE49-F238E27FC236}">
                <a16:creationId xmlns:a16="http://schemas.microsoft.com/office/drawing/2014/main" id="{AAAFF866-6C74-4A5F-8796-F0329FBD66BF}"/>
              </a:ext>
            </a:extLst>
          </p:cNvPr>
          <p:cNvSpPr/>
          <p:nvPr/>
        </p:nvSpPr>
        <p:spPr>
          <a:xfrm>
            <a:off x="520262" y="2057919"/>
            <a:ext cx="4824248" cy="358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D910ED6-9F29-4180-8555-2D4A61A023B4}"/>
              </a:ext>
            </a:extLst>
          </p:cNvPr>
          <p:cNvSpPr>
            <a:spLocks noGrp="1"/>
          </p:cNvSpPr>
          <p:nvPr>
            <p:ph idx="1"/>
          </p:nvPr>
        </p:nvSpPr>
        <p:spPr>
          <a:xfrm>
            <a:off x="122884" y="1682630"/>
            <a:ext cx="6779172" cy="4933226"/>
          </a:xfrm>
        </p:spPr>
        <p:txBody>
          <a:bodyPr>
            <a:noAutofit/>
          </a:bodyPr>
          <a:lstStyle/>
          <a:p>
            <a:pPr>
              <a:spcAft>
                <a:spcPts val="600"/>
              </a:spcAft>
            </a:pPr>
            <a:r>
              <a:rPr lang="en-US" sz="2200" dirty="0">
                <a:ea typeface="Calibri" panose="020F0502020204030204" pitchFamily="34" charset="0"/>
              </a:rPr>
              <a:t>An application specifically for BMS to  enhance cybersecurity for operational technology and physical control systems – does not include IT currently</a:t>
            </a:r>
          </a:p>
          <a:p>
            <a:pPr>
              <a:spcAft>
                <a:spcPts val="600"/>
              </a:spcAft>
            </a:pPr>
            <a:r>
              <a:rPr lang="en-US" sz="2200" dirty="0">
                <a:ea typeface="Calibri" panose="020F0502020204030204" pitchFamily="34" charset="0"/>
              </a:rPr>
              <a:t>Addresses the entire value chain of building automation and control systems</a:t>
            </a:r>
          </a:p>
          <a:p>
            <a:pPr>
              <a:spcAft>
                <a:spcPts val="600"/>
              </a:spcAft>
            </a:pPr>
            <a:r>
              <a:rPr lang="en-US" sz="2200" dirty="0">
                <a:ea typeface="Calibri" panose="020F0502020204030204" pitchFamily="34" charset="0"/>
              </a:rPr>
              <a:t>Reviews and integrates multiple, existing international standards with industry best practices-promoting the use of a tiered security posture for the BMS selected by the end user based on the risk to a facility or operation</a:t>
            </a:r>
          </a:p>
          <a:p>
            <a:pPr>
              <a:spcAft>
                <a:spcPts val="600"/>
              </a:spcAft>
            </a:pPr>
            <a:r>
              <a:rPr lang="en-US" sz="2200" dirty="0">
                <a:ea typeface="Calibri" panose="020F0502020204030204" pitchFamily="34" charset="0"/>
              </a:rPr>
              <a:t>Confirmed via regular 3rd party control system enterprise and process evaluations</a:t>
            </a:r>
          </a:p>
          <a:p>
            <a:pPr marL="0" indent="0">
              <a:buNone/>
            </a:pPr>
            <a:r>
              <a:rPr lang="en-US" sz="2200" b="1" i="1" dirty="0">
                <a:solidFill>
                  <a:srgbClr val="C00000"/>
                </a:solidFill>
                <a:ea typeface="Calibri" panose="020F0502020204030204" pitchFamily="34" charset="0"/>
              </a:rPr>
              <a:t>Program Addresses People, Processes &amp; Technology</a:t>
            </a:r>
          </a:p>
          <a:p>
            <a:pPr marL="0" indent="0">
              <a:buNone/>
            </a:pPr>
            <a:endParaRPr lang="en-US" sz="2200" dirty="0"/>
          </a:p>
        </p:txBody>
      </p:sp>
    </p:spTree>
    <p:extLst>
      <p:ext uri="{BB962C8B-B14F-4D97-AF65-F5344CB8AC3E}">
        <p14:creationId xmlns:p14="http://schemas.microsoft.com/office/powerpoint/2010/main" val="13211338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9EC526D-AF68-44B1-8978-920529A59EBA}"/>
              </a:ext>
            </a:extLst>
          </p:cNvPr>
          <p:cNvSpPr/>
          <p:nvPr/>
        </p:nvSpPr>
        <p:spPr>
          <a:xfrm>
            <a:off x="7463743" y="4273992"/>
            <a:ext cx="4708636" cy="224112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9F4D623-E9FD-40D8-B83B-A7B4B9184549}"/>
              </a:ext>
            </a:extLst>
          </p:cNvPr>
          <p:cNvSpPr txBox="1"/>
          <p:nvPr/>
        </p:nvSpPr>
        <p:spPr>
          <a:xfrm>
            <a:off x="7463743" y="1257933"/>
            <a:ext cx="4708634" cy="58785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Product Supplier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Discovers and mitigates risk</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Adheres to Federal regulations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Evolves systems and/or components with risk landscape</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System Integrator Service Provider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Discovers and escalates risk for removal</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Adheres to Federal regulations and other compliance schema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Provides more-secure automation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Asset Owner (Facility Owner)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Deploys securely – confident!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Cyber security management system awareness of risk landscape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Operation and Maintenance</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Service provider partnership in CS management system</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2584A249-6ED0-4FCC-997D-16EE4AD6B1CD}"/>
              </a:ext>
            </a:extLst>
          </p:cNvPr>
          <p:cNvSpPr/>
          <p:nvPr/>
        </p:nvSpPr>
        <p:spPr>
          <a:xfrm>
            <a:off x="1047403" y="13822"/>
            <a:ext cx="10040839" cy="1349467"/>
          </a:xfrm>
          <a:prstGeom prst="rightArrow">
            <a:avLst>
              <a:gd name="adj1" fmla="val 74640"/>
              <a:gd name="adj2" fmla="val 5000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56973AC2-982A-4971-9711-0B8E21F39FBF}"/>
              </a:ext>
            </a:extLst>
          </p:cNvPr>
          <p:cNvSpPr/>
          <p:nvPr/>
        </p:nvSpPr>
        <p:spPr>
          <a:xfrm>
            <a:off x="0" y="4266054"/>
            <a:ext cx="4962825" cy="219073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38A0B9-E2A4-364D-9A71-B8AD1243F3BB}"/>
              </a:ext>
            </a:extLst>
          </p:cNvPr>
          <p:cNvSpPr>
            <a:spLocks noGrp="1"/>
          </p:cNvSpPr>
          <p:nvPr>
            <p:ph type="title"/>
          </p:nvPr>
        </p:nvSpPr>
        <p:spPr>
          <a:xfrm>
            <a:off x="838200" y="365125"/>
            <a:ext cx="4124625" cy="678229"/>
          </a:xfrm>
        </p:spPr>
        <p:txBody>
          <a:bodyPr>
            <a:noAutofit/>
          </a:bodyPr>
          <a:lstStyle/>
          <a:p>
            <a:pPr algn="ctr"/>
            <a:r>
              <a:rPr lang="en-US" sz="3000" dirty="0"/>
              <a:t>BMS Cybersecurity </a:t>
            </a:r>
            <a:br>
              <a:rPr lang="en-US" sz="3000" dirty="0"/>
            </a:br>
            <a:r>
              <a:rPr lang="en-US" sz="3000" dirty="0"/>
              <a:t>Lifecycles</a:t>
            </a:r>
          </a:p>
        </p:txBody>
      </p:sp>
      <p:sp>
        <p:nvSpPr>
          <p:cNvPr id="3" name="Content Placeholder 2">
            <a:extLst>
              <a:ext uri="{FF2B5EF4-FFF2-40B4-BE49-F238E27FC236}">
                <a16:creationId xmlns:a16="http://schemas.microsoft.com/office/drawing/2014/main" id="{6329A075-161E-F141-8F1F-0C346A1D0B19}"/>
              </a:ext>
            </a:extLst>
          </p:cNvPr>
          <p:cNvSpPr>
            <a:spLocks noGrp="1"/>
          </p:cNvSpPr>
          <p:nvPr>
            <p:ph idx="1"/>
          </p:nvPr>
        </p:nvSpPr>
        <p:spPr>
          <a:xfrm>
            <a:off x="219534" y="1323922"/>
            <a:ext cx="10515600" cy="4928455"/>
          </a:xfrm>
        </p:spPr>
        <p:txBody>
          <a:bodyPr>
            <a:normAutofit fontScale="92500" lnSpcReduction="10000"/>
          </a:bodyPr>
          <a:lstStyle/>
          <a:p>
            <a:pPr marL="457200" indent="-457200">
              <a:buFont typeface="+mj-lt"/>
              <a:buAutoNum type="arabicParenR"/>
            </a:pPr>
            <a:r>
              <a:rPr lang="en-US" sz="2200" dirty="0"/>
              <a:t>Product Supplier</a:t>
            </a:r>
          </a:p>
          <a:p>
            <a:pPr lvl="1"/>
            <a:r>
              <a:rPr lang="en-US" sz="1800" dirty="0"/>
              <a:t>Secure by design</a:t>
            </a:r>
          </a:p>
          <a:p>
            <a:pPr lvl="1"/>
            <a:r>
              <a:rPr lang="en-US" sz="1800" dirty="0"/>
              <a:t>Security development lifecycle</a:t>
            </a:r>
          </a:p>
          <a:p>
            <a:pPr lvl="1">
              <a:spcAft>
                <a:spcPts val="600"/>
              </a:spcAft>
            </a:pPr>
            <a:r>
              <a:rPr lang="en-US" sz="1800" dirty="0"/>
              <a:t>Provides systems and/or components</a:t>
            </a:r>
          </a:p>
          <a:p>
            <a:pPr marL="457200" indent="-457200">
              <a:buFont typeface="+mj-lt"/>
              <a:buAutoNum type="arabicParenR"/>
            </a:pPr>
            <a:r>
              <a:rPr lang="en-US" sz="2200" dirty="0"/>
              <a:t>System Integrator Service Provider</a:t>
            </a:r>
          </a:p>
          <a:p>
            <a:pPr lvl="1"/>
            <a:r>
              <a:rPr lang="en-US" sz="1800" dirty="0"/>
              <a:t>Secure in development</a:t>
            </a:r>
          </a:p>
          <a:p>
            <a:pPr lvl="1"/>
            <a:r>
              <a:rPr lang="en-US" sz="1800" dirty="0"/>
              <a:t>Risk-based system and component </a:t>
            </a:r>
          </a:p>
          <a:p>
            <a:pPr marL="457200" lvl="1" indent="0">
              <a:buNone/>
            </a:pPr>
            <a:r>
              <a:rPr lang="en-US" sz="1800" dirty="0"/>
              <a:t>integration</a:t>
            </a:r>
          </a:p>
          <a:p>
            <a:pPr lvl="1"/>
            <a:r>
              <a:rPr lang="en-US" sz="1800" dirty="0"/>
              <a:t>Provides an automation solution</a:t>
            </a:r>
          </a:p>
          <a:p>
            <a:pPr marL="457200" lvl="1" indent="0">
              <a:buNone/>
            </a:pPr>
            <a:endParaRPr lang="en-US" dirty="0"/>
          </a:p>
          <a:p>
            <a:pPr marL="457200" indent="-457200">
              <a:buFont typeface="+mj-lt"/>
              <a:buAutoNum type="arabicParenR"/>
            </a:pPr>
            <a:r>
              <a:rPr lang="en-US" sz="2200" dirty="0"/>
              <a:t>Asset Owner (Facility Owner)</a:t>
            </a:r>
          </a:p>
          <a:p>
            <a:pPr lvl="1"/>
            <a:r>
              <a:rPr lang="en-US" sz="1800" dirty="0"/>
              <a:t>Secure in deployment</a:t>
            </a:r>
          </a:p>
          <a:p>
            <a:pPr lvl="1"/>
            <a:r>
              <a:rPr lang="en-US" sz="1800" dirty="0"/>
              <a:t>Cyber security management system </a:t>
            </a:r>
          </a:p>
          <a:p>
            <a:pPr lvl="1"/>
            <a:r>
              <a:rPr lang="en-US" sz="1800" dirty="0"/>
              <a:t>Operation and maintenance</a:t>
            </a:r>
          </a:p>
          <a:p>
            <a:pPr lvl="2"/>
            <a:r>
              <a:rPr lang="en-US" sz="1800" dirty="0"/>
              <a:t>Maintenance may be done</a:t>
            </a:r>
          </a:p>
          <a:p>
            <a:pPr marL="914400" lvl="2" indent="0">
              <a:buNone/>
            </a:pPr>
            <a:r>
              <a:rPr lang="en-US" sz="1800" dirty="0"/>
              <a:t> by a service provider</a:t>
            </a:r>
          </a:p>
        </p:txBody>
      </p:sp>
      <p:graphicFrame>
        <p:nvGraphicFramePr>
          <p:cNvPr id="4" name="Content Placeholder 3">
            <a:extLst>
              <a:ext uri="{FF2B5EF4-FFF2-40B4-BE49-F238E27FC236}">
                <a16:creationId xmlns:a16="http://schemas.microsoft.com/office/drawing/2014/main" id="{65EAF934-0F2C-E242-823F-A476D8D328A9}"/>
              </a:ext>
            </a:extLst>
          </p:cNvPr>
          <p:cNvGraphicFramePr>
            <a:graphicFrameLocks/>
          </p:cNvGraphicFramePr>
          <p:nvPr/>
        </p:nvGraphicFramePr>
        <p:xfrm>
          <a:off x="4033687" y="932592"/>
          <a:ext cx="4124625" cy="5132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0C9A1D1F-355D-40D7-9BD2-D6C174DD5F91}"/>
              </a:ext>
            </a:extLst>
          </p:cNvPr>
          <p:cNvSpPr txBox="1">
            <a:spLocks/>
          </p:cNvSpPr>
          <p:nvPr/>
        </p:nvSpPr>
        <p:spPr>
          <a:xfrm>
            <a:off x="7777484" y="251159"/>
            <a:ext cx="3310759" cy="8597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Value-Added to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Lifecycles</a:t>
            </a:r>
          </a:p>
        </p:txBody>
      </p:sp>
    </p:spTree>
    <p:extLst>
      <p:ext uri="{BB962C8B-B14F-4D97-AF65-F5344CB8AC3E}">
        <p14:creationId xmlns:p14="http://schemas.microsoft.com/office/powerpoint/2010/main" val="26828337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537C4-F8FE-4EB1-9899-16F016361805}"/>
              </a:ext>
            </a:extLst>
          </p:cNvPr>
          <p:cNvSpPr>
            <a:spLocks noGrp="1"/>
          </p:cNvSpPr>
          <p:nvPr>
            <p:ph type="title"/>
          </p:nvPr>
        </p:nvSpPr>
        <p:spPr>
          <a:xfrm>
            <a:off x="1072085" y="-84380"/>
            <a:ext cx="5120114" cy="1692794"/>
          </a:xfrm>
        </p:spPr>
        <p:txBody>
          <a:bodyPr>
            <a:normAutofit/>
          </a:bodyPr>
          <a:lstStyle/>
          <a:p>
            <a:r>
              <a:rPr lang="en-US" b="1" dirty="0"/>
              <a:t>Program Targets</a:t>
            </a:r>
          </a:p>
        </p:txBody>
      </p:sp>
      <p:cxnSp>
        <p:nvCxnSpPr>
          <p:cNvPr id="16" name="Straight Arrow Connector 1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8" name="Picture 7" descr="A large crane on the back of a boat&#10;&#10;Description automatically generated">
            <a:extLst>
              <a:ext uri="{FF2B5EF4-FFF2-40B4-BE49-F238E27FC236}">
                <a16:creationId xmlns:a16="http://schemas.microsoft.com/office/drawing/2014/main" id="{A678D929-1806-4742-BD21-0A36763A27C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039887" y="10"/>
            <a:ext cx="5152112" cy="5596749"/>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0" name="Rectangle 9">
            <a:extLst>
              <a:ext uri="{FF2B5EF4-FFF2-40B4-BE49-F238E27FC236}">
                <a16:creationId xmlns:a16="http://schemas.microsoft.com/office/drawing/2014/main" id="{6DB454BD-3447-4D19-A287-14309A11FFCC}"/>
              </a:ext>
            </a:extLst>
          </p:cNvPr>
          <p:cNvSpPr/>
          <p:nvPr/>
        </p:nvSpPr>
        <p:spPr>
          <a:xfrm>
            <a:off x="536028" y="2057919"/>
            <a:ext cx="4808482" cy="369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D910ED6-9F29-4180-8555-2D4A61A023B4}"/>
              </a:ext>
            </a:extLst>
          </p:cNvPr>
          <p:cNvSpPr>
            <a:spLocks noGrp="1"/>
          </p:cNvSpPr>
          <p:nvPr>
            <p:ph idx="1"/>
          </p:nvPr>
        </p:nvSpPr>
        <p:spPr>
          <a:xfrm>
            <a:off x="167377" y="1524024"/>
            <a:ext cx="6872510" cy="5173804"/>
          </a:xfrm>
        </p:spPr>
        <p:txBody>
          <a:bodyPr>
            <a:normAutofit fontScale="92500" lnSpcReduction="10000"/>
          </a:bodyPr>
          <a:lstStyle/>
          <a:p>
            <a:pPr marL="0" indent="0">
              <a:buNone/>
            </a:pPr>
            <a:r>
              <a:rPr lang="en-US" sz="2000" b="1" dirty="0"/>
              <a:t>Incentivize the protection of BMS systems to reduce risk to/from:</a:t>
            </a:r>
          </a:p>
          <a:p>
            <a:r>
              <a:rPr lang="en-US" sz="2000" dirty="0"/>
              <a:t>Life, safety, health – protection of employees (physical and virtual)</a:t>
            </a:r>
          </a:p>
          <a:p>
            <a:r>
              <a:rPr lang="en-US" sz="2000" dirty="0"/>
              <a:t>Employee actions</a:t>
            </a:r>
          </a:p>
          <a:p>
            <a:r>
              <a:rPr lang="en-US" sz="2000" dirty="0"/>
              <a:t>Adheres to Federal, State, and Local laws and ordinances on landlord/tenant rights and individual rights to privacy, as-applicable.</a:t>
            </a:r>
          </a:p>
          <a:p>
            <a:r>
              <a:rPr lang="en-US" sz="2000" dirty="0"/>
              <a:t>Protection of data (IP, financial)</a:t>
            </a:r>
          </a:p>
          <a:p>
            <a:r>
              <a:rPr lang="en-US" sz="2000" dirty="0"/>
              <a:t>Outsider attacks (e.g. ransomware)</a:t>
            </a:r>
          </a:p>
          <a:p>
            <a:r>
              <a:rPr lang="en-US" sz="2000" dirty="0"/>
              <a:t>Business interruption / degradation</a:t>
            </a:r>
          </a:p>
          <a:p>
            <a:r>
              <a:rPr lang="en-US" sz="2000" dirty="0"/>
              <a:t>Compliance with Federal and Defense regulations on Federal real estate assets, as-applicable.</a:t>
            </a:r>
          </a:p>
          <a:p>
            <a:r>
              <a:rPr lang="en-US" sz="2000" dirty="0"/>
              <a:t>Protection of brand value</a:t>
            </a:r>
          </a:p>
          <a:p>
            <a:pPr marL="0" indent="0">
              <a:buNone/>
            </a:pPr>
            <a:endParaRPr lang="en-US" sz="2000" dirty="0"/>
          </a:p>
          <a:p>
            <a:pPr marL="0" indent="0">
              <a:buNone/>
            </a:pPr>
            <a:r>
              <a:rPr lang="en-US" sz="2000" b="1" dirty="0"/>
              <a:t>Promote Concept &amp; Obtain Commitment Decisions NLT March 2020</a:t>
            </a:r>
          </a:p>
        </p:txBody>
      </p:sp>
    </p:spTree>
    <p:extLst>
      <p:ext uri="{BB962C8B-B14F-4D97-AF65-F5344CB8AC3E}">
        <p14:creationId xmlns:p14="http://schemas.microsoft.com/office/powerpoint/2010/main" val="26775587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C8B66-EC95-9C4E-BBA2-09FA63C47644}"/>
              </a:ext>
            </a:extLst>
          </p:cNvPr>
          <p:cNvSpPr>
            <a:spLocks noGrp="1"/>
          </p:cNvSpPr>
          <p:nvPr>
            <p:ph type="title"/>
          </p:nvPr>
        </p:nvSpPr>
        <p:spPr>
          <a:xfrm>
            <a:off x="517704" y="175698"/>
            <a:ext cx="10534732" cy="678229"/>
          </a:xfrm>
        </p:spPr>
        <p:txBody>
          <a:bodyPr>
            <a:normAutofit/>
          </a:bodyPr>
          <a:lstStyle/>
          <a:p>
            <a:r>
              <a:rPr lang="en-US" dirty="0">
                <a:solidFill>
                  <a:srgbClr val="0070C0"/>
                </a:solidFill>
              </a:rPr>
              <a:t>Assess and Issue a Cyber Performance Rating for Facility’s BMS</a:t>
            </a:r>
          </a:p>
        </p:txBody>
      </p:sp>
      <p:sp>
        <p:nvSpPr>
          <p:cNvPr id="3" name="Content Placeholder 2">
            <a:extLst>
              <a:ext uri="{FF2B5EF4-FFF2-40B4-BE49-F238E27FC236}">
                <a16:creationId xmlns:a16="http://schemas.microsoft.com/office/drawing/2014/main" id="{630574B5-2352-5C40-B384-9CAF1CEC2D22}"/>
              </a:ext>
            </a:extLst>
          </p:cNvPr>
          <p:cNvSpPr>
            <a:spLocks noGrp="1"/>
          </p:cNvSpPr>
          <p:nvPr>
            <p:ph idx="1"/>
          </p:nvPr>
        </p:nvSpPr>
        <p:spPr>
          <a:xfrm>
            <a:off x="117230" y="853927"/>
            <a:ext cx="12256765" cy="2567684"/>
          </a:xfrm>
          <a:noFill/>
        </p:spPr>
        <p:txBody>
          <a:bodyPr>
            <a:noAutofit/>
          </a:bodyPr>
          <a:lstStyle/>
          <a:p>
            <a:r>
              <a:rPr lang="en-US" sz="2000" dirty="0"/>
              <a:t>Based on consolidation of standards already in public domain</a:t>
            </a:r>
          </a:p>
          <a:p>
            <a:r>
              <a:rPr lang="en-US" sz="2000" dirty="0"/>
              <a:t>Dynamic – the threat is always evolving</a:t>
            </a:r>
          </a:p>
          <a:p>
            <a:r>
              <a:rPr lang="en-US" sz="2000" dirty="0"/>
              <a:t>Dynamic- the program for the response is always evolving</a:t>
            </a:r>
          </a:p>
          <a:p>
            <a:pPr lvl="1"/>
            <a:r>
              <a:rPr lang="en-US" dirty="0"/>
              <a:t>Incentivizes sustainment of good cyber practices over life cycle</a:t>
            </a:r>
          </a:p>
          <a:p>
            <a:pPr lvl="1"/>
            <a:r>
              <a:rPr lang="en-US" dirty="0"/>
              <a:t>Dynamic- rating requires periodic recertification to sustain these good cyber practices</a:t>
            </a:r>
          </a:p>
          <a:p>
            <a:r>
              <a:rPr lang="en-US" sz="2000" dirty="0"/>
              <a:t>Assessment addresses protections for technology, processes, and people</a:t>
            </a:r>
          </a:p>
          <a:p>
            <a:r>
              <a:rPr lang="en-US" sz="2000" dirty="0"/>
              <a:t>Rating public or private to tenants – Owner discretion</a:t>
            </a:r>
          </a:p>
          <a:p>
            <a:endParaRPr lang="en-US" sz="2800" dirty="0"/>
          </a:p>
        </p:txBody>
      </p:sp>
      <p:sp>
        <p:nvSpPr>
          <p:cNvPr id="7" name="Ribbon: Curved and Tilted Up 6">
            <a:extLst>
              <a:ext uri="{FF2B5EF4-FFF2-40B4-BE49-F238E27FC236}">
                <a16:creationId xmlns:a16="http://schemas.microsoft.com/office/drawing/2014/main" id="{C3F06F83-DF0C-4763-8EA6-026AE8834B07}"/>
              </a:ext>
            </a:extLst>
          </p:cNvPr>
          <p:cNvSpPr/>
          <p:nvPr/>
        </p:nvSpPr>
        <p:spPr>
          <a:xfrm>
            <a:off x="6079650" y="4351799"/>
            <a:ext cx="2023109" cy="922605"/>
          </a:xfrm>
          <a:prstGeom prst="ellipseRibbon2">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D752490-2BDE-40D8-9709-773067060D04}"/>
              </a:ext>
            </a:extLst>
          </p:cNvPr>
          <p:cNvSpPr/>
          <p:nvPr/>
        </p:nvSpPr>
        <p:spPr>
          <a:xfrm>
            <a:off x="7033259" y="3884465"/>
            <a:ext cx="1783081" cy="487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7C78AE9-253A-4DA0-B606-CF9C57C4D95B}"/>
              </a:ext>
            </a:extLst>
          </p:cNvPr>
          <p:cNvSpPr/>
          <p:nvPr/>
        </p:nvSpPr>
        <p:spPr>
          <a:xfrm>
            <a:off x="614059" y="3657594"/>
            <a:ext cx="10367072" cy="48768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A1953"/>
                </a:solidFill>
                <a:effectLst/>
                <a:uLnTx/>
                <a:uFillTx/>
                <a:latin typeface="Calibri" panose="020F0502020204030204"/>
                <a:ea typeface="+mn-ea"/>
                <a:cs typeface="+mn-cs"/>
              </a:rPr>
              <a:t>Good                                 Better                             Best</a:t>
            </a:r>
          </a:p>
        </p:txBody>
      </p:sp>
      <p:sp>
        <p:nvSpPr>
          <p:cNvPr id="16" name="Ribbon: Curved and Tilted Up 6">
            <a:extLst>
              <a:ext uri="{FF2B5EF4-FFF2-40B4-BE49-F238E27FC236}">
                <a16:creationId xmlns:a16="http://schemas.microsoft.com/office/drawing/2014/main" id="{C3F06F83-DF0C-4763-8EA6-026AE8834B07}"/>
              </a:ext>
            </a:extLst>
          </p:cNvPr>
          <p:cNvSpPr/>
          <p:nvPr/>
        </p:nvSpPr>
        <p:spPr>
          <a:xfrm>
            <a:off x="3595531" y="4362800"/>
            <a:ext cx="2266953" cy="911604"/>
          </a:xfrm>
          <a:prstGeom prst="ellipseRibbon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ibbon: Curved and Tilted Up 6">
            <a:extLst>
              <a:ext uri="{FF2B5EF4-FFF2-40B4-BE49-F238E27FC236}">
                <a16:creationId xmlns:a16="http://schemas.microsoft.com/office/drawing/2014/main" id="{C3F06F83-DF0C-4763-8EA6-026AE8834B07}"/>
              </a:ext>
            </a:extLst>
          </p:cNvPr>
          <p:cNvSpPr/>
          <p:nvPr/>
        </p:nvSpPr>
        <p:spPr>
          <a:xfrm>
            <a:off x="8319925" y="4345508"/>
            <a:ext cx="2129788" cy="928895"/>
          </a:xfrm>
          <a:prstGeom prst="ellipseRibbon2">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bbon: Curved and Tilted Up 6">
            <a:extLst>
              <a:ext uri="{FF2B5EF4-FFF2-40B4-BE49-F238E27FC236}">
                <a16:creationId xmlns:a16="http://schemas.microsoft.com/office/drawing/2014/main" id="{C3F06F83-DF0C-4763-8EA6-026AE8834B07}"/>
              </a:ext>
            </a:extLst>
          </p:cNvPr>
          <p:cNvSpPr/>
          <p:nvPr/>
        </p:nvSpPr>
        <p:spPr>
          <a:xfrm>
            <a:off x="1141891" y="4372145"/>
            <a:ext cx="2266953" cy="958631"/>
          </a:xfrm>
          <a:prstGeom prst="ellipseRibbon2">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836019" y="4611815"/>
            <a:ext cx="8313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Bronze</a:t>
            </a:r>
          </a:p>
        </p:txBody>
      </p:sp>
      <p:sp>
        <p:nvSpPr>
          <p:cNvPr id="22" name="TextBox 21"/>
          <p:cNvSpPr txBox="1"/>
          <p:nvPr/>
        </p:nvSpPr>
        <p:spPr>
          <a:xfrm>
            <a:off x="4398628" y="4569960"/>
            <a:ext cx="6937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Silver</a:t>
            </a:r>
          </a:p>
        </p:txBody>
      </p:sp>
      <p:sp>
        <p:nvSpPr>
          <p:cNvPr id="23" name="TextBox 22"/>
          <p:cNvSpPr txBox="1"/>
          <p:nvPr/>
        </p:nvSpPr>
        <p:spPr>
          <a:xfrm>
            <a:off x="8888075" y="4575302"/>
            <a:ext cx="1022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Platinum</a:t>
            </a:r>
          </a:p>
        </p:txBody>
      </p:sp>
      <p:sp>
        <p:nvSpPr>
          <p:cNvPr id="24" name="TextBox 23"/>
          <p:cNvSpPr txBox="1"/>
          <p:nvPr/>
        </p:nvSpPr>
        <p:spPr>
          <a:xfrm>
            <a:off x="6760825" y="4570015"/>
            <a:ext cx="6270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Gold</a:t>
            </a:r>
          </a:p>
        </p:txBody>
      </p:sp>
      <p:sp>
        <p:nvSpPr>
          <p:cNvPr id="5" name="Right Triangle 4"/>
          <p:cNvSpPr/>
          <p:nvPr/>
        </p:nvSpPr>
        <p:spPr>
          <a:xfrm flipH="1">
            <a:off x="1141891" y="5692468"/>
            <a:ext cx="8915399" cy="902970"/>
          </a:xfrm>
          <a:prstGeom prst="rtTriangle">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0181492" y="5934804"/>
            <a:ext cx="87094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Secure </a:t>
            </a:r>
          </a:p>
        </p:txBody>
      </p:sp>
      <p:sp>
        <p:nvSpPr>
          <p:cNvPr id="19" name="TextBox 18"/>
          <p:cNvSpPr txBox="1"/>
          <p:nvPr/>
        </p:nvSpPr>
        <p:spPr>
          <a:xfrm>
            <a:off x="162814" y="5993067"/>
            <a:ext cx="90249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Least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Secure </a:t>
            </a:r>
          </a:p>
        </p:txBody>
      </p:sp>
    </p:spTree>
    <p:extLst>
      <p:ext uri="{BB962C8B-B14F-4D97-AF65-F5344CB8AC3E}">
        <p14:creationId xmlns:p14="http://schemas.microsoft.com/office/powerpoint/2010/main" val="17130212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36279" y="2908940"/>
            <a:ext cx="11953144" cy="54640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136279" y="3594770"/>
            <a:ext cx="11953144" cy="54640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136279" y="4290275"/>
            <a:ext cx="11953144" cy="102907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136279" y="2249547"/>
            <a:ext cx="11953144" cy="54640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41485" y="0"/>
            <a:ext cx="10515600" cy="678229"/>
          </a:xfrm>
        </p:spPr>
        <p:txBody>
          <a:bodyPr/>
          <a:lstStyle/>
          <a:p>
            <a:pPr algn="ctr"/>
            <a:r>
              <a:rPr lang="en-US" dirty="0">
                <a:solidFill>
                  <a:srgbClr val="0070C0"/>
                </a:solidFill>
              </a:rPr>
              <a:t>Performance Model Comparison</a:t>
            </a:r>
          </a:p>
        </p:txBody>
      </p:sp>
      <p:sp>
        <p:nvSpPr>
          <p:cNvPr id="3" name="Content Placeholder 2"/>
          <p:cNvSpPr>
            <a:spLocks noGrp="1"/>
          </p:cNvSpPr>
          <p:nvPr>
            <p:ph idx="1"/>
          </p:nvPr>
        </p:nvSpPr>
        <p:spPr>
          <a:xfrm>
            <a:off x="136279" y="2101357"/>
            <a:ext cx="2494085" cy="4928455"/>
          </a:xfrm>
        </p:spPr>
        <p:txBody>
          <a:bodyPr/>
          <a:lstStyle/>
          <a:p>
            <a:pPr>
              <a:lnSpc>
                <a:spcPct val="150000"/>
              </a:lnSpc>
            </a:pPr>
            <a:r>
              <a:rPr lang="en-US" dirty="0"/>
              <a:t>BRONZE</a:t>
            </a:r>
          </a:p>
          <a:p>
            <a:pPr>
              <a:lnSpc>
                <a:spcPct val="150000"/>
              </a:lnSpc>
            </a:pPr>
            <a:r>
              <a:rPr lang="en-US" dirty="0"/>
              <a:t>SILVER</a:t>
            </a:r>
          </a:p>
          <a:p>
            <a:pPr>
              <a:lnSpc>
                <a:spcPct val="150000"/>
              </a:lnSpc>
            </a:pPr>
            <a:r>
              <a:rPr lang="en-US" dirty="0"/>
              <a:t>GOLD</a:t>
            </a:r>
          </a:p>
          <a:p>
            <a:pPr>
              <a:lnSpc>
                <a:spcPct val="150000"/>
              </a:lnSpc>
            </a:pPr>
            <a:r>
              <a:rPr lang="en-US" dirty="0"/>
              <a:t>PLATINUM</a:t>
            </a:r>
          </a:p>
        </p:txBody>
      </p:sp>
      <p:sp>
        <p:nvSpPr>
          <p:cNvPr id="4" name="Content Placeholder 2"/>
          <p:cNvSpPr txBox="1">
            <a:spLocks/>
          </p:cNvSpPr>
          <p:nvPr/>
        </p:nvSpPr>
        <p:spPr>
          <a:xfrm>
            <a:off x="4536830" y="1485899"/>
            <a:ext cx="4003431" cy="4928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Basic Cyber Hygiene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Intermediate Cyber Hygiene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Good Cyber Hygiene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Proactive Cyber Hygiene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Advanced / Progressive / State of the Art</a:t>
            </a:r>
          </a:p>
        </p:txBody>
      </p:sp>
      <p:sp>
        <p:nvSpPr>
          <p:cNvPr id="5" name="Content Placeholder 2"/>
          <p:cNvSpPr txBox="1">
            <a:spLocks/>
          </p:cNvSpPr>
          <p:nvPr/>
        </p:nvSpPr>
        <p:spPr>
          <a:xfrm>
            <a:off x="1928444" y="2101357"/>
            <a:ext cx="2494085" cy="4928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Maturity Level 1</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Maturity Level 2</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Maturity Level 3</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Maturity Level 4</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ontent Placeholder 2"/>
          <p:cNvSpPr txBox="1">
            <a:spLocks/>
          </p:cNvSpPr>
          <p:nvPr/>
        </p:nvSpPr>
        <p:spPr>
          <a:xfrm>
            <a:off x="8493375" y="1485899"/>
            <a:ext cx="3742593" cy="4928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Maturity Indicator Level 0</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Maturity Indicator Level 1</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Maturity Indicator Level 2</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Maturity Indicator Level 3</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8965221" y="830775"/>
            <a:ext cx="30480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DoE Cybersecurity Capability Maturity Model (C2M2)</a:t>
            </a:r>
          </a:p>
        </p:txBody>
      </p:sp>
      <p:sp>
        <p:nvSpPr>
          <p:cNvPr id="8" name="Rectangle 7"/>
          <p:cNvSpPr/>
          <p:nvPr/>
        </p:nvSpPr>
        <p:spPr>
          <a:xfrm>
            <a:off x="4580792" y="774335"/>
            <a:ext cx="295421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DoD Cybersecurity Maturity Model Certification (CMMC) </a:t>
            </a:r>
          </a:p>
        </p:txBody>
      </p:sp>
      <p:sp>
        <p:nvSpPr>
          <p:cNvPr id="9" name="Rectangle 8"/>
          <p:cNvSpPr/>
          <p:nvPr/>
        </p:nvSpPr>
        <p:spPr>
          <a:xfrm>
            <a:off x="1626577" y="1020461"/>
            <a:ext cx="295421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ISA/IEC 62443 </a:t>
            </a:r>
          </a:p>
        </p:txBody>
      </p:sp>
      <p:sp>
        <p:nvSpPr>
          <p:cNvPr id="10" name="Rectangle 9"/>
          <p:cNvSpPr/>
          <p:nvPr/>
        </p:nvSpPr>
        <p:spPr>
          <a:xfrm>
            <a:off x="-436684" y="795546"/>
            <a:ext cx="295421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Proposed For BMS Certification  </a:t>
            </a:r>
          </a:p>
        </p:txBody>
      </p:sp>
    </p:spTree>
    <p:extLst>
      <p:ext uri="{BB962C8B-B14F-4D97-AF65-F5344CB8AC3E}">
        <p14:creationId xmlns:p14="http://schemas.microsoft.com/office/powerpoint/2010/main" val="3859311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Speaker</a:t>
            </a:r>
          </a:p>
        </p:txBody>
      </p:sp>
      <p:sp>
        <p:nvSpPr>
          <p:cNvPr id="8" name="Content Placeholder 2">
            <a:extLst>
              <a:ext uri="{FF2B5EF4-FFF2-40B4-BE49-F238E27FC236}">
                <a16:creationId xmlns:a16="http://schemas.microsoft.com/office/drawing/2014/main" id="{56D34876-DDC8-410B-BFF8-82EE4F6132A6}"/>
              </a:ext>
            </a:extLst>
          </p:cNvPr>
          <p:cNvSpPr txBox="1">
            <a:spLocks/>
          </p:cNvSpPr>
          <p:nvPr/>
        </p:nvSpPr>
        <p:spPr>
          <a:xfrm>
            <a:off x="761999" y="1524000"/>
            <a:ext cx="8667751" cy="51946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Larry O’Brien</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VP of Research – ARC Advisory Group</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Member of Cybersecurity and smart Cities Team</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Over 25 years of experience </a:t>
            </a:r>
          </a:p>
        </p:txBody>
      </p:sp>
      <p:pic>
        <p:nvPicPr>
          <p:cNvPr id="1026" name="Picture 2" descr="Image result for arc advisory group">
            <a:extLst>
              <a:ext uri="{FF2B5EF4-FFF2-40B4-BE49-F238E27FC236}">
                <a16:creationId xmlns:a16="http://schemas.microsoft.com/office/drawing/2014/main" id="{DE40B428-F95C-42CC-B25F-628FE656A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0" y="4522407"/>
            <a:ext cx="1643062" cy="9565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B4B4A3-0E99-4118-BCAD-59D7507A3367}"/>
              </a:ext>
            </a:extLst>
          </p:cNvPr>
          <p:cNvPicPr>
            <a:picLocks noChangeAspect="1"/>
          </p:cNvPicPr>
          <p:nvPr/>
        </p:nvPicPr>
        <p:blipFill>
          <a:blip r:embed="rId3"/>
          <a:stretch>
            <a:fillRect/>
          </a:stretch>
        </p:blipFill>
        <p:spPr>
          <a:xfrm>
            <a:off x="9321686" y="2124878"/>
            <a:ext cx="1751126" cy="1996452"/>
          </a:xfrm>
          <a:prstGeom prst="rect">
            <a:avLst/>
          </a:prstGeom>
        </p:spPr>
      </p:pic>
    </p:spTree>
    <p:extLst>
      <p:ext uri="{BB962C8B-B14F-4D97-AF65-F5344CB8AC3E}">
        <p14:creationId xmlns:p14="http://schemas.microsoft.com/office/powerpoint/2010/main" val="3959198288"/>
      </p:ext>
    </p:extLst>
  </p:cSld>
  <p:clrMapOvr>
    <a:masterClrMapping/>
  </p:clrMapOvr>
  <p:transition spd="slow">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A994B4-6550-41CE-B65C-FE4DC44AC9E3}"/>
              </a:ext>
            </a:extLst>
          </p:cNvPr>
          <p:cNvSpPr txBox="1"/>
          <p:nvPr/>
        </p:nvSpPr>
        <p:spPr>
          <a:xfrm>
            <a:off x="1594338" y="104011"/>
            <a:ext cx="846875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Bronze Level Proposed</a:t>
            </a:r>
          </a:p>
        </p:txBody>
      </p:sp>
      <p:graphicFrame>
        <p:nvGraphicFramePr>
          <p:cNvPr id="17" name="Table 16">
            <a:extLst>
              <a:ext uri="{FF2B5EF4-FFF2-40B4-BE49-F238E27FC236}">
                <a16:creationId xmlns:a16="http://schemas.microsoft.com/office/drawing/2014/main" id="{BCEADB10-58FC-8245-BF0D-68778CD07041}"/>
              </a:ext>
            </a:extLst>
          </p:cNvPr>
          <p:cNvGraphicFramePr>
            <a:graphicFrameLocks noGrp="1"/>
          </p:cNvGraphicFramePr>
          <p:nvPr/>
        </p:nvGraphicFramePr>
        <p:xfrm>
          <a:off x="296450" y="949569"/>
          <a:ext cx="7229765" cy="1850744"/>
        </p:xfrm>
        <a:graphic>
          <a:graphicData uri="http://schemas.openxmlformats.org/drawingml/2006/table">
            <a:tbl>
              <a:tblPr firstRow="1" bandRow="1">
                <a:tableStyleId>{5C22544A-7EE6-4342-B048-85BDC9FD1C3A}</a:tableStyleId>
              </a:tblPr>
              <a:tblGrid>
                <a:gridCol w="2891906">
                  <a:extLst>
                    <a:ext uri="{9D8B030D-6E8A-4147-A177-3AD203B41FA5}">
                      <a16:colId xmlns:a16="http://schemas.microsoft.com/office/drawing/2014/main" val="2807481178"/>
                    </a:ext>
                  </a:extLst>
                </a:gridCol>
                <a:gridCol w="4337859">
                  <a:extLst>
                    <a:ext uri="{9D8B030D-6E8A-4147-A177-3AD203B41FA5}">
                      <a16:colId xmlns:a16="http://schemas.microsoft.com/office/drawing/2014/main" val="4147882265"/>
                    </a:ext>
                  </a:extLst>
                </a:gridCol>
              </a:tblGrid>
              <a:tr h="234362">
                <a:tc gridSpan="2">
                  <a:txBody>
                    <a:bodyPr/>
                    <a:lstStyle/>
                    <a:p>
                      <a:r>
                        <a:rPr lang="en-US" dirty="0"/>
                        <a:t>Cybersecurity Requirements Definition</a:t>
                      </a:r>
                    </a:p>
                  </a:txBody>
                  <a:tcPr/>
                </a:tc>
                <a:tc hMerge="1">
                  <a:txBody>
                    <a:bodyPr/>
                    <a:lstStyle/>
                    <a:p>
                      <a:endParaRPr lang="en-US" dirty="0"/>
                    </a:p>
                  </a:txBody>
                  <a:tcPr/>
                </a:tc>
                <a:extLst>
                  <a:ext uri="{0D108BD9-81ED-4DB2-BD59-A6C34878D82A}">
                    <a16:rowId xmlns:a16="http://schemas.microsoft.com/office/drawing/2014/main" val="880382874"/>
                  </a:ext>
                </a:extLst>
              </a:tr>
              <a:tr h="371246">
                <a:tc>
                  <a:txBody>
                    <a:bodyPr/>
                    <a:lstStyle/>
                    <a:p>
                      <a:r>
                        <a:rPr lang="en-US" sz="1600" dirty="0"/>
                        <a:t>Operations Maturity Level</a:t>
                      </a:r>
                    </a:p>
                  </a:txBody>
                  <a:tcPr/>
                </a:tc>
                <a:tc>
                  <a:txBody>
                    <a:bodyPr/>
                    <a:lstStyle/>
                    <a:p>
                      <a:r>
                        <a:rPr lang="en-US" sz="1600" dirty="0"/>
                        <a:t>ISA/IEC 62443-2-1 – Maturity Level 1 </a:t>
                      </a:r>
                    </a:p>
                  </a:txBody>
                  <a:tcPr/>
                </a:tc>
                <a:extLst>
                  <a:ext uri="{0D108BD9-81ED-4DB2-BD59-A6C34878D82A}">
                    <a16:rowId xmlns:a16="http://schemas.microsoft.com/office/drawing/2014/main" val="2164134609"/>
                  </a:ext>
                </a:extLst>
              </a:tr>
              <a:tr h="371246">
                <a:tc>
                  <a:txBody>
                    <a:bodyPr/>
                    <a:lstStyle/>
                    <a:p>
                      <a:r>
                        <a:rPr lang="en-US" sz="1600" dirty="0"/>
                        <a:t>Maintenance Maturity Level</a:t>
                      </a:r>
                    </a:p>
                  </a:txBody>
                  <a:tcPr/>
                </a:tc>
                <a:tc>
                  <a:txBody>
                    <a:bodyPr/>
                    <a:lstStyle/>
                    <a:p>
                      <a:r>
                        <a:rPr lang="en-US" sz="1600" dirty="0"/>
                        <a:t>ISA/IEC 62443-2-4 – Maturity Level 1</a:t>
                      </a:r>
                    </a:p>
                  </a:txBody>
                  <a:tcPr/>
                </a:tc>
                <a:extLst>
                  <a:ext uri="{0D108BD9-81ED-4DB2-BD59-A6C34878D82A}">
                    <a16:rowId xmlns:a16="http://schemas.microsoft.com/office/drawing/2014/main" val="872929205"/>
                  </a:ext>
                </a:extLst>
              </a:tr>
              <a:tr h="371246">
                <a:tc>
                  <a:txBody>
                    <a:bodyPr/>
                    <a:lstStyle/>
                    <a:p>
                      <a:r>
                        <a:rPr lang="en-US" sz="1600" dirty="0"/>
                        <a:t>Automation Security Zone</a:t>
                      </a:r>
                    </a:p>
                  </a:txBody>
                  <a:tcPr/>
                </a:tc>
                <a:tc>
                  <a:txBody>
                    <a:bodyPr/>
                    <a:lstStyle/>
                    <a:p>
                      <a:r>
                        <a:rPr lang="en-US" sz="1600" dirty="0"/>
                        <a:t>ISA/IEC 62443-3-3 – Security Level 1</a:t>
                      </a:r>
                    </a:p>
                  </a:txBody>
                  <a:tcPr/>
                </a:tc>
                <a:extLst>
                  <a:ext uri="{0D108BD9-81ED-4DB2-BD59-A6C34878D82A}">
                    <a16:rowId xmlns:a16="http://schemas.microsoft.com/office/drawing/2014/main" val="3990541086"/>
                  </a:ext>
                </a:extLst>
              </a:tr>
              <a:tr h="371246">
                <a:tc>
                  <a:txBody>
                    <a:bodyPr/>
                    <a:lstStyle/>
                    <a:p>
                      <a:r>
                        <a:rPr lang="en-US" sz="1600" dirty="0"/>
                        <a:t>Critical Security Zone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ISA/IEC 62443-3-3 – Security Level 2</a:t>
                      </a:r>
                    </a:p>
                  </a:txBody>
                  <a:tcPr/>
                </a:tc>
                <a:extLst>
                  <a:ext uri="{0D108BD9-81ED-4DB2-BD59-A6C34878D82A}">
                    <a16:rowId xmlns:a16="http://schemas.microsoft.com/office/drawing/2014/main" val="1313542753"/>
                  </a:ext>
                </a:extLst>
              </a:tr>
            </a:tbl>
          </a:graphicData>
        </a:graphic>
      </p:graphicFrame>
      <p:graphicFrame>
        <p:nvGraphicFramePr>
          <p:cNvPr id="18" name="Table 17">
            <a:extLst>
              <a:ext uri="{FF2B5EF4-FFF2-40B4-BE49-F238E27FC236}">
                <a16:creationId xmlns:a16="http://schemas.microsoft.com/office/drawing/2014/main" id="{F5168063-4C8B-A740-9104-828E2104A930}"/>
              </a:ext>
            </a:extLst>
          </p:cNvPr>
          <p:cNvGraphicFramePr>
            <a:graphicFrameLocks noGrp="1"/>
          </p:cNvGraphicFramePr>
          <p:nvPr/>
        </p:nvGraphicFramePr>
        <p:xfrm>
          <a:off x="296450" y="3061096"/>
          <a:ext cx="7229765" cy="3171444"/>
        </p:xfrm>
        <a:graphic>
          <a:graphicData uri="http://schemas.openxmlformats.org/drawingml/2006/table">
            <a:tbl>
              <a:tblPr firstRow="1" bandRow="1">
                <a:tableStyleId>{5C22544A-7EE6-4342-B048-85BDC9FD1C3A}</a:tableStyleId>
              </a:tblPr>
              <a:tblGrid>
                <a:gridCol w="2724872">
                  <a:extLst>
                    <a:ext uri="{9D8B030D-6E8A-4147-A177-3AD203B41FA5}">
                      <a16:colId xmlns:a16="http://schemas.microsoft.com/office/drawing/2014/main" val="1651299756"/>
                    </a:ext>
                  </a:extLst>
                </a:gridCol>
                <a:gridCol w="4504893">
                  <a:extLst>
                    <a:ext uri="{9D8B030D-6E8A-4147-A177-3AD203B41FA5}">
                      <a16:colId xmlns:a16="http://schemas.microsoft.com/office/drawing/2014/main" val="3091431961"/>
                    </a:ext>
                  </a:extLst>
                </a:gridCol>
              </a:tblGrid>
              <a:tr h="370332">
                <a:tc gridSpan="2">
                  <a:txBody>
                    <a:bodyPr/>
                    <a:lstStyle/>
                    <a:p>
                      <a:r>
                        <a:rPr lang="en-US" dirty="0"/>
                        <a:t>Security Level 1 Requirements - High Level Summary</a:t>
                      </a:r>
                    </a:p>
                  </a:txBody>
                  <a:tcPr/>
                </a:tc>
                <a:tc hMerge="1">
                  <a:txBody>
                    <a:bodyPr/>
                    <a:lstStyle/>
                    <a:p>
                      <a:endParaRPr lang="en-US" dirty="0"/>
                    </a:p>
                  </a:txBody>
                  <a:tcPr/>
                </a:tc>
                <a:extLst>
                  <a:ext uri="{0D108BD9-81ED-4DB2-BD59-A6C34878D82A}">
                    <a16:rowId xmlns:a16="http://schemas.microsoft.com/office/drawing/2014/main" val="1939571853"/>
                  </a:ext>
                </a:extLst>
              </a:tr>
              <a:tr h="370332">
                <a:tc>
                  <a:txBody>
                    <a:bodyPr/>
                    <a:lstStyle/>
                    <a:p>
                      <a:r>
                        <a:rPr lang="en-US" sz="1600" dirty="0"/>
                        <a:t>Identification and Authentication Control</a:t>
                      </a:r>
                    </a:p>
                  </a:txBody>
                  <a:tcPr/>
                </a:tc>
                <a:tc>
                  <a:txBody>
                    <a:bodyPr/>
                    <a:lstStyle/>
                    <a:p>
                      <a:r>
                        <a:rPr lang="en-US" sz="1600" dirty="0"/>
                        <a:t>User identification and authentication</a:t>
                      </a:r>
                    </a:p>
                  </a:txBody>
                  <a:tcPr/>
                </a:tc>
                <a:extLst>
                  <a:ext uri="{0D108BD9-81ED-4DB2-BD59-A6C34878D82A}">
                    <a16:rowId xmlns:a16="http://schemas.microsoft.com/office/drawing/2014/main" val="2069508361"/>
                  </a:ext>
                </a:extLst>
              </a:tr>
              <a:tr h="370332">
                <a:tc>
                  <a:txBody>
                    <a:bodyPr/>
                    <a:lstStyle/>
                    <a:p>
                      <a:r>
                        <a:rPr lang="en-US" sz="1600" dirty="0"/>
                        <a:t>Use Control</a:t>
                      </a:r>
                    </a:p>
                  </a:txBody>
                  <a:tcPr/>
                </a:tc>
                <a:tc>
                  <a:txBody>
                    <a:bodyPr/>
                    <a:lstStyle/>
                    <a:p>
                      <a:r>
                        <a:rPr lang="en-US" sz="1600" dirty="0"/>
                        <a:t>User authorization enforcement</a:t>
                      </a:r>
                    </a:p>
                  </a:txBody>
                  <a:tcPr/>
                </a:tc>
                <a:extLst>
                  <a:ext uri="{0D108BD9-81ED-4DB2-BD59-A6C34878D82A}">
                    <a16:rowId xmlns:a16="http://schemas.microsoft.com/office/drawing/2014/main" val="4049600459"/>
                  </a:ext>
                </a:extLst>
              </a:tr>
              <a:tr h="370332">
                <a:tc>
                  <a:txBody>
                    <a:bodyPr/>
                    <a:lstStyle/>
                    <a:p>
                      <a:r>
                        <a:rPr lang="en-US" sz="1600" dirty="0"/>
                        <a:t>System Integrity</a:t>
                      </a:r>
                    </a:p>
                  </a:txBody>
                  <a:tcPr/>
                </a:tc>
                <a:tc>
                  <a:txBody>
                    <a:bodyPr/>
                    <a:lstStyle/>
                    <a:p>
                      <a:r>
                        <a:rPr lang="en-US" sz="1600" dirty="0"/>
                        <a:t>Communications integrity, Malware protection</a:t>
                      </a:r>
                    </a:p>
                  </a:txBody>
                  <a:tcPr/>
                </a:tc>
                <a:extLst>
                  <a:ext uri="{0D108BD9-81ED-4DB2-BD59-A6C34878D82A}">
                    <a16:rowId xmlns:a16="http://schemas.microsoft.com/office/drawing/2014/main" val="3426767137"/>
                  </a:ext>
                </a:extLst>
              </a:tr>
              <a:tr h="370332">
                <a:tc>
                  <a:txBody>
                    <a:bodyPr/>
                    <a:lstStyle/>
                    <a:p>
                      <a:r>
                        <a:rPr lang="en-US" sz="1600" dirty="0"/>
                        <a:t>Data Confidentiality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Information confidentiality at rest</a:t>
                      </a:r>
                    </a:p>
                  </a:txBody>
                  <a:tcPr/>
                </a:tc>
                <a:extLst>
                  <a:ext uri="{0D108BD9-81ED-4DB2-BD59-A6C34878D82A}">
                    <a16:rowId xmlns:a16="http://schemas.microsoft.com/office/drawing/2014/main" val="1752974066"/>
                  </a:ext>
                </a:extLst>
              </a:tr>
              <a:tr h="370332">
                <a:tc>
                  <a:txBody>
                    <a:bodyPr/>
                    <a:lstStyle/>
                    <a:p>
                      <a:r>
                        <a:rPr lang="en-US" sz="1600" dirty="0"/>
                        <a:t>Restricted Data Flow</a:t>
                      </a:r>
                    </a:p>
                  </a:txBody>
                  <a:tcPr/>
                </a:tc>
                <a:tc>
                  <a:txBody>
                    <a:bodyPr/>
                    <a:lstStyle/>
                    <a:p>
                      <a:r>
                        <a:rPr lang="en-US" sz="1600" dirty="0"/>
                        <a:t>Network segmentation</a:t>
                      </a:r>
                    </a:p>
                  </a:txBody>
                  <a:tcPr/>
                </a:tc>
                <a:extLst>
                  <a:ext uri="{0D108BD9-81ED-4DB2-BD59-A6C34878D82A}">
                    <a16:rowId xmlns:a16="http://schemas.microsoft.com/office/drawing/2014/main" val="3978679815"/>
                  </a:ext>
                </a:extLst>
              </a:tr>
              <a:tr h="370332">
                <a:tc>
                  <a:txBody>
                    <a:bodyPr/>
                    <a:lstStyle/>
                    <a:p>
                      <a:r>
                        <a:rPr lang="en-US" sz="1600" dirty="0"/>
                        <a:t>Timely Response to Events</a:t>
                      </a:r>
                    </a:p>
                  </a:txBody>
                  <a:tcPr/>
                </a:tc>
                <a:tc>
                  <a:txBody>
                    <a:bodyPr/>
                    <a:lstStyle/>
                    <a:p>
                      <a:r>
                        <a:rPr lang="en-US" sz="1600" dirty="0"/>
                        <a:t>Audit log accessibility</a:t>
                      </a:r>
                    </a:p>
                  </a:txBody>
                  <a:tcPr/>
                </a:tc>
                <a:extLst>
                  <a:ext uri="{0D108BD9-81ED-4DB2-BD59-A6C34878D82A}">
                    <a16:rowId xmlns:a16="http://schemas.microsoft.com/office/drawing/2014/main" val="1402223089"/>
                  </a:ext>
                </a:extLst>
              </a:tr>
              <a:tr h="370332">
                <a:tc>
                  <a:txBody>
                    <a:bodyPr/>
                    <a:lstStyle/>
                    <a:p>
                      <a:r>
                        <a:rPr lang="en-US" sz="1600" dirty="0"/>
                        <a:t>Resource Availability</a:t>
                      </a:r>
                    </a:p>
                  </a:txBody>
                  <a:tcPr/>
                </a:tc>
                <a:tc>
                  <a:txBody>
                    <a:bodyPr/>
                    <a:lstStyle/>
                    <a:p>
                      <a:r>
                        <a:rPr lang="en-US" sz="1600" dirty="0"/>
                        <a:t>Denial of Service protection, Backup</a:t>
                      </a:r>
                    </a:p>
                  </a:txBody>
                  <a:tcPr/>
                </a:tc>
                <a:extLst>
                  <a:ext uri="{0D108BD9-81ED-4DB2-BD59-A6C34878D82A}">
                    <a16:rowId xmlns:a16="http://schemas.microsoft.com/office/drawing/2014/main" val="1031207380"/>
                  </a:ext>
                </a:extLst>
              </a:tr>
            </a:tbl>
          </a:graphicData>
        </a:graphic>
      </p:graphicFrame>
      <p:sp>
        <p:nvSpPr>
          <p:cNvPr id="8" name="TextBox 7"/>
          <p:cNvSpPr txBox="1"/>
          <p:nvPr/>
        </p:nvSpPr>
        <p:spPr>
          <a:xfrm>
            <a:off x="8049223" y="736839"/>
            <a:ext cx="40615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CMMC Int Capabilities*      # of Practices </a:t>
            </a:r>
          </a:p>
        </p:txBody>
      </p:sp>
      <p:sp>
        <p:nvSpPr>
          <p:cNvPr id="10" name="TextBox 9"/>
          <p:cNvSpPr txBox="1"/>
          <p:nvPr/>
        </p:nvSpPr>
        <p:spPr>
          <a:xfrm>
            <a:off x="8215610" y="6280592"/>
            <a:ext cx="27901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rPr>
              <a:t>*NIST, ISO, RMM KIM-SG4, CIS, </a:t>
            </a:r>
            <a:r>
              <a:rPr kumimoji="0" lang="en-US" sz="1200" b="1" i="0" u="none" strike="noStrike" kern="1200" cap="none" spc="0" normalizeH="0" baseline="0" noProof="0" dirty="0" err="1">
                <a:ln>
                  <a:noFill/>
                </a:ln>
                <a:solidFill>
                  <a:srgbClr val="002060"/>
                </a:solidFill>
                <a:effectLst/>
                <a:uLnTx/>
                <a:uFillTx/>
                <a:latin typeface="Calibri" panose="020F0502020204030204"/>
                <a:ea typeface="+mn-ea"/>
                <a:cs typeface="+mn-cs"/>
              </a:rPr>
              <a:t>etc</a:t>
            </a:r>
            <a:endPar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rPr>
              <a:t>Practices defined as of CMMC v.6 11/19. </a:t>
            </a:r>
          </a:p>
        </p:txBody>
      </p:sp>
      <p:sp>
        <p:nvSpPr>
          <p:cNvPr id="9" name="TextBox 8">
            <a:extLst>
              <a:ext uri="{FF2B5EF4-FFF2-40B4-BE49-F238E27FC236}">
                <a16:creationId xmlns:a16="http://schemas.microsoft.com/office/drawing/2014/main" id="{2754A79B-0CC5-47BD-8664-96B0BF4B5A6A}"/>
              </a:ext>
            </a:extLst>
          </p:cNvPr>
          <p:cNvSpPr txBox="1"/>
          <p:nvPr/>
        </p:nvSpPr>
        <p:spPr>
          <a:xfrm>
            <a:off x="8001001" y="1154225"/>
            <a:ext cx="2816605" cy="48013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Access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Asset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Audit &amp; 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Awareness &amp;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Configuration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ID &amp; Authorization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Incident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Maintenance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Media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Personnel 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Physical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Recovery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Risk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Security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Situational Awareness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System &amp; Comm.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System &amp; Info. Integrity</a:t>
            </a:r>
          </a:p>
        </p:txBody>
      </p:sp>
      <p:sp>
        <p:nvSpPr>
          <p:cNvPr id="12" name="TextBox 11">
            <a:extLst>
              <a:ext uri="{FF2B5EF4-FFF2-40B4-BE49-F238E27FC236}">
                <a16:creationId xmlns:a16="http://schemas.microsoft.com/office/drawing/2014/main" id="{93980D3A-BBB2-4D7A-B352-485A2AD98333}"/>
              </a:ext>
            </a:extLst>
          </p:cNvPr>
          <p:cNvSpPr txBox="1"/>
          <p:nvPr/>
        </p:nvSpPr>
        <p:spPr>
          <a:xfrm>
            <a:off x="10854394" y="1154226"/>
            <a:ext cx="308098" cy="48013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4342032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A994B4-6550-41CE-B65C-FE4DC44AC9E3}"/>
              </a:ext>
            </a:extLst>
          </p:cNvPr>
          <p:cNvSpPr txBox="1"/>
          <p:nvPr/>
        </p:nvSpPr>
        <p:spPr>
          <a:xfrm>
            <a:off x="1594338" y="104011"/>
            <a:ext cx="846875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Silver Level Proposed</a:t>
            </a:r>
          </a:p>
        </p:txBody>
      </p:sp>
      <p:graphicFrame>
        <p:nvGraphicFramePr>
          <p:cNvPr id="17" name="Table 16">
            <a:extLst>
              <a:ext uri="{FF2B5EF4-FFF2-40B4-BE49-F238E27FC236}">
                <a16:creationId xmlns:a16="http://schemas.microsoft.com/office/drawing/2014/main" id="{BCEADB10-58FC-8245-BF0D-68778CD07041}"/>
              </a:ext>
            </a:extLst>
          </p:cNvPr>
          <p:cNvGraphicFramePr>
            <a:graphicFrameLocks noGrp="1"/>
          </p:cNvGraphicFramePr>
          <p:nvPr/>
        </p:nvGraphicFramePr>
        <p:xfrm>
          <a:off x="296450" y="918193"/>
          <a:ext cx="6957203" cy="1856230"/>
        </p:xfrm>
        <a:graphic>
          <a:graphicData uri="http://schemas.openxmlformats.org/drawingml/2006/table">
            <a:tbl>
              <a:tblPr firstRow="1" bandRow="1">
                <a:tableStyleId>{5C22544A-7EE6-4342-B048-85BDC9FD1C3A}</a:tableStyleId>
              </a:tblPr>
              <a:tblGrid>
                <a:gridCol w="2782882">
                  <a:extLst>
                    <a:ext uri="{9D8B030D-6E8A-4147-A177-3AD203B41FA5}">
                      <a16:colId xmlns:a16="http://schemas.microsoft.com/office/drawing/2014/main" val="2807481178"/>
                    </a:ext>
                  </a:extLst>
                </a:gridCol>
                <a:gridCol w="4174321">
                  <a:extLst>
                    <a:ext uri="{9D8B030D-6E8A-4147-A177-3AD203B41FA5}">
                      <a16:colId xmlns:a16="http://schemas.microsoft.com/office/drawing/2014/main" val="4147882265"/>
                    </a:ext>
                  </a:extLst>
                </a:gridCol>
              </a:tblGrid>
              <a:tr h="37124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Cybersecurity Requirements Definition</a:t>
                      </a:r>
                    </a:p>
                  </a:txBody>
                  <a:tcPr/>
                </a:tc>
                <a:tc hMerge="1">
                  <a:txBody>
                    <a:bodyPr/>
                    <a:lstStyle/>
                    <a:p>
                      <a:endParaRPr lang="en-US" dirty="0"/>
                    </a:p>
                  </a:txBody>
                  <a:tcPr/>
                </a:tc>
                <a:extLst>
                  <a:ext uri="{0D108BD9-81ED-4DB2-BD59-A6C34878D82A}">
                    <a16:rowId xmlns:a16="http://schemas.microsoft.com/office/drawing/2014/main" val="880382874"/>
                  </a:ext>
                </a:extLst>
              </a:tr>
              <a:tr h="371246">
                <a:tc>
                  <a:txBody>
                    <a:bodyPr/>
                    <a:lstStyle/>
                    <a:p>
                      <a:r>
                        <a:rPr lang="en-US" sz="1600" dirty="0"/>
                        <a:t>Operations Maturity Level</a:t>
                      </a:r>
                    </a:p>
                  </a:txBody>
                  <a:tcPr/>
                </a:tc>
                <a:tc>
                  <a:txBody>
                    <a:bodyPr/>
                    <a:lstStyle/>
                    <a:p>
                      <a:r>
                        <a:rPr lang="en-US" sz="1600" dirty="0"/>
                        <a:t>ISA/IEC 62443-2-1 – Maturity Level 2</a:t>
                      </a:r>
                    </a:p>
                  </a:txBody>
                  <a:tcPr/>
                </a:tc>
                <a:extLst>
                  <a:ext uri="{0D108BD9-81ED-4DB2-BD59-A6C34878D82A}">
                    <a16:rowId xmlns:a16="http://schemas.microsoft.com/office/drawing/2014/main" val="2164134609"/>
                  </a:ext>
                </a:extLst>
              </a:tr>
              <a:tr h="371246">
                <a:tc>
                  <a:txBody>
                    <a:bodyPr/>
                    <a:lstStyle/>
                    <a:p>
                      <a:r>
                        <a:rPr lang="en-US" sz="1600" dirty="0"/>
                        <a:t>Maintenance Maturity Level</a:t>
                      </a:r>
                    </a:p>
                  </a:txBody>
                  <a:tcPr/>
                </a:tc>
                <a:tc>
                  <a:txBody>
                    <a:bodyPr/>
                    <a:lstStyle/>
                    <a:p>
                      <a:r>
                        <a:rPr lang="en-US" sz="1600" dirty="0"/>
                        <a:t>ISA/IEC 62443-2-4 – Maturity Level 2</a:t>
                      </a:r>
                    </a:p>
                  </a:txBody>
                  <a:tcPr/>
                </a:tc>
                <a:extLst>
                  <a:ext uri="{0D108BD9-81ED-4DB2-BD59-A6C34878D82A}">
                    <a16:rowId xmlns:a16="http://schemas.microsoft.com/office/drawing/2014/main" val="872929205"/>
                  </a:ext>
                </a:extLst>
              </a:tr>
              <a:tr h="371246">
                <a:tc>
                  <a:txBody>
                    <a:bodyPr/>
                    <a:lstStyle/>
                    <a:p>
                      <a:r>
                        <a:rPr lang="en-US" sz="1600" dirty="0"/>
                        <a:t>Automation Security Zone</a:t>
                      </a:r>
                    </a:p>
                  </a:txBody>
                  <a:tcPr/>
                </a:tc>
                <a:tc>
                  <a:txBody>
                    <a:bodyPr/>
                    <a:lstStyle/>
                    <a:p>
                      <a:r>
                        <a:rPr lang="en-US" sz="1600" dirty="0"/>
                        <a:t>ISA/IEC 62443-3-3 – Security Level 2</a:t>
                      </a:r>
                    </a:p>
                  </a:txBody>
                  <a:tcPr/>
                </a:tc>
                <a:extLst>
                  <a:ext uri="{0D108BD9-81ED-4DB2-BD59-A6C34878D82A}">
                    <a16:rowId xmlns:a16="http://schemas.microsoft.com/office/drawing/2014/main" val="3990541086"/>
                  </a:ext>
                </a:extLst>
              </a:tr>
              <a:tr h="371246">
                <a:tc>
                  <a:txBody>
                    <a:bodyPr/>
                    <a:lstStyle/>
                    <a:p>
                      <a:r>
                        <a:rPr lang="en-US" sz="1600" dirty="0"/>
                        <a:t>Critical Security Zone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ISA/IEC 62443-3-3 – Security Level 3</a:t>
                      </a:r>
                    </a:p>
                  </a:txBody>
                  <a:tcPr/>
                </a:tc>
                <a:extLst>
                  <a:ext uri="{0D108BD9-81ED-4DB2-BD59-A6C34878D82A}">
                    <a16:rowId xmlns:a16="http://schemas.microsoft.com/office/drawing/2014/main" val="1313542753"/>
                  </a:ext>
                </a:extLst>
              </a:tr>
            </a:tbl>
          </a:graphicData>
        </a:graphic>
      </p:graphicFrame>
      <p:graphicFrame>
        <p:nvGraphicFramePr>
          <p:cNvPr id="18" name="Table 17">
            <a:extLst>
              <a:ext uri="{FF2B5EF4-FFF2-40B4-BE49-F238E27FC236}">
                <a16:creationId xmlns:a16="http://schemas.microsoft.com/office/drawing/2014/main" id="{F5168063-4C8B-A740-9104-828E2104A930}"/>
              </a:ext>
            </a:extLst>
          </p:cNvPr>
          <p:cNvGraphicFramePr>
            <a:graphicFrameLocks noGrp="1"/>
          </p:cNvGraphicFramePr>
          <p:nvPr/>
        </p:nvGraphicFramePr>
        <p:xfrm>
          <a:off x="217319" y="3135179"/>
          <a:ext cx="7036334" cy="3591560"/>
        </p:xfrm>
        <a:graphic>
          <a:graphicData uri="http://schemas.openxmlformats.org/drawingml/2006/table">
            <a:tbl>
              <a:tblPr firstRow="1" bandRow="1">
                <a:tableStyleId>{5C22544A-7EE6-4342-B048-85BDC9FD1C3A}</a:tableStyleId>
              </a:tblPr>
              <a:tblGrid>
                <a:gridCol w="2214301">
                  <a:extLst>
                    <a:ext uri="{9D8B030D-6E8A-4147-A177-3AD203B41FA5}">
                      <a16:colId xmlns:a16="http://schemas.microsoft.com/office/drawing/2014/main" val="1651299756"/>
                    </a:ext>
                  </a:extLst>
                </a:gridCol>
                <a:gridCol w="4822033">
                  <a:extLst>
                    <a:ext uri="{9D8B030D-6E8A-4147-A177-3AD203B41FA5}">
                      <a16:colId xmlns:a16="http://schemas.microsoft.com/office/drawing/2014/main" val="3091431961"/>
                    </a:ext>
                  </a:extLst>
                </a:gridCol>
              </a:tblGrid>
              <a:tr h="370840">
                <a:tc gridSpan="2">
                  <a:txBody>
                    <a:bodyPr/>
                    <a:lstStyle/>
                    <a:p>
                      <a:r>
                        <a:rPr lang="en-US" dirty="0"/>
                        <a:t>Security Level 2 Requirements - High Level Summary</a:t>
                      </a:r>
                    </a:p>
                  </a:txBody>
                  <a:tcPr/>
                </a:tc>
                <a:tc hMerge="1">
                  <a:txBody>
                    <a:bodyPr/>
                    <a:lstStyle/>
                    <a:p>
                      <a:endParaRPr lang="en-US" dirty="0"/>
                    </a:p>
                  </a:txBody>
                  <a:tcPr/>
                </a:tc>
                <a:extLst>
                  <a:ext uri="{0D108BD9-81ED-4DB2-BD59-A6C34878D82A}">
                    <a16:rowId xmlns:a16="http://schemas.microsoft.com/office/drawing/2014/main" val="1939571853"/>
                  </a:ext>
                </a:extLst>
              </a:tr>
              <a:tr h="370840">
                <a:tc>
                  <a:txBody>
                    <a:bodyPr/>
                    <a:lstStyle/>
                    <a:p>
                      <a:r>
                        <a:rPr lang="en-US" sz="1600" dirty="0"/>
                        <a:t>Identification and Authentication Control</a:t>
                      </a:r>
                    </a:p>
                  </a:txBody>
                  <a:tcPr/>
                </a:tc>
                <a:tc>
                  <a:txBody>
                    <a:bodyPr/>
                    <a:lstStyle/>
                    <a:p>
                      <a:r>
                        <a:rPr lang="en-US" sz="1600" i="1" dirty="0"/>
                        <a:t>Unique</a:t>
                      </a:r>
                      <a:r>
                        <a:rPr lang="en-US" sz="1600" dirty="0"/>
                        <a:t> user identification and authentication</a:t>
                      </a:r>
                    </a:p>
                  </a:txBody>
                  <a:tcPr/>
                </a:tc>
                <a:extLst>
                  <a:ext uri="{0D108BD9-81ED-4DB2-BD59-A6C34878D82A}">
                    <a16:rowId xmlns:a16="http://schemas.microsoft.com/office/drawing/2014/main" val="2069508361"/>
                  </a:ext>
                </a:extLst>
              </a:tr>
              <a:tr h="370840">
                <a:tc>
                  <a:txBody>
                    <a:bodyPr/>
                    <a:lstStyle/>
                    <a:p>
                      <a:r>
                        <a:rPr lang="en-US" sz="1600" dirty="0"/>
                        <a:t>Use Control</a:t>
                      </a:r>
                    </a:p>
                  </a:txBody>
                  <a:tcPr/>
                </a:tc>
                <a:tc>
                  <a:txBody>
                    <a:bodyPr/>
                    <a:lstStyle/>
                    <a:p>
                      <a:r>
                        <a:rPr lang="en-US" sz="1600" dirty="0"/>
                        <a:t>Enforcement + </a:t>
                      </a:r>
                      <a:r>
                        <a:rPr lang="en-US" sz="1600" i="1" dirty="0"/>
                        <a:t>Role Based Access Control</a:t>
                      </a:r>
                    </a:p>
                  </a:txBody>
                  <a:tcPr/>
                </a:tc>
                <a:extLst>
                  <a:ext uri="{0D108BD9-81ED-4DB2-BD59-A6C34878D82A}">
                    <a16:rowId xmlns:a16="http://schemas.microsoft.com/office/drawing/2014/main" val="4049600459"/>
                  </a:ext>
                </a:extLst>
              </a:tr>
              <a:tr h="370840">
                <a:tc>
                  <a:txBody>
                    <a:bodyPr/>
                    <a:lstStyle/>
                    <a:p>
                      <a:r>
                        <a:rPr lang="en-US" sz="1600" dirty="0"/>
                        <a:t>System Integrity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Communications integrity, </a:t>
                      </a:r>
                      <a:r>
                        <a:rPr lang="en-US" sz="1600" i="1" dirty="0"/>
                        <a:t>Entry/Exit </a:t>
                      </a:r>
                      <a:r>
                        <a:rPr lang="en-US" sz="1600" dirty="0"/>
                        <a:t>malware protection</a:t>
                      </a:r>
                    </a:p>
                  </a:txBody>
                  <a:tcPr/>
                </a:tc>
                <a:extLst>
                  <a:ext uri="{0D108BD9-81ED-4DB2-BD59-A6C34878D82A}">
                    <a16:rowId xmlns:a16="http://schemas.microsoft.com/office/drawing/2014/main" val="3426767137"/>
                  </a:ext>
                </a:extLst>
              </a:tr>
              <a:tr h="370840">
                <a:tc>
                  <a:txBody>
                    <a:bodyPr/>
                    <a:lstStyle/>
                    <a:p>
                      <a:r>
                        <a:rPr lang="en-US" sz="1600" dirty="0"/>
                        <a:t>Data Confidentiality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Information confidentiality at rest or </a:t>
                      </a:r>
                      <a:r>
                        <a:rPr lang="en-US" sz="1600" i="1" dirty="0"/>
                        <a:t>in transit</a:t>
                      </a:r>
                    </a:p>
                  </a:txBody>
                  <a:tcPr/>
                </a:tc>
                <a:extLst>
                  <a:ext uri="{0D108BD9-81ED-4DB2-BD59-A6C34878D82A}">
                    <a16:rowId xmlns:a16="http://schemas.microsoft.com/office/drawing/2014/main" val="1752974066"/>
                  </a:ext>
                </a:extLst>
              </a:tr>
              <a:tr h="370840">
                <a:tc>
                  <a:txBody>
                    <a:bodyPr/>
                    <a:lstStyle/>
                    <a:p>
                      <a:r>
                        <a:rPr lang="en-US" sz="1600" dirty="0"/>
                        <a:t>Restricted Data Flow</a:t>
                      </a:r>
                    </a:p>
                  </a:txBody>
                  <a:tcPr/>
                </a:tc>
                <a:tc>
                  <a:txBody>
                    <a:bodyPr/>
                    <a:lstStyle/>
                    <a:p>
                      <a:r>
                        <a:rPr lang="en-US" sz="1600" i="1" dirty="0"/>
                        <a:t>Physical</a:t>
                      </a:r>
                      <a:r>
                        <a:rPr lang="en-US" sz="1600" dirty="0"/>
                        <a:t> network segmentation</a:t>
                      </a:r>
                    </a:p>
                  </a:txBody>
                  <a:tcPr/>
                </a:tc>
                <a:extLst>
                  <a:ext uri="{0D108BD9-81ED-4DB2-BD59-A6C34878D82A}">
                    <a16:rowId xmlns:a16="http://schemas.microsoft.com/office/drawing/2014/main" val="3978679815"/>
                  </a:ext>
                </a:extLst>
              </a:tr>
              <a:tr h="370840">
                <a:tc>
                  <a:txBody>
                    <a:bodyPr/>
                    <a:lstStyle/>
                    <a:p>
                      <a:r>
                        <a:rPr lang="en-US" sz="1600" dirty="0"/>
                        <a:t>Timely Response to Events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Audit log accessibility, </a:t>
                      </a:r>
                      <a:r>
                        <a:rPr lang="en-US" sz="1600" i="1" dirty="0"/>
                        <a:t>Continuous monitoring</a:t>
                      </a:r>
                    </a:p>
                  </a:txBody>
                  <a:tcPr/>
                </a:tc>
                <a:extLst>
                  <a:ext uri="{0D108BD9-81ED-4DB2-BD59-A6C34878D82A}">
                    <a16:rowId xmlns:a16="http://schemas.microsoft.com/office/drawing/2014/main" val="1402223089"/>
                  </a:ext>
                </a:extLst>
              </a:tr>
              <a:tr h="370840">
                <a:tc>
                  <a:txBody>
                    <a:bodyPr/>
                    <a:lstStyle/>
                    <a:p>
                      <a:r>
                        <a:rPr lang="en-US" sz="1600" dirty="0"/>
                        <a:t>Resource Availability</a:t>
                      </a:r>
                    </a:p>
                  </a:txBody>
                  <a:tcPr/>
                </a:tc>
                <a:tc>
                  <a:txBody>
                    <a:bodyPr/>
                    <a:lstStyle/>
                    <a:p>
                      <a:r>
                        <a:rPr lang="en-US" sz="1600" dirty="0"/>
                        <a:t>DoS protection, Backup </a:t>
                      </a:r>
                      <a:r>
                        <a:rPr lang="en-US" sz="1600" i="1" dirty="0"/>
                        <a:t>verification</a:t>
                      </a:r>
                      <a:r>
                        <a:rPr lang="en-US" sz="1600" dirty="0"/>
                        <a:t>, </a:t>
                      </a:r>
                      <a:r>
                        <a:rPr lang="en-US" sz="1600" i="1" dirty="0"/>
                        <a:t>Inventory</a:t>
                      </a:r>
                    </a:p>
                  </a:txBody>
                  <a:tcPr/>
                </a:tc>
                <a:extLst>
                  <a:ext uri="{0D108BD9-81ED-4DB2-BD59-A6C34878D82A}">
                    <a16:rowId xmlns:a16="http://schemas.microsoft.com/office/drawing/2014/main" val="1031207380"/>
                  </a:ext>
                </a:extLst>
              </a:tr>
            </a:tbl>
          </a:graphicData>
        </a:graphic>
      </p:graphicFrame>
      <p:sp>
        <p:nvSpPr>
          <p:cNvPr id="12" name="TextBox 11"/>
          <p:cNvSpPr txBox="1"/>
          <p:nvPr/>
        </p:nvSpPr>
        <p:spPr>
          <a:xfrm>
            <a:off x="8049223" y="736839"/>
            <a:ext cx="42368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CMMC Good Capabilities*  </a:t>
            </a:r>
            <a:r>
              <a:rPr kumimoji="0" lang="en-US" sz="1800" b="1" i="0" u="sng" strike="noStrike" kern="1200" cap="none" spc="0" normalizeH="0" baseline="0" noProof="0" dirty="0" err="1">
                <a:ln>
                  <a:noFill/>
                </a:ln>
                <a:solidFill>
                  <a:prstClr val="black"/>
                </a:solidFill>
                <a:effectLst/>
                <a:uLnTx/>
                <a:uFillTx/>
                <a:latin typeface="Calibri" panose="020F0502020204030204"/>
                <a:ea typeface="+mn-ea"/>
                <a:cs typeface="+mn-cs"/>
              </a:rPr>
              <a:t>Add’l</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Practices </a:t>
            </a:r>
          </a:p>
        </p:txBody>
      </p:sp>
      <p:sp>
        <p:nvSpPr>
          <p:cNvPr id="9" name="TextBox 8">
            <a:extLst>
              <a:ext uri="{FF2B5EF4-FFF2-40B4-BE49-F238E27FC236}">
                <a16:creationId xmlns:a16="http://schemas.microsoft.com/office/drawing/2014/main" id="{0BE4BBAD-2EE4-45CC-A41E-62D2D55E8C9B}"/>
              </a:ext>
            </a:extLst>
          </p:cNvPr>
          <p:cNvSpPr txBox="1"/>
          <p:nvPr/>
        </p:nvSpPr>
        <p:spPr>
          <a:xfrm>
            <a:off x="8001001" y="1154225"/>
            <a:ext cx="2816605" cy="48013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Access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Asset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Audit &amp; 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Awareness &amp;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Configuration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ID &amp; Authorization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Incident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Maintenance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Media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Personnel 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Physical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Recovery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Risk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Security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Situational Awareness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System &amp; Comm.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System &amp; Info. Integrity</a:t>
            </a:r>
          </a:p>
        </p:txBody>
      </p:sp>
      <p:sp>
        <p:nvSpPr>
          <p:cNvPr id="14" name="TextBox 13">
            <a:extLst>
              <a:ext uri="{FF2B5EF4-FFF2-40B4-BE49-F238E27FC236}">
                <a16:creationId xmlns:a16="http://schemas.microsoft.com/office/drawing/2014/main" id="{E443C870-3B8C-4CA7-B899-F23F39EA9A17}"/>
              </a:ext>
            </a:extLst>
          </p:cNvPr>
          <p:cNvSpPr txBox="1"/>
          <p:nvPr/>
        </p:nvSpPr>
        <p:spPr>
          <a:xfrm>
            <a:off x="10854394" y="1154226"/>
            <a:ext cx="418704" cy="48013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5" name="TextBox 14">
            <a:extLst>
              <a:ext uri="{FF2B5EF4-FFF2-40B4-BE49-F238E27FC236}">
                <a16:creationId xmlns:a16="http://schemas.microsoft.com/office/drawing/2014/main" id="{3DA5436A-1D87-41F8-B76D-A5C63F76D401}"/>
              </a:ext>
            </a:extLst>
          </p:cNvPr>
          <p:cNvSpPr txBox="1"/>
          <p:nvPr/>
        </p:nvSpPr>
        <p:spPr>
          <a:xfrm>
            <a:off x="8215610" y="6280592"/>
            <a:ext cx="27901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rPr>
              <a:t>*NIST, ISO, RMM KIM-SG4, CIS, </a:t>
            </a:r>
            <a:r>
              <a:rPr kumimoji="0" lang="en-US" sz="1200" b="1" i="0" u="none" strike="noStrike" kern="1200" cap="none" spc="0" normalizeH="0" baseline="0" noProof="0" dirty="0" err="1">
                <a:ln>
                  <a:noFill/>
                </a:ln>
                <a:solidFill>
                  <a:srgbClr val="002060"/>
                </a:solidFill>
                <a:effectLst/>
                <a:uLnTx/>
                <a:uFillTx/>
                <a:latin typeface="Calibri" panose="020F0502020204030204"/>
                <a:ea typeface="+mn-ea"/>
                <a:cs typeface="+mn-cs"/>
              </a:rPr>
              <a:t>etc</a:t>
            </a:r>
            <a:endPar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rPr>
              <a:t>Practices defined as of CMMC v.6 11/19. </a:t>
            </a:r>
          </a:p>
        </p:txBody>
      </p:sp>
    </p:spTree>
    <p:extLst>
      <p:ext uri="{BB962C8B-B14F-4D97-AF65-F5344CB8AC3E}">
        <p14:creationId xmlns:p14="http://schemas.microsoft.com/office/powerpoint/2010/main" val="14853943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A994B4-6550-41CE-B65C-FE4DC44AC9E3}"/>
              </a:ext>
            </a:extLst>
          </p:cNvPr>
          <p:cNvSpPr txBox="1"/>
          <p:nvPr/>
        </p:nvSpPr>
        <p:spPr>
          <a:xfrm>
            <a:off x="1594338" y="104011"/>
            <a:ext cx="846875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Gold Level Proposed</a:t>
            </a:r>
          </a:p>
        </p:txBody>
      </p:sp>
      <p:graphicFrame>
        <p:nvGraphicFramePr>
          <p:cNvPr id="17" name="Table 16">
            <a:extLst>
              <a:ext uri="{FF2B5EF4-FFF2-40B4-BE49-F238E27FC236}">
                <a16:creationId xmlns:a16="http://schemas.microsoft.com/office/drawing/2014/main" id="{BCEADB10-58FC-8245-BF0D-68778CD07041}"/>
              </a:ext>
            </a:extLst>
          </p:cNvPr>
          <p:cNvGraphicFramePr>
            <a:graphicFrameLocks noGrp="1"/>
          </p:cNvGraphicFramePr>
          <p:nvPr/>
        </p:nvGraphicFramePr>
        <p:xfrm>
          <a:off x="307731" y="909401"/>
          <a:ext cx="6717323" cy="1854200"/>
        </p:xfrm>
        <a:graphic>
          <a:graphicData uri="http://schemas.openxmlformats.org/drawingml/2006/table">
            <a:tbl>
              <a:tblPr firstRow="1" bandRow="1">
                <a:tableStyleId>{5C22544A-7EE6-4342-B048-85BDC9FD1C3A}</a:tableStyleId>
              </a:tblPr>
              <a:tblGrid>
                <a:gridCol w="2686930">
                  <a:extLst>
                    <a:ext uri="{9D8B030D-6E8A-4147-A177-3AD203B41FA5}">
                      <a16:colId xmlns:a16="http://schemas.microsoft.com/office/drawing/2014/main" val="2807481178"/>
                    </a:ext>
                  </a:extLst>
                </a:gridCol>
                <a:gridCol w="4030393">
                  <a:extLst>
                    <a:ext uri="{9D8B030D-6E8A-4147-A177-3AD203B41FA5}">
                      <a16:colId xmlns:a16="http://schemas.microsoft.com/office/drawing/2014/main" val="4147882265"/>
                    </a:ext>
                  </a:extLst>
                </a:gridCol>
              </a:tblGrid>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Cybersecurity Requirements Definition</a:t>
                      </a:r>
                    </a:p>
                  </a:txBody>
                  <a:tcPr/>
                </a:tc>
                <a:tc hMerge="1">
                  <a:txBody>
                    <a:bodyPr/>
                    <a:lstStyle/>
                    <a:p>
                      <a:endParaRPr lang="en-US" dirty="0"/>
                    </a:p>
                  </a:txBody>
                  <a:tcPr/>
                </a:tc>
                <a:extLst>
                  <a:ext uri="{0D108BD9-81ED-4DB2-BD59-A6C34878D82A}">
                    <a16:rowId xmlns:a16="http://schemas.microsoft.com/office/drawing/2014/main" val="880382874"/>
                  </a:ext>
                </a:extLst>
              </a:tr>
              <a:tr h="370840">
                <a:tc>
                  <a:txBody>
                    <a:bodyPr/>
                    <a:lstStyle/>
                    <a:p>
                      <a:r>
                        <a:rPr lang="en-US" sz="1600" dirty="0"/>
                        <a:t>Operations Maturity Level</a:t>
                      </a:r>
                    </a:p>
                  </a:txBody>
                  <a:tcPr/>
                </a:tc>
                <a:tc>
                  <a:txBody>
                    <a:bodyPr/>
                    <a:lstStyle/>
                    <a:p>
                      <a:r>
                        <a:rPr lang="en-US" sz="1600" dirty="0"/>
                        <a:t>ISA/IEC 62443-2-1 – Maturity Level 3</a:t>
                      </a:r>
                    </a:p>
                  </a:txBody>
                  <a:tcPr/>
                </a:tc>
                <a:extLst>
                  <a:ext uri="{0D108BD9-81ED-4DB2-BD59-A6C34878D82A}">
                    <a16:rowId xmlns:a16="http://schemas.microsoft.com/office/drawing/2014/main" val="2164134609"/>
                  </a:ext>
                </a:extLst>
              </a:tr>
              <a:tr h="370840">
                <a:tc>
                  <a:txBody>
                    <a:bodyPr/>
                    <a:lstStyle/>
                    <a:p>
                      <a:r>
                        <a:rPr lang="en-US" sz="1600" dirty="0"/>
                        <a:t>Maintenance Maturity Level</a:t>
                      </a:r>
                    </a:p>
                  </a:txBody>
                  <a:tcPr/>
                </a:tc>
                <a:tc>
                  <a:txBody>
                    <a:bodyPr/>
                    <a:lstStyle/>
                    <a:p>
                      <a:r>
                        <a:rPr lang="en-US" sz="1600" dirty="0"/>
                        <a:t>ISA/IEC 62443-2-4 – Maturity Level 3</a:t>
                      </a:r>
                    </a:p>
                  </a:txBody>
                  <a:tcPr/>
                </a:tc>
                <a:extLst>
                  <a:ext uri="{0D108BD9-81ED-4DB2-BD59-A6C34878D82A}">
                    <a16:rowId xmlns:a16="http://schemas.microsoft.com/office/drawing/2014/main" val="872929205"/>
                  </a:ext>
                </a:extLst>
              </a:tr>
              <a:tr h="370840">
                <a:tc>
                  <a:txBody>
                    <a:bodyPr/>
                    <a:lstStyle/>
                    <a:p>
                      <a:r>
                        <a:rPr lang="en-US" sz="1600" dirty="0"/>
                        <a:t>Automation Security Zone</a:t>
                      </a:r>
                    </a:p>
                  </a:txBody>
                  <a:tcPr/>
                </a:tc>
                <a:tc>
                  <a:txBody>
                    <a:bodyPr/>
                    <a:lstStyle/>
                    <a:p>
                      <a:r>
                        <a:rPr lang="en-US" sz="1600" dirty="0"/>
                        <a:t>ISA/IEC 62443-3-3 – Security Level 3</a:t>
                      </a:r>
                    </a:p>
                  </a:txBody>
                  <a:tcPr/>
                </a:tc>
                <a:extLst>
                  <a:ext uri="{0D108BD9-81ED-4DB2-BD59-A6C34878D82A}">
                    <a16:rowId xmlns:a16="http://schemas.microsoft.com/office/drawing/2014/main" val="3990541086"/>
                  </a:ext>
                </a:extLst>
              </a:tr>
              <a:tr h="370840">
                <a:tc>
                  <a:txBody>
                    <a:bodyPr/>
                    <a:lstStyle/>
                    <a:p>
                      <a:r>
                        <a:rPr lang="en-US" sz="1600" dirty="0"/>
                        <a:t>Critical Security Zone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ISA/IEC 62443-3-3 – Security Level 4</a:t>
                      </a:r>
                    </a:p>
                  </a:txBody>
                  <a:tcPr/>
                </a:tc>
                <a:extLst>
                  <a:ext uri="{0D108BD9-81ED-4DB2-BD59-A6C34878D82A}">
                    <a16:rowId xmlns:a16="http://schemas.microsoft.com/office/drawing/2014/main" val="1313542753"/>
                  </a:ext>
                </a:extLst>
              </a:tr>
            </a:tbl>
          </a:graphicData>
        </a:graphic>
      </p:graphicFrame>
      <p:graphicFrame>
        <p:nvGraphicFramePr>
          <p:cNvPr id="18" name="Table 17">
            <a:extLst>
              <a:ext uri="{FF2B5EF4-FFF2-40B4-BE49-F238E27FC236}">
                <a16:creationId xmlns:a16="http://schemas.microsoft.com/office/drawing/2014/main" id="{F5168063-4C8B-A740-9104-828E2104A930}"/>
              </a:ext>
            </a:extLst>
          </p:cNvPr>
          <p:cNvGraphicFramePr>
            <a:graphicFrameLocks noGrp="1"/>
          </p:cNvGraphicFramePr>
          <p:nvPr/>
        </p:nvGraphicFramePr>
        <p:xfrm>
          <a:off x="307731" y="3293440"/>
          <a:ext cx="6717323" cy="3383280"/>
        </p:xfrm>
        <a:graphic>
          <a:graphicData uri="http://schemas.openxmlformats.org/drawingml/2006/table">
            <a:tbl>
              <a:tblPr firstRow="1" bandRow="1">
                <a:tableStyleId>{5C22544A-7EE6-4342-B048-85BDC9FD1C3A}</a:tableStyleId>
              </a:tblPr>
              <a:tblGrid>
                <a:gridCol w="2686929">
                  <a:extLst>
                    <a:ext uri="{9D8B030D-6E8A-4147-A177-3AD203B41FA5}">
                      <a16:colId xmlns:a16="http://schemas.microsoft.com/office/drawing/2014/main" val="1651299756"/>
                    </a:ext>
                  </a:extLst>
                </a:gridCol>
                <a:gridCol w="4030394">
                  <a:extLst>
                    <a:ext uri="{9D8B030D-6E8A-4147-A177-3AD203B41FA5}">
                      <a16:colId xmlns:a16="http://schemas.microsoft.com/office/drawing/2014/main" val="3091431961"/>
                    </a:ext>
                  </a:extLst>
                </a:gridCol>
              </a:tblGrid>
              <a:tr h="370840">
                <a:tc gridSpan="2">
                  <a:txBody>
                    <a:bodyPr/>
                    <a:lstStyle/>
                    <a:p>
                      <a:r>
                        <a:rPr lang="en-US" dirty="0"/>
                        <a:t>Security Level 3 Requirements - High Level Summary</a:t>
                      </a:r>
                    </a:p>
                  </a:txBody>
                  <a:tcPr/>
                </a:tc>
                <a:tc hMerge="1">
                  <a:txBody>
                    <a:bodyPr/>
                    <a:lstStyle/>
                    <a:p>
                      <a:endParaRPr lang="en-US" dirty="0"/>
                    </a:p>
                  </a:txBody>
                  <a:tcPr/>
                </a:tc>
                <a:extLst>
                  <a:ext uri="{0D108BD9-81ED-4DB2-BD59-A6C34878D82A}">
                    <a16:rowId xmlns:a16="http://schemas.microsoft.com/office/drawing/2014/main" val="1939571853"/>
                  </a:ext>
                </a:extLst>
              </a:tr>
              <a:tr h="370840">
                <a:tc>
                  <a:txBody>
                    <a:bodyPr/>
                    <a:lstStyle/>
                    <a:p>
                      <a:r>
                        <a:rPr lang="en-US" sz="1600" dirty="0"/>
                        <a:t>Identification and Authentication Control</a:t>
                      </a:r>
                    </a:p>
                  </a:txBody>
                  <a:tcPr/>
                </a:tc>
                <a:tc>
                  <a:txBody>
                    <a:bodyPr/>
                    <a:lstStyle/>
                    <a:p>
                      <a:r>
                        <a:rPr lang="en-US" sz="1600" i="1" dirty="0"/>
                        <a:t>Multifactor</a:t>
                      </a:r>
                      <a:r>
                        <a:rPr lang="en-US" sz="1600" dirty="0"/>
                        <a:t> user identification and authentication</a:t>
                      </a:r>
                    </a:p>
                  </a:txBody>
                  <a:tcPr/>
                </a:tc>
                <a:extLst>
                  <a:ext uri="{0D108BD9-81ED-4DB2-BD59-A6C34878D82A}">
                    <a16:rowId xmlns:a16="http://schemas.microsoft.com/office/drawing/2014/main" val="2069508361"/>
                  </a:ext>
                </a:extLst>
              </a:tr>
              <a:tr h="370840">
                <a:tc>
                  <a:txBody>
                    <a:bodyPr/>
                    <a:lstStyle/>
                    <a:p>
                      <a:r>
                        <a:rPr lang="en-US" sz="1600" dirty="0"/>
                        <a:t>Use Control</a:t>
                      </a:r>
                    </a:p>
                  </a:txBody>
                  <a:tcPr/>
                </a:tc>
                <a:tc>
                  <a:txBody>
                    <a:bodyPr/>
                    <a:lstStyle/>
                    <a:p>
                      <a:r>
                        <a:rPr lang="en-US" sz="1600" dirty="0"/>
                        <a:t>Enforcement + RBAC + </a:t>
                      </a:r>
                      <a:r>
                        <a:rPr lang="en-US" sz="1600" i="1" dirty="0"/>
                        <a:t>Supervisor Override</a:t>
                      </a:r>
                    </a:p>
                  </a:txBody>
                  <a:tcPr/>
                </a:tc>
                <a:extLst>
                  <a:ext uri="{0D108BD9-81ED-4DB2-BD59-A6C34878D82A}">
                    <a16:rowId xmlns:a16="http://schemas.microsoft.com/office/drawing/2014/main" val="4049600459"/>
                  </a:ext>
                </a:extLst>
              </a:tr>
              <a:tr h="370840">
                <a:tc>
                  <a:txBody>
                    <a:bodyPr/>
                    <a:lstStyle/>
                    <a:p>
                      <a:r>
                        <a:rPr lang="en-US" sz="1600" dirty="0"/>
                        <a:t>System Integrity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t>Cryptographic</a:t>
                      </a:r>
                      <a:r>
                        <a:rPr lang="en-US" sz="1600" dirty="0"/>
                        <a:t> integrity, </a:t>
                      </a:r>
                      <a:r>
                        <a:rPr lang="en-US" sz="1600" i="1" dirty="0"/>
                        <a:t>Centralized</a:t>
                      </a:r>
                      <a:r>
                        <a:rPr lang="en-US" sz="1600" dirty="0"/>
                        <a:t> malware protection</a:t>
                      </a:r>
                    </a:p>
                  </a:txBody>
                  <a:tcPr/>
                </a:tc>
                <a:extLst>
                  <a:ext uri="{0D108BD9-81ED-4DB2-BD59-A6C34878D82A}">
                    <a16:rowId xmlns:a16="http://schemas.microsoft.com/office/drawing/2014/main" val="3426767137"/>
                  </a:ext>
                </a:extLst>
              </a:tr>
              <a:tr h="370840">
                <a:tc>
                  <a:txBody>
                    <a:bodyPr/>
                    <a:lstStyle/>
                    <a:p>
                      <a:r>
                        <a:rPr lang="en-US" sz="1600" dirty="0"/>
                        <a:t>Data Confidentiality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t>Information confidentiality at rest or in transit</a:t>
                      </a:r>
                    </a:p>
                  </a:txBody>
                  <a:tcPr/>
                </a:tc>
                <a:extLst>
                  <a:ext uri="{0D108BD9-81ED-4DB2-BD59-A6C34878D82A}">
                    <a16:rowId xmlns:a16="http://schemas.microsoft.com/office/drawing/2014/main" val="1752974066"/>
                  </a:ext>
                </a:extLst>
              </a:tr>
              <a:tr h="370840">
                <a:tc>
                  <a:txBody>
                    <a:bodyPr/>
                    <a:lstStyle/>
                    <a:p>
                      <a:r>
                        <a:rPr lang="en-US" sz="1600" dirty="0"/>
                        <a:t>Restricted Data Flow</a:t>
                      </a:r>
                    </a:p>
                  </a:txBody>
                  <a:tcPr/>
                </a:tc>
                <a:tc>
                  <a:txBody>
                    <a:bodyPr/>
                    <a:lstStyle/>
                    <a:p>
                      <a:r>
                        <a:rPr lang="en-US" sz="1600" i="1" dirty="0"/>
                        <a:t>Independence from non-control networks</a:t>
                      </a:r>
                    </a:p>
                  </a:txBody>
                  <a:tcPr/>
                </a:tc>
                <a:extLst>
                  <a:ext uri="{0D108BD9-81ED-4DB2-BD59-A6C34878D82A}">
                    <a16:rowId xmlns:a16="http://schemas.microsoft.com/office/drawing/2014/main" val="3978679815"/>
                  </a:ext>
                </a:extLst>
              </a:tr>
              <a:tr h="370840">
                <a:tc>
                  <a:txBody>
                    <a:bodyPr/>
                    <a:lstStyle/>
                    <a:p>
                      <a:r>
                        <a:rPr lang="en-US" sz="1600" dirty="0"/>
                        <a:t>Timely Response to Events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Audit log accessibility, Continuous monitoring</a:t>
                      </a:r>
                    </a:p>
                  </a:txBody>
                  <a:tcPr/>
                </a:tc>
                <a:extLst>
                  <a:ext uri="{0D108BD9-81ED-4DB2-BD59-A6C34878D82A}">
                    <a16:rowId xmlns:a16="http://schemas.microsoft.com/office/drawing/2014/main" val="1402223089"/>
                  </a:ext>
                </a:extLst>
              </a:tr>
              <a:tr h="370840">
                <a:tc>
                  <a:txBody>
                    <a:bodyPr/>
                    <a:lstStyle/>
                    <a:p>
                      <a:r>
                        <a:rPr lang="en-US" sz="1600" dirty="0"/>
                        <a:t>Resource Availability</a:t>
                      </a:r>
                    </a:p>
                  </a:txBody>
                  <a:tcPr/>
                </a:tc>
                <a:tc>
                  <a:txBody>
                    <a:bodyPr/>
                    <a:lstStyle/>
                    <a:p>
                      <a:r>
                        <a:rPr lang="en-US" sz="1600" dirty="0"/>
                        <a:t>DoS protection, Backup </a:t>
                      </a:r>
                      <a:r>
                        <a:rPr lang="en-US" sz="1600" i="1" dirty="0"/>
                        <a:t>automation</a:t>
                      </a:r>
                      <a:r>
                        <a:rPr lang="en-US" sz="1600" dirty="0"/>
                        <a:t>, Inventory</a:t>
                      </a:r>
                    </a:p>
                  </a:txBody>
                  <a:tcPr/>
                </a:tc>
                <a:extLst>
                  <a:ext uri="{0D108BD9-81ED-4DB2-BD59-A6C34878D82A}">
                    <a16:rowId xmlns:a16="http://schemas.microsoft.com/office/drawing/2014/main" val="1031207380"/>
                  </a:ext>
                </a:extLst>
              </a:tr>
            </a:tbl>
          </a:graphicData>
        </a:graphic>
      </p:graphicFrame>
      <p:sp>
        <p:nvSpPr>
          <p:cNvPr id="12" name="TextBox 11"/>
          <p:cNvSpPr txBox="1"/>
          <p:nvPr/>
        </p:nvSpPr>
        <p:spPr>
          <a:xfrm>
            <a:off x="8049223" y="736839"/>
            <a:ext cx="44080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CMMC Pro Control Capabilities* </a:t>
            </a:r>
            <a:r>
              <a:rPr kumimoji="0" lang="en-US" sz="1400" b="1" i="0" u="sng" strike="noStrike" kern="1200" cap="none" spc="0" normalizeH="0" baseline="0" noProof="0" dirty="0" err="1">
                <a:ln>
                  <a:noFill/>
                </a:ln>
                <a:solidFill>
                  <a:prstClr val="black"/>
                </a:solidFill>
                <a:effectLst/>
                <a:uLnTx/>
                <a:uFillTx/>
                <a:latin typeface="Calibri" panose="020F0502020204030204"/>
                <a:ea typeface="+mn-ea"/>
                <a:cs typeface="+mn-cs"/>
              </a:rPr>
              <a:t>Add’lPractices</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BDF7F263-EC20-4A4E-AE42-38C930F63487}"/>
              </a:ext>
            </a:extLst>
          </p:cNvPr>
          <p:cNvSpPr txBox="1"/>
          <p:nvPr/>
        </p:nvSpPr>
        <p:spPr>
          <a:xfrm>
            <a:off x="8001001" y="1154225"/>
            <a:ext cx="2816605" cy="48013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Access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Asset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Audit &amp; 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Awareness &amp;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Configuration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ID &amp; Authorization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Incident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Maintenance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Media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Personnel 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Physical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Recovery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Risk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Security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Situational Awareness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System &amp; Comm.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System &amp; Info. Integrity</a:t>
            </a:r>
          </a:p>
        </p:txBody>
      </p:sp>
      <p:sp>
        <p:nvSpPr>
          <p:cNvPr id="14" name="TextBox 13">
            <a:extLst>
              <a:ext uri="{FF2B5EF4-FFF2-40B4-BE49-F238E27FC236}">
                <a16:creationId xmlns:a16="http://schemas.microsoft.com/office/drawing/2014/main" id="{76637E72-C65A-44E3-8160-A261A7CABC41}"/>
              </a:ext>
            </a:extLst>
          </p:cNvPr>
          <p:cNvSpPr txBox="1"/>
          <p:nvPr/>
        </p:nvSpPr>
        <p:spPr>
          <a:xfrm>
            <a:off x="11152568" y="1106171"/>
            <a:ext cx="418704" cy="48013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15" name="TextBox 14">
            <a:extLst>
              <a:ext uri="{FF2B5EF4-FFF2-40B4-BE49-F238E27FC236}">
                <a16:creationId xmlns:a16="http://schemas.microsoft.com/office/drawing/2014/main" id="{876C7462-AB55-4626-92B7-575AB056E4A0}"/>
              </a:ext>
            </a:extLst>
          </p:cNvPr>
          <p:cNvSpPr txBox="1"/>
          <p:nvPr/>
        </p:nvSpPr>
        <p:spPr>
          <a:xfrm>
            <a:off x="8215610" y="6280592"/>
            <a:ext cx="27901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rPr>
              <a:t>*NIST, ISO, RMM KIM-SG4, CIS, </a:t>
            </a:r>
            <a:r>
              <a:rPr kumimoji="0" lang="en-US" sz="1200" b="1" i="0" u="none" strike="noStrike" kern="1200" cap="none" spc="0" normalizeH="0" baseline="0" noProof="0" dirty="0" err="1">
                <a:ln>
                  <a:noFill/>
                </a:ln>
                <a:solidFill>
                  <a:srgbClr val="002060"/>
                </a:solidFill>
                <a:effectLst/>
                <a:uLnTx/>
                <a:uFillTx/>
                <a:latin typeface="Calibri" panose="020F0502020204030204"/>
                <a:ea typeface="+mn-ea"/>
                <a:cs typeface="+mn-cs"/>
              </a:rPr>
              <a:t>etc</a:t>
            </a:r>
            <a:endPar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rPr>
              <a:t>Practices defined as of CMMC v.6 11/19. </a:t>
            </a:r>
          </a:p>
        </p:txBody>
      </p:sp>
    </p:spTree>
    <p:extLst>
      <p:ext uri="{BB962C8B-B14F-4D97-AF65-F5344CB8AC3E}">
        <p14:creationId xmlns:p14="http://schemas.microsoft.com/office/powerpoint/2010/main" val="41567688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A994B4-6550-41CE-B65C-FE4DC44AC9E3}"/>
              </a:ext>
            </a:extLst>
          </p:cNvPr>
          <p:cNvSpPr txBox="1"/>
          <p:nvPr/>
        </p:nvSpPr>
        <p:spPr>
          <a:xfrm>
            <a:off x="1594338" y="104011"/>
            <a:ext cx="846875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Platinum Level Proposed</a:t>
            </a:r>
          </a:p>
        </p:txBody>
      </p:sp>
      <p:graphicFrame>
        <p:nvGraphicFramePr>
          <p:cNvPr id="17" name="Table 16">
            <a:extLst>
              <a:ext uri="{FF2B5EF4-FFF2-40B4-BE49-F238E27FC236}">
                <a16:creationId xmlns:a16="http://schemas.microsoft.com/office/drawing/2014/main" id="{BCEADB10-58FC-8245-BF0D-68778CD07041}"/>
              </a:ext>
            </a:extLst>
          </p:cNvPr>
          <p:cNvGraphicFramePr>
            <a:graphicFrameLocks noGrp="1"/>
          </p:cNvGraphicFramePr>
          <p:nvPr/>
        </p:nvGraphicFramePr>
        <p:xfrm>
          <a:off x="351693" y="909401"/>
          <a:ext cx="6550270" cy="1854200"/>
        </p:xfrm>
        <a:graphic>
          <a:graphicData uri="http://schemas.openxmlformats.org/drawingml/2006/table">
            <a:tbl>
              <a:tblPr firstRow="1" bandRow="1">
                <a:tableStyleId>{5C22544A-7EE6-4342-B048-85BDC9FD1C3A}</a:tableStyleId>
              </a:tblPr>
              <a:tblGrid>
                <a:gridCol w="2620108">
                  <a:extLst>
                    <a:ext uri="{9D8B030D-6E8A-4147-A177-3AD203B41FA5}">
                      <a16:colId xmlns:a16="http://schemas.microsoft.com/office/drawing/2014/main" val="2807481178"/>
                    </a:ext>
                  </a:extLst>
                </a:gridCol>
                <a:gridCol w="3930162">
                  <a:extLst>
                    <a:ext uri="{9D8B030D-6E8A-4147-A177-3AD203B41FA5}">
                      <a16:colId xmlns:a16="http://schemas.microsoft.com/office/drawing/2014/main" val="4147882265"/>
                    </a:ext>
                  </a:extLst>
                </a:gridCol>
              </a:tblGrid>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Cybersecurity Requirements Definition</a:t>
                      </a:r>
                    </a:p>
                  </a:txBody>
                  <a:tcPr/>
                </a:tc>
                <a:tc hMerge="1">
                  <a:txBody>
                    <a:bodyPr/>
                    <a:lstStyle/>
                    <a:p>
                      <a:endParaRPr lang="en-US" dirty="0"/>
                    </a:p>
                  </a:txBody>
                  <a:tcPr/>
                </a:tc>
                <a:extLst>
                  <a:ext uri="{0D108BD9-81ED-4DB2-BD59-A6C34878D82A}">
                    <a16:rowId xmlns:a16="http://schemas.microsoft.com/office/drawing/2014/main" val="880382874"/>
                  </a:ext>
                </a:extLst>
              </a:tr>
              <a:tr h="370840">
                <a:tc>
                  <a:txBody>
                    <a:bodyPr/>
                    <a:lstStyle/>
                    <a:p>
                      <a:r>
                        <a:rPr lang="en-US" sz="1600" dirty="0"/>
                        <a:t>Operations Maturity Level</a:t>
                      </a:r>
                    </a:p>
                  </a:txBody>
                  <a:tcPr/>
                </a:tc>
                <a:tc>
                  <a:txBody>
                    <a:bodyPr/>
                    <a:lstStyle/>
                    <a:p>
                      <a:r>
                        <a:rPr lang="en-US" sz="1600" dirty="0"/>
                        <a:t>ISA/IEC 62443-2-1 – Maturity Level 4</a:t>
                      </a:r>
                    </a:p>
                  </a:txBody>
                  <a:tcPr/>
                </a:tc>
                <a:extLst>
                  <a:ext uri="{0D108BD9-81ED-4DB2-BD59-A6C34878D82A}">
                    <a16:rowId xmlns:a16="http://schemas.microsoft.com/office/drawing/2014/main" val="2164134609"/>
                  </a:ext>
                </a:extLst>
              </a:tr>
              <a:tr h="370840">
                <a:tc>
                  <a:txBody>
                    <a:bodyPr/>
                    <a:lstStyle/>
                    <a:p>
                      <a:r>
                        <a:rPr lang="en-US" sz="1600" dirty="0"/>
                        <a:t>Maintenance Maturity Level</a:t>
                      </a:r>
                    </a:p>
                  </a:txBody>
                  <a:tcPr/>
                </a:tc>
                <a:tc>
                  <a:txBody>
                    <a:bodyPr/>
                    <a:lstStyle/>
                    <a:p>
                      <a:r>
                        <a:rPr lang="en-US" sz="1600" dirty="0"/>
                        <a:t>ISA/IEC 62443-2-4 – Maturity Level 4</a:t>
                      </a:r>
                    </a:p>
                  </a:txBody>
                  <a:tcPr/>
                </a:tc>
                <a:extLst>
                  <a:ext uri="{0D108BD9-81ED-4DB2-BD59-A6C34878D82A}">
                    <a16:rowId xmlns:a16="http://schemas.microsoft.com/office/drawing/2014/main" val="872929205"/>
                  </a:ext>
                </a:extLst>
              </a:tr>
              <a:tr h="370840">
                <a:tc>
                  <a:txBody>
                    <a:bodyPr/>
                    <a:lstStyle/>
                    <a:p>
                      <a:r>
                        <a:rPr lang="en-US" sz="1600" dirty="0"/>
                        <a:t>Automation Security Zone</a:t>
                      </a:r>
                    </a:p>
                  </a:txBody>
                  <a:tcPr/>
                </a:tc>
                <a:tc>
                  <a:txBody>
                    <a:bodyPr/>
                    <a:lstStyle/>
                    <a:p>
                      <a:r>
                        <a:rPr lang="en-US" sz="1600" dirty="0"/>
                        <a:t>ISA/IEC 62443-3-3 – Security Level 4</a:t>
                      </a:r>
                    </a:p>
                  </a:txBody>
                  <a:tcPr/>
                </a:tc>
                <a:extLst>
                  <a:ext uri="{0D108BD9-81ED-4DB2-BD59-A6C34878D82A}">
                    <a16:rowId xmlns:a16="http://schemas.microsoft.com/office/drawing/2014/main" val="3990541086"/>
                  </a:ext>
                </a:extLst>
              </a:tr>
              <a:tr h="370840">
                <a:tc>
                  <a:txBody>
                    <a:bodyPr/>
                    <a:lstStyle/>
                    <a:p>
                      <a:r>
                        <a:rPr lang="en-US" sz="1600" dirty="0"/>
                        <a:t>Critical Security Zone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ISA/IEC 62443-3-3 – Security Level 4</a:t>
                      </a:r>
                    </a:p>
                  </a:txBody>
                  <a:tcPr/>
                </a:tc>
                <a:extLst>
                  <a:ext uri="{0D108BD9-81ED-4DB2-BD59-A6C34878D82A}">
                    <a16:rowId xmlns:a16="http://schemas.microsoft.com/office/drawing/2014/main" val="1313542753"/>
                  </a:ext>
                </a:extLst>
              </a:tr>
            </a:tbl>
          </a:graphicData>
        </a:graphic>
      </p:graphicFrame>
      <p:graphicFrame>
        <p:nvGraphicFramePr>
          <p:cNvPr id="18" name="Table 17">
            <a:extLst>
              <a:ext uri="{FF2B5EF4-FFF2-40B4-BE49-F238E27FC236}">
                <a16:creationId xmlns:a16="http://schemas.microsoft.com/office/drawing/2014/main" id="{F5168063-4C8B-A740-9104-828E2104A930}"/>
              </a:ext>
            </a:extLst>
          </p:cNvPr>
          <p:cNvGraphicFramePr>
            <a:graphicFrameLocks noGrp="1"/>
          </p:cNvGraphicFramePr>
          <p:nvPr/>
        </p:nvGraphicFramePr>
        <p:xfrm>
          <a:off x="281354" y="3293440"/>
          <a:ext cx="6620609" cy="3589020"/>
        </p:xfrm>
        <a:graphic>
          <a:graphicData uri="http://schemas.openxmlformats.org/drawingml/2006/table">
            <a:tbl>
              <a:tblPr firstRow="1" bandRow="1">
                <a:tableStyleId>{5C22544A-7EE6-4342-B048-85BDC9FD1C3A}</a:tableStyleId>
              </a:tblPr>
              <a:tblGrid>
                <a:gridCol w="2312377">
                  <a:extLst>
                    <a:ext uri="{9D8B030D-6E8A-4147-A177-3AD203B41FA5}">
                      <a16:colId xmlns:a16="http://schemas.microsoft.com/office/drawing/2014/main" val="1651299756"/>
                    </a:ext>
                  </a:extLst>
                </a:gridCol>
                <a:gridCol w="4308232">
                  <a:extLst>
                    <a:ext uri="{9D8B030D-6E8A-4147-A177-3AD203B41FA5}">
                      <a16:colId xmlns:a16="http://schemas.microsoft.com/office/drawing/2014/main" val="3091431961"/>
                    </a:ext>
                  </a:extLst>
                </a:gridCol>
              </a:tblGrid>
              <a:tr h="370332">
                <a:tc gridSpan="2">
                  <a:txBody>
                    <a:bodyPr/>
                    <a:lstStyle/>
                    <a:p>
                      <a:r>
                        <a:rPr lang="en-US" dirty="0"/>
                        <a:t>Security Level 4 Requirements - High Level Summary</a:t>
                      </a:r>
                    </a:p>
                  </a:txBody>
                  <a:tcPr/>
                </a:tc>
                <a:tc hMerge="1">
                  <a:txBody>
                    <a:bodyPr/>
                    <a:lstStyle/>
                    <a:p>
                      <a:endParaRPr lang="en-US" dirty="0"/>
                    </a:p>
                  </a:txBody>
                  <a:tcPr/>
                </a:tc>
                <a:extLst>
                  <a:ext uri="{0D108BD9-81ED-4DB2-BD59-A6C34878D82A}">
                    <a16:rowId xmlns:a16="http://schemas.microsoft.com/office/drawing/2014/main" val="1939571853"/>
                  </a:ext>
                </a:extLst>
              </a:tr>
              <a:tr h="370332">
                <a:tc>
                  <a:txBody>
                    <a:bodyPr/>
                    <a:lstStyle/>
                    <a:p>
                      <a:r>
                        <a:rPr lang="en-US" sz="1600" dirty="0"/>
                        <a:t>Identification and Authentication Control</a:t>
                      </a:r>
                    </a:p>
                  </a:txBody>
                  <a:tcPr/>
                </a:tc>
                <a:tc>
                  <a:txBody>
                    <a:bodyPr/>
                    <a:lstStyle/>
                    <a:p>
                      <a:r>
                        <a:rPr lang="en-US" sz="1600" dirty="0"/>
                        <a:t>Multifactor user identification and authentication</a:t>
                      </a:r>
                    </a:p>
                  </a:txBody>
                  <a:tcPr/>
                </a:tc>
                <a:extLst>
                  <a:ext uri="{0D108BD9-81ED-4DB2-BD59-A6C34878D82A}">
                    <a16:rowId xmlns:a16="http://schemas.microsoft.com/office/drawing/2014/main" val="2069508361"/>
                  </a:ext>
                </a:extLst>
              </a:tr>
              <a:tr h="370332">
                <a:tc>
                  <a:txBody>
                    <a:bodyPr/>
                    <a:lstStyle/>
                    <a:p>
                      <a:r>
                        <a:rPr lang="en-US" sz="1600" dirty="0"/>
                        <a:t>Use Control</a:t>
                      </a:r>
                    </a:p>
                  </a:txBody>
                  <a:tcPr/>
                </a:tc>
                <a:tc>
                  <a:txBody>
                    <a:bodyPr/>
                    <a:lstStyle/>
                    <a:p>
                      <a:r>
                        <a:rPr lang="en-US" sz="1600" dirty="0"/>
                        <a:t>Enforcement + RBAC + Override + </a:t>
                      </a:r>
                      <a:r>
                        <a:rPr lang="en-US" sz="1600" i="1" dirty="0"/>
                        <a:t>Dual approval</a:t>
                      </a:r>
                    </a:p>
                  </a:txBody>
                  <a:tcPr/>
                </a:tc>
                <a:extLst>
                  <a:ext uri="{0D108BD9-81ED-4DB2-BD59-A6C34878D82A}">
                    <a16:rowId xmlns:a16="http://schemas.microsoft.com/office/drawing/2014/main" val="4049600459"/>
                  </a:ext>
                </a:extLst>
              </a:tr>
              <a:tr h="370332">
                <a:tc>
                  <a:txBody>
                    <a:bodyPr/>
                    <a:lstStyle/>
                    <a:p>
                      <a:r>
                        <a:rPr lang="en-US" sz="1600" dirty="0"/>
                        <a:t>System Integrity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Cryptographic integrity, Centralized malware protection</a:t>
                      </a:r>
                    </a:p>
                  </a:txBody>
                  <a:tcPr/>
                </a:tc>
                <a:extLst>
                  <a:ext uri="{0D108BD9-81ED-4DB2-BD59-A6C34878D82A}">
                    <a16:rowId xmlns:a16="http://schemas.microsoft.com/office/drawing/2014/main" val="3426767137"/>
                  </a:ext>
                </a:extLst>
              </a:tr>
              <a:tr h="370332">
                <a:tc>
                  <a:txBody>
                    <a:bodyPr/>
                    <a:lstStyle/>
                    <a:p>
                      <a:r>
                        <a:rPr lang="en-US" sz="1600" dirty="0"/>
                        <a:t>Data Confidentiality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t>Information confidentiality across zones</a:t>
                      </a:r>
                    </a:p>
                  </a:txBody>
                  <a:tcPr/>
                </a:tc>
                <a:extLst>
                  <a:ext uri="{0D108BD9-81ED-4DB2-BD59-A6C34878D82A}">
                    <a16:rowId xmlns:a16="http://schemas.microsoft.com/office/drawing/2014/main" val="1752974066"/>
                  </a:ext>
                </a:extLst>
              </a:tr>
              <a:tr h="370332">
                <a:tc>
                  <a:txBody>
                    <a:bodyPr/>
                    <a:lstStyle/>
                    <a:p>
                      <a:r>
                        <a:rPr lang="en-US" sz="1600" dirty="0"/>
                        <a:t>Restricted Data Flow</a:t>
                      </a:r>
                    </a:p>
                  </a:txBody>
                  <a:tcPr/>
                </a:tc>
                <a:tc>
                  <a:txBody>
                    <a:bodyPr/>
                    <a:lstStyle/>
                    <a:p>
                      <a:r>
                        <a:rPr lang="en-US" sz="1600" i="1" dirty="0"/>
                        <a:t>Logical and physical isolation of critical networks</a:t>
                      </a:r>
                    </a:p>
                  </a:txBody>
                  <a:tcPr/>
                </a:tc>
                <a:extLst>
                  <a:ext uri="{0D108BD9-81ED-4DB2-BD59-A6C34878D82A}">
                    <a16:rowId xmlns:a16="http://schemas.microsoft.com/office/drawing/2014/main" val="3978679815"/>
                  </a:ext>
                </a:extLst>
              </a:tr>
              <a:tr h="370332">
                <a:tc>
                  <a:txBody>
                    <a:bodyPr/>
                    <a:lstStyle/>
                    <a:p>
                      <a:r>
                        <a:rPr lang="en-US" sz="1600" dirty="0"/>
                        <a:t>Timely Response to Events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Audit log accessibility, Continuous monitoring</a:t>
                      </a:r>
                    </a:p>
                  </a:txBody>
                  <a:tcPr/>
                </a:tc>
                <a:extLst>
                  <a:ext uri="{0D108BD9-81ED-4DB2-BD59-A6C34878D82A}">
                    <a16:rowId xmlns:a16="http://schemas.microsoft.com/office/drawing/2014/main" val="1402223089"/>
                  </a:ext>
                </a:extLst>
              </a:tr>
              <a:tr h="370332">
                <a:tc>
                  <a:txBody>
                    <a:bodyPr/>
                    <a:lstStyle/>
                    <a:p>
                      <a:r>
                        <a:rPr lang="en-US" sz="1600" dirty="0"/>
                        <a:t>Resource Availability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DoS protection, Backup automation, Inventory</a:t>
                      </a:r>
                    </a:p>
                  </a:txBody>
                  <a:tcPr/>
                </a:tc>
                <a:extLst>
                  <a:ext uri="{0D108BD9-81ED-4DB2-BD59-A6C34878D82A}">
                    <a16:rowId xmlns:a16="http://schemas.microsoft.com/office/drawing/2014/main" val="1031207380"/>
                  </a:ext>
                </a:extLst>
              </a:tr>
            </a:tbl>
          </a:graphicData>
        </a:graphic>
      </p:graphicFrame>
      <p:sp>
        <p:nvSpPr>
          <p:cNvPr id="12" name="TextBox 11"/>
          <p:cNvSpPr txBox="1"/>
          <p:nvPr/>
        </p:nvSpPr>
        <p:spPr>
          <a:xfrm>
            <a:off x="8049223" y="736839"/>
            <a:ext cx="42095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CMMC Adv Control Family* </a:t>
            </a:r>
            <a:r>
              <a:rPr kumimoji="0" lang="en-US" sz="1800" b="1" i="0" u="sng" strike="noStrike" kern="1200" cap="none" spc="0" normalizeH="0" baseline="0" noProof="0" dirty="0" err="1">
                <a:ln>
                  <a:noFill/>
                </a:ln>
                <a:solidFill>
                  <a:prstClr val="black"/>
                </a:solidFill>
                <a:effectLst/>
                <a:uLnTx/>
                <a:uFillTx/>
                <a:latin typeface="Calibri" panose="020F0502020204030204"/>
                <a:ea typeface="+mn-ea"/>
                <a:cs typeface="+mn-cs"/>
              </a:rPr>
              <a:t>Add’lPractices</a:t>
            </a:r>
            <a:endPar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E7A6227-859B-4426-9A0A-656411FF598D}"/>
              </a:ext>
            </a:extLst>
          </p:cNvPr>
          <p:cNvSpPr txBox="1"/>
          <p:nvPr/>
        </p:nvSpPr>
        <p:spPr>
          <a:xfrm>
            <a:off x="8001001" y="1154225"/>
            <a:ext cx="2816605" cy="48013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Access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Asset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Audit &amp; 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Awareness &amp;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Configuration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ID &amp; Authorization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Incident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Maintenance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Media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Personnel 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Physical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Recovery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Risk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Security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Situational Awareness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System &amp; Comm.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System &amp; Info. Integrity</a:t>
            </a:r>
          </a:p>
        </p:txBody>
      </p:sp>
      <p:sp>
        <p:nvSpPr>
          <p:cNvPr id="14" name="TextBox 13">
            <a:extLst>
              <a:ext uri="{FF2B5EF4-FFF2-40B4-BE49-F238E27FC236}">
                <a16:creationId xmlns:a16="http://schemas.microsoft.com/office/drawing/2014/main" id="{D6D5158F-5283-429D-9CDA-DE929C5A6B65}"/>
              </a:ext>
            </a:extLst>
          </p:cNvPr>
          <p:cNvSpPr txBox="1"/>
          <p:nvPr/>
        </p:nvSpPr>
        <p:spPr>
          <a:xfrm>
            <a:off x="10528339" y="1154225"/>
            <a:ext cx="1663661" cy="48013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 Yet Defined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1AA8EAB-5721-4302-97B5-398F39642B2C}"/>
              </a:ext>
            </a:extLst>
          </p:cNvPr>
          <p:cNvSpPr txBox="1"/>
          <p:nvPr/>
        </p:nvSpPr>
        <p:spPr>
          <a:xfrm>
            <a:off x="8215610" y="6280592"/>
            <a:ext cx="27901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rPr>
              <a:t>*NIST, ISO, RMM KIM-SG4, CIS, </a:t>
            </a:r>
            <a:r>
              <a:rPr kumimoji="0" lang="en-US" sz="1200" b="1" i="0" u="none" strike="noStrike" kern="1200" cap="none" spc="0" normalizeH="0" baseline="0" noProof="0" dirty="0" err="1">
                <a:ln>
                  <a:noFill/>
                </a:ln>
                <a:solidFill>
                  <a:srgbClr val="002060"/>
                </a:solidFill>
                <a:effectLst/>
                <a:uLnTx/>
                <a:uFillTx/>
                <a:latin typeface="Calibri" panose="020F0502020204030204"/>
                <a:ea typeface="+mn-ea"/>
                <a:cs typeface="+mn-cs"/>
              </a:rPr>
              <a:t>etc</a:t>
            </a:r>
            <a:endPar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rPr>
              <a:t>Practices defined as of CMMC v.6 11/19. </a:t>
            </a:r>
          </a:p>
        </p:txBody>
      </p:sp>
    </p:spTree>
    <p:extLst>
      <p:ext uri="{BB962C8B-B14F-4D97-AF65-F5344CB8AC3E}">
        <p14:creationId xmlns:p14="http://schemas.microsoft.com/office/powerpoint/2010/main" val="4442674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A994B4-6550-41CE-B65C-FE4DC44AC9E3}"/>
              </a:ext>
            </a:extLst>
          </p:cNvPr>
          <p:cNvSpPr txBox="1"/>
          <p:nvPr/>
        </p:nvSpPr>
        <p:spPr>
          <a:xfrm>
            <a:off x="554729" y="-159123"/>
            <a:ext cx="6196893" cy="169279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n-ea"/>
                <a:cs typeface="+mn-cs"/>
              </a:rPr>
              <a:t>Our Assessment of Value</a:t>
            </a:r>
          </a:p>
        </p:txBody>
      </p:sp>
      <p:cxnSp>
        <p:nvCxnSpPr>
          <p:cNvPr id="27" name="Straight Arrow Connector 26">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Picture 2" descr="A picture containing engine&#10;&#10;Description automatically generated">
            <a:extLst>
              <a:ext uri="{FF2B5EF4-FFF2-40B4-BE49-F238E27FC236}">
                <a16:creationId xmlns:a16="http://schemas.microsoft.com/office/drawing/2014/main" id="{77751A45-BD6F-43B8-BF04-B1718A8B624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b="-1"/>
          <a:stretch/>
        </p:blipFill>
        <p:spPr>
          <a:xfrm>
            <a:off x="7170505" y="11"/>
            <a:ext cx="5021493" cy="5454858"/>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Rectangle 1">
            <a:extLst>
              <a:ext uri="{FF2B5EF4-FFF2-40B4-BE49-F238E27FC236}">
                <a16:creationId xmlns:a16="http://schemas.microsoft.com/office/drawing/2014/main" id="{AF49E791-333A-4E3A-B227-D37C00B12C57}"/>
              </a:ext>
            </a:extLst>
          </p:cNvPr>
          <p:cNvSpPr/>
          <p:nvPr/>
        </p:nvSpPr>
        <p:spPr>
          <a:xfrm>
            <a:off x="472966" y="2057918"/>
            <a:ext cx="5021493" cy="38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9E7EDAD-BD45-4B4A-99FA-A58C22F31858}"/>
              </a:ext>
            </a:extLst>
          </p:cNvPr>
          <p:cNvSpPr/>
          <p:nvPr/>
        </p:nvSpPr>
        <p:spPr>
          <a:xfrm>
            <a:off x="135846" y="1180618"/>
            <a:ext cx="7258182" cy="5677371"/>
          </a:xfrm>
          <a:prstGeom prst="rect">
            <a:avLst/>
          </a:prstGeom>
        </p:spPr>
        <p:txBody>
          <a:bodyPr vert="horz" lIns="91440" tIns="45720" rIns="91440" bIns="45720" rtlCol="0">
            <a:normAutofit/>
          </a:bodyPr>
          <a:lstStyle/>
          <a:p>
            <a:pPr marL="311348" marR="0" lvl="0" indent="-228600" algn="l" defTabSz="914400" rtl="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Meet global and U.S. security requirements using a single, unified certification</a:t>
            </a:r>
          </a:p>
          <a:p>
            <a:pPr marL="311348" marR="0" lvl="0" indent="-228600" algn="l" defTabSz="914400" rtl="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Simplifies procurement specification process (establish corporate standards) for technology and cyber protection services</a:t>
            </a:r>
          </a:p>
          <a:p>
            <a:pPr marL="311348" marR="0" lvl="0" indent="-228600" algn="l" defTabSz="914400" rtl="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All stakeholders (including insurers) can easily understand standards-based cybersecurity capabilities</a:t>
            </a:r>
          </a:p>
          <a:p>
            <a:pPr marL="311348" marR="0" lvl="0" indent="-228600" algn="l" defTabSz="914400" rtl="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Capabilities independently validated by external entity</a:t>
            </a:r>
          </a:p>
          <a:p>
            <a:pPr marL="311348" marR="0" lvl="0" indent="-228600" algn="l" defTabSz="914400" rtl="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Confidence that protections will be upgraded over time based on evolving risk </a:t>
            </a:r>
          </a:p>
          <a:p>
            <a:pPr marL="311348" marR="0" lvl="0" indent="-228600" algn="l" defTabSz="914400" rtl="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Easily adopted into public policy</a:t>
            </a:r>
          </a:p>
          <a:p>
            <a:pPr marL="311348" marR="0" lvl="0" indent="-228600" algn="l" defTabSz="914400" rtl="0" eaLnBrk="1" fontAlgn="base" latinLnBrk="0" hangingPunct="1">
              <a:lnSpc>
                <a:spcPct val="90000"/>
              </a:lnSpc>
              <a:spcBef>
                <a:spcPts val="0"/>
              </a:spcBef>
              <a:spcAft>
                <a:spcPts val="563"/>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7530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1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rgbClr val="FFFFFF"/>
                </a:solidFill>
              </a:rPr>
              <a:t>Next Steps</a:t>
            </a:r>
          </a:p>
        </p:txBody>
      </p:sp>
      <p:graphicFrame>
        <p:nvGraphicFramePr>
          <p:cNvPr id="29" name="Content Placeholder 2">
            <a:extLst>
              <a:ext uri="{FF2B5EF4-FFF2-40B4-BE49-F238E27FC236}">
                <a16:creationId xmlns:a16="http://schemas.microsoft.com/office/drawing/2014/main" id="{F4591E29-B733-4143-9E06-EA46FC4D6675}"/>
              </a:ext>
            </a:extLst>
          </p:cNvPr>
          <p:cNvGraphicFramePr>
            <a:graphicFrameLocks noGrp="1"/>
          </p:cNvGraphicFramePr>
          <p:nvPr>
            <p:ph type="pic" idx="1"/>
          </p:nvPr>
        </p:nvGraphicFramePr>
        <p:xfrm>
          <a:off x="425005" y="1371600"/>
          <a:ext cx="11512495" cy="5179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65FB8022-53AD-4AF4-A8CB-1306E163FD27}"/>
              </a:ext>
            </a:extLst>
          </p:cNvPr>
          <p:cNvSpPr>
            <a:spLocks noGrp="1"/>
          </p:cNvSpPr>
          <p:nvPr>
            <p:ph type="body" sz="half" idx="2"/>
          </p:nvPr>
        </p:nvSpPr>
        <p:spPr>
          <a:xfrm>
            <a:off x="485064" y="151606"/>
            <a:ext cx="11512494" cy="1219994"/>
          </a:xfrm>
          <a:gradFill>
            <a:gsLst>
              <a:gs pos="0">
                <a:schemeClr val="tx1">
                  <a:lumMod val="10000"/>
                </a:schemeClr>
              </a:gs>
              <a:gs pos="50000">
                <a:schemeClr val="dk1">
                  <a:satMod val="110000"/>
                  <a:lumMod val="100000"/>
                  <a:shade val="100000"/>
                </a:schemeClr>
              </a:gs>
              <a:gs pos="100000">
                <a:schemeClr val="dk1">
                  <a:lumMod val="99000"/>
                  <a:satMod val="120000"/>
                  <a:shade val="78000"/>
                </a:schemeClr>
              </a:gs>
            </a:gsLst>
          </a:gradFill>
        </p:spPr>
        <p:style>
          <a:lnRef idx="0">
            <a:schemeClr val="dk1"/>
          </a:lnRef>
          <a:fillRef idx="3">
            <a:schemeClr val="dk1"/>
          </a:fillRef>
          <a:effectRef idx="3">
            <a:schemeClr val="dk1"/>
          </a:effectRef>
          <a:fontRef idx="minor">
            <a:schemeClr val="lt1"/>
          </a:fontRef>
        </p:style>
        <p:txBody>
          <a:bodyPr anchor="ctr">
            <a:normAutofit/>
          </a:bodyPr>
          <a:lstStyle/>
          <a:p>
            <a:pPr algn="ctr"/>
            <a:r>
              <a:rPr lang="en-US" sz="5400" dirty="0"/>
              <a:t>Next Steps</a:t>
            </a:r>
          </a:p>
        </p:txBody>
      </p:sp>
    </p:spTree>
    <p:extLst>
      <p:ext uri="{BB962C8B-B14F-4D97-AF65-F5344CB8AC3E}">
        <p14:creationId xmlns:p14="http://schemas.microsoft.com/office/powerpoint/2010/main" val="17886643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1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FB8022-53AD-4AF4-A8CB-1306E163FD27}"/>
              </a:ext>
            </a:extLst>
          </p:cNvPr>
          <p:cNvSpPr>
            <a:spLocks noGrp="1"/>
          </p:cNvSpPr>
          <p:nvPr>
            <p:ph type="body" sz="half" idx="2"/>
          </p:nvPr>
        </p:nvSpPr>
        <p:spPr>
          <a:xfrm>
            <a:off x="485064" y="151606"/>
            <a:ext cx="11512494" cy="1219994"/>
          </a:xfrm>
          <a:gradFill>
            <a:gsLst>
              <a:gs pos="0">
                <a:schemeClr val="tx1">
                  <a:lumMod val="10000"/>
                </a:schemeClr>
              </a:gs>
              <a:gs pos="50000">
                <a:schemeClr val="dk1">
                  <a:satMod val="110000"/>
                  <a:lumMod val="100000"/>
                  <a:shade val="100000"/>
                </a:schemeClr>
              </a:gs>
              <a:gs pos="100000">
                <a:schemeClr val="dk1">
                  <a:lumMod val="99000"/>
                  <a:satMod val="120000"/>
                  <a:shade val="78000"/>
                </a:schemeClr>
              </a:gs>
            </a:gsLst>
          </a:gradFill>
        </p:spPr>
        <p:style>
          <a:lnRef idx="0">
            <a:schemeClr val="dk1"/>
          </a:lnRef>
          <a:fillRef idx="3">
            <a:schemeClr val="dk1"/>
          </a:fillRef>
          <a:effectRef idx="3">
            <a:schemeClr val="dk1"/>
          </a:effectRef>
          <a:fontRef idx="minor">
            <a:schemeClr val="lt1"/>
          </a:fontRef>
        </p:style>
        <p:txBody>
          <a:bodyPr anchor="ctr">
            <a:normAutofit/>
          </a:bodyPr>
          <a:lstStyle/>
          <a:p>
            <a:pPr algn="ctr"/>
            <a:r>
              <a:rPr lang="en-US" sz="5400" dirty="0"/>
              <a:t>Action Timeline</a:t>
            </a:r>
          </a:p>
        </p:txBody>
      </p:sp>
      <p:graphicFrame>
        <p:nvGraphicFramePr>
          <p:cNvPr id="10" name="Diagram 9">
            <a:extLst>
              <a:ext uri="{FF2B5EF4-FFF2-40B4-BE49-F238E27FC236}">
                <a16:creationId xmlns:a16="http://schemas.microsoft.com/office/drawing/2014/main" id="{B9CDDF7D-FDDD-4FD8-A112-D4ECFF4130CB}"/>
              </a:ext>
            </a:extLst>
          </p:cNvPr>
          <p:cNvGraphicFramePr/>
          <p:nvPr/>
        </p:nvGraphicFramePr>
        <p:xfrm>
          <a:off x="1784049" y="1131229"/>
          <a:ext cx="891452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14962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41865"/>
            <a:ext cx="6873240" cy="447675"/>
          </a:xfrm>
        </p:spPr>
        <p:txBody>
          <a:bodyPr/>
          <a:lstStyle/>
          <a:p>
            <a:r>
              <a:rPr lang="en-US" b="1" dirty="0"/>
              <a:t>8.  Announcements</a:t>
            </a:r>
            <a:r>
              <a:rPr lang="en-US" dirty="0"/>
              <a:t> </a:t>
            </a:r>
            <a:br>
              <a:rPr lang="en-US" dirty="0"/>
            </a:br>
            <a:r>
              <a:rPr lang="en-CA" sz="2800" dirty="0"/>
              <a:t>Ron Zimmer (CABA)</a:t>
            </a:r>
            <a:endParaRPr lang="en-US" dirty="0"/>
          </a:p>
        </p:txBody>
      </p:sp>
      <p:sp>
        <p:nvSpPr>
          <p:cNvPr id="6" name="Content Placeholder 5"/>
          <p:cNvSpPr>
            <a:spLocks noGrp="1"/>
          </p:cNvSpPr>
          <p:nvPr>
            <p:ph sz="half" idx="1"/>
          </p:nvPr>
        </p:nvSpPr>
        <p:spPr>
          <a:xfrm>
            <a:off x="839788" y="1804567"/>
            <a:ext cx="10594830" cy="3683998"/>
          </a:xfrm>
        </p:spPr>
        <p:txBody>
          <a:bodyPr>
            <a:normAutofit/>
          </a:bodyPr>
          <a:lstStyle/>
          <a:p>
            <a:pPr marL="0" indent="0">
              <a:buNone/>
            </a:pPr>
            <a:r>
              <a:rPr lang="en-US" sz="2400" b="1" dirty="0" err="1"/>
              <a:t>CoRETECH</a:t>
            </a:r>
            <a:r>
              <a:rPr lang="en-US" sz="2400" b="1" dirty="0"/>
              <a:t> 2109</a:t>
            </a:r>
            <a:r>
              <a:rPr lang="en-US" sz="2400" dirty="0"/>
              <a:t>, Nov 13-15, San Jose, CA</a:t>
            </a:r>
          </a:p>
          <a:p>
            <a:pPr marL="0" indent="0">
              <a:buNone/>
            </a:pPr>
            <a:r>
              <a:rPr lang="en-US" sz="2400" b="1" dirty="0"/>
              <a:t>Greenbuild International Conference and Expo 2019</a:t>
            </a:r>
            <a:r>
              <a:rPr lang="en-US" sz="2400" dirty="0"/>
              <a:t>, Nov 19-22, Atlanta, GA</a:t>
            </a:r>
          </a:p>
          <a:p>
            <a:pPr marL="0" indent="0">
              <a:buNone/>
            </a:pPr>
            <a:r>
              <a:rPr lang="en-CA" sz="2400" b="1" dirty="0"/>
              <a:t>CABA AGM</a:t>
            </a:r>
            <a:r>
              <a:rPr lang="en-CA" sz="2400" dirty="0"/>
              <a:t>, Dec 5, 11am ET via Webinar</a:t>
            </a:r>
          </a:p>
          <a:p>
            <a:pPr marL="0" indent="0">
              <a:buNone/>
            </a:pPr>
            <a:r>
              <a:rPr lang="en-CA" sz="2400" b="1" dirty="0"/>
              <a:t>AHR Expo</a:t>
            </a:r>
            <a:r>
              <a:rPr lang="en-CA" sz="2400" dirty="0"/>
              <a:t>, Feb 3-5, Orlando, FL</a:t>
            </a:r>
          </a:p>
          <a:p>
            <a:pPr marL="0" indent="0">
              <a:buNone/>
            </a:pPr>
            <a:r>
              <a:rPr lang="en-US" sz="2400" b="1" dirty="0"/>
              <a:t>DISTRIBUTECH International 2020</a:t>
            </a:r>
            <a:r>
              <a:rPr lang="en-US" sz="2400" dirty="0"/>
              <a:t>, Feb 9-11, San Diego, CA</a:t>
            </a:r>
            <a:endParaRPr lang="en-CA" sz="2400" dirty="0"/>
          </a:p>
          <a:p>
            <a:pPr marL="0" indent="0">
              <a:buNone/>
            </a:pPr>
            <a:endParaRPr lang="en-US" sz="2200" dirty="0"/>
          </a:p>
          <a:p>
            <a:pPr marL="0" indent="0">
              <a:buNone/>
            </a:pPr>
            <a:endParaRPr lang="en-US" sz="2100" dirty="0"/>
          </a:p>
          <a:p>
            <a:pPr marL="0" indent="0">
              <a:buNone/>
            </a:pPr>
            <a:endParaRPr lang="en-US" dirty="0"/>
          </a:p>
        </p:txBody>
      </p:sp>
      <p:sp>
        <p:nvSpPr>
          <p:cNvPr id="2" name="Slide Number Placeholder 1">
            <a:extLst>
              <a:ext uri="{FF2B5EF4-FFF2-40B4-BE49-F238E27FC236}">
                <a16:creationId xmlns:a16="http://schemas.microsoft.com/office/drawing/2014/main" id="{832F9DC7-049F-4601-BFF6-243325202191}"/>
              </a:ext>
            </a:extLst>
          </p:cNvPr>
          <p:cNvSpPr>
            <a:spLocks noGrp="1"/>
          </p:cNvSpPr>
          <p:nvPr>
            <p:ph type="sldNum" sz="quarter" idx="14"/>
          </p:nvPr>
        </p:nvSpPr>
        <p:spPr/>
        <p:txBody>
          <a:bodyPr/>
          <a:lstStyle/>
          <a:p>
            <a:fld id="{4658F449-AC56-C64A-8488-86A10DE691DA}" type="slidenum">
              <a:rPr lang="en-US" smtClean="0"/>
              <a:pPr/>
              <a:t>77</a:t>
            </a:fld>
            <a:endParaRPr lang="en-US" dirty="0"/>
          </a:p>
        </p:txBody>
      </p:sp>
      <p:pic>
        <p:nvPicPr>
          <p:cNvPr id="8" name="Picture 2" descr="Image result for trade show vector">
            <a:extLst>
              <a:ext uri="{FF2B5EF4-FFF2-40B4-BE49-F238E27FC236}">
                <a16:creationId xmlns:a16="http://schemas.microsoft.com/office/drawing/2014/main" id="{ECBE8FD8-DCC1-4423-810B-0477ED806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980" y="3429000"/>
            <a:ext cx="2101809" cy="16416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11">
            <a:extLst>
              <a:ext uri="{FF2B5EF4-FFF2-40B4-BE49-F238E27FC236}">
                <a16:creationId xmlns:a16="http://schemas.microsoft.com/office/drawing/2014/main" id="{D99F8169-56A2-420A-8E53-9E2608F609F5}"/>
              </a:ext>
            </a:extLst>
          </p:cNvPr>
          <p:cNvSpPr txBox="1">
            <a:spLocks/>
          </p:cNvSpPr>
          <p:nvPr/>
        </p:nvSpPr>
        <p:spPr>
          <a:xfrm>
            <a:off x="839788" y="1233488"/>
            <a:ext cx="10512425" cy="51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dirty="0"/>
              <a:t>8.1  Past Event Overview:</a:t>
            </a:r>
          </a:p>
        </p:txBody>
      </p:sp>
    </p:spTree>
    <p:extLst>
      <p:ext uri="{BB962C8B-B14F-4D97-AF65-F5344CB8AC3E}">
        <p14:creationId xmlns:p14="http://schemas.microsoft.com/office/powerpoint/2010/main" val="26019344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41865"/>
            <a:ext cx="6873240" cy="447675"/>
          </a:xfrm>
        </p:spPr>
        <p:txBody>
          <a:bodyPr/>
          <a:lstStyle/>
          <a:p>
            <a:r>
              <a:rPr lang="en-US" b="1" dirty="0"/>
              <a:t>8.  Announcements</a:t>
            </a:r>
            <a:r>
              <a:rPr lang="en-US" dirty="0"/>
              <a:t> </a:t>
            </a:r>
            <a:br>
              <a:rPr lang="en-US" dirty="0"/>
            </a:br>
            <a:r>
              <a:rPr lang="en-CA" sz="2800" dirty="0"/>
              <a:t>Ron Zimmer (CABA)</a:t>
            </a:r>
            <a:endParaRPr lang="en-US" dirty="0"/>
          </a:p>
        </p:txBody>
      </p:sp>
      <p:sp>
        <p:nvSpPr>
          <p:cNvPr id="2" name="Slide Number Placeholder 1">
            <a:extLst>
              <a:ext uri="{FF2B5EF4-FFF2-40B4-BE49-F238E27FC236}">
                <a16:creationId xmlns:a16="http://schemas.microsoft.com/office/drawing/2014/main" id="{832F9DC7-049F-4601-BFF6-243325202191}"/>
              </a:ext>
            </a:extLst>
          </p:cNvPr>
          <p:cNvSpPr>
            <a:spLocks noGrp="1"/>
          </p:cNvSpPr>
          <p:nvPr>
            <p:ph type="sldNum" sz="quarter" idx="14"/>
          </p:nvPr>
        </p:nvSpPr>
        <p:spPr/>
        <p:txBody>
          <a:bodyPr/>
          <a:lstStyle/>
          <a:p>
            <a:fld id="{4658F449-AC56-C64A-8488-86A10DE691DA}" type="slidenum">
              <a:rPr lang="en-US" smtClean="0"/>
              <a:pPr/>
              <a:t>78</a:t>
            </a:fld>
            <a:endParaRPr lang="en-US" dirty="0"/>
          </a:p>
        </p:txBody>
      </p:sp>
      <p:pic>
        <p:nvPicPr>
          <p:cNvPr id="8" name="Picture 2" descr="Image result for trade show vector">
            <a:extLst>
              <a:ext uri="{FF2B5EF4-FFF2-40B4-BE49-F238E27FC236}">
                <a16:creationId xmlns:a16="http://schemas.microsoft.com/office/drawing/2014/main" id="{ECBE8FD8-DCC1-4423-810B-0477ED806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114" y="3889120"/>
            <a:ext cx="2101809" cy="164160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a:extLst>
              <a:ext uri="{FF2B5EF4-FFF2-40B4-BE49-F238E27FC236}">
                <a16:creationId xmlns:a16="http://schemas.microsoft.com/office/drawing/2014/main" id="{E4FF4F6B-CF5E-4B52-869E-58828F71DC9F}"/>
              </a:ext>
            </a:extLst>
          </p:cNvPr>
          <p:cNvSpPr txBox="1">
            <a:spLocks/>
          </p:cNvSpPr>
          <p:nvPr/>
        </p:nvSpPr>
        <p:spPr>
          <a:xfrm>
            <a:off x="839788" y="1884723"/>
            <a:ext cx="10718252" cy="3088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2400" b="1" dirty="0" err="1"/>
              <a:t>Light+building</a:t>
            </a:r>
            <a:r>
              <a:rPr lang="en-CA" sz="2400" b="1" dirty="0"/>
              <a:t>, </a:t>
            </a:r>
            <a:r>
              <a:rPr lang="en-CA" sz="2400" dirty="0"/>
              <a:t>Mar 8-13, Frankfurt, Germany</a:t>
            </a:r>
          </a:p>
          <a:p>
            <a:pPr marL="0" indent="0">
              <a:buNone/>
            </a:pPr>
            <a:r>
              <a:rPr lang="en-CA" sz="2400" b="1" dirty="0"/>
              <a:t>Internet of Things World</a:t>
            </a:r>
            <a:r>
              <a:rPr lang="en-CA" sz="2400" dirty="0"/>
              <a:t>, Apr 6-9, San Jose, CA</a:t>
            </a:r>
          </a:p>
          <a:p>
            <a:pPr marL="0" indent="0">
              <a:buNone/>
            </a:pPr>
            <a:r>
              <a:rPr lang="en-US" sz="2400" b="1" dirty="0"/>
              <a:t>Niagara Summit: Connecting the World</a:t>
            </a:r>
            <a:r>
              <a:rPr lang="en-US" sz="2400" dirty="0"/>
              <a:t>, Apr 19-21, San Diego, CA</a:t>
            </a:r>
            <a:endParaRPr lang="en-CA" sz="2400" dirty="0"/>
          </a:p>
          <a:p>
            <a:pPr marL="0" indent="0">
              <a:buNone/>
            </a:pPr>
            <a:r>
              <a:rPr lang="en-US" sz="2400" b="1" dirty="0" err="1"/>
              <a:t>BuildingsNY</a:t>
            </a:r>
            <a:r>
              <a:rPr lang="en-US" sz="2400" dirty="0"/>
              <a:t>, Apr 28-29, New York, NY</a:t>
            </a:r>
            <a:endParaRPr lang="en-CA" sz="2400" dirty="0"/>
          </a:p>
          <a:p>
            <a:pPr marL="0" indent="0">
              <a:buNone/>
            </a:pPr>
            <a:endParaRPr lang="en-CA" sz="2700" dirty="0"/>
          </a:p>
          <a:p>
            <a:pPr marL="0" indent="0">
              <a:buNone/>
            </a:pPr>
            <a:endParaRPr lang="en-CA" sz="2700" b="1" u="sng" dirty="0"/>
          </a:p>
          <a:p>
            <a:pPr marL="0" indent="0">
              <a:buNone/>
            </a:pPr>
            <a:endParaRPr lang="en-CA" sz="2700" b="1" dirty="0"/>
          </a:p>
          <a:p>
            <a:pPr marL="0" indent="0">
              <a:buNone/>
            </a:pPr>
            <a:endParaRPr lang="en-CA" dirty="0"/>
          </a:p>
          <a:p>
            <a:pPr marL="0" indent="0">
              <a:buNone/>
            </a:pPr>
            <a:endParaRPr lang="en-CA" dirty="0"/>
          </a:p>
          <a:p>
            <a:pPr marL="0" indent="0">
              <a:buNone/>
            </a:pPr>
            <a:endParaRPr lang="en-CA" dirty="0"/>
          </a:p>
          <a:p>
            <a:pPr marL="0" indent="0">
              <a:buNone/>
            </a:pPr>
            <a:endParaRPr lang="en-US" dirty="0"/>
          </a:p>
          <a:p>
            <a:endParaRPr lang="en-US" dirty="0"/>
          </a:p>
        </p:txBody>
      </p:sp>
      <p:sp>
        <p:nvSpPr>
          <p:cNvPr id="12" name="Text Placeholder 11">
            <a:extLst>
              <a:ext uri="{FF2B5EF4-FFF2-40B4-BE49-F238E27FC236}">
                <a16:creationId xmlns:a16="http://schemas.microsoft.com/office/drawing/2014/main" id="{20A2A991-79A8-4C1C-A44D-746655CB0325}"/>
              </a:ext>
            </a:extLst>
          </p:cNvPr>
          <p:cNvSpPr>
            <a:spLocks noGrp="1"/>
          </p:cNvSpPr>
          <p:nvPr>
            <p:ph type="body" sz="quarter" idx="12"/>
          </p:nvPr>
        </p:nvSpPr>
        <p:spPr/>
        <p:txBody>
          <a:bodyPr/>
          <a:lstStyle/>
          <a:p>
            <a:pPr marL="0" indent="0">
              <a:buNone/>
            </a:pPr>
            <a:r>
              <a:rPr lang="en-CA" dirty="0"/>
              <a:t>8.2  Upcoming events: </a:t>
            </a:r>
          </a:p>
          <a:p>
            <a:endParaRPr lang="en-CA" dirty="0"/>
          </a:p>
        </p:txBody>
      </p:sp>
    </p:spTree>
    <p:extLst>
      <p:ext uri="{BB962C8B-B14F-4D97-AF65-F5344CB8AC3E}">
        <p14:creationId xmlns:p14="http://schemas.microsoft.com/office/powerpoint/2010/main" val="31791972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9996" y="3292897"/>
            <a:ext cx="9332006" cy="3154710"/>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a:t>
            </a:r>
          </a:p>
          <a:p>
            <a:pPr algn="ctr"/>
            <a:r>
              <a:rPr lang="en-US" altLang="en-US" sz="2400" b="1" dirty="0">
                <a:latin typeface="Calibri" pitchFamily="34" charset="0"/>
                <a:hlinkClick r:id="rId2"/>
              </a:rPr>
              <a:t>www.caba.org/ibc</a:t>
            </a: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6873240" cy="447675"/>
          </a:xfrm>
        </p:spPr>
        <p:txBody>
          <a:bodyPr/>
          <a:lstStyle/>
          <a:p>
            <a:r>
              <a:rPr lang="en-US" b="1" dirty="0"/>
              <a:t>9.  Adjournment</a:t>
            </a:r>
            <a:br>
              <a:rPr lang="en-US" dirty="0"/>
            </a:br>
            <a:r>
              <a:rPr lang="en-US" sz="2800" dirty="0"/>
              <a:t>Trevor Nightingale (National Research Council)</a:t>
            </a:r>
            <a:endParaRPr lang="en-US" dirty="0"/>
          </a:p>
        </p:txBody>
      </p:sp>
      <p:sp>
        <p:nvSpPr>
          <p:cNvPr id="2" name="Slide Number Placeholder 1">
            <a:extLst>
              <a:ext uri="{FF2B5EF4-FFF2-40B4-BE49-F238E27FC236}">
                <a16:creationId xmlns:a16="http://schemas.microsoft.com/office/drawing/2014/main" id="{8B41472F-A3EE-41D7-AE08-1F4E3C792660}"/>
              </a:ext>
            </a:extLst>
          </p:cNvPr>
          <p:cNvSpPr>
            <a:spLocks noGrp="1"/>
          </p:cNvSpPr>
          <p:nvPr>
            <p:ph type="sldNum" sz="quarter" idx="11"/>
          </p:nvPr>
        </p:nvSpPr>
        <p:spPr/>
        <p:txBody>
          <a:bodyPr/>
          <a:lstStyle/>
          <a:p>
            <a:fld id="{4658F449-AC56-C64A-8488-86A10DE691DA}" type="slidenum">
              <a:rPr lang="en-US" smtClean="0"/>
              <a:pPr/>
              <a:t>79</a:t>
            </a:fld>
            <a:endParaRPr lang="en-US" dirty="0"/>
          </a:p>
        </p:txBody>
      </p:sp>
      <p:sp>
        <p:nvSpPr>
          <p:cNvPr id="8" name="Rectangle 7">
            <a:extLst>
              <a:ext uri="{FF2B5EF4-FFF2-40B4-BE49-F238E27FC236}">
                <a16:creationId xmlns:a16="http://schemas.microsoft.com/office/drawing/2014/main" id="{994CAA25-984D-4484-838B-9B092E7155F2}"/>
              </a:ext>
            </a:extLst>
          </p:cNvPr>
          <p:cNvSpPr/>
          <p:nvPr/>
        </p:nvSpPr>
        <p:spPr>
          <a:xfrm>
            <a:off x="3024933" y="2029073"/>
            <a:ext cx="4050340" cy="492443"/>
          </a:xfrm>
          <a:prstGeom prst="rect">
            <a:avLst/>
          </a:prstGeom>
          <a:solidFill>
            <a:schemeClr val="accent5"/>
          </a:solidFill>
          <a:ln w="47625">
            <a:solidFill>
              <a:schemeClr val="tx2"/>
            </a:solidFill>
          </a:ln>
        </p:spPr>
        <p:txBody>
          <a:bodyPr wrap="none">
            <a:spAutoFit/>
          </a:bodyPr>
          <a:lstStyle/>
          <a:p>
            <a:pPr lvl="0"/>
            <a:r>
              <a:rPr lang="en-US" sz="2500" b="1" dirty="0">
                <a:solidFill>
                  <a:srgbClr val="E83E1D"/>
                </a:solidFill>
              </a:rPr>
              <a:t>Next IBC Meeting</a:t>
            </a:r>
            <a:r>
              <a:rPr lang="en-US" sz="2600" dirty="0">
                <a:solidFill>
                  <a:schemeClr val="tx2"/>
                </a:solidFill>
              </a:rPr>
              <a:t>, April 2020</a:t>
            </a:r>
          </a:p>
        </p:txBody>
      </p:sp>
      <p:pic>
        <p:nvPicPr>
          <p:cNvPr id="7" name="Picture 2" descr="http://www.caba.org/images/caba-intelligent-buildings-council.png">
            <a:extLst>
              <a:ext uri="{FF2B5EF4-FFF2-40B4-BE49-F238E27FC236}">
                <a16:creationId xmlns:a16="http://schemas.microsoft.com/office/drawing/2014/main" id="{574274C9-DB05-4BB5-B7E1-F66B664963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712"/>
          <a:stretch/>
        </p:blipFill>
        <p:spPr bwMode="auto">
          <a:xfrm>
            <a:off x="4381499" y="4978008"/>
            <a:ext cx="3429000" cy="87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444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A90-4134-4215-A21C-97F9CD522860}"/>
              </a:ext>
            </a:extLst>
          </p:cNvPr>
          <p:cNvSpPr>
            <a:spLocks noGrp="1"/>
          </p:cNvSpPr>
          <p:nvPr>
            <p:ph type="title"/>
          </p:nvPr>
        </p:nvSpPr>
        <p:spPr/>
        <p:txBody>
          <a:bodyPr/>
          <a:lstStyle/>
          <a:p>
            <a:r>
              <a:rPr lang="en-US" dirty="0"/>
              <a:t>ARC Research on Cybersecurity and Smart Buildings</a:t>
            </a:r>
          </a:p>
        </p:txBody>
      </p:sp>
      <p:sp>
        <p:nvSpPr>
          <p:cNvPr id="3" name="Content Placeholder 2">
            <a:extLst>
              <a:ext uri="{FF2B5EF4-FFF2-40B4-BE49-F238E27FC236}">
                <a16:creationId xmlns:a16="http://schemas.microsoft.com/office/drawing/2014/main" id="{F366A9E3-51C3-4D63-ADA0-D4DC39B22284}"/>
              </a:ext>
            </a:extLst>
          </p:cNvPr>
          <p:cNvSpPr>
            <a:spLocks noGrp="1"/>
          </p:cNvSpPr>
          <p:nvPr>
            <p:ph idx="1"/>
          </p:nvPr>
        </p:nvSpPr>
        <p:spPr/>
        <p:txBody>
          <a:bodyPr/>
          <a:lstStyle/>
          <a:p>
            <a:r>
              <a:rPr lang="en-US" dirty="0"/>
              <a:t>Quantitative and qualitative research for end users-owner/operators and suppliers</a:t>
            </a:r>
          </a:p>
          <a:p>
            <a:endParaRPr lang="en-US" dirty="0"/>
          </a:p>
          <a:p>
            <a:r>
              <a:rPr lang="en-US" dirty="0"/>
              <a:t>Cybersecurity for OT/ICS environments</a:t>
            </a:r>
          </a:p>
          <a:p>
            <a:endParaRPr lang="en-US" dirty="0"/>
          </a:p>
          <a:p>
            <a:r>
              <a:rPr lang="en-US" dirty="0"/>
              <a:t>Building Automation</a:t>
            </a:r>
          </a:p>
          <a:p>
            <a:endParaRPr lang="en-US" dirty="0"/>
          </a:p>
          <a:p>
            <a:r>
              <a:rPr lang="en-US" dirty="0"/>
              <a:t>Smart Cities (transportation, lighting, smart city platforms, etc.)</a:t>
            </a:r>
          </a:p>
          <a:p>
            <a:pPr marL="0" indent="0">
              <a:buNone/>
            </a:pPr>
            <a:endParaRPr lang="en-US" dirty="0"/>
          </a:p>
        </p:txBody>
      </p:sp>
    </p:spTree>
    <p:extLst>
      <p:ext uri="{BB962C8B-B14F-4D97-AF65-F5344CB8AC3E}">
        <p14:creationId xmlns:p14="http://schemas.microsoft.com/office/powerpoint/2010/main" val="3978230127"/>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D8B2D-9E36-490E-BE36-5EE42CAB3BD4}"/>
              </a:ext>
            </a:extLst>
          </p:cNvPr>
          <p:cNvSpPr>
            <a:spLocks noGrp="1"/>
          </p:cNvSpPr>
          <p:nvPr>
            <p:ph type="title"/>
          </p:nvPr>
        </p:nvSpPr>
        <p:spPr/>
        <p:txBody>
          <a:bodyPr/>
          <a:lstStyle/>
          <a:p>
            <a:r>
              <a:rPr lang="en-US" dirty="0"/>
              <a:t>Primary End User Challenges in Cybersecurity for Smart Cities &amp; Buildings</a:t>
            </a:r>
          </a:p>
        </p:txBody>
      </p:sp>
      <p:pic>
        <p:nvPicPr>
          <p:cNvPr id="5" name="Picture 4">
            <a:extLst>
              <a:ext uri="{FF2B5EF4-FFF2-40B4-BE49-F238E27FC236}">
                <a16:creationId xmlns:a16="http://schemas.microsoft.com/office/drawing/2014/main" id="{9391E908-893E-46E4-B993-0064D12B8D3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272323" y="1690688"/>
            <a:ext cx="4176203" cy="4056410"/>
          </a:xfrm>
          <a:prstGeom prst="rect">
            <a:avLst/>
          </a:prstGeom>
          <a:noFill/>
        </p:spPr>
      </p:pic>
      <p:sp>
        <p:nvSpPr>
          <p:cNvPr id="6" name="Oval 5">
            <a:extLst>
              <a:ext uri="{FF2B5EF4-FFF2-40B4-BE49-F238E27FC236}">
                <a16:creationId xmlns:a16="http://schemas.microsoft.com/office/drawing/2014/main" id="{D46C837A-2493-4AFC-AA7D-F0619DC45C0E}"/>
              </a:ext>
            </a:extLst>
          </p:cNvPr>
          <p:cNvSpPr/>
          <p:nvPr/>
        </p:nvSpPr>
        <p:spPr>
          <a:xfrm>
            <a:off x="7622236" y="2975323"/>
            <a:ext cx="1476375" cy="1504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Cybersecurity for Smart Cities</a:t>
            </a:r>
          </a:p>
        </p:txBody>
      </p:sp>
      <p:graphicFrame>
        <p:nvGraphicFramePr>
          <p:cNvPr id="7" name="Diagram 6">
            <a:extLst>
              <a:ext uri="{FF2B5EF4-FFF2-40B4-BE49-F238E27FC236}">
                <a16:creationId xmlns:a16="http://schemas.microsoft.com/office/drawing/2014/main" id="{6307DFD6-3605-442D-B975-6A3B5C56130B}"/>
              </a:ext>
            </a:extLst>
          </p:cNvPr>
          <p:cNvGraphicFramePr/>
          <p:nvPr/>
        </p:nvGraphicFramePr>
        <p:xfrm>
          <a:off x="391444" y="1690688"/>
          <a:ext cx="6254750" cy="4280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3724110"/>
      </p:ext>
    </p:extLst>
  </p:cSld>
  <p:clrMapOvr>
    <a:masterClrMapping/>
  </p:clrMapOvr>
  <p:transition spd="slow">
    <p:wipe dir="r"/>
  </p:transition>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New ARC Template 2018">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954F72"/>
      </a:accent3>
      <a:accent4>
        <a:srgbClr val="FFC000"/>
      </a:accent4>
      <a:accent5>
        <a:srgbClr val="4472C4"/>
      </a:accent5>
      <a:accent6>
        <a:srgbClr val="70AD47"/>
      </a:accent6>
      <a:hlink>
        <a:srgbClr val="0563C1"/>
      </a:hlink>
      <a:folHlink>
        <a:srgbClr val="E7E6E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992A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Segoe UI" panose="020B0502040204020203" pitchFamily="34" charset="0"/>
            <a:ea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owerpoint-template-wide.pot [Compatibility Mode]" id="{6844D7D0-9565-41B3-B827-3E0C3945EB34}" vid="{3CBECE12-7A70-493D-988D-5D16BEBC7EE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2" ma:contentTypeDescription="Create a new document." ma:contentTypeScope="" ma:versionID="0cc3287f1c372df7e125544d0ff6278f">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f79f373fcb90de526e9887bc67f6a73c"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36D0B4-E174-4B57-977B-C2BCE687BC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aa7f9c-35f7-4afe-8da5-56a177c74bd1"/>
    <ds:schemaRef ds:uri="d0c6ae89-1a0c-40bd-bfa0-b278409e1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B87FFC-8087-4AC6-AABC-4206F5BE880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35E6DC5-C4BB-4E24-8BD2-D1483242CD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2243</TotalTime>
  <Words>5585</Words>
  <Application>Microsoft Office PowerPoint</Application>
  <PresentationFormat>Widescreen</PresentationFormat>
  <Paragraphs>870</Paragraphs>
  <Slides>79</Slides>
  <Notes>17</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79</vt:i4>
      </vt:variant>
    </vt:vector>
  </HeadingPairs>
  <TitlesOfParts>
    <vt:vector size="95" baseType="lpstr">
      <vt:lpstr>Arial</vt:lpstr>
      <vt:lpstr>Calibri</vt:lpstr>
      <vt:lpstr>Calibri Light</vt:lpstr>
      <vt:lpstr>Helvetica</vt:lpstr>
      <vt:lpstr>Montserrat</vt:lpstr>
      <vt:lpstr>Montserrat Light</vt:lpstr>
      <vt:lpstr>Segoe UI</vt:lpstr>
      <vt:lpstr>Segoe UI Semibold</vt:lpstr>
      <vt:lpstr>Times New Roman</vt:lpstr>
      <vt:lpstr>Verdana</vt:lpstr>
      <vt:lpstr>Wingdings</vt:lpstr>
      <vt:lpstr>CABA Presentation 1</vt:lpstr>
      <vt:lpstr>1_Office Theme</vt:lpstr>
      <vt:lpstr>3_Office Theme</vt:lpstr>
      <vt:lpstr>Office Theme</vt:lpstr>
      <vt:lpstr>New ARC Template 2018</vt:lpstr>
      <vt:lpstr>Intelligent Buildings Council (IBC)   </vt:lpstr>
      <vt:lpstr>1.  Agenda Greg Walker (CABA) </vt:lpstr>
      <vt:lpstr>2.  Call to Order, Welcome, Introductions, About the IBC Trevor Nightingale (National Research Council) </vt:lpstr>
      <vt:lpstr>3.  Administrative  Trevor Nightingale (National Research Council)</vt:lpstr>
      <vt:lpstr>PowerPoint Presentation</vt:lpstr>
      <vt:lpstr>Intelligent Buildings and Cybersecurity</vt:lpstr>
      <vt:lpstr>Speaker</vt:lpstr>
      <vt:lpstr>ARC Research on Cybersecurity and Smart Buildings</vt:lpstr>
      <vt:lpstr>Primary End User Challenges in Cybersecurity for Smart Cities &amp; Buildings</vt:lpstr>
      <vt:lpstr>Economic Impact of Cyber Attacks in Cities and Communities: Recent Ransomware Attacks</vt:lpstr>
      <vt:lpstr>IT/OT Convergence: OT Level Cybersecurity Threats</vt:lpstr>
      <vt:lpstr>The Evolving Threat Landscape</vt:lpstr>
      <vt:lpstr>What Future Cyber-attacks on Smart Cities will Look Like</vt:lpstr>
      <vt:lpstr>Lockheed Martin Cyber Kill Chain Framework Documents the Stages of a Cyber Attack (Source: Lockheed Martin)</vt:lpstr>
      <vt:lpstr>TRITON Changed the Game</vt:lpstr>
      <vt:lpstr>Impact of IoT and Edge Technologies on Cybersecurity</vt:lpstr>
      <vt:lpstr>For IoT, the Edge is Where the Rubber Meets the Road</vt:lpstr>
      <vt:lpstr>The Business Value of IoT: Building Automation Use Case</vt:lpstr>
      <vt:lpstr>Zero Trust Cybersecurity Schemes and IoT</vt:lpstr>
      <vt:lpstr>IoT, Connectivity, and Managed Services</vt:lpstr>
      <vt:lpstr>Organizations Need Integrated Cybersecurity Strategies Siloed Programs Can’t Address All of the Issues </vt:lpstr>
      <vt:lpstr>ARC Industrial Cybersecurity Maturity Model</vt:lpstr>
      <vt:lpstr>Key Standards and Industry Groups at the OT Level</vt:lpstr>
      <vt:lpstr>ISA/IEC 62443 Cybersecurity Standard</vt:lpstr>
      <vt:lpstr>ISA Secure Certification</vt:lpstr>
      <vt:lpstr>ISA SSA Security Assessment Process</vt:lpstr>
      <vt:lpstr>NIST Cybersecurity Framework</vt:lpstr>
      <vt:lpstr>CISA/US-CERT</vt:lpstr>
      <vt:lpstr>CSET Tool</vt:lpstr>
      <vt:lpstr>CSIA 2016 Assessment Report</vt:lpstr>
      <vt:lpstr>ISO 27000</vt:lpstr>
      <vt:lpstr>NERC CIP</vt:lpstr>
      <vt:lpstr>UL 2900 Series of Standards</vt:lpstr>
      <vt:lpstr>Developing Cybersecurity Policy &amp; Expertise in Your Organization</vt:lpstr>
      <vt:lpstr>Most Smart City Owner/Operators Don’t Have Formal, Written  Cybersecurity Policies or Standards in Place </vt:lpstr>
      <vt:lpstr>How ARC Defines the ICS/OT Cybersecurity Landscape: Building Automation</vt:lpstr>
      <vt:lpstr>Scope of OT Level Systems in Smart Cities and Buildings is Broad</vt:lpstr>
      <vt:lpstr>OT Level Cybersecurity Suppliers</vt:lpstr>
      <vt:lpstr>Cybersecurity Supplier Classification in Building Automation</vt:lpstr>
      <vt:lpstr>What to Look for, What to Question</vt:lpstr>
      <vt:lpstr>Some Thoughts on Cybersecurity and the Selection Process</vt:lpstr>
      <vt:lpstr>Elements of Success for Supplier Selection</vt:lpstr>
      <vt:lpstr>Summary and Conclusions</vt:lpstr>
      <vt:lpstr>Resources</vt:lpstr>
      <vt:lpstr>Thank You</vt:lpstr>
      <vt:lpstr>4.  Keynote - Questions?  Harsha Chandrashekar (Honeywell International Inc)</vt:lpstr>
      <vt:lpstr>5.  Research Update Trevor Nightingale (National Research Council) </vt:lpstr>
      <vt:lpstr>5.  Research Update Terrence DeFranco (Iota Communications, Inc.)  (CABA) </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7.  New Business Trevor Nightingale (National Research Council)</vt:lpstr>
      <vt:lpstr>7.  New Business Andre Ristaino (ISA)</vt:lpstr>
      <vt:lpstr>PowerPoint Presentation</vt:lpstr>
      <vt:lpstr>Agenda (Proposed – Yet to be Finalized)</vt:lpstr>
      <vt:lpstr>Building Management System (BMS) Defined</vt:lpstr>
      <vt:lpstr>Developing Program Expectations </vt:lpstr>
      <vt:lpstr>PowerPoint Presentation</vt:lpstr>
      <vt:lpstr>PowerPoint Presentation</vt:lpstr>
      <vt:lpstr>PowerPoint Presentation</vt:lpstr>
      <vt:lpstr>Proposed Program Intent</vt:lpstr>
      <vt:lpstr>Scope of Proposed Program</vt:lpstr>
      <vt:lpstr>BMS Cybersecurity  Lifecycles</vt:lpstr>
      <vt:lpstr>Program Targets</vt:lpstr>
      <vt:lpstr>Assess and Issue a Cyber Performance Rating for Facility’s BMS</vt:lpstr>
      <vt:lpstr>Performance Model Comparison</vt:lpstr>
      <vt:lpstr>PowerPoint Presentation</vt:lpstr>
      <vt:lpstr>PowerPoint Presentation</vt:lpstr>
      <vt:lpstr>PowerPoint Presentation</vt:lpstr>
      <vt:lpstr>PowerPoint Presentation</vt:lpstr>
      <vt:lpstr>PowerPoint Presentation</vt:lpstr>
      <vt:lpstr>Next Steps</vt:lpstr>
      <vt:lpstr>PowerPoint Presentation</vt:lpstr>
      <vt:lpstr>8.  Announcements  Ron Zimmer (CABA)</vt:lpstr>
      <vt:lpstr>8.  Announcements  Ron Zimmer (CABA)</vt:lpstr>
      <vt:lpstr>9.  Adjournment Trevor Nightingale (National Research Council)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Conrad McCallum</cp:lastModifiedBy>
  <cp:revision>58</cp:revision>
  <dcterms:created xsi:type="dcterms:W3CDTF">2018-08-09T13:04:51Z</dcterms:created>
  <dcterms:modified xsi:type="dcterms:W3CDTF">2020-02-19T16:46:33Z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0x010100E6C827C2D24DC641BF3335721A0BFAD0</vt:lpwstr>
  </property>
</Properties>
</file>