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70" r:id="rId3"/>
  </p:sldMasterIdLst>
  <p:notesMasterIdLst>
    <p:notesMasterId r:id="rId3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Karla" panose="020B0604020202020204" charset="0"/>
      <p:regular r:id="rId43"/>
      <p:bold r:id="rId44"/>
      <p:italic r:id="rId45"/>
      <p:boldItalic r:id="rId46"/>
    </p:embeddedFont>
    <p:embeddedFont>
      <p:font typeface="Montserrat" panose="020B0604020202020204" charset="0"/>
      <p:regular r:id="rId47"/>
      <p:bold r:id="rId48"/>
      <p:italic r:id="rId49"/>
      <p:boldItalic r:id="rId50"/>
    </p:embeddedFont>
    <p:embeddedFont>
      <p:font typeface="Montserrat Light" panose="020B0604020202020204" charset="0"/>
      <p:regular r:id="rId51"/>
      <p:bold r:id="rId52"/>
      <p:italic r:id="rId53"/>
      <p:boldItalic r:id="rId54"/>
    </p:embeddedFont>
    <p:embeddedFont>
      <p:font typeface="Open Sans" panose="020B0604020202020204" charset="0"/>
      <p:regular r:id="rId55"/>
      <p:bold r:id="rId56"/>
      <p:italic r:id="rId57"/>
      <p:boldItalic r:id="rId58"/>
    </p:embeddedFont>
    <p:embeddedFont>
      <p:font typeface="Raleway" panose="020B0604020202020204" charset="0"/>
      <p:regular r:id="rId59"/>
      <p:bold r:id="rId60"/>
      <p:italic r:id="rId61"/>
      <p:boldItalic r:id="rId62"/>
    </p:embeddedFont>
    <p:embeddedFont>
      <p:font typeface="Raleway Medium" panose="020B0604020202020204" charset="0"/>
      <p:regular r:id="rId63"/>
      <p:bold r:id="rId64"/>
      <p:italic r:id="rId65"/>
      <p:boldItalic r:id="rId66"/>
    </p:embeddedFont>
    <p:embeddedFont>
      <p:font typeface="Raleway SemiBold" panose="020B0604020202020204" charset="0"/>
      <p:regular r:id="rId67"/>
      <p:bold r:id="rId68"/>
      <p:italic r:id="rId69"/>
      <p:boldItalic r:id="rId70"/>
    </p:embeddedFont>
    <p:embeddedFont>
      <p:font typeface="Roboto" panose="020B060402020202020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F02DC7-5F25-439B-9895-34987B13FDC2}">
  <a:tblStyle styleId="{BAF02DC7-5F25-439B-9895-34987B13FDC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3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74" Type="http://schemas.openxmlformats.org/officeDocument/2006/relationships/font" Target="fonts/font36.fntdata"/><Relationship Id="rId5" Type="http://schemas.openxmlformats.org/officeDocument/2006/relationships/slide" Target="slides/slide2.xml"/><Relationship Id="rId61" Type="http://schemas.openxmlformats.org/officeDocument/2006/relationships/font" Target="fonts/font2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3.fntdata"/><Relationship Id="rId72" Type="http://schemas.openxmlformats.org/officeDocument/2006/relationships/font" Target="fonts/font3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font" Target="fonts/font35.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fntdata"/><Relationship Id="rId34" Type="http://schemas.openxmlformats.org/officeDocument/2006/relationships/slide" Target="slides/slide31.xml"/><Relationship Id="rId50" Type="http://schemas.openxmlformats.org/officeDocument/2006/relationships/font" Target="fonts/font12.fntdata"/><Relationship Id="rId55" Type="http://schemas.openxmlformats.org/officeDocument/2006/relationships/font" Target="fonts/font17.fntdata"/><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33.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arketwatch.com/press-release/wireless-charging-market-2018-global-size-research-analysis-growth-factors-emerging-trends-development-status-opportunity-assessment-competitive-landscape-and-regional-forecast-to-2023-2018-10-1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98450" algn="l" rtl="0">
              <a:lnSpc>
                <a:spcPct val="100000"/>
              </a:lnSpc>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There is not a “one size fits all” solution for wireless power. AFA supports the spectrum of technologies available, recognizing that different uses demand varying solutions. </a:t>
            </a:r>
            <a:endParaRPr sz="1100">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AFA is currently focused on Magnetic Resonance &amp; RF solutions because these technologies are ready for deployment, offer the most varied applications, and address key market demands including increased </a:t>
            </a:r>
            <a:r>
              <a:rPr lang="en-US" sz="1100" b="1">
                <a:latin typeface="Times New Roman"/>
                <a:ea typeface="Times New Roman"/>
                <a:cs typeface="Times New Roman"/>
                <a:sym typeface="Times New Roman"/>
              </a:rPr>
              <a:t>spatial freedom, flexibility </a:t>
            </a:r>
            <a:r>
              <a:rPr lang="en-US" sz="1100">
                <a:latin typeface="Times New Roman"/>
                <a:ea typeface="Times New Roman"/>
                <a:cs typeface="Times New Roman"/>
                <a:sym typeface="Times New Roman"/>
              </a:rPr>
              <a:t>and</a:t>
            </a:r>
            <a:r>
              <a:rPr lang="en-US" sz="1100" b="1">
                <a:latin typeface="Times New Roman"/>
                <a:ea typeface="Times New Roman"/>
                <a:cs typeface="Times New Roman"/>
                <a:sym typeface="Times New Roman"/>
              </a:rPr>
              <a:t> device compatibility. </a:t>
            </a: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AFA provides technical requirements, specifications and guidelines that members can use to ensure wireless charging products interoperate with one another and that wireless power technology is high quality, safe and reliable.</a:t>
            </a:r>
            <a:endParaRPr sz="11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sp>
        <p:nvSpPr>
          <p:cNvPr id="258" name="Google Shape;2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AirFuel members represent the full value chain – from semiconductor and device manufacturers to automotive and infrastructure solutions providers – including a mix of large, mid-size and start-up organizations.</a:t>
            </a:r>
            <a:endParaRPr/>
          </a:p>
        </p:txBody>
      </p:sp>
      <p:sp>
        <p:nvSpPr>
          <p:cNvPr id="278" name="Google Shape;27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7" name="Google Shape;347;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sp>
        <p:nvSpPr>
          <p:cNvPr id="353" name="Google Shape;3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sp>
        <p:nvSpPr>
          <p:cNvPr id="367" name="Google Shape;3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sp>
        <p:nvSpPr>
          <p:cNvPr id="408" name="Google Shape;4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latin typeface="Times New Roman"/>
              <a:ea typeface="Times New Roman"/>
              <a:cs typeface="Times New Roman"/>
              <a:sym typeface="Times New Roman"/>
            </a:endParaRPr>
          </a:p>
        </p:txBody>
      </p:sp>
      <p:sp>
        <p:nvSpPr>
          <p:cNvPr id="444" name="Google Shape;4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RF works particularly well for wearables, medical devices and other devices that need the broadest spatial freedom.</a:t>
            </a:r>
            <a:endParaRPr sz="1100">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RF uses a radio frequency transmitter and a receiver embedded within a device (not a coil) to pick up RF energy and convert it to power.</a:t>
            </a:r>
            <a:r>
              <a:rPr lang="en-US" sz="1100" b="1">
                <a:latin typeface="Times New Roman"/>
                <a:ea typeface="Times New Roman"/>
                <a:cs typeface="Times New Roman"/>
                <a:sym typeface="Times New Roman"/>
              </a:rPr>
              <a:t> </a:t>
            </a:r>
            <a:endParaRPr sz="1100" b="1">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RF</a:t>
            </a:r>
            <a:r>
              <a:rPr lang="en-US" sz="1100" b="1">
                <a:latin typeface="Times New Roman"/>
                <a:ea typeface="Times New Roman"/>
                <a:cs typeface="Times New Roman"/>
                <a:sym typeface="Times New Roman"/>
              </a:rPr>
              <a:t> </a:t>
            </a:r>
            <a:r>
              <a:rPr lang="en-US" sz="1100">
                <a:latin typeface="Times New Roman"/>
                <a:ea typeface="Times New Roman"/>
                <a:cs typeface="Times New Roman"/>
                <a:sym typeface="Times New Roman"/>
              </a:rPr>
              <a:t>provides low power at distances ranging from a few centimeters to a meter, delivering true spatial freedom. </a:t>
            </a:r>
            <a:endParaRPr/>
          </a:p>
        </p:txBody>
      </p:sp>
      <p:sp>
        <p:nvSpPr>
          <p:cNvPr id="452" name="Google Shape;4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RF works particularly well for wearables, medical devices and other devices that need the broadest spatial freedom.</a:t>
            </a:r>
            <a:endParaRPr sz="1100">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RF uses a radio frequency transmitter and a receiver embedded within a device (not a coil) to pick up RF energy and convert it to power.</a:t>
            </a:r>
            <a:r>
              <a:rPr lang="en-US" sz="1100" b="1">
                <a:latin typeface="Times New Roman"/>
                <a:ea typeface="Times New Roman"/>
                <a:cs typeface="Times New Roman"/>
                <a:sym typeface="Times New Roman"/>
              </a:rPr>
              <a:t> </a:t>
            </a:r>
            <a:endParaRPr sz="1100" b="1">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RF</a:t>
            </a:r>
            <a:r>
              <a:rPr lang="en-US" sz="1100" b="1">
                <a:latin typeface="Times New Roman"/>
                <a:ea typeface="Times New Roman"/>
                <a:cs typeface="Times New Roman"/>
                <a:sym typeface="Times New Roman"/>
              </a:rPr>
              <a:t> </a:t>
            </a:r>
            <a:r>
              <a:rPr lang="en-US" sz="1100">
                <a:latin typeface="Times New Roman"/>
                <a:ea typeface="Times New Roman"/>
                <a:cs typeface="Times New Roman"/>
                <a:sym typeface="Times New Roman"/>
              </a:rPr>
              <a:t>provides low power at distances ranging from a few centimeters to a meter, delivering true spatial freedom. </a:t>
            </a:r>
            <a:endParaRPr/>
          </a:p>
        </p:txBody>
      </p:sp>
      <p:sp>
        <p:nvSpPr>
          <p:cNvPr id="466" name="Google Shape;46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We’ve only just begun to discover what’s possible with wireless technologies and how new innovations will advance industries beyond our imagination. </a:t>
            </a:r>
            <a:endParaRPr sz="1100">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The AirFuel Alliance is proud to help lead the charge.</a:t>
            </a:r>
            <a:endParaRPr sz="1100">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96" name="Google Shape;496;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7" name="Google Shape;17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4" name="Google Shape;18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98450" algn="l" rtl="0">
              <a:lnSpc>
                <a:spcPct val="100000"/>
              </a:lnSpc>
              <a:spcBef>
                <a:spcPts val="0"/>
              </a:spcBef>
              <a:spcAft>
                <a:spcPts val="0"/>
              </a:spcAft>
              <a:buClr>
                <a:srgbClr val="000000"/>
              </a:buClr>
              <a:buSzPts val="1100"/>
              <a:buFont typeface="Times New Roman"/>
              <a:buChar char="●"/>
            </a:pPr>
            <a:r>
              <a:rPr lang="en-US" sz="1100">
                <a:solidFill>
                  <a:srgbClr val="000000"/>
                </a:solidFill>
                <a:highlight>
                  <a:srgbClr val="FFFFFF"/>
                </a:highlight>
                <a:latin typeface="Times New Roman"/>
                <a:ea typeface="Times New Roman"/>
                <a:cs typeface="Times New Roman"/>
                <a:sym typeface="Times New Roman"/>
              </a:rPr>
              <a:t>The global wireless charging market is expected to reach $24B by the end of 2023 with 32.56% CAGR during the forecast period of 2017-2023 according to</a:t>
            </a:r>
            <a:r>
              <a:rPr lang="en-US" sz="1100">
                <a:solidFill>
                  <a:srgbClr val="333333"/>
                </a:solidFill>
                <a:highlight>
                  <a:srgbClr val="FFFFFF"/>
                </a:highlight>
                <a:latin typeface="Times New Roman"/>
                <a:ea typeface="Times New Roman"/>
                <a:cs typeface="Times New Roman"/>
                <a:sym typeface="Times New Roman"/>
              </a:rPr>
              <a:t> </a:t>
            </a:r>
            <a:r>
              <a:rPr lang="en-US" sz="1100" u="sng">
                <a:solidFill>
                  <a:schemeClr val="hlink"/>
                </a:solidFill>
                <a:highlight>
                  <a:srgbClr val="FFFFFF"/>
                </a:highlight>
                <a:latin typeface="Times New Roman"/>
                <a:ea typeface="Times New Roman"/>
                <a:cs typeface="Times New Roman"/>
                <a:sym typeface="Times New Roman"/>
                <a:hlinkClick r:id="rId3"/>
              </a:rPr>
              <a:t>Market Research Future</a:t>
            </a:r>
            <a:r>
              <a:rPr lang="en-US" sz="1100">
                <a:latin typeface="Times New Roman"/>
                <a:ea typeface="Times New Roman"/>
                <a:cs typeface="Times New Roman"/>
                <a:sym typeface="Times New Roman"/>
              </a:rPr>
              <a:t>.</a:t>
            </a:r>
            <a:endParaRPr sz="1100">
              <a:latin typeface="Times New Roman"/>
              <a:ea typeface="Times New Roman"/>
              <a:cs typeface="Times New Roman"/>
              <a:sym typeface="Times New Roman"/>
            </a:endParaRPr>
          </a:p>
          <a:p>
            <a:pPr marL="457200" lvl="0" indent="-298450" algn="l" rtl="0">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The use cases for wireless power extend far beyond smartphones and tablets. Wireless powering technologies are revolutionizing the capabilities of major industries including commercial, industrial, medical, IoT and more. </a:t>
            </a:r>
            <a:endParaRPr sz="11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400"/>
              <a:buFont typeface="Calibri"/>
              <a:buNone/>
            </a:pPr>
            <a:endParaRPr b="1">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98450" algn="l" rtl="0">
              <a:lnSpc>
                <a:spcPct val="100000"/>
              </a:lnSpc>
              <a:spcBef>
                <a:spcPts val="0"/>
              </a:spcBef>
              <a:spcAft>
                <a:spcPts val="0"/>
              </a:spcAft>
              <a:buClr>
                <a:schemeClr val="dk1"/>
              </a:buClr>
              <a:buSzPts val="1100"/>
              <a:buFont typeface="Times New Roman"/>
              <a:buChar char="●"/>
            </a:pPr>
            <a:r>
              <a:rPr lang="en-US" sz="1100">
                <a:latin typeface="Times New Roman"/>
                <a:ea typeface="Times New Roman"/>
                <a:cs typeface="Times New Roman"/>
                <a:sym typeface="Times New Roman"/>
              </a:rPr>
              <a:t>AFA’s network specifications help members create and deploy solutions that are interoperable, versatile, fast and secure – giving diverse markets the ability to wirelessly power up in public and private places.</a:t>
            </a:r>
            <a:endParaRPr/>
          </a:p>
          <a:p>
            <a:pPr marL="1371600" marR="0" lvl="0" indent="0" algn="l" rtl="0">
              <a:lnSpc>
                <a:spcPct val="100000"/>
              </a:lnSpc>
              <a:spcBef>
                <a:spcPts val="0"/>
              </a:spcBef>
              <a:spcAft>
                <a:spcPts val="0"/>
              </a:spcAft>
              <a:buClr>
                <a:schemeClr val="dk1"/>
              </a:buClr>
              <a:buSzPts val="1200"/>
              <a:buFont typeface="Calibri"/>
              <a:buNone/>
            </a:pPr>
            <a:endParaRPr/>
          </a:p>
          <a:p>
            <a:pPr marL="609585" marR="0" lvl="2" indent="-609585" algn="l" rtl="0">
              <a:lnSpc>
                <a:spcPct val="100000"/>
              </a:lnSpc>
              <a:spcBef>
                <a:spcPts val="0"/>
              </a:spcBef>
              <a:spcAft>
                <a:spcPts val="0"/>
              </a:spcAft>
              <a:buClr>
                <a:schemeClr val="lt1"/>
              </a:buClr>
              <a:buSzPts val="2667"/>
              <a:buFont typeface="Arial"/>
              <a:buChar char="•"/>
            </a:pPr>
            <a:r>
              <a:rPr lang="en-US" sz="2667" b="0" i="0" u="none" strike="noStrike" cap="none">
                <a:solidFill>
                  <a:schemeClr val="lt1"/>
                </a:solidFill>
                <a:latin typeface="Raleway"/>
                <a:ea typeface="Raleway"/>
                <a:cs typeface="Raleway"/>
                <a:sym typeface="Raleway"/>
              </a:rPr>
              <a:t>Through thick surfaces – no drilling, no mess</a:t>
            </a:r>
            <a:endParaRPr/>
          </a:p>
          <a:p>
            <a:pPr marL="0" marR="0" lvl="0" indent="0" algn="l" rtl="0">
              <a:lnSpc>
                <a:spcPct val="100000"/>
              </a:lnSpc>
              <a:spcBef>
                <a:spcPts val="0"/>
              </a:spcBef>
              <a:spcAft>
                <a:spcPts val="0"/>
              </a:spcAft>
              <a:buClr>
                <a:schemeClr val="dk1"/>
              </a:buClr>
              <a:buSzPts val="1400"/>
              <a:buFont typeface="Calibri"/>
              <a:buNone/>
            </a:pPr>
            <a:endParaRPr sz="3466" b="1" i="0" u="none" strike="noStrike" cap="none">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chemeClr val="lt1"/>
              </a:buClr>
              <a:buSzPts val="1400"/>
              <a:buFont typeface="Raleway"/>
              <a:buNone/>
            </a:pPr>
            <a:r>
              <a:rPr lang="en-US" sz="3466" b="1" i="0" u="none" strike="noStrike" cap="none">
                <a:solidFill>
                  <a:schemeClr val="lt1"/>
                </a:solidFill>
                <a:latin typeface="Raleway"/>
                <a:ea typeface="Raleway"/>
                <a:cs typeface="Raleway"/>
                <a:sym typeface="Raleway"/>
              </a:rPr>
              <a:t>Multiple Devices, All Power Levels</a:t>
            </a:r>
            <a:endParaRPr/>
          </a:p>
          <a:p>
            <a:pPr marL="0" marR="0" lvl="0" indent="0" algn="l" rtl="0">
              <a:lnSpc>
                <a:spcPct val="100000"/>
              </a:lnSpc>
              <a:spcBef>
                <a:spcPts val="0"/>
              </a:spcBef>
              <a:spcAft>
                <a:spcPts val="0"/>
              </a:spcAft>
              <a:buClr>
                <a:schemeClr val="dk1"/>
              </a:buClr>
              <a:buSzPts val="1400"/>
              <a:buFont typeface="Calibri"/>
              <a:buNone/>
            </a:pPr>
            <a:endParaRPr sz="3466" b="1" i="0" u="none" strike="noStrike" cap="none">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chemeClr val="lt1"/>
              </a:buClr>
              <a:buSzPts val="1400"/>
              <a:buFont typeface="Raleway"/>
              <a:buNone/>
            </a:pPr>
            <a:r>
              <a:rPr lang="en-US" sz="3466" b="1" i="0" u="none" strike="noStrike" cap="none">
                <a:solidFill>
                  <a:schemeClr val="lt1"/>
                </a:solidFill>
                <a:latin typeface="Raleway"/>
                <a:ea typeface="Raleway"/>
                <a:cs typeface="Raleway"/>
                <a:sym typeface="Raleway"/>
              </a:rPr>
              <a:t>Industrial Design</a:t>
            </a:r>
            <a:endParaRPr/>
          </a:p>
          <a:p>
            <a:pPr marL="609585" marR="0" lvl="0" indent="-609585" algn="l" rtl="0">
              <a:lnSpc>
                <a:spcPct val="100000"/>
              </a:lnSpc>
              <a:spcBef>
                <a:spcPts val="0"/>
              </a:spcBef>
              <a:spcAft>
                <a:spcPts val="0"/>
              </a:spcAft>
              <a:buClr>
                <a:schemeClr val="lt1"/>
              </a:buClr>
              <a:buSzPts val="2667"/>
              <a:buFont typeface="Arial"/>
              <a:buChar char="•"/>
            </a:pPr>
            <a:r>
              <a:rPr lang="en-US" sz="2667" b="1" i="0" u="none" strike="noStrike" cap="none">
                <a:solidFill>
                  <a:schemeClr val="lt1"/>
                </a:solidFill>
                <a:latin typeface="Raleway"/>
                <a:ea typeface="Raleway"/>
                <a:cs typeface="Raleway"/>
                <a:sym typeface="Raleway"/>
              </a:rPr>
              <a:t>Thin and Flexible</a:t>
            </a:r>
            <a:endParaRPr/>
          </a:p>
          <a:p>
            <a:pPr marL="609585" marR="0" lvl="0" indent="-609585" algn="l" rtl="0">
              <a:lnSpc>
                <a:spcPct val="100000"/>
              </a:lnSpc>
              <a:spcBef>
                <a:spcPts val="0"/>
              </a:spcBef>
              <a:spcAft>
                <a:spcPts val="0"/>
              </a:spcAft>
              <a:buClr>
                <a:schemeClr val="lt1"/>
              </a:buClr>
              <a:buSzPts val="2667"/>
              <a:buFont typeface="Arial"/>
              <a:buChar char="•"/>
            </a:pPr>
            <a:r>
              <a:rPr lang="en-US" sz="2667" b="1" i="0" u="none" strike="noStrike" cap="none">
                <a:solidFill>
                  <a:schemeClr val="lt1"/>
                </a:solidFill>
                <a:latin typeface="Raleway"/>
                <a:ea typeface="Raleway"/>
                <a:cs typeface="Raleway"/>
                <a:sym typeface="Raleway"/>
              </a:rPr>
              <a:t>Non-Planar</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200" b="1" i="1"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dk1"/>
        </a:solidFill>
        <a:effectLst/>
      </p:bgPr>
    </p:bg>
    <p:spTree>
      <p:nvGrpSpPr>
        <p:cNvPr id="1" name="Shape 18"/>
        <p:cNvGrpSpPr/>
        <p:nvPr/>
      </p:nvGrpSpPr>
      <p:grpSpPr>
        <a:xfrm>
          <a:off x="0" y="0"/>
          <a:ext cx="0" cy="0"/>
          <a:chOff x="0" y="0"/>
          <a:chExt cx="0" cy="0"/>
        </a:xfrm>
      </p:grpSpPr>
      <p:pic>
        <p:nvPicPr>
          <p:cNvPr id="19" name="Google Shape;19;p2"/>
          <p:cNvPicPr preferRelativeResize="0"/>
          <p:nvPr/>
        </p:nvPicPr>
        <p:blipFill rotWithShape="1">
          <a:blip r:embed="rId2">
            <a:alphaModFix/>
          </a:blip>
          <a:srcRect/>
          <a:stretch/>
        </p:blipFill>
        <p:spPr>
          <a:xfrm>
            <a:off x="7714445" y="4015395"/>
            <a:ext cx="4503312" cy="2927568"/>
          </a:xfrm>
          <a:prstGeom prst="rect">
            <a:avLst/>
          </a:prstGeom>
          <a:noFill/>
          <a:ln>
            <a:noFill/>
          </a:ln>
        </p:spPr>
      </p:pic>
      <p:sp>
        <p:nvSpPr>
          <p:cNvPr id="20" name="Google Shape;20;p2"/>
          <p:cNvSpPr txBox="1">
            <a:spLocks noGrp="1"/>
          </p:cNvSpPr>
          <p:nvPr>
            <p:ph type="ctrTitle"/>
          </p:nvPr>
        </p:nvSpPr>
        <p:spPr>
          <a:xfrm>
            <a:off x="838200" y="2134599"/>
            <a:ext cx="9490656" cy="1430024"/>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1"/>
              </a:buClr>
              <a:buSzPts val="5000"/>
              <a:buFont typeface="Montserrat Light"/>
              <a:buNone/>
              <a:defRPr sz="5000">
                <a:latin typeface="Montserrat Light"/>
                <a:ea typeface="Montserrat Light"/>
                <a:cs typeface="Montserrat Light"/>
                <a:sym typeface="Montserrat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subTitle" idx="1"/>
          </p:nvPr>
        </p:nvSpPr>
        <p:spPr>
          <a:xfrm>
            <a:off x="838200" y="3656699"/>
            <a:ext cx="8331558" cy="123398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latin typeface="Montserrat"/>
                <a:ea typeface="Montserrat"/>
                <a:cs typeface="Montserrat"/>
                <a:sym typeface="Montserrat"/>
              </a:defRPr>
            </a:lvl1pPr>
            <a:lvl2pPr lvl="1" algn="ctr">
              <a:lnSpc>
                <a:spcPct val="90000"/>
              </a:lnSpc>
              <a:spcBef>
                <a:spcPts val="500"/>
              </a:spcBef>
              <a:spcAft>
                <a:spcPts val="0"/>
              </a:spcAft>
              <a:buClr>
                <a:schemeClr val="lt2"/>
              </a:buClr>
              <a:buSzPts val="2000"/>
              <a:buNone/>
              <a:defRPr sz="2000"/>
            </a:lvl2pPr>
            <a:lvl3pPr lvl="2" algn="ctr">
              <a:lnSpc>
                <a:spcPct val="90000"/>
              </a:lnSpc>
              <a:spcBef>
                <a:spcPts val="500"/>
              </a:spcBef>
              <a:spcAft>
                <a:spcPts val="0"/>
              </a:spcAft>
              <a:buClr>
                <a:schemeClr val="lt2"/>
              </a:buClr>
              <a:buSzPts val="1800"/>
              <a:buNone/>
              <a:defRPr sz="1800"/>
            </a:lvl3pPr>
            <a:lvl4pPr lvl="3" algn="ctr">
              <a:lnSpc>
                <a:spcPct val="90000"/>
              </a:lnSpc>
              <a:spcBef>
                <a:spcPts val="500"/>
              </a:spcBef>
              <a:spcAft>
                <a:spcPts val="0"/>
              </a:spcAft>
              <a:buClr>
                <a:schemeClr val="lt2"/>
              </a:buClr>
              <a:buSzPts val="1600"/>
              <a:buNone/>
              <a:defRPr sz="1600"/>
            </a:lvl4pPr>
            <a:lvl5pPr lvl="4" algn="ctr">
              <a:lnSpc>
                <a:spcPct val="90000"/>
              </a:lnSpc>
              <a:spcBef>
                <a:spcPts val="500"/>
              </a:spcBef>
              <a:spcAft>
                <a:spcPts val="0"/>
              </a:spcAft>
              <a:buClr>
                <a:schemeClr val="lt2"/>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pic>
        <p:nvPicPr>
          <p:cNvPr id="22" name="Google Shape;22;p2"/>
          <p:cNvPicPr preferRelativeResize="0"/>
          <p:nvPr/>
        </p:nvPicPr>
        <p:blipFill rotWithShape="1">
          <a:blip r:embed="rId3">
            <a:alphaModFix/>
          </a:blip>
          <a:srcRect/>
          <a:stretch/>
        </p:blipFill>
        <p:spPr>
          <a:xfrm>
            <a:off x="812621" y="5171450"/>
            <a:ext cx="3669227" cy="1023327"/>
          </a:xfrm>
          <a:prstGeom prst="rect">
            <a:avLst/>
          </a:prstGeom>
          <a:noFill/>
          <a:ln>
            <a:noFill/>
          </a:ln>
        </p:spPr>
      </p:pic>
      <p:pic>
        <p:nvPicPr>
          <p:cNvPr id="23" name="Google Shape;23;p2"/>
          <p:cNvPicPr preferRelativeResize="0"/>
          <p:nvPr/>
        </p:nvPicPr>
        <p:blipFill rotWithShape="1">
          <a:blip r:embed="rId2">
            <a:alphaModFix/>
          </a:blip>
          <a:srcRect/>
          <a:stretch/>
        </p:blipFill>
        <p:spPr>
          <a:xfrm>
            <a:off x="7714445" y="4015395"/>
            <a:ext cx="4503312" cy="2927568"/>
          </a:xfrm>
          <a:prstGeom prst="rect">
            <a:avLst/>
          </a:prstGeom>
          <a:noFill/>
          <a:ln>
            <a:noFill/>
          </a:ln>
        </p:spPr>
      </p:pic>
      <p:pic>
        <p:nvPicPr>
          <p:cNvPr id="24" name="Google Shape;24;p2"/>
          <p:cNvPicPr preferRelativeResize="0"/>
          <p:nvPr/>
        </p:nvPicPr>
        <p:blipFill rotWithShape="1">
          <a:blip r:embed="rId3">
            <a:alphaModFix/>
          </a:blip>
          <a:srcRect/>
          <a:stretch/>
        </p:blipFill>
        <p:spPr>
          <a:xfrm>
            <a:off x="812621" y="5171450"/>
            <a:ext cx="3669227" cy="1023327"/>
          </a:xfrm>
          <a:prstGeom prst="rect">
            <a:avLst/>
          </a:prstGeom>
          <a:noFill/>
          <a:ln>
            <a:noFill/>
          </a:ln>
        </p:spPr>
      </p:pic>
      <p:pic>
        <p:nvPicPr>
          <p:cNvPr id="25" name="Google Shape;25;p2"/>
          <p:cNvPicPr preferRelativeResize="0"/>
          <p:nvPr/>
        </p:nvPicPr>
        <p:blipFill rotWithShape="1">
          <a:blip r:embed="rId4">
            <a:alphaModFix/>
          </a:blip>
          <a:srcRect/>
          <a:stretch/>
        </p:blipFill>
        <p:spPr>
          <a:xfrm>
            <a:off x="872839" y="498889"/>
            <a:ext cx="8091055" cy="1357499"/>
          </a:xfrm>
          <a:prstGeom prst="rect">
            <a:avLst/>
          </a:prstGeom>
          <a:noFill/>
          <a:ln>
            <a:noFill/>
          </a:ln>
        </p:spPr>
      </p:pic>
      <p:sp>
        <p:nvSpPr>
          <p:cNvPr id="26" name="Google Shape;26;p2"/>
          <p:cNvSpPr txBox="1">
            <a:spLocks noGrp="1"/>
          </p:cNvSpPr>
          <p:nvPr>
            <p:ph type="ftr" idx="11"/>
          </p:nvPr>
        </p:nvSpPr>
        <p:spPr>
          <a:xfrm>
            <a:off x="827773" y="6356350"/>
            <a:ext cx="6422772"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0" i="0" u="none" strike="noStrike" cap="none">
                <a:solidFill>
                  <a:schemeClr val="lt1"/>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2pPr>
            <a:lvl3pPr marR="0" lvl="2"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3pPr>
            <a:lvl4pPr marR="0" lvl="3"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4pPr>
            <a:lvl5pPr marR="0" lvl="4"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5pPr>
            <a:lvl6pPr marR="0" lvl="5"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6pPr>
            <a:lvl7pPr marR="0" lvl="6"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7pPr>
            <a:lvl8pPr marR="0" lvl="7"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8pPr>
            <a:lvl9pPr marR="0" lvl="8"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8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lgn="l">
              <a:lnSpc>
                <a:spcPct val="90000"/>
              </a:lnSpc>
              <a:spcBef>
                <a:spcPts val="0"/>
              </a:spcBef>
              <a:spcAft>
                <a:spcPts val="0"/>
              </a:spcAft>
              <a:buClr>
                <a:srgbClr val="9BDBFF"/>
              </a:buClr>
              <a:buSzPts val="2800"/>
              <a:buFont typeface="Raleway"/>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 name="Google Shape;88;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gn="l">
              <a:lnSpc>
                <a:spcPct val="90000"/>
              </a:lnSpc>
              <a:spcBef>
                <a:spcPts val="0"/>
              </a:spcBef>
              <a:spcAft>
                <a:spcPts val="0"/>
              </a:spcAft>
              <a:buClr>
                <a:srgbClr val="123549"/>
              </a:buClr>
              <a:buSzPts val="1800"/>
              <a:buChar char="●"/>
              <a:defRPr/>
            </a:lvl1pPr>
            <a:lvl2pPr marL="914400" lvl="1" indent="-317500" algn="l">
              <a:lnSpc>
                <a:spcPct val="90000"/>
              </a:lnSpc>
              <a:spcBef>
                <a:spcPts val="2133"/>
              </a:spcBef>
              <a:spcAft>
                <a:spcPts val="0"/>
              </a:spcAft>
              <a:buClr>
                <a:srgbClr val="7F7F7F"/>
              </a:buClr>
              <a:buSzPts val="1400"/>
              <a:buChar char="○"/>
              <a:defRPr/>
            </a:lvl2pPr>
            <a:lvl3pPr marL="1371600" lvl="2" indent="-317500" algn="l">
              <a:lnSpc>
                <a:spcPct val="90000"/>
              </a:lnSpc>
              <a:spcBef>
                <a:spcPts val="2133"/>
              </a:spcBef>
              <a:spcAft>
                <a:spcPts val="0"/>
              </a:spcAft>
              <a:buClr>
                <a:schemeClr val="dk1"/>
              </a:buClr>
              <a:buSzPts val="1400"/>
              <a:buChar char="■"/>
              <a:defRPr/>
            </a:lvl3pPr>
            <a:lvl4pPr marL="1828800" lvl="3" indent="-317500" algn="l">
              <a:lnSpc>
                <a:spcPct val="90000"/>
              </a:lnSpc>
              <a:spcBef>
                <a:spcPts val="2133"/>
              </a:spcBef>
              <a:spcAft>
                <a:spcPts val="0"/>
              </a:spcAft>
              <a:buClr>
                <a:schemeClr val="dk1"/>
              </a:buClr>
              <a:buSzPts val="1400"/>
              <a:buChar char="●"/>
              <a:defRPr/>
            </a:lvl4pPr>
            <a:lvl5pPr marL="2286000" lvl="4" indent="-317500" algn="l">
              <a:lnSpc>
                <a:spcPct val="90000"/>
              </a:lnSpc>
              <a:spcBef>
                <a:spcPts val="2133"/>
              </a:spcBef>
              <a:spcAft>
                <a:spcPts val="0"/>
              </a:spcAft>
              <a:buClr>
                <a:schemeClr val="dk1"/>
              </a:buClr>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89" name="Google Shape;89;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lstStyle>
            <a:lvl1pPr lvl="0" algn="ctr">
              <a:lnSpc>
                <a:spcPct val="90000"/>
              </a:lnSpc>
              <a:spcBef>
                <a:spcPts val="0"/>
              </a:spcBef>
              <a:spcAft>
                <a:spcPts val="0"/>
              </a:spcAft>
              <a:buClr>
                <a:srgbClr val="9BDBFF"/>
              </a:buClr>
              <a:buSzPts val="5200"/>
              <a:buFont typeface="Raleway"/>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92" name="Google Shape;92;p15"/>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Clr>
                <a:srgbClr val="123549"/>
              </a:buClr>
              <a:buSzPts val="2800"/>
              <a:buNone/>
              <a:defRPr sz="3733"/>
            </a:lvl1pPr>
            <a:lvl2pPr lvl="1" algn="ctr">
              <a:lnSpc>
                <a:spcPct val="100000"/>
              </a:lnSpc>
              <a:spcBef>
                <a:spcPts val="0"/>
              </a:spcBef>
              <a:spcAft>
                <a:spcPts val="0"/>
              </a:spcAft>
              <a:buClr>
                <a:srgbClr val="7F7F7F"/>
              </a:buClr>
              <a:buSzPts val="2800"/>
              <a:buNone/>
              <a:defRPr sz="3733"/>
            </a:lvl2pPr>
            <a:lvl3pPr lvl="2" algn="ctr">
              <a:lnSpc>
                <a:spcPct val="100000"/>
              </a:lnSpc>
              <a:spcBef>
                <a:spcPts val="0"/>
              </a:spcBef>
              <a:spcAft>
                <a:spcPts val="0"/>
              </a:spcAft>
              <a:buClr>
                <a:schemeClr val="dk1"/>
              </a:buClr>
              <a:buSzPts val="2800"/>
              <a:buNone/>
              <a:defRPr sz="3733"/>
            </a:lvl3pPr>
            <a:lvl4pPr lvl="3" algn="ctr">
              <a:lnSpc>
                <a:spcPct val="100000"/>
              </a:lnSpc>
              <a:spcBef>
                <a:spcPts val="0"/>
              </a:spcBef>
              <a:spcAft>
                <a:spcPts val="0"/>
              </a:spcAft>
              <a:buClr>
                <a:schemeClr val="dk1"/>
              </a:buClr>
              <a:buSzPts val="2800"/>
              <a:buNone/>
              <a:defRPr sz="3733"/>
            </a:lvl4pPr>
            <a:lvl5pPr lvl="4" algn="ctr">
              <a:lnSpc>
                <a:spcPct val="100000"/>
              </a:lnSpc>
              <a:spcBef>
                <a:spcPts val="0"/>
              </a:spcBef>
              <a:spcAft>
                <a:spcPts val="0"/>
              </a:spcAft>
              <a:buClr>
                <a:schemeClr val="dk1"/>
              </a:buClr>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a:endParaRPr/>
          </a:p>
        </p:txBody>
      </p:sp>
      <p:sp>
        <p:nvSpPr>
          <p:cNvPr id="93" name="Google Shape;93;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94"/>
        <p:cNvGrpSpPr/>
        <p:nvPr/>
      </p:nvGrpSpPr>
      <p:grpSpPr>
        <a:xfrm>
          <a:off x="0" y="0"/>
          <a:ext cx="0" cy="0"/>
          <a:chOff x="0" y="0"/>
          <a:chExt cx="0" cy="0"/>
        </a:xfrm>
      </p:grpSpPr>
      <p:pic>
        <p:nvPicPr>
          <p:cNvPr id="95" name="Google Shape;95;p16"/>
          <p:cNvPicPr preferRelativeResize="0"/>
          <p:nvPr/>
        </p:nvPicPr>
        <p:blipFill rotWithShape="1">
          <a:blip r:embed="rId2">
            <a:alphaModFix/>
          </a:blip>
          <a:srcRect/>
          <a:stretch/>
        </p:blipFill>
        <p:spPr>
          <a:xfrm>
            <a:off x="9417" y="2387084"/>
            <a:ext cx="12182582" cy="6357055"/>
          </a:xfrm>
          <a:prstGeom prst="rect">
            <a:avLst/>
          </a:prstGeom>
          <a:noFill/>
          <a:ln>
            <a:noFill/>
          </a:ln>
        </p:spPr>
      </p:pic>
      <p:sp>
        <p:nvSpPr>
          <p:cNvPr id="96" name="Google Shape;96;p16"/>
          <p:cNvSpPr/>
          <p:nvPr/>
        </p:nvSpPr>
        <p:spPr>
          <a:xfrm>
            <a:off x="3304607" y="2387084"/>
            <a:ext cx="2487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7" name="Google Shape;97;p16"/>
          <p:cNvSpPr/>
          <p:nvPr/>
        </p:nvSpPr>
        <p:spPr>
          <a:xfrm>
            <a:off x="3304607" y="2387084"/>
            <a:ext cx="2487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98"/>
        <p:cNvGrpSpPr/>
        <p:nvPr/>
      </p:nvGrpSpPr>
      <p:grpSpPr>
        <a:xfrm>
          <a:off x="0" y="0"/>
          <a:ext cx="0" cy="0"/>
          <a:chOff x="0" y="0"/>
          <a:chExt cx="0" cy="0"/>
        </a:xfrm>
      </p:grpSpPr>
      <p:pic>
        <p:nvPicPr>
          <p:cNvPr id="99" name="Google Shape;99;p17"/>
          <p:cNvPicPr preferRelativeResize="0"/>
          <p:nvPr/>
        </p:nvPicPr>
        <p:blipFill rotWithShape="1">
          <a:blip r:embed="rId2">
            <a:alphaModFix/>
          </a:blip>
          <a:srcRect/>
          <a:stretch/>
        </p:blipFill>
        <p:spPr>
          <a:xfrm>
            <a:off x="4958621" y="1022732"/>
            <a:ext cx="2274758" cy="3177440"/>
          </a:xfrm>
          <a:prstGeom prst="rect">
            <a:avLst/>
          </a:prstGeom>
          <a:noFill/>
          <a:ln>
            <a:noFill/>
          </a:ln>
        </p:spPr>
      </p:pic>
      <p:sp>
        <p:nvSpPr>
          <p:cNvPr id="100" name="Google Shape;100;p17"/>
          <p:cNvSpPr txBox="1"/>
          <p:nvPr/>
        </p:nvSpPr>
        <p:spPr>
          <a:xfrm flipH="1">
            <a:off x="1821837" y="4740166"/>
            <a:ext cx="8548327"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Raleway"/>
                <a:ea typeface="Raleway"/>
                <a:cs typeface="Raleway"/>
                <a:sym typeface="Raleway"/>
              </a:rPr>
              <a:t>The Next Generation of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Raleway"/>
                <a:ea typeface="Raleway"/>
                <a:cs typeface="Raleway"/>
                <a:sym typeface="Raleway"/>
              </a:rPr>
              <a:t>Wireless Power</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838200" y="186451"/>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9BDB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8"/>
          <p:cNvSpPr txBox="1">
            <a:spLocks noGrp="1"/>
          </p:cNvSpPr>
          <p:nvPr>
            <p:ph type="body" idx="1"/>
          </p:nvPr>
        </p:nvSpPr>
        <p:spPr>
          <a:xfrm>
            <a:off x="838200" y="1825625"/>
            <a:ext cx="10515600" cy="461721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23549"/>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9BDBFF"/>
              </a:buClr>
              <a:buSzPts val="6000"/>
              <a:buFont typeface="Ralew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107" name="Google Shape;107;p19" descr="qi-wireless-charging-receiver-desk-table.jpg"/>
          <p:cNvPicPr preferRelativeResize="0"/>
          <p:nvPr/>
        </p:nvPicPr>
        <p:blipFill rotWithShape="1">
          <a:blip r:embed="rId2">
            <a:alphaModFix/>
          </a:blip>
          <a:srcRect/>
          <a:stretch/>
        </p:blipFill>
        <p:spPr>
          <a:xfrm>
            <a:off x="-5843" y="1593828"/>
            <a:ext cx="12197843" cy="6660579"/>
          </a:xfrm>
          <a:prstGeom prst="rect">
            <a:avLst/>
          </a:prstGeom>
          <a:noFill/>
          <a:ln>
            <a:noFill/>
          </a:ln>
        </p:spPr>
      </p:pic>
      <p:sp>
        <p:nvSpPr>
          <p:cNvPr id="108" name="Google Shape;108;p19"/>
          <p:cNvSpPr/>
          <p:nvPr/>
        </p:nvSpPr>
        <p:spPr>
          <a:xfrm>
            <a:off x="3304607" y="2387084"/>
            <a:ext cx="2487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09" name="Google Shape;109;p19"/>
          <p:cNvSpPr/>
          <p:nvPr/>
        </p:nvSpPr>
        <p:spPr>
          <a:xfrm>
            <a:off x="3304607" y="2387084"/>
            <a:ext cx="2487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838200" y="186451"/>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9BDB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23549"/>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23549"/>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9BDB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123549"/>
              </a:buClr>
              <a:buSzPts val="2400"/>
              <a:buNone/>
              <a:defRPr sz="2400" b="1"/>
            </a:lvl1pPr>
            <a:lvl2pPr marL="914400" lvl="1" indent="-228600" algn="l">
              <a:lnSpc>
                <a:spcPct val="90000"/>
              </a:lnSpc>
              <a:spcBef>
                <a:spcPts val="500"/>
              </a:spcBef>
              <a:spcAft>
                <a:spcPts val="0"/>
              </a:spcAft>
              <a:buClr>
                <a:srgbClr val="7F7F7F"/>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7" name="Google Shape;117;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23549"/>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123549"/>
              </a:buClr>
              <a:buSzPts val="2400"/>
              <a:buNone/>
              <a:defRPr sz="2400" b="1"/>
            </a:lvl1pPr>
            <a:lvl2pPr marL="914400" lvl="1" indent="-228600" algn="l">
              <a:lnSpc>
                <a:spcPct val="90000"/>
              </a:lnSpc>
              <a:spcBef>
                <a:spcPts val="500"/>
              </a:spcBef>
              <a:spcAft>
                <a:spcPts val="0"/>
              </a:spcAft>
              <a:buClr>
                <a:srgbClr val="7F7F7F"/>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9" name="Google Shape;119;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23549"/>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838200" y="186451"/>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9BDB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
          <p:cNvSpPr txBox="1">
            <a:spLocks noGrp="1"/>
          </p:cNvSpPr>
          <p:nvPr>
            <p:ph type="body" idx="1"/>
          </p:nvPr>
        </p:nvSpPr>
        <p:spPr>
          <a:xfrm>
            <a:off x="839788" y="1233488"/>
            <a:ext cx="7202487" cy="4932362"/>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2"/>
              </a:buClr>
              <a:buSzPts val="1800"/>
              <a:buChar char="•"/>
              <a:defRPr sz="18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titleOnly">
  <p:cSld name="TITLE_ONLY">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se 1">
  <p:cSld name="Base 1">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
          <p:cNvSpPr txBox="1">
            <a:spLocks noGrp="1"/>
          </p:cNvSpPr>
          <p:nvPr>
            <p:ph type="body" idx="1"/>
          </p:nvPr>
        </p:nvSpPr>
        <p:spPr>
          <a:xfrm>
            <a:off x="838199" y="1984664"/>
            <a:ext cx="10514013" cy="4192299"/>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body" idx="2"/>
          </p:nvPr>
        </p:nvSpPr>
        <p:spPr>
          <a:xfrm>
            <a:off x="839788" y="1233488"/>
            <a:ext cx="10512425" cy="512762"/>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solidFill>
                  <a:schemeClr val="dk1"/>
                </a:solidFill>
                <a:latin typeface="Montserrat Light"/>
                <a:ea typeface="Montserrat Light"/>
                <a:cs typeface="Montserrat Light"/>
                <a:sym typeface="Montserrat Light"/>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dk1"/>
        </a:solidFill>
        <a:effectLst/>
      </p:bgPr>
    </p:bg>
    <p:spTree>
      <p:nvGrpSpPr>
        <p:cNvPr id="1" name="Shape 48"/>
        <p:cNvGrpSpPr/>
        <p:nvPr/>
      </p:nvGrpSpPr>
      <p:grpSpPr>
        <a:xfrm>
          <a:off x="0" y="0"/>
          <a:ext cx="0" cy="0"/>
          <a:chOff x="0" y="0"/>
          <a:chExt cx="0" cy="0"/>
        </a:xfrm>
      </p:grpSpPr>
      <p:pic>
        <p:nvPicPr>
          <p:cNvPr id="49" name="Google Shape;49;p7"/>
          <p:cNvPicPr preferRelativeResize="0"/>
          <p:nvPr/>
        </p:nvPicPr>
        <p:blipFill rotWithShape="1">
          <a:blip r:embed="rId2">
            <a:alphaModFix/>
          </a:blip>
          <a:srcRect/>
          <a:stretch/>
        </p:blipFill>
        <p:spPr>
          <a:xfrm>
            <a:off x="7714445" y="4015395"/>
            <a:ext cx="4503312" cy="2927568"/>
          </a:xfrm>
          <a:prstGeom prst="rect">
            <a:avLst/>
          </a:prstGeom>
          <a:noFill/>
          <a:ln>
            <a:noFill/>
          </a:ln>
        </p:spPr>
      </p:pic>
      <p:sp>
        <p:nvSpPr>
          <p:cNvPr id="50" name="Google Shape;50;p7"/>
          <p:cNvSpPr txBox="1">
            <a:spLocks noGrp="1"/>
          </p:cNvSpPr>
          <p:nvPr>
            <p:ph type="ctrTitle"/>
          </p:nvPr>
        </p:nvSpPr>
        <p:spPr>
          <a:xfrm>
            <a:off x="838200" y="2134599"/>
            <a:ext cx="9490656" cy="1430024"/>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1"/>
              </a:buClr>
              <a:buSzPts val="5000"/>
              <a:buFont typeface="Montserrat Light"/>
              <a:buNone/>
              <a:defRPr sz="5000">
                <a:latin typeface="Montserrat Light"/>
                <a:ea typeface="Montserrat Light"/>
                <a:cs typeface="Montserrat Light"/>
                <a:sym typeface="Montserrat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subTitle" idx="1"/>
          </p:nvPr>
        </p:nvSpPr>
        <p:spPr>
          <a:xfrm>
            <a:off x="838200" y="3656699"/>
            <a:ext cx="8331558" cy="123398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latin typeface="Montserrat"/>
                <a:ea typeface="Montserrat"/>
                <a:cs typeface="Montserrat"/>
                <a:sym typeface="Montserrat"/>
              </a:defRPr>
            </a:lvl1pPr>
            <a:lvl2pPr lvl="1" algn="ctr">
              <a:lnSpc>
                <a:spcPct val="90000"/>
              </a:lnSpc>
              <a:spcBef>
                <a:spcPts val="500"/>
              </a:spcBef>
              <a:spcAft>
                <a:spcPts val="0"/>
              </a:spcAft>
              <a:buClr>
                <a:schemeClr val="lt2"/>
              </a:buClr>
              <a:buSzPts val="2000"/>
              <a:buNone/>
              <a:defRPr sz="2000"/>
            </a:lvl2pPr>
            <a:lvl3pPr lvl="2" algn="ctr">
              <a:lnSpc>
                <a:spcPct val="90000"/>
              </a:lnSpc>
              <a:spcBef>
                <a:spcPts val="500"/>
              </a:spcBef>
              <a:spcAft>
                <a:spcPts val="0"/>
              </a:spcAft>
              <a:buClr>
                <a:schemeClr val="lt2"/>
              </a:buClr>
              <a:buSzPts val="1800"/>
              <a:buNone/>
              <a:defRPr sz="1800"/>
            </a:lvl3pPr>
            <a:lvl4pPr lvl="3" algn="ctr">
              <a:lnSpc>
                <a:spcPct val="90000"/>
              </a:lnSpc>
              <a:spcBef>
                <a:spcPts val="500"/>
              </a:spcBef>
              <a:spcAft>
                <a:spcPts val="0"/>
              </a:spcAft>
              <a:buClr>
                <a:schemeClr val="lt2"/>
              </a:buClr>
              <a:buSzPts val="1600"/>
              <a:buNone/>
              <a:defRPr sz="1600"/>
            </a:lvl4pPr>
            <a:lvl5pPr lvl="4" algn="ctr">
              <a:lnSpc>
                <a:spcPct val="90000"/>
              </a:lnSpc>
              <a:spcBef>
                <a:spcPts val="500"/>
              </a:spcBef>
              <a:spcAft>
                <a:spcPts val="0"/>
              </a:spcAft>
              <a:buClr>
                <a:schemeClr val="lt2"/>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pic>
        <p:nvPicPr>
          <p:cNvPr id="52" name="Google Shape;52;p7"/>
          <p:cNvPicPr preferRelativeResize="0"/>
          <p:nvPr/>
        </p:nvPicPr>
        <p:blipFill rotWithShape="1">
          <a:blip r:embed="rId3">
            <a:alphaModFix/>
          </a:blip>
          <a:srcRect/>
          <a:stretch/>
        </p:blipFill>
        <p:spPr>
          <a:xfrm>
            <a:off x="812621" y="5171450"/>
            <a:ext cx="3669227" cy="1023327"/>
          </a:xfrm>
          <a:prstGeom prst="rect">
            <a:avLst/>
          </a:prstGeom>
          <a:noFill/>
          <a:ln>
            <a:noFill/>
          </a:ln>
        </p:spPr>
      </p:pic>
      <p:pic>
        <p:nvPicPr>
          <p:cNvPr id="53" name="Google Shape;53;p7"/>
          <p:cNvPicPr preferRelativeResize="0"/>
          <p:nvPr/>
        </p:nvPicPr>
        <p:blipFill rotWithShape="1">
          <a:blip r:embed="rId2">
            <a:alphaModFix/>
          </a:blip>
          <a:srcRect/>
          <a:stretch/>
        </p:blipFill>
        <p:spPr>
          <a:xfrm>
            <a:off x="7714445" y="4015395"/>
            <a:ext cx="4503312" cy="2927568"/>
          </a:xfrm>
          <a:prstGeom prst="rect">
            <a:avLst/>
          </a:prstGeom>
          <a:noFill/>
          <a:ln>
            <a:noFill/>
          </a:ln>
        </p:spPr>
      </p:pic>
      <p:pic>
        <p:nvPicPr>
          <p:cNvPr id="54" name="Google Shape;54;p7"/>
          <p:cNvPicPr preferRelativeResize="0"/>
          <p:nvPr/>
        </p:nvPicPr>
        <p:blipFill rotWithShape="1">
          <a:blip r:embed="rId3">
            <a:alphaModFix/>
          </a:blip>
          <a:srcRect/>
          <a:stretch/>
        </p:blipFill>
        <p:spPr>
          <a:xfrm>
            <a:off x="812621" y="5171450"/>
            <a:ext cx="3669227" cy="1023327"/>
          </a:xfrm>
          <a:prstGeom prst="rect">
            <a:avLst/>
          </a:prstGeom>
          <a:noFill/>
          <a:ln>
            <a:noFill/>
          </a:ln>
        </p:spPr>
      </p:pic>
      <p:pic>
        <p:nvPicPr>
          <p:cNvPr id="55" name="Google Shape;55;p7"/>
          <p:cNvPicPr preferRelativeResize="0"/>
          <p:nvPr/>
        </p:nvPicPr>
        <p:blipFill rotWithShape="1">
          <a:blip r:embed="rId4">
            <a:alphaModFix/>
          </a:blip>
          <a:srcRect/>
          <a:stretch/>
        </p:blipFill>
        <p:spPr>
          <a:xfrm>
            <a:off x="872839" y="498889"/>
            <a:ext cx="8091055" cy="1357499"/>
          </a:xfrm>
          <a:prstGeom prst="rect">
            <a:avLst/>
          </a:prstGeom>
          <a:noFill/>
          <a:ln>
            <a:noFill/>
          </a:ln>
        </p:spPr>
      </p:pic>
      <p:sp>
        <p:nvSpPr>
          <p:cNvPr id="56" name="Google Shape;56;p7"/>
          <p:cNvSpPr txBox="1">
            <a:spLocks noGrp="1"/>
          </p:cNvSpPr>
          <p:nvPr>
            <p:ph type="ftr" idx="11"/>
          </p:nvPr>
        </p:nvSpPr>
        <p:spPr>
          <a:xfrm>
            <a:off x="827773" y="6356350"/>
            <a:ext cx="6422772"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2pPr>
            <a:lvl3pPr marR="0" lvl="2"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3pPr>
            <a:lvl4pPr marR="0" lvl="3"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4pPr>
            <a:lvl5pPr marR="0" lvl="4"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5pPr>
            <a:lvl6pPr marR="0" lvl="5"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6pPr>
            <a:lvl7pPr marR="0" lvl="6"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7pPr>
            <a:lvl8pPr marR="0" lvl="7"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8pPr>
            <a:lvl9pPr marR="0" lvl="8"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Title">
  <p:cSld name="Section Title">
    <p:bg>
      <p:bgPr>
        <a:solidFill>
          <a:schemeClr val="dk1"/>
        </a:solidFill>
        <a:effectLst/>
      </p:bgPr>
    </p:bg>
    <p:spTree>
      <p:nvGrpSpPr>
        <p:cNvPr id="1" name="Shape 57"/>
        <p:cNvGrpSpPr/>
        <p:nvPr/>
      </p:nvGrpSpPr>
      <p:grpSpPr>
        <a:xfrm>
          <a:off x="0" y="0"/>
          <a:ext cx="0" cy="0"/>
          <a:chOff x="0" y="0"/>
          <a:chExt cx="0" cy="0"/>
        </a:xfrm>
      </p:grpSpPr>
      <p:pic>
        <p:nvPicPr>
          <p:cNvPr id="58" name="Google Shape;58;p8"/>
          <p:cNvPicPr preferRelativeResize="0"/>
          <p:nvPr/>
        </p:nvPicPr>
        <p:blipFill rotWithShape="1">
          <a:blip r:embed="rId2">
            <a:alphaModFix/>
          </a:blip>
          <a:srcRect/>
          <a:stretch/>
        </p:blipFill>
        <p:spPr>
          <a:xfrm>
            <a:off x="7714445" y="4015395"/>
            <a:ext cx="4503312" cy="2927568"/>
          </a:xfrm>
          <a:prstGeom prst="rect">
            <a:avLst/>
          </a:prstGeom>
          <a:noFill/>
          <a:ln>
            <a:noFill/>
          </a:ln>
        </p:spPr>
      </p:pic>
      <p:sp>
        <p:nvSpPr>
          <p:cNvPr id="59" name="Google Shape;59;p8"/>
          <p:cNvSpPr txBox="1">
            <a:spLocks noGrp="1"/>
          </p:cNvSpPr>
          <p:nvPr>
            <p:ph type="ctrTitle"/>
          </p:nvPr>
        </p:nvSpPr>
        <p:spPr>
          <a:xfrm>
            <a:off x="838200" y="1469581"/>
            <a:ext cx="9490656" cy="1430024"/>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1"/>
              </a:buClr>
              <a:buSzPts val="5000"/>
              <a:buFont typeface="Montserrat Light"/>
              <a:buNone/>
              <a:defRPr sz="5000">
                <a:latin typeface="Montserrat Light"/>
                <a:ea typeface="Montserrat Light"/>
                <a:cs typeface="Montserrat Light"/>
                <a:sym typeface="Montserrat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
          <p:cNvSpPr txBox="1">
            <a:spLocks noGrp="1"/>
          </p:cNvSpPr>
          <p:nvPr>
            <p:ph type="subTitle" idx="1"/>
          </p:nvPr>
        </p:nvSpPr>
        <p:spPr>
          <a:xfrm>
            <a:off x="838200" y="2991681"/>
            <a:ext cx="8331558" cy="123398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latin typeface="Montserrat"/>
                <a:ea typeface="Montserrat"/>
                <a:cs typeface="Montserrat"/>
                <a:sym typeface="Montserrat"/>
              </a:defRPr>
            </a:lvl1pPr>
            <a:lvl2pPr lvl="1" algn="ctr">
              <a:lnSpc>
                <a:spcPct val="90000"/>
              </a:lnSpc>
              <a:spcBef>
                <a:spcPts val="500"/>
              </a:spcBef>
              <a:spcAft>
                <a:spcPts val="0"/>
              </a:spcAft>
              <a:buClr>
                <a:schemeClr val="lt2"/>
              </a:buClr>
              <a:buSzPts val="2000"/>
              <a:buNone/>
              <a:defRPr sz="2000"/>
            </a:lvl2pPr>
            <a:lvl3pPr lvl="2" algn="ctr">
              <a:lnSpc>
                <a:spcPct val="90000"/>
              </a:lnSpc>
              <a:spcBef>
                <a:spcPts val="500"/>
              </a:spcBef>
              <a:spcAft>
                <a:spcPts val="0"/>
              </a:spcAft>
              <a:buClr>
                <a:schemeClr val="lt2"/>
              </a:buClr>
              <a:buSzPts val="1800"/>
              <a:buNone/>
              <a:defRPr sz="1800"/>
            </a:lvl3pPr>
            <a:lvl4pPr lvl="3" algn="ctr">
              <a:lnSpc>
                <a:spcPct val="90000"/>
              </a:lnSpc>
              <a:spcBef>
                <a:spcPts val="500"/>
              </a:spcBef>
              <a:spcAft>
                <a:spcPts val="0"/>
              </a:spcAft>
              <a:buClr>
                <a:schemeClr val="lt2"/>
              </a:buClr>
              <a:buSzPts val="1600"/>
              <a:buNone/>
              <a:defRPr sz="1600"/>
            </a:lvl4pPr>
            <a:lvl5pPr lvl="4" algn="ctr">
              <a:lnSpc>
                <a:spcPct val="90000"/>
              </a:lnSpc>
              <a:spcBef>
                <a:spcPts val="500"/>
              </a:spcBef>
              <a:spcAft>
                <a:spcPts val="0"/>
              </a:spcAft>
              <a:buClr>
                <a:schemeClr val="lt2"/>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pic>
        <p:nvPicPr>
          <p:cNvPr id="61" name="Google Shape;61;p8"/>
          <p:cNvPicPr preferRelativeResize="0"/>
          <p:nvPr/>
        </p:nvPicPr>
        <p:blipFill rotWithShape="1">
          <a:blip r:embed="rId2">
            <a:alphaModFix/>
          </a:blip>
          <a:srcRect/>
          <a:stretch/>
        </p:blipFill>
        <p:spPr>
          <a:xfrm>
            <a:off x="7714445" y="4015395"/>
            <a:ext cx="4503312" cy="2927568"/>
          </a:xfrm>
          <a:prstGeom prst="rect">
            <a:avLst/>
          </a:prstGeom>
          <a:noFill/>
          <a:ln>
            <a:noFill/>
          </a:ln>
        </p:spPr>
      </p:pic>
      <p:pic>
        <p:nvPicPr>
          <p:cNvPr id="62" name="Google Shape;62;p8"/>
          <p:cNvPicPr preferRelativeResize="0"/>
          <p:nvPr/>
        </p:nvPicPr>
        <p:blipFill rotWithShape="1">
          <a:blip r:embed="rId3">
            <a:alphaModFix/>
          </a:blip>
          <a:srcRect/>
          <a:stretch/>
        </p:blipFill>
        <p:spPr>
          <a:xfrm>
            <a:off x="858983" y="495302"/>
            <a:ext cx="2743200" cy="685800"/>
          </a:xfrm>
          <a:prstGeom prst="rect">
            <a:avLst/>
          </a:prstGeom>
          <a:noFill/>
          <a:ln>
            <a:noFill/>
          </a:ln>
        </p:spPr>
      </p:pic>
      <p:sp>
        <p:nvSpPr>
          <p:cNvPr id="63" name="Google Shape;63;p8"/>
          <p:cNvSpPr txBox="1">
            <a:spLocks noGrp="1"/>
          </p:cNvSpPr>
          <p:nvPr>
            <p:ph type="ftr" idx="11"/>
          </p:nvPr>
        </p:nvSpPr>
        <p:spPr>
          <a:xfrm>
            <a:off x="827773" y="6356350"/>
            <a:ext cx="6422772"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Montserrat"/>
                <a:ea typeface="Montserrat"/>
                <a:cs typeface="Montserrat"/>
                <a:sym typeface="Montserrat"/>
              </a:defRPr>
            </a:lvl1pPr>
            <a:lvl2pPr marR="0" lvl="1"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2pPr>
            <a:lvl3pPr marR="0" lvl="2"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3pPr>
            <a:lvl4pPr marR="0" lvl="3"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4pPr>
            <a:lvl5pPr marR="0" lvl="4"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5pPr>
            <a:lvl6pPr marR="0" lvl="5"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6pPr>
            <a:lvl7pPr marR="0" lvl="6"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7pPr>
            <a:lvl8pPr marR="0" lvl="7"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8pPr>
            <a:lvl9pPr marR="0" lvl="8" algn="l" rtl="0">
              <a:spcBef>
                <a:spcPts val="0"/>
              </a:spcBef>
              <a:spcAft>
                <a:spcPts val="0"/>
              </a:spcAft>
              <a:buSzPts val="1400"/>
              <a:buNone/>
              <a:defRPr sz="1800" b="0" i="0" u="none" strike="noStrike" cap="none">
                <a:solidFill>
                  <a:schemeClr val="lt1"/>
                </a:solidFill>
                <a:latin typeface="Montserrat"/>
                <a:ea typeface="Montserrat"/>
                <a:cs typeface="Montserrat"/>
                <a:sym typeface="Montserra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se 2">
  <p:cSld name="Base 2">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9"/>
          <p:cNvSpPr txBox="1">
            <a:spLocks noGrp="1"/>
          </p:cNvSpPr>
          <p:nvPr>
            <p:ph type="body" idx="1"/>
          </p:nvPr>
        </p:nvSpPr>
        <p:spPr>
          <a:xfrm>
            <a:off x="838200" y="1984664"/>
            <a:ext cx="5181600" cy="4192299"/>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9"/>
          <p:cNvSpPr txBox="1">
            <a:spLocks noGrp="1"/>
          </p:cNvSpPr>
          <p:nvPr>
            <p:ph type="body" idx="2"/>
          </p:nvPr>
        </p:nvSpPr>
        <p:spPr>
          <a:xfrm>
            <a:off x="6172200" y="1984664"/>
            <a:ext cx="5181600" cy="4192299"/>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9"/>
          <p:cNvSpPr txBox="1">
            <a:spLocks noGrp="1"/>
          </p:cNvSpPr>
          <p:nvPr>
            <p:ph type="body" idx="3"/>
          </p:nvPr>
        </p:nvSpPr>
        <p:spPr>
          <a:xfrm>
            <a:off x="839788" y="1233488"/>
            <a:ext cx="10512425" cy="512762"/>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solidFill>
                  <a:schemeClr val="dk1"/>
                </a:solidFill>
                <a:latin typeface="Montserrat Light"/>
                <a:ea typeface="Montserrat Light"/>
                <a:cs typeface="Montserrat Light"/>
                <a:sym typeface="Montserrat Light"/>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9"/>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se 3">
  <p:cSld name="Base 3">
    <p:spTree>
      <p:nvGrpSpPr>
        <p:cNvPr id="1" name="Shape 70"/>
        <p:cNvGrpSpPr/>
        <p:nvPr/>
      </p:nvGrpSpPr>
      <p:grpSpPr>
        <a:xfrm>
          <a:off x="0" y="0"/>
          <a:ext cx="0" cy="0"/>
          <a:chOff x="0" y="0"/>
          <a:chExt cx="0" cy="0"/>
        </a:xfrm>
      </p:grpSpPr>
      <p:sp>
        <p:nvSpPr>
          <p:cNvPr id="71" name="Google Shape;71;p10"/>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0"/>
          <p:cNvSpPr txBox="1">
            <a:spLocks noGrp="1"/>
          </p:cNvSpPr>
          <p:nvPr>
            <p:ph type="body" idx="1"/>
          </p:nvPr>
        </p:nvSpPr>
        <p:spPr>
          <a:xfrm>
            <a:off x="7408718" y="1233488"/>
            <a:ext cx="3945082" cy="4943475"/>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chemeClr val="dk2"/>
              </a:buClr>
              <a:buSzPts val="2400"/>
              <a:buChar char="•"/>
              <a:defRPr sz="2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0"/>
          <p:cNvSpPr txBox="1">
            <a:spLocks noGrp="1"/>
          </p:cNvSpPr>
          <p:nvPr>
            <p:ph type="body" idx="2"/>
          </p:nvPr>
        </p:nvSpPr>
        <p:spPr>
          <a:xfrm>
            <a:off x="839788" y="1233488"/>
            <a:ext cx="6103272" cy="512762"/>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solidFill>
                  <a:schemeClr val="dk1"/>
                </a:solidFill>
                <a:latin typeface="Montserrat Light"/>
                <a:ea typeface="Montserrat Light"/>
                <a:cs typeface="Montserrat Light"/>
                <a:sym typeface="Montserrat Light"/>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0"/>
          <p:cNvSpPr txBox="1">
            <a:spLocks noGrp="1"/>
          </p:cNvSpPr>
          <p:nvPr>
            <p:ph type="body" idx="3"/>
          </p:nvPr>
        </p:nvSpPr>
        <p:spPr>
          <a:xfrm>
            <a:off x="839788" y="2159000"/>
            <a:ext cx="6081712" cy="4006850"/>
          </a:xfrm>
          <a:prstGeom prst="rect">
            <a:avLst/>
          </a:prstGeom>
          <a:noFill/>
          <a:ln>
            <a:noFill/>
          </a:ln>
        </p:spPr>
        <p:txBody>
          <a:bodyPr spcFirstLastPara="1" wrap="square" lIns="91425" tIns="45700" rIns="91425" bIns="45700" anchor="t" anchorCtr="0"/>
          <a:lstStyle>
            <a:lvl1pPr marL="457200" lvl="0" indent="-355600" algn="l">
              <a:lnSpc>
                <a:spcPct val="90000"/>
              </a:lnSpc>
              <a:spcBef>
                <a:spcPts val="1000"/>
              </a:spcBef>
              <a:spcAft>
                <a:spcPts val="0"/>
              </a:spcAft>
              <a:buClr>
                <a:schemeClr val="dk2"/>
              </a:buClr>
              <a:buSzPts val="2000"/>
              <a:buChar char="•"/>
              <a:defRPr sz="20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0"/>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1"/>
          <p:cNvSpPr txBox="1">
            <a:spLocks noGrp="1"/>
          </p:cNvSpPr>
          <p:nvPr>
            <p:ph type="body" idx="1"/>
          </p:nvPr>
        </p:nvSpPr>
        <p:spPr>
          <a:xfrm>
            <a:off x="839788" y="1233488"/>
            <a:ext cx="10512425" cy="512762"/>
          </a:xfrm>
          <a:prstGeom prst="rect">
            <a:avLst/>
          </a:prstGeom>
          <a:noFill/>
          <a:ln>
            <a:noFill/>
          </a:ln>
        </p:spPr>
        <p:txBody>
          <a:bodyPr spcFirstLastPara="1" wrap="square" lIns="91425" tIns="45700" rIns="91425" bIns="45700" anchor="t" anchorCtr="0"/>
          <a:lstStyle>
            <a:lvl1pPr marL="457200" lvl="0" indent="-406400" algn="l">
              <a:lnSpc>
                <a:spcPct val="90000"/>
              </a:lnSpc>
              <a:spcBef>
                <a:spcPts val="1000"/>
              </a:spcBef>
              <a:spcAft>
                <a:spcPts val="0"/>
              </a:spcAft>
              <a:buClr>
                <a:schemeClr val="dk1"/>
              </a:buClr>
              <a:buSzPts val="2800"/>
              <a:buChar char="•"/>
              <a:defRPr>
                <a:solidFill>
                  <a:schemeClr val="dk1"/>
                </a:solidFill>
                <a:latin typeface="Montserrat Light"/>
                <a:ea typeface="Montserrat Light"/>
                <a:cs typeface="Montserrat Light"/>
                <a:sym typeface="Montserrat Light"/>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1"/>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6.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12192000" cy="9432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
        <p:nvSpPr>
          <p:cNvPr id="11" name="Google Shape;11;p1"/>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000"/>
              <a:buFont typeface="Montserrat Light"/>
              <a:buNone/>
              <a:defRPr sz="3000" b="0" i="0" u="none" strike="noStrike" cap="none">
                <a:solidFill>
                  <a:schemeClr val="dk1"/>
                </a:solidFill>
                <a:latin typeface="Montserrat Light"/>
                <a:ea typeface="Montserrat Light"/>
                <a:cs typeface="Montserrat Light"/>
                <a:sym typeface="Montserrat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838200" y="1233488"/>
            <a:ext cx="10515600" cy="49434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lt2"/>
              </a:buClr>
              <a:buSzPts val="2800"/>
              <a:buFont typeface="Arial"/>
              <a:buChar char="•"/>
              <a:defRPr sz="2800" b="0" i="0" u="none" strike="noStrike" cap="none">
                <a:solidFill>
                  <a:schemeClr val="lt2"/>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lt2"/>
              </a:buClr>
              <a:buSzPts val="2400"/>
              <a:buFont typeface="Arial"/>
              <a:buChar char="•"/>
              <a:defRPr sz="2400" b="0" i="0" u="none" strike="noStrike" cap="none">
                <a:solidFill>
                  <a:schemeClr val="lt2"/>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lt2"/>
              </a:buClr>
              <a:buSzPts val="2000"/>
              <a:buFont typeface="Arial"/>
              <a:buChar char="•"/>
              <a:defRPr sz="2000" b="0" i="0" u="none" strike="noStrike" cap="none">
                <a:solidFill>
                  <a:schemeClr val="lt2"/>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lt2"/>
              </a:buClr>
              <a:buSzPts val="1800"/>
              <a:buFont typeface="Arial"/>
              <a:buChar char="•"/>
              <a:defRPr sz="1800" b="0" i="0" u="none" strike="noStrike" cap="none">
                <a:solidFill>
                  <a:schemeClr val="lt2"/>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lt2"/>
              </a:buClr>
              <a:buSzPts val="1800"/>
              <a:buFont typeface="Arial"/>
              <a:buChar char="•"/>
              <a:defRPr sz="1800" b="0" i="0" u="none" strike="noStrike" cap="none">
                <a:solidFill>
                  <a:schemeClr val="lt2"/>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9pPr>
          </a:lstStyle>
          <a:p>
            <a:endParaRPr/>
          </a:p>
        </p:txBody>
      </p:sp>
      <p:sp>
        <p:nvSpPr>
          <p:cNvPr id="13" name="Google Shape;13;p1"/>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lt1"/>
                </a:solidFill>
                <a:latin typeface="Montserrat"/>
                <a:ea typeface="Montserrat"/>
                <a:cs typeface="Montserrat"/>
                <a:sym typeface="Montserrat"/>
              </a:defRPr>
            </a:lvl1pPr>
            <a:lvl2pPr marL="0" marR="0" lvl="1" indent="0" algn="l" rtl="0">
              <a:spcBef>
                <a:spcPts val="0"/>
              </a:spcBef>
              <a:buNone/>
              <a:defRPr sz="1200" b="0" i="0" u="none" strike="noStrike" cap="none">
                <a:solidFill>
                  <a:schemeClr val="lt1"/>
                </a:solidFill>
                <a:latin typeface="Montserrat"/>
                <a:ea typeface="Montserrat"/>
                <a:cs typeface="Montserrat"/>
                <a:sym typeface="Montserrat"/>
              </a:defRPr>
            </a:lvl2pPr>
            <a:lvl3pPr marL="0" marR="0" lvl="2" indent="0" algn="l" rtl="0">
              <a:spcBef>
                <a:spcPts val="0"/>
              </a:spcBef>
              <a:buNone/>
              <a:defRPr sz="1200" b="0" i="0" u="none" strike="noStrike" cap="none">
                <a:solidFill>
                  <a:schemeClr val="lt1"/>
                </a:solidFill>
                <a:latin typeface="Montserrat"/>
                <a:ea typeface="Montserrat"/>
                <a:cs typeface="Montserrat"/>
                <a:sym typeface="Montserrat"/>
              </a:defRPr>
            </a:lvl3pPr>
            <a:lvl4pPr marL="0" marR="0" lvl="3" indent="0" algn="l" rtl="0">
              <a:spcBef>
                <a:spcPts val="0"/>
              </a:spcBef>
              <a:buNone/>
              <a:defRPr sz="1200" b="0" i="0" u="none" strike="noStrike" cap="none">
                <a:solidFill>
                  <a:schemeClr val="lt1"/>
                </a:solidFill>
                <a:latin typeface="Montserrat"/>
                <a:ea typeface="Montserrat"/>
                <a:cs typeface="Montserrat"/>
                <a:sym typeface="Montserrat"/>
              </a:defRPr>
            </a:lvl4pPr>
            <a:lvl5pPr marL="0" marR="0" lvl="4" indent="0" algn="l" rtl="0">
              <a:spcBef>
                <a:spcPts val="0"/>
              </a:spcBef>
              <a:buNone/>
              <a:defRPr sz="1200" b="0" i="0" u="none" strike="noStrike" cap="none">
                <a:solidFill>
                  <a:schemeClr val="lt1"/>
                </a:solidFill>
                <a:latin typeface="Montserrat"/>
                <a:ea typeface="Montserrat"/>
                <a:cs typeface="Montserrat"/>
                <a:sym typeface="Montserrat"/>
              </a:defRPr>
            </a:lvl5pPr>
            <a:lvl6pPr marL="0" marR="0" lvl="5" indent="0" algn="l" rtl="0">
              <a:spcBef>
                <a:spcPts val="0"/>
              </a:spcBef>
              <a:buNone/>
              <a:defRPr sz="1200" b="0" i="0" u="none" strike="noStrike" cap="none">
                <a:solidFill>
                  <a:schemeClr val="lt1"/>
                </a:solidFill>
                <a:latin typeface="Montserrat"/>
                <a:ea typeface="Montserrat"/>
                <a:cs typeface="Montserrat"/>
                <a:sym typeface="Montserrat"/>
              </a:defRPr>
            </a:lvl6pPr>
            <a:lvl7pPr marL="0" marR="0" lvl="6" indent="0" algn="l" rtl="0">
              <a:spcBef>
                <a:spcPts val="0"/>
              </a:spcBef>
              <a:buNone/>
              <a:defRPr sz="1200" b="0" i="0" u="none" strike="noStrike" cap="none">
                <a:solidFill>
                  <a:schemeClr val="lt1"/>
                </a:solidFill>
                <a:latin typeface="Montserrat"/>
                <a:ea typeface="Montserrat"/>
                <a:cs typeface="Montserrat"/>
                <a:sym typeface="Montserrat"/>
              </a:defRPr>
            </a:lvl7pPr>
            <a:lvl8pPr marL="0" marR="0" lvl="7" indent="0" algn="l" rtl="0">
              <a:spcBef>
                <a:spcPts val="0"/>
              </a:spcBef>
              <a:buNone/>
              <a:defRPr sz="1200" b="0" i="0" u="none" strike="noStrike" cap="none">
                <a:solidFill>
                  <a:schemeClr val="lt1"/>
                </a:solidFill>
                <a:latin typeface="Montserrat"/>
                <a:ea typeface="Montserrat"/>
                <a:cs typeface="Montserrat"/>
                <a:sym typeface="Montserrat"/>
              </a:defRPr>
            </a:lvl8pPr>
            <a:lvl9pPr marL="0" marR="0" lvl="8" indent="0" algn="l" rtl="0">
              <a:spcBef>
                <a:spcPts val="0"/>
              </a:spcBef>
              <a:buNone/>
              <a:defRPr sz="1200" b="0" i="0" u="none" strike="noStrike" cap="none">
                <a:solidFill>
                  <a:schemeClr val="lt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US"/>
              <a:t>‹#›</a:t>
            </a:fld>
            <a:endParaRPr/>
          </a:p>
        </p:txBody>
      </p:sp>
      <p:pic>
        <p:nvPicPr>
          <p:cNvPr id="14" name="Google Shape;14;p1"/>
          <p:cNvPicPr preferRelativeResize="0"/>
          <p:nvPr/>
        </p:nvPicPr>
        <p:blipFill rotWithShape="1">
          <a:blip r:embed="rId3">
            <a:alphaModFix/>
          </a:blip>
          <a:srcRect/>
          <a:stretch/>
        </p:blipFill>
        <p:spPr>
          <a:xfrm>
            <a:off x="10279781" y="-274437"/>
            <a:ext cx="1931469" cy="1255633"/>
          </a:xfrm>
          <a:prstGeom prst="rect">
            <a:avLst/>
          </a:prstGeom>
          <a:noFill/>
          <a:ln>
            <a:noFill/>
          </a:ln>
        </p:spPr>
      </p:pic>
      <p:sp>
        <p:nvSpPr>
          <p:cNvPr id="15" name="Google Shape;15;p1"/>
          <p:cNvSpPr/>
          <p:nvPr/>
        </p:nvSpPr>
        <p:spPr>
          <a:xfrm>
            <a:off x="1737219" y="6405751"/>
            <a:ext cx="452321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0" i="0" u="none" strike="noStrike" cap="none">
                <a:solidFill>
                  <a:schemeClr val="accent2"/>
                </a:solidFill>
                <a:latin typeface="Montserrat"/>
                <a:ea typeface="Montserrat"/>
                <a:cs typeface="Montserrat"/>
                <a:sym typeface="Montserrat"/>
              </a:rPr>
              <a:t>© 2019, Continental Automated Buildings Association (CABA)</a:t>
            </a:r>
            <a:endParaRPr/>
          </a:p>
        </p:txBody>
      </p:sp>
      <p:sp>
        <p:nvSpPr>
          <p:cNvPr id="16" name="Google Shape;16;p1"/>
          <p:cNvSpPr/>
          <p:nvPr/>
        </p:nvSpPr>
        <p:spPr>
          <a:xfrm>
            <a:off x="5685256" y="6407484"/>
            <a:ext cx="452321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rgbClr val="E83E1D"/>
                </a:solidFill>
                <a:latin typeface="Montserrat"/>
                <a:ea typeface="Montserrat"/>
                <a:cs typeface="Montserrat"/>
                <a:sym typeface="Montserrat"/>
              </a:rPr>
              <a:t>CABA Connected Home Council (2019)</a:t>
            </a:r>
            <a:endParaRPr/>
          </a:p>
        </p:txBody>
      </p:sp>
      <p:pic>
        <p:nvPicPr>
          <p:cNvPr id="17" name="Google Shape;17;p1"/>
          <p:cNvPicPr preferRelativeResize="0"/>
          <p:nvPr/>
        </p:nvPicPr>
        <p:blipFill rotWithShape="1">
          <a:blip r:embed="rId4">
            <a:alphaModFix/>
          </a:blip>
          <a:srcRect/>
          <a:stretch/>
        </p:blipFill>
        <p:spPr>
          <a:xfrm>
            <a:off x="9275338" y="6239435"/>
            <a:ext cx="2122295" cy="5305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529">
          <p15:clr>
            <a:srgbClr val="F26B43"/>
          </p15:clr>
        </p15:guide>
        <p15:guide id="3" pos="7151">
          <p15:clr>
            <a:srgbClr val="F26B43"/>
          </p15:clr>
        </p15:guide>
        <p15:guide id="4" orient="horz" pos="777">
          <p15:clr>
            <a:srgbClr val="F26B43"/>
          </p15:clr>
        </p15:guide>
        <p15:guide id="5" orient="horz" pos="414">
          <p15:clr>
            <a:srgbClr val="F26B43"/>
          </p15:clr>
        </p15:guide>
        <p15:guide id="6" orient="horz" pos="38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
        <p:nvSpPr>
          <p:cNvPr id="28" name="Google Shape;28;p3"/>
          <p:cNvSpPr/>
          <p:nvPr/>
        </p:nvSpPr>
        <p:spPr>
          <a:xfrm>
            <a:off x="0" y="0"/>
            <a:ext cx="12192000" cy="94327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
        <p:nvSpPr>
          <p:cNvPr id="29" name="Google Shape;29;p3"/>
          <p:cNvSpPr txBox="1">
            <a:spLocks noGrp="1"/>
          </p:cNvSpPr>
          <p:nvPr>
            <p:ph type="title"/>
          </p:nvPr>
        </p:nvSpPr>
        <p:spPr>
          <a:xfrm>
            <a:off x="838200" y="365125"/>
            <a:ext cx="6873240" cy="447675"/>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lt1"/>
              </a:buClr>
              <a:buSzPts val="3000"/>
              <a:buFont typeface="Montserrat Light"/>
              <a:buNone/>
              <a:defRPr sz="3000" b="0" i="0" u="none" strike="noStrike" cap="none">
                <a:solidFill>
                  <a:schemeClr val="lt1"/>
                </a:solidFill>
                <a:latin typeface="Montserrat Light"/>
                <a:ea typeface="Montserrat Light"/>
                <a:cs typeface="Montserrat Light"/>
                <a:sym typeface="Montserrat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3"/>
          <p:cNvSpPr txBox="1">
            <a:spLocks noGrp="1"/>
          </p:cNvSpPr>
          <p:nvPr>
            <p:ph type="body" idx="1"/>
          </p:nvPr>
        </p:nvSpPr>
        <p:spPr>
          <a:xfrm>
            <a:off x="838200" y="1233488"/>
            <a:ext cx="10515600" cy="49434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31" name="Google Shape;31;p3"/>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chemeClr val="dk1"/>
                </a:solidFill>
                <a:latin typeface="Montserrat"/>
                <a:ea typeface="Montserrat"/>
                <a:cs typeface="Montserrat"/>
                <a:sym typeface="Montserrat"/>
              </a:defRPr>
            </a:lvl1pPr>
            <a:lvl2pPr marL="0" marR="0" lvl="1" indent="0" algn="l" rtl="0">
              <a:spcBef>
                <a:spcPts val="0"/>
              </a:spcBef>
              <a:buNone/>
              <a:defRPr sz="1200" b="0" i="0" u="none" strike="noStrike" cap="none">
                <a:solidFill>
                  <a:schemeClr val="dk1"/>
                </a:solidFill>
                <a:latin typeface="Montserrat"/>
                <a:ea typeface="Montserrat"/>
                <a:cs typeface="Montserrat"/>
                <a:sym typeface="Montserrat"/>
              </a:defRPr>
            </a:lvl2pPr>
            <a:lvl3pPr marL="0" marR="0" lvl="2" indent="0" algn="l" rtl="0">
              <a:spcBef>
                <a:spcPts val="0"/>
              </a:spcBef>
              <a:buNone/>
              <a:defRPr sz="1200" b="0" i="0" u="none" strike="noStrike" cap="none">
                <a:solidFill>
                  <a:schemeClr val="dk1"/>
                </a:solidFill>
                <a:latin typeface="Montserrat"/>
                <a:ea typeface="Montserrat"/>
                <a:cs typeface="Montserrat"/>
                <a:sym typeface="Montserrat"/>
              </a:defRPr>
            </a:lvl3pPr>
            <a:lvl4pPr marL="0" marR="0" lvl="3" indent="0" algn="l" rtl="0">
              <a:spcBef>
                <a:spcPts val="0"/>
              </a:spcBef>
              <a:buNone/>
              <a:defRPr sz="1200" b="0" i="0" u="none" strike="noStrike" cap="none">
                <a:solidFill>
                  <a:schemeClr val="dk1"/>
                </a:solidFill>
                <a:latin typeface="Montserrat"/>
                <a:ea typeface="Montserrat"/>
                <a:cs typeface="Montserrat"/>
                <a:sym typeface="Montserrat"/>
              </a:defRPr>
            </a:lvl4pPr>
            <a:lvl5pPr marL="0" marR="0" lvl="4" indent="0" algn="l" rtl="0">
              <a:spcBef>
                <a:spcPts val="0"/>
              </a:spcBef>
              <a:buNone/>
              <a:defRPr sz="1200" b="0" i="0" u="none" strike="noStrike" cap="none">
                <a:solidFill>
                  <a:schemeClr val="dk1"/>
                </a:solidFill>
                <a:latin typeface="Montserrat"/>
                <a:ea typeface="Montserrat"/>
                <a:cs typeface="Montserrat"/>
                <a:sym typeface="Montserrat"/>
              </a:defRPr>
            </a:lvl5pPr>
            <a:lvl6pPr marL="0" marR="0" lvl="5" indent="0" algn="l" rtl="0">
              <a:spcBef>
                <a:spcPts val="0"/>
              </a:spcBef>
              <a:buNone/>
              <a:defRPr sz="1200" b="0" i="0" u="none" strike="noStrike" cap="none">
                <a:solidFill>
                  <a:schemeClr val="dk1"/>
                </a:solidFill>
                <a:latin typeface="Montserrat"/>
                <a:ea typeface="Montserrat"/>
                <a:cs typeface="Montserrat"/>
                <a:sym typeface="Montserrat"/>
              </a:defRPr>
            </a:lvl6pPr>
            <a:lvl7pPr marL="0" marR="0" lvl="6" indent="0" algn="l" rtl="0">
              <a:spcBef>
                <a:spcPts val="0"/>
              </a:spcBef>
              <a:buNone/>
              <a:defRPr sz="1200" b="0" i="0" u="none" strike="noStrike" cap="none">
                <a:solidFill>
                  <a:schemeClr val="dk1"/>
                </a:solidFill>
                <a:latin typeface="Montserrat"/>
                <a:ea typeface="Montserrat"/>
                <a:cs typeface="Montserrat"/>
                <a:sym typeface="Montserrat"/>
              </a:defRPr>
            </a:lvl7pPr>
            <a:lvl8pPr marL="0" marR="0" lvl="7" indent="0" algn="l" rtl="0">
              <a:spcBef>
                <a:spcPts val="0"/>
              </a:spcBef>
              <a:buNone/>
              <a:defRPr sz="1200" b="0" i="0" u="none" strike="noStrike" cap="none">
                <a:solidFill>
                  <a:schemeClr val="dk1"/>
                </a:solidFill>
                <a:latin typeface="Montserrat"/>
                <a:ea typeface="Montserrat"/>
                <a:cs typeface="Montserrat"/>
                <a:sym typeface="Montserrat"/>
              </a:defRPr>
            </a:lvl8pPr>
            <a:lvl9pPr marL="0" marR="0" lvl="8" indent="0" algn="l" rtl="0">
              <a:spcBef>
                <a:spcPts val="0"/>
              </a:spcBef>
              <a:buNone/>
              <a:defRPr sz="1200" b="0"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US"/>
              <a:t>‹#›</a:t>
            </a:fld>
            <a:endParaRPr/>
          </a:p>
        </p:txBody>
      </p:sp>
      <p:pic>
        <p:nvPicPr>
          <p:cNvPr id="32" name="Google Shape;32;p3"/>
          <p:cNvPicPr preferRelativeResize="0"/>
          <p:nvPr/>
        </p:nvPicPr>
        <p:blipFill rotWithShape="1">
          <a:blip r:embed="rId10">
            <a:alphaModFix/>
          </a:blip>
          <a:srcRect/>
          <a:stretch/>
        </p:blipFill>
        <p:spPr>
          <a:xfrm>
            <a:off x="10279781" y="-274437"/>
            <a:ext cx="1931469" cy="1255633"/>
          </a:xfrm>
          <a:prstGeom prst="rect">
            <a:avLst/>
          </a:prstGeom>
          <a:noFill/>
          <a:ln>
            <a:noFill/>
          </a:ln>
        </p:spPr>
      </p:pic>
      <p:sp>
        <p:nvSpPr>
          <p:cNvPr id="33" name="Google Shape;33;p3"/>
          <p:cNvSpPr/>
          <p:nvPr/>
        </p:nvSpPr>
        <p:spPr>
          <a:xfrm>
            <a:off x="1737219" y="6405751"/>
            <a:ext cx="452321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0" i="0" u="none" strike="noStrike" cap="none">
                <a:solidFill>
                  <a:schemeClr val="accent2"/>
                </a:solidFill>
                <a:latin typeface="Montserrat"/>
                <a:ea typeface="Montserrat"/>
                <a:cs typeface="Montserrat"/>
                <a:sym typeface="Montserrat"/>
              </a:rPr>
              <a:t>© 2019, Continental Automated Buildings Association (CABA)</a:t>
            </a:r>
            <a:endParaRPr/>
          </a:p>
        </p:txBody>
      </p:sp>
      <p:sp>
        <p:nvSpPr>
          <p:cNvPr id="34" name="Google Shape;34;p3"/>
          <p:cNvSpPr/>
          <p:nvPr/>
        </p:nvSpPr>
        <p:spPr>
          <a:xfrm>
            <a:off x="5685256" y="6407484"/>
            <a:ext cx="452321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rgbClr val="E83E1D"/>
                </a:solidFill>
                <a:latin typeface="Montserrat"/>
                <a:ea typeface="Montserrat"/>
                <a:cs typeface="Montserrat"/>
                <a:sym typeface="Montserrat"/>
              </a:rPr>
              <a:t>CABA Connected Home Council (2019)</a:t>
            </a:r>
            <a:endParaRPr/>
          </a:p>
        </p:txBody>
      </p:sp>
      <p:pic>
        <p:nvPicPr>
          <p:cNvPr id="35" name="Google Shape;35;p3"/>
          <p:cNvPicPr preferRelativeResize="0"/>
          <p:nvPr/>
        </p:nvPicPr>
        <p:blipFill rotWithShape="1">
          <a:blip r:embed="rId11">
            <a:alphaModFix/>
          </a:blip>
          <a:srcRect/>
          <a:stretch/>
        </p:blipFill>
        <p:spPr>
          <a:xfrm>
            <a:off x="9275338" y="6239435"/>
            <a:ext cx="2122295" cy="5305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529">
          <p15:clr>
            <a:srgbClr val="F26B43"/>
          </p15:clr>
        </p15:guide>
        <p15:guide id="3" pos="7151">
          <p15:clr>
            <a:srgbClr val="F26B43"/>
          </p15:clr>
        </p15:guide>
        <p15:guide id="4" orient="horz" pos="777">
          <p15:clr>
            <a:srgbClr val="F26B43"/>
          </p15:clr>
        </p15:guide>
        <p15:guide id="5" orient="horz" pos="414">
          <p15:clr>
            <a:srgbClr val="F26B43"/>
          </p15:clr>
        </p15:guide>
        <p15:guide id="6" orient="horz" pos="38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23549"/>
        </a:solidFill>
        <a:effectLst/>
      </p:bgPr>
    </p:bg>
    <p:spTree>
      <p:nvGrpSpPr>
        <p:cNvPr id="1" name="Shape 80"/>
        <p:cNvGrpSpPr/>
        <p:nvPr/>
      </p:nvGrpSpPr>
      <p:grpSpPr>
        <a:xfrm>
          <a:off x="0" y="0"/>
          <a:ext cx="0" cy="0"/>
          <a:chOff x="0" y="0"/>
          <a:chExt cx="0" cy="0"/>
        </a:xfrm>
      </p:grpSpPr>
      <p:pic>
        <p:nvPicPr>
          <p:cNvPr id="81" name="Google Shape;81;p12"/>
          <p:cNvPicPr preferRelativeResize="0"/>
          <p:nvPr/>
        </p:nvPicPr>
        <p:blipFill rotWithShape="1">
          <a:blip r:embed="rId13">
            <a:alphaModFix/>
          </a:blip>
          <a:srcRect/>
          <a:stretch/>
        </p:blipFill>
        <p:spPr>
          <a:xfrm>
            <a:off x="1" y="-94592"/>
            <a:ext cx="12191999" cy="1690688"/>
          </a:xfrm>
          <a:prstGeom prst="rect">
            <a:avLst/>
          </a:prstGeom>
          <a:noFill/>
          <a:ln>
            <a:noFill/>
          </a:ln>
        </p:spPr>
      </p:pic>
      <p:sp>
        <p:nvSpPr>
          <p:cNvPr id="82" name="Google Shape;82;p12"/>
          <p:cNvSpPr txBox="1">
            <a:spLocks noGrp="1"/>
          </p:cNvSpPr>
          <p:nvPr>
            <p:ph type="title"/>
          </p:nvPr>
        </p:nvSpPr>
        <p:spPr>
          <a:xfrm>
            <a:off x="838200" y="186451"/>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9BDBFF"/>
              </a:buClr>
              <a:buSzPts val="3600"/>
              <a:buFont typeface="Raleway"/>
              <a:buNone/>
              <a:defRPr sz="3600" b="1" i="0" u="none" strike="noStrike" cap="none">
                <a:solidFill>
                  <a:srgbClr val="9BDBFF"/>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3" name="Google Shape;83;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123549"/>
              </a:buClr>
              <a:buSzPts val="2800"/>
              <a:buFont typeface="Arial"/>
              <a:buChar char="•"/>
              <a:defRPr sz="2800" b="0" i="0" u="none" strike="noStrike" cap="none">
                <a:solidFill>
                  <a:srgbClr val="123549"/>
                </a:solidFill>
                <a:latin typeface="Raleway"/>
                <a:ea typeface="Raleway"/>
                <a:cs typeface="Raleway"/>
                <a:sym typeface="Raleway"/>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Raleway"/>
                <a:ea typeface="Raleway"/>
                <a:cs typeface="Raleway"/>
                <a:sym typeface="Ralewa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aleway"/>
                <a:ea typeface="Raleway"/>
                <a:cs typeface="Raleway"/>
                <a:sym typeface="Ralewa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4" name="Google Shape;84;p12"/>
          <p:cNvPicPr preferRelativeResize="0"/>
          <p:nvPr/>
        </p:nvPicPr>
        <p:blipFill rotWithShape="1">
          <a:blip r:embed="rId14">
            <a:alphaModFix/>
          </a:blip>
          <a:srcRect/>
          <a:stretch/>
        </p:blipFill>
        <p:spPr>
          <a:xfrm>
            <a:off x="8689314" y="5919086"/>
            <a:ext cx="2957462" cy="51575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1.png"/><Relationship Id="rId11" Type="http://schemas.openxmlformats.org/officeDocument/2006/relationships/image" Target="../media/image7.png"/><Relationship Id="rId5" Type="http://schemas.openxmlformats.org/officeDocument/2006/relationships/image" Target="../media/image30.png"/><Relationship Id="rId10" Type="http://schemas.openxmlformats.org/officeDocument/2006/relationships/image" Target="../media/image35.jp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4.png"/><Relationship Id="rId21" Type="http://schemas.openxmlformats.org/officeDocument/2006/relationships/image" Target="../media/image56.png"/><Relationship Id="rId34" Type="http://schemas.openxmlformats.org/officeDocument/2006/relationships/image" Target="../media/image69.png"/><Relationship Id="rId42" Type="http://schemas.openxmlformats.org/officeDocument/2006/relationships/image" Target="../media/image77.png"/><Relationship Id="rId47" Type="http://schemas.openxmlformats.org/officeDocument/2006/relationships/image" Target="../media/image82.jpg"/><Relationship Id="rId50"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notesSlide" Target="../notesSlides/notesSlide12.xml"/><Relationship Id="rId16" Type="http://schemas.openxmlformats.org/officeDocument/2006/relationships/image" Target="../media/image51.png"/><Relationship Id="rId29" Type="http://schemas.openxmlformats.org/officeDocument/2006/relationships/image" Target="../media/image64.png"/><Relationship Id="rId11" Type="http://schemas.openxmlformats.org/officeDocument/2006/relationships/image" Target="../media/image46.png"/><Relationship Id="rId24" Type="http://schemas.openxmlformats.org/officeDocument/2006/relationships/image" Target="../media/image59.jpg"/><Relationship Id="rId32" Type="http://schemas.openxmlformats.org/officeDocument/2006/relationships/image" Target="../media/image67.jpg"/><Relationship Id="rId37" Type="http://schemas.openxmlformats.org/officeDocument/2006/relationships/image" Target="../media/image72.jpg"/><Relationship Id="rId40" Type="http://schemas.openxmlformats.org/officeDocument/2006/relationships/image" Target="../media/image75.jpg"/><Relationship Id="rId45" Type="http://schemas.openxmlformats.org/officeDocument/2006/relationships/image" Target="../media/image80.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jpg"/><Relationship Id="rId36" Type="http://schemas.openxmlformats.org/officeDocument/2006/relationships/image" Target="../media/image71.jpg"/><Relationship Id="rId49" Type="http://schemas.openxmlformats.org/officeDocument/2006/relationships/image" Target="../media/image84.jpg"/><Relationship Id="rId10" Type="http://schemas.openxmlformats.org/officeDocument/2006/relationships/image" Target="../media/image45.jpg"/><Relationship Id="rId19" Type="http://schemas.openxmlformats.org/officeDocument/2006/relationships/image" Target="../media/image54.png"/><Relationship Id="rId31" Type="http://schemas.openxmlformats.org/officeDocument/2006/relationships/image" Target="../media/image66.jpg"/><Relationship Id="rId44" Type="http://schemas.openxmlformats.org/officeDocument/2006/relationships/image" Target="../media/image79.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jpg"/><Relationship Id="rId8" Type="http://schemas.openxmlformats.org/officeDocument/2006/relationships/image" Target="../media/image43.png"/><Relationship Id="rId3" Type="http://schemas.openxmlformats.org/officeDocument/2006/relationships/image" Target="../media/image38.jp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jpg"/><Relationship Id="rId38" Type="http://schemas.openxmlformats.org/officeDocument/2006/relationships/image" Target="../media/image73.png"/><Relationship Id="rId46" Type="http://schemas.openxmlformats.org/officeDocument/2006/relationships/image" Target="../media/image81.png"/><Relationship Id="rId20" Type="http://schemas.openxmlformats.org/officeDocument/2006/relationships/image" Target="../media/image55.jpg"/><Relationship Id="rId41" Type="http://schemas.openxmlformats.org/officeDocument/2006/relationships/image" Target="../media/image76.png"/><Relationship Id="rId1" Type="http://schemas.openxmlformats.org/officeDocument/2006/relationships/slideLayout" Target="../slideLayouts/slideLayout10.xml"/><Relationship Id="rId6"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png"/><Relationship Id="rId7"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94.jp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95.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jp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102.png"/></Relationships>
</file>

<file path=ppt/slides/_rels/slide2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caba.org/WhitePapers"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11.png"/></Relationships>
</file>

<file path=ppt/slides/_rels/slide31.xml.rels><?xml version="1.0" encoding="UTF-8" standalone="yes"?>
<Relationships xmlns="http://schemas.openxmlformats.org/package/2006/relationships"><Relationship Id="rId3" Type="http://schemas.openxmlformats.org/officeDocument/2006/relationships/hyperlink" Target="http://www.americanlightingassoc.com/" TargetMode="External"/><Relationship Id="rId7"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13.jpg"/><Relationship Id="rId5" Type="http://schemas.openxmlformats.org/officeDocument/2006/relationships/hyperlink" Target="http://ul.com/lighting" TargetMode="External"/><Relationship Id="rId4" Type="http://schemas.openxmlformats.org/officeDocument/2006/relationships/hyperlink" Target="http://www.cee1.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www.caba.org/chc"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4"/>
          <p:cNvSpPr txBox="1">
            <a:spLocks noGrp="1"/>
          </p:cNvSpPr>
          <p:nvPr>
            <p:ph type="ctrTitle"/>
          </p:nvPr>
        </p:nvSpPr>
        <p:spPr>
          <a:xfrm>
            <a:off x="838200" y="2134599"/>
            <a:ext cx="9490656" cy="143002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Montserrat Light"/>
              <a:buNone/>
            </a:pPr>
            <a:r>
              <a:rPr lang="en-US" sz="3200" b="1">
                <a:solidFill>
                  <a:schemeClr val="lt1"/>
                </a:solidFill>
              </a:rPr>
              <a:t>Connected Home Council (CHC) Webinar </a:t>
            </a:r>
            <a:br>
              <a:rPr lang="en-US" sz="1200" b="1">
                <a:solidFill>
                  <a:schemeClr val="lt1"/>
                </a:solidFill>
              </a:rPr>
            </a:br>
            <a:r>
              <a:rPr lang="en-US" sz="2000">
                <a:solidFill>
                  <a:schemeClr val="lt1"/>
                </a:solidFill>
              </a:rPr>
              <a:t>Tuesday, May 28, 2019, 12 NOON – 1:30 PM (ET)</a:t>
            </a:r>
            <a:br>
              <a:rPr lang="en-US" sz="2000">
                <a:solidFill>
                  <a:schemeClr val="lt1"/>
                </a:solidFill>
              </a:rPr>
            </a:br>
            <a:br>
              <a:rPr lang="en-US" sz="1200" b="1">
                <a:solidFill>
                  <a:schemeClr val="lt1"/>
                </a:solidFill>
              </a:rPr>
            </a:br>
            <a:endParaRPr sz="2400">
              <a:solidFill>
                <a:schemeClr val="lt1"/>
              </a:solidFill>
            </a:endParaRPr>
          </a:p>
        </p:txBody>
      </p:sp>
      <p:sp>
        <p:nvSpPr>
          <p:cNvPr id="128" name="Google Shape;128;p24"/>
          <p:cNvSpPr txBox="1">
            <a:spLocks noGrp="1"/>
          </p:cNvSpPr>
          <p:nvPr>
            <p:ph type="subTitle" idx="1"/>
          </p:nvPr>
        </p:nvSpPr>
        <p:spPr>
          <a:xfrm>
            <a:off x="838200" y="3656699"/>
            <a:ext cx="8331558" cy="1233982"/>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lt1"/>
              </a:buClr>
              <a:buSzPts val="2590"/>
              <a:buNone/>
            </a:pPr>
            <a:r>
              <a:rPr lang="en-US" sz="2590"/>
              <a:t>Chair:  Roy Perry (Alarm.com, Inc.)</a:t>
            </a:r>
            <a:endParaRPr/>
          </a:p>
          <a:p>
            <a:pPr marL="0" lvl="0" indent="0" algn="l" rtl="0">
              <a:lnSpc>
                <a:spcPct val="70000"/>
              </a:lnSpc>
              <a:spcBef>
                <a:spcPts val="1000"/>
              </a:spcBef>
              <a:spcAft>
                <a:spcPts val="0"/>
              </a:spcAft>
              <a:buClr>
                <a:schemeClr val="lt1"/>
              </a:buClr>
              <a:buSzPts val="2590"/>
              <a:buNone/>
            </a:pPr>
            <a:r>
              <a:rPr lang="en-US" sz="2590"/>
              <a:t>Vice-Chair:  Obiorah Ike (ABB, Inc.)</a:t>
            </a:r>
            <a:endParaRPr/>
          </a:p>
          <a:p>
            <a:pPr marL="0" lvl="0" indent="0" algn="l" rtl="0">
              <a:lnSpc>
                <a:spcPct val="70000"/>
              </a:lnSpc>
              <a:spcBef>
                <a:spcPts val="1000"/>
              </a:spcBef>
              <a:spcAft>
                <a:spcPts val="0"/>
              </a:spcAft>
              <a:buClr>
                <a:schemeClr val="lt1"/>
              </a:buClr>
              <a:buSzPts val="2590"/>
              <a:buNone/>
            </a:pPr>
            <a:r>
              <a:rPr lang="en-US" sz="2590"/>
              <a:t>Vice-Chair:  Danny Sran (TELUS)</a:t>
            </a:r>
            <a:endParaRPr/>
          </a:p>
          <a:p>
            <a:pPr marL="0" lvl="0" indent="0" algn="l" rtl="0">
              <a:lnSpc>
                <a:spcPct val="70000"/>
              </a:lnSpc>
              <a:spcBef>
                <a:spcPts val="1000"/>
              </a:spcBef>
              <a:spcAft>
                <a:spcPts val="0"/>
              </a:spcAft>
              <a:buClr>
                <a:schemeClr val="lt1"/>
              </a:buClr>
              <a:buSzPts val="2220"/>
              <a:buNone/>
            </a:pPr>
            <a:endParaRPr sz="2220"/>
          </a:p>
          <a:p>
            <a:pPr marL="0" lvl="0" indent="0" algn="l" rtl="0">
              <a:lnSpc>
                <a:spcPct val="70000"/>
              </a:lnSpc>
              <a:spcBef>
                <a:spcPts val="1000"/>
              </a:spcBef>
              <a:spcAft>
                <a:spcPts val="0"/>
              </a:spcAft>
              <a:buClr>
                <a:schemeClr val="lt1"/>
              </a:buClr>
              <a:buSzPts val="2220"/>
              <a:buNone/>
            </a:pPr>
            <a:endParaRPr sz="2220"/>
          </a:p>
          <a:p>
            <a:pPr marL="0" lvl="0" indent="0" algn="l" rtl="0">
              <a:lnSpc>
                <a:spcPct val="70000"/>
              </a:lnSpc>
              <a:spcBef>
                <a:spcPts val="1000"/>
              </a:spcBef>
              <a:spcAft>
                <a:spcPts val="0"/>
              </a:spcAft>
              <a:buClr>
                <a:schemeClr val="lt1"/>
              </a:buClr>
              <a:buSzPts val="2220"/>
              <a:buNone/>
            </a:pPr>
            <a:endParaRPr sz="222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3"/>
          <p:cNvSpPr txBox="1"/>
          <p:nvPr/>
        </p:nvSpPr>
        <p:spPr>
          <a:xfrm>
            <a:off x="1209670" y="443375"/>
            <a:ext cx="63327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We Need A Technology Evolution</a:t>
            </a:r>
            <a:endParaRPr sz="3000" b="0" i="0" u="none" strike="noStrike" cap="none">
              <a:solidFill>
                <a:srgbClr val="000000"/>
              </a:solidFill>
              <a:latin typeface="Arial"/>
              <a:ea typeface="Arial"/>
              <a:cs typeface="Arial"/>
              <a:sym typeface="Arial"/>
            </a:endParaRPr>
          </a:p>
        </p:txBody>
      </p:sp>
      <p:sp>
        <p:nvSpPr>
          <p:cNvPr id="232" name="Google Shape;232;p33"/>
          <p:cNvSpPr/>
          <p:nvPr/>
        </p:nvSpPr>
        <p:spPr>
          <a:xfrm>
            <a:off x="8705120" y="4486250"/>
            <a:ext cx="2348100" cy="2039700"/>
          </a:xfrm>
          <a:prstGeom prst="rect">
            <a:avLst/>
          </a:pr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3" name="Google Shape;233;p33"/>
          <p:cNvSpPr/>
          <p:nvPr/>
        </p:nvSpPr>
        <p:spPr>
          <a:xfrm>
            <a:off x="8857523" y="4637677"/>
            <a:ext cx="2146200" cy="510300"/>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Clr>
                <a:srgbClr val="000000"/>
              </a:buClr>
              <a:buSzPts val="880"/>
              <a:buFont typeface="Arial"/>
              <a:buNone/>
            </a:pPr>
            <a:endParaRPr sz="880" b="0" i="0" u="none" strike="noStrike" cap="none">
              <a:solidFill>
                <a:srgbClr val="FFFFFF"/>
              </a:solidFill>
              <a:latin typeface="Raleway"/>
              <a:ea typeface="Raleway"/>
              <a:cs typeface="Raleway"/>
              <a:sym typeface="Raleway"/>
            </a:endParaRPr>
          </a:p>
          <a:p>
            <a:pPr marL="0" marR="0" lvl="0" indent="0" algn="ctr" rtl="0">
              <a:lnSpc>
                <a:spcPct val="80000"/>
              </a:lnSpc>
              <a:spcBef>
                <a:spcPts val="0"/>
              </a:spcBef>
              <a:spcAft>
                <a:spcPts val="0"/>
              </a:spcAft>
              <a:buClr>
                <a:srgbClr val="000000"/>
              </a:buClr>
              <a:buSzPts val="1612"/>
              <a:buFont typeface="Arial"/>
              <a:buNone/>
            </a:pPr>
            <a:r>
              <a:rPr lang="en-US" sz="1800" b="1" i="0" u="none" strike="noStrike" cap="none">
                <a:solidFill>
                  <a:srgbClr val="FFFFFF"/>
                </a:solidFill>
                <a:latin typeface="Raleway"/>
                <a:ea typeface="Raleway"/>
                <a:cs typeface="Raleway"/>
                <a:sym typeface="Raleway"/>
              </a:rPr>
              <a:t>RF</a:t>
            </a:r>
            <a:endParaRPr sz="1800" b="1"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300"/>
              <a:buFont typeface="Arial"/>
              <a:buNone/>
            </a:pPr>
            <a:r>
              <a:rPr lang="en-US" sz="1600" b="0" i="0" u="none" strike="noStrike" cap="none">
                <a:solidFill>
                  <a:srgbClr val="FFFFFF"/>
                </a:solidFill>
                <a:latin typeface="Raleway"/>
                <a:ea typeface="Raleway"/>
                <a:cs typeface="Raleway"/>
                <a:sym typeface="Raleway"/>
              </a:rPr>
              <a:t>900MHz and higher</a:t>
            </a:r>
            <a:endParaRPr sz="1600" b="1" i="0" u="none" strike="noStrike" cap="none">
              <a:solidFill>
                <a:srgbClr val="FFFFFF"/>
              </a:solidFill>
              <a:latin typeface="Raleway"/>
              <a:ea typeface="Raleway"/>
              <a:cs typeface="Raleway"/>
              <a:sym typeface="Raleway"/>
            </a:endParaRPr>
          </a:p>
          <a:p>
            <a:pPr marL="0" marR="0" lvl="0" indent="0" algn="ctr" rtl="0">
              <a:lnSpc>
                <a:spcPct val="80000"/>
              </a:lnSpc>
              <a:spcBef>
                <a:spcPts val="0"/>
              </a:spcBef>
              <a:spcAft>
                <a:spcPts val="0"/>
              </a:spcAft>
              <a:buClr>
                <a:srgbClr val="000000"/>
              </a:buClr>
              <a:buSzPts val="1612"/>
              <a:buFont typeface="Arial"/>
              <a:buNone/>
            </a:pPr>
            <a:endParaRPr sz="1612" b="0" i="0" u="none" strike="noStrike" cap="none">
              <a:solidFill>
                <a:srgbClr val="FFFFFF"/>
              </a:solidFill>
              <a:latin typeface="Raleway"/>
              <a:ea typeface="Raleway"/>
              <a:cs typeface="Raleway"/>
              <a:sym typeface="Raleway"/>
            </a:endParaRPr>
          </a:p>
        </p:txBody>
      </p:sp>
      <p:pic>
        <p:nvPicPr>
          <p:cNvPr id="234" name="Google Shape;234;p33"/>
          <p:cNvPicPr preferRelativeResize="0"/>
          <p:nvPr/>
        </p:nvPicPr>
        <p:blipFill rotWithShape="1">
          <a:blip r:embed="rId3">
            <a:alphaModFix/>
          </a:blip>
          <a:srcRect/>
          <a:stretch/>
        </p:blipFill>
        <p:spPr>
          <a:xfrm>
            <a:off x="9717077" y="5894560"/>
            <a:ext cx="526779" cy="479078"/>
          </a:xfrm>
          <a:prstGeom prst="rect">
            <a:avLst/>
          </a:prstGeom>
          <a:noFill/>
          <a:ln>
            <a:noFill/>
          </a:ln>
        </p:spPr>
      </p:pic>
      <p:sp>
        <p:nvSpPr>
          <p:cNvPr id="235" name="Google Shape;235;p33"/>
          <p:cNvSpPr/>
          <p:nvPr/>
        </p:nvSpPr>
        <p:spPr>
          <a:xfrm>
            <a:off x="6370670" y="4481200"/>
            <a:ext cx="2250300" cy="2044800"/>
          </a:xfrm>
          <a:prstGeom prst="rect">
            <a:avLst/>
          </a:pr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3"/>
          <p:cNvSpPr/>
          <p:nvPr/>
        </p:nvSpPr>
        <p:spPr>
          <a:xfrm>
            <a:off x="6508371" y="4707962"/>
            <a:ext cx="2146200" cy="510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a:solidFill>
                  <a:srgbClr val="FFFFFF"/>
                </a:solidFill>
                <a:latin typeface="Raleway"/>
                <a:ea typeface="Raleway"/>
                <a:cs typeface="Raleway"/>
                <a:sym typeface="Raleway"/>
              </a:rPr>
              <a:t>Magnetic </a:t>
            </a:r>
            <a:endParaRPr sz="1800" b="1"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a:solidFill>
                  <a:srgbClr val="FFFFFF"/>
                </a:solidFill>
                <a:latin typeface="Raleway"/>
                <a:ea typeface="Raleway"/>
                <a:cs typeface="Raleway"/>
                <a:sym typeface="Raleway"/>
              </a:rPr>
              <a:t>Resonance</a:t>
            </a:r>
            <a:endParaRPr sz="1800" b="1"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6.78MHz</a:t>
            </a:r>
            <a:endParaRPr sz="1600" b="0" i="0" u="none" strike="noStrike" cap="none">
              <a:solidFill>
                <a:srgbClr val="FFFFFF"/>
              </a:solidFill>
              <a:latin typeface="Raleway"/>
              <a:ea typeface="Raleway"/>
              <a:cs typeface="Raleway"/>
              <a:sym typeface="Raleway"/>
            </a:endParaRPr>
          </a:p>
        </p:txBody>
      </p:sp>
      <p:grpSp>
        <p:nvGrpSpPr>
          <p:cNvPr id="237" name="Google Shape;237;p33"/>
          <p:cNvGrpSpPr/>
          <p:nvPr/>
        </p:nvGrpSpPr>
        <p:grpSpPr>
          <a:xfrm>
            <a:off x="1133481" y="4472942"/>
            <a:ext cx="2123257" cy="2053149"/>
            <a:chOff x="244217" y="3075233"/>
            <a:chExt cx="1462500" cy="1539900"/>
          </a:xfrm>
        </p:grpSpPr>
        <p:sp>
          <p:nvSpPr>
            <p:cNvPr id="238" name="Google Shape;238;p33"/>
            <p:cNvSpPr/>
            <p:nvPr/>
          </p:nvSpPr>
          <p:spPr>
            <a:xfrm>
              <a:off x="244217" y="3075233"/>
              <a:ext cx="1462500" cy="1539900"/>
            </a:xfrm>
            <a:prstGeom prst="rect">
              <a:avLst/>
            </a:pr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9" name="Google Shape;239;p33"/>
            <p:cNvSpPr/>
            <p:nvPr/>
          </p:nvSpPr>
          <p:spPr>
            <a:xfrm>
              <a:off x="728668" y="3884407"/>
              <a:ext cx="493200" cy="519300"/>
            </a:xfrm>
            <a:prstGeom prst="ellipse">
              <a:avLst/>
            </a:prstGeom>
            <a:solidFill>
              <a:srgbClr val="00B0F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240" name="Google Shape;240;p33"/>
            <p:cNvPicPr preferRelativeResize="0"/>
            <p:nvPr/>
          </p:nvPicPr>
          <p:blipFill rotWithShape="1">
            <a:blip r:embed="rId4">
              <a:alphaModFix/>
            </a:blip>
            <a:srcRect/>
            <a:stretch/>
          </p:blipFill>
          <p:spPr>
            <a:xfrm>
              <a:off x="809503" y="3747234"/>
              <a:ext cx="329778" cy="565088"/>
            </a:xfrm>
            <a:prstGeom prst="rect">
              <a:avLst/>
            </a:prstGeom>
            <a:noFill/>
            <a:ln>
              <a:noFill/>
            </a:ln>
          </p:spPr>
        </p:pic>
      </p:grpSp>
      <p:pic>
        <p:nvPicPr>
          <p:cNvPr id="241" name="Google Shape;241;p33"/>
          <p:cNvPicPr preferRelativeResize="0"/>
          <p:nvPr/>
        </p:nvPicPr>
        <p:blipFill rotWithShape="1">
          <a:blip r:embed="rId5">
            <a:alphaModFix/>
          </a:blip>
          <a:srcRect l="13579" t="7817" r="8557"/>
          <a:stretch/>
        </p:blipFill>
        <p:spPr>
          <a:xfrm>
            <a:off x="1139970" y="1966775"/>
            <a:ext cx="2116700" cy="2512300"/>
          </a:xfrm>
          <a:prstGeom prst="rect">
            <a:avLst/>
          </a:prstGeom>
          <a:noFill/>
          <a:ln>
            <a:noFill/>
          </a:ln>
        </p:spPr>
      </p:pic>
      <p:sp>
        <p:nvSpPr>
          <p:cNvPr id="242" name="Google Shape;242;p33"/>
          <p:cNvSpPr/>
          <p:nvPr/>
        </p:nvSpPr>
        <p:spPr>
          <a:xfrm>
            <a:off x="1187526" y="4637887"/>
            <a:ext cx="2146200" cy="510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b="1" i="0" u="none" strike="noStrike" cap="none">
                <a:solidFill>
                  <a:srgbClr val="FFFFFF"/>
                </a:solidFill>
                <a:latin typeface="Raleway"/>
                <a:ea typeface="Raleway"/>
                <a:cs typeface="Raleway"/>
                <a:sym typeface="Raleway"/>
              </a:rPr>
              <a:t>Inductive</a:t>
            </a:r>
            <a:endParaRPr sz="1800" b="1"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100-300KHz</a:t>
            </a:r>
            <a:endParaRPr sz="1600" b="0" i="0" u="none" strike="noStrike" cap="none">
              <a:solidFill>
                <a:srgbClr val="FFFFFF"/>
              </a:solidFill>
              <a:latin typeface="Raleway"/>
              <a:ea typeface="Raleway"/>
              <a:cs typeface="Raleway"/>
              <a:sym typeface="Raleway"/>
            </a:endParaRPr>
          </a:p>
        </p:txBody>
      </p:sp>
      <p:pic>
        <p:nvPicPr>
          <p:cNvPr id="243" name="Google Shape;243;p33"/>
          <p:cNvPicPr preferRelativeResize="0"/>
          <p:nvPr/>
        </p:nvPicPr>
        <p:blipFill rotWithShape="1">
          <a:blip r:embed="rId6">
            <a:alphaModFix/>
          </a:blip>
          <a:srcRect/>
          <a:stretch/>
        </p:blipFill>
        <p:spPr>
          <a:xfrm rot="1915663">
            <a:off x="10216118" y="5179856"/>
            <a:ext cx="650121" cy="650121"/>
          </a:xfrm>
          <a:prstGeom prst="rect">
            <a:avLst/>
          </a:prstGeom>
          <a:noFill/>
          <a:ln>
            <a:noFill/>
          </a:ln>
        </p:spPr>
      </p:pic>
      <p:pic>
        <p:nvPicPr>
          <p:cNvPr id="244" name="Google Shape;244;p33"/>
          <p:cNvPicPr preferRelativeResize="0"/>
          <p:nvPr/>
        </p:nvPicPr>
        <p:blipFill rotWithShape="1">
          <a:blip r:embed="rId7">
            <a:alphaModFix/>
          </a:blip>
          <a:srcRect l="2360" t="16601" r="43122" b="348"/>
          <a:stretch/>
        </p:blipFill>
        <p:spPr>
          <a:xfrm>
            <a:off x="8710345" y="1979400"/>
            <a:ext cx="2348174" cy="2512300"/>
          </a:xfrm>
          <a:prstGeom prst="rect">
            <a:avLst/>
          </a:prstGeom>
          <a:noFill/>
          <a:ln>
            <a:noFill/>
          </a:ln>
        </p:spPr>
      </p:pic>
      <p:sp>
        <p:nvSpPr>
          <p:cNvPr id="245" name="Google Shape;245;p33"/>
          <p:cNvSpPr/>
          <p:nvPr/>
        </p:nvSpPr>
        <p:spPr>
          <a:xfrm>
            <a:off x="1138720" y="1466000"/>
            <a:ext cx="2116800" cy="510300"/>
          </a:xfrm>
          <a:prstGeom prst="rect">
            <a:avLst/>
          </a:pr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46" name="Google Shape;246;p33"/>
          <p:cNvSpPr txBox="1"/>
          <p:nvPr/>
        </p:nvSpPr>
        <p:spPr>
          <a:xfrm>
            <a:off x="1672295" y="1428725"/>
            <a:ext cx="1162500" cy="51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WP1.0</a:t>
            </a:r>
            <a:endParaRPr sz="2400" b="1" i="0" u="none" strike="noStrike" cap="none">
              <a:solidFill>
                <a:srgbClr val="FFFFFF"/>
              </a:solidFill>
              <a:latin typeface="Raleway"/>
              <a:ea typeface="Raleway"/>
              <a:cs typeface="Raleway"/>
              <a:sym typeface="Raleway"/>
            </a:endParaRPr>
          </a:p>
        </p:txBody>
      </p:sp>
      <p:sp>
        <p:nvSpPr>
          <p:cNvPr id="247" name="Google Shape;247;p33"/>
          <p:cNvSpPr/>
          <p:nvPr/>
        </p:nvSpPr>
        <p:spPr>
          <a:xfrm>
            <a:off x="6370670" y="1471175"/>
            <a:ext cx="4687800" cy="510300"/>
          </a:xfrm>
          <a:prstGeom prst="rect">
            <a:avLst/>
          </a:prstGeom>
          <a:solidFill>
            <a:srgbClr val="00B0F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48" name="Google Shape;248;p33"/>
          <p:cNvSpPr txBox="1"/>
          <p:nvPr/>
        </p:nvSpPr>
        <p:spPr>
          <a:xfrm>
            <a:off x="8138045" y="1428725"/>
            <a:ext cx="1162500" cy="51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WP2.0</a:t>
            </a:r>
            <a:endParaRPr sz="2400" b="1" i="0" u="none" strike="noStrike" cap="none">
              <a:solidFill>
                <a:srgbClr val="FFFFFF"/>
              </a:solidFill>
              <a:latin typeface="Raleway"/>
              <a:ea typeface="Raleway"/>
              <a:cs typeface="Raleway"/>
              <a:sym typeface="Raleway"/>
            </a:endParaRPr>
          </a:p>
        </p:txBody>
      </p:sp>
      <p:pic>
        <p:nvPicPr>
          <p:cNvPr id="249" name="Google Shape;249;p33"/>
          <p:cNvPicPr preferRelativeResize="0"/>
          <p:nvPr/>
        </p:nvPicPr>
        <p:blipFill rotWithShape="1">
          <a:blip r:embed="rId8">
            <a:alphaModFix/>
          </a:blip>
          <a:srcRect/>
          <a:stretch/>
        </p:blipFill>
        <p:spPr>
          <a:xfrm>
            <a:off x="8965445" y="5154175"/>
            <a:ext cx="701500" cy="701500"/>
          </a:xfrm>
          <a:prstGeom prst="rect">
            <a:avLst/>
          </a:prstGeom>
          <a:noFill/>
          <a:ln>
            <a:noFill/>
          </a:ln>
        </p:spPr>
      </p:pic>
      <p:pic>
        <p:nvPicPr>
          <p:cNvPr id="250" name="Google Shape;250;p33"/>
          <p:cNvPicPr preferRelativeResize="0"/>
          <p:nvPr/>
        </p:nvPicPr>
        <p:blipFill rotWithShape="1">
          <a:blip r:embed="rId9">
            <a:alphaModFix/>
          </a:blip>
          <a:srcRect/>
          <a:stretch/>
        </p:blipFill>
        <p:spPr>
          <a:xfrm>
            <a:off x="6493202" y="5540963"/>
            <a:ext cx="701500" cy="701500"/>
          </a:xfrm>
          <a:prstGeom prst="rect">
            <a:avLst/>
          </a:prstGeom>
          <a:noFill/>
          <a:ln>
            <a:noFill/>
          </a:ln>
        </p:spPr>
      </p:pic>
      <p:pic>
        <p:nvPicPr>
          <p:cNvPr id="251" name="Google Shape;251;p33"/>
          <p:cNvPicPr preferRelativeResize="0"/>
          <p:nvPr/>
        </p:nvPicPr>
        <p:blipFill rotWithShape="1">
          <a:blip r:embed="rId10">
            <a:alphaModFix/>
          </a:blip>
          <a:srcRect l="47516" r="4066"/>
          <a:stretch/>
        </p:blipFill>
        <p:spPr>
          <a:xfrm>
            <a:off x="6367570" y="1971646"/>
            <a:ext cx="2250300" cy="2512300"/>
          </a:xfrm>
          <a:prstGeom prst="rect">
            <a:avLst/>
          </a:prstGeom>
          <a:noFill/>
          <a:ln>
            <a:noFill/>
          </a:ln>
        </p:spPr>
      </p:pic>
      <p:pic>
        <p:nvPicPr>
          <p:cNvPr id="252" name="Google Shape;252;p33"/>
          <p:cNvPicPr preferRelativeResize="0"/>
          <p:nvPr/>
        </p:nvPicPr>
        <p:blipFill rotWithShape="1">
          <a:blip r:embed="rId4">
            <a:alphaModFix/>
          </a:blip>
          <a:srcRect/>
          <a:stretch/>
        </p:blipFill>
        <p:spPr>
          <a:xfrm>
            <a:off x="7278264" y="5518485"/>
            <a:ext cx="478772" cy="753431"/>
          </a:xfrm>
          <a:prstGeom prst="rect">
            <a:avLst/>
          </a:prstGeom>
          <a:noFill/>
          <a:ln>
            <a:noFill/>
          </a:ln>
        </p:spPr>
      </p:pic>
      <p:pic>
        <p:nvPicPr>
          <p:cNvPr id="253" name="Google Shape;253;p33"/>
          <p:cNvPicPr preferRelativeResize="0"/>
          <p:nvPr/>
        </p:nvPicPr>
        <p:blipFill rotWithShape="1">
          <a:blip r:embed="rId8">
            <a:alphaModFix/>
          </a:blip>
          <a:srcRect/>
          <a:stretch/>
        </p:blipFill>
        <p:spPr>
          <a:xfrm>
            <a:off x="7840620" y="5544450"/>
            <a:ext cx="701500" cy="701500"/>
          </a:xfrm>
          <a:prstGeom prst="rect">
            <a:avLst/>
          </a:prstGeom>
          <a:noFill/>
          <a:ln>
            <a:noFill/>
          </a:ln>
        </p:spPr>
      </p:pic>
      <p:sp>
        <p:nvSpPr>
          <p:cNvPr id="254" name="Google Shape;254;p33"/>
          <p:cNvSpPr/>
          <p:nvPr/>
        </p:nvSpPr>
        <p:spPr>
          <a:xfrm>
            <a:off x="3540420" y="2253275"/>
            <a:ext cx="2744700" cy="2716200"/>
          </a:xfrm>
          <a:prstGeom prst="stripedRightArrow">
            <a:avLst>
              <a:gd name="adj1" fmla="val 50000"/>
              <a:gd name="adj2" fmla="val 50000"/>
            </a:avLst>
          </a:prstGeom>
          <a:solidFill>
            <a:srgbClr val="00B0F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5" name="Google Shape;255;p33"/>
          <p:cNvPicPr preferRelativeResize="0"/>
          <p:nvPr/>
        </p:nvPicPr>
        <p:blipFill rotWithShape="1">
          <a:blip r:embed="rId11">
            <a:alphaModFix/>
          </a:blip>
          <a:srcRect/>
          <a:stretch/>
        </p:blipFill>
        <p:spPr>
          <a:xfrm>
            <a:off x="9061289" y="260861"/>
            <a:ext cx="2957461" cy="51575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4"/>
          <p:cNvPicPr preferRelativeResize="0"/>
          <p:nvPr/>
        </p:nvPicPr>
        <p:blipFill rotWithShape="1">
          <a:blip r:embed="rId3">
            <a:alphaModFix/>
          </a:blip>
          <a:srcRect t="20593" b="11663"/>
          <a:stretch/>
        </p:blipFill>
        <p:spPr>
          <a:xfrm>
            <a:off x="1663061" y="1333500"/>
            <a:ext cx="8865878" cy="4343089"/>
          </a:xfrm>
          <a:prstGeom prst="rect">
            <a:avLst/>
          </a:prstGeom>
          <a:noFill/>
          <a:ln>
            <a:noFill/>
          </a:ln>
        </p:spPr>
      </p:pic>
      <p:sp>
        <p:nvSpPr>
          <p:cNvPr id="261" name="Google Shape;261;p34"/>
          <p:cNvSpPr txBox="1"/>
          <p:nvPr/>
        </p:nvSpPr>
        <p:spPr>
          <a:xfrm>
            <a:off x="1663061" y="467300"/>
            <a:ext cx="65559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The AirFuel Alliance – Who We Are</a:t>
            </a:r>
            <a:endParaRPr sz="3000" b="0" i="0" u="none" strike="noStrike" cap="none">
              <a:solidFill>
                <a:srgbClr val="000000"/>
              </a:solidFill>
              <a:latin typeface="Arial"/>
              <a:ea typeface="Arial"/>
              <a:cs typeface="Arial"/>
              <a:sym typeface="Arial"/>
            </a:endParaRPr>
          </a:p>
        </p:txBody>
      </p:sp>
      <p:sp>
        <p:nvSpPr>
          <p:cNvPr id="262" name="Google Shape;262;p34"/>
          <p:cNvSpPr/>
          <p:nvPr/>
        </p:nvSpPr>
        <p:spPr>
          <a:xfrm rot="5400000">
            <a:off x="5512711" y="-2076176"/>
            <a:ext cx="1189800" cy="84339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3" name="Google Shape;263;p34"/>
          <p:cNvSpPr/>
          <p:nvPr/>
        </p:nvSpPr>
        <p:spPr>
          <a:xfrm rot="5400000">
            <a:off x="5487761" y="-720701"/>
            <a:ext cx="1189800" cy="84339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4" name="Google Shape;264;p34"/>
          <p:cNvSpPr/>
          <p:nvPr/>
        </p:nvSpPr>
        <p:spPr>
          <a:xfrm rot="5400000">
            <a:off x="5512724" y="642661"/>
            <a:ext cx="1189800" cy="84339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265" name="Google Shape;265;p34"/>
          <p:cNvPicPr preferRelativeResize="0"/>
          <p:nvPr/>
        </p:nvPicPr>
        <p:blipFill rotWithShape="1">
          <a:blip r:embed="rId4">
            <a:alphaModFix/>
          </a:blip>
          <a:srcRect/>
          <a:stretch/>
        </p:blipFill>
        <p:spPr>
          <a:xfrm>
            <a:off x="8689314" y="5919086"/>
            <a:ext cx="2957461" cy="515754"/>
          </a:xfrm>
          <a:prstGeom prst="rect">
            <a:avLst/>
          </a:prstGeom>
          <a:noFill/>
          <a:ln>
            <a:noFill/>
          </a:ln>
        </p:spPr>
      </p:pic>
      <p:sp>
        <p:nvSpPr>
          <p:cNvPr id="266" name="Google Shape;266;p34"/>
          <p:cNvSpPr/>
          <p:nvPr/>
        </p:nvSpPr>
        <p:spPr>
          <a:xfrm>
            <a:off x="1865721" y="2907559"/>
            <a:ext cx="8433900" cy="11898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7" name="Google Shape;267;p34"/>
          <p:cNvSpPr/>
          <p:nvPr/>
        </p:nvSpPr>
        <p:spPr>
          <a:xfrm>
            <a:off x="1890684" y="4272072"/>
            <a:ext cx="8433900" cy="11898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8" name="Google Shape;268;p34"/>
          <p:cNvSpPr txBox="1"/>
          <p:nvPr/>
        </p:nvSpPr>
        <p:spPr>
          <a:xfrm>
            <a:off x="3367961" y="4427563"/>
            <a:ext cx="6369600" cy="894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99CC"/>
              </a:buClr>
              <a:buSzPts val="1867"/>
              <a:buFont typeface="Noto Sans Symbols"/>
              <a:buNone/>
            </a:pPr>
            <a:r>
              <a:rPr lang="en-US" sz="1800" b="0" i="0" u="sng" strike="noStrike" cap="none">
                <a:solidFill>
                  <a:srgbClr val="FFFFFF"/>
                </a:solidFill>
                <a:latin typeface="Raleway"/>
                <a:ea typeface="Raleway"/>
                <a:cs typeface="Raleway"/>
                <a:sym typeface="Raleway"/>
              </a:rPr>
              <a:t>Diverse membership</a:t>
            </a:r>
            <a:r>
              <a:rPr lang="en-US" sz="1800" b="0" i="0" u="none" strike="noStrike" cap="none">
                <a:solidFill>
                  <a:srgbClr val="FFFFFF"/>
                </a:solidFill>
                <a:latin typeface="Raleway"/>
                <a:ea typeface="Raleway"/>
                <a:cs typeface="Raleway"/>
                <a:sym typeface="Raleway"/>
              </a:rPr>
              <a:t> representing the full spectrum of the wireless power value chain</a:t>
            </a:r>
            <a:endParaRPr sz="1800" b="0" i="0" u="none" strike="noStrike" cap="none">
              <a:solidFill>
                <a:srgbClr val="000000"/>
              </a:solidFill>
              <a:latin typeface="Arial"/>
              <a:ea typeface="Arial"/>
              <a:cs typeface="Arial"/>
              <a:sym typeface="Arial"/>
            </a:endParaRPr>
          </a:p>
        </p:txBody>
      </p:sp>
      <p:sp>
        <p:nvSpPr>
          <p:cNvPr id="269" name="Google Shape;269;p34"/>
          <p:cNvSpPr txBox="1"/>
          <p:nvPr/>
        </p:nvSpPr>
        <p:spPr>
          <a:xfrm>
            <a:off x="3139061" y="3169438"/>
            <a:ext cx="6827400" cy="661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rgbClr val="FFFFFF"/>
                </a:solidFill>
                <a:latin typeface="Raleway"/>
                <a:ea typeface="Raleway"/>
                <a:cs typeface="Raleway"/>
                <a:sym typeface="Raleway"/>
              </a:rPr>
              <a:t>Standards developmen</a:t>
            </a:r>
            <a:r>
              <a:rPr lang="en-US" sz="1800" b="0" i="0" u="none" strike="noStrike" cap="none">
                <a:solidFill>
                  <a:srgbClr val="FFFFFF"/>
                </a:solidFill>
                <a:latin typeface="Raleway"/>
                <a:ea typeface="Raleway"/>
                <a:cs typeface="Raleway"/>
                <a:sym typeface="Raleway"/>
              </a:rPr>
              <a:t>t for leading edge wireless power technologies and acceleration of their deployment</a:t>
            </a:r>
            <a:r>
              <a:rPr lang="en-US" sz="1800" b="0" i="0" u="none" strike="noStrike" cap="none">
                <a:solidFill>
                  <a:srgbClr val="000000"/>
                </a:solidFill>
                <a:latin typeface="Raleway"/>
                <a:ea typeface="Raleway"/>
                <a:cs typeface="Raleway"/>
                <a:sym typeface="Raleway"/>
              </a:rPr>
              <a:t>.</a:t>
            </a:r>
            <a:endParaRPr sz="1800" b="0" i="0" u="none" strike="noStrike" cap="none">
              <a:solidFill>
                <a:srgbClr val="000000"/>
              </a:solidFill>
              <a:latin typeface="Raleway"/>
              <a:ea typeface="Raleway"/>
              <a:cs typeface="Raleway"/>
              <a:sym typeface="Raleway"/>
            </a:endParaRPr>
          </a:p>
        </p:txBody>
      </p:sp>
      <p:sp>
        <p:nvSpPr>
          <p:cNvPr id="270" name="Google Shape;270;p34"/>
          <p:cNvSpPr/>
          <p:nvPr/>
        </p:nvSpPr>
        <p:spPr>
          <a:xfrm>
            <a:off x="1890684" y="1550397"/>
            <a:ext cx="8433900" cy="11898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71" name="Google Shape;271;p34"/>
          <p:cNvSpPr txBox="1"/>
          <p:nvPr/>
        </p:nvSpPr>
        <p:spPr>
          <a:xfrm>
            <a:off x="3187061" y="1722600"/>
            <a:ext cx="6731400" cy="997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Times New Roman"/>
                <a:ea typeface="Times New Roman"/>
                <a:cs typeface="Times New Roman"/>
                <a:sym typeface="Times New Roman"/>
              </a:rPr>
              <a:t> </a:t>
            </a:r>
            <a:r>
              <a:rPr lang="en-US" sz="1800" b="0" i="0" u="sng" strike="noStrike" cap="none">
                <a:solidFill>
                  <a:srgbClr val="FFFFFF"/>
                </a:solidFill>
                <a:latin typeface="Raleway"/>
                <a:ea typeface="Raleway"/>
                <a:cs typeface="Raleway"/>
                <a:sym typeface="Raleway"/>
              </a:rPr>
              <a:t>Global coalition</a:t>
            </a:r>
            <a:r>
              <a:rPr lang="en-US" sz="1800" b="0" i="0" u="none" strike="noStrike" cap="none">
                <a:solidFill>
                  <a:srgbClr val="FFFFFF"/>
                </a:solidFill>
                <a:latin typeface="Raleway"/>
                <a:ea typeface="Raleway"/>
                <a:cs typeface="Raleway"/>
                <a:sym typeface="Raleway"/>
              </a:rPr>
              <a:t> of innovative companies committed to a world where we can power up without plugging in</a:t>
            </a:r>
            <a:endParaRPr sz="1800" b="0" i="0" u="none" strike="noStrike" cap="none">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Raleway"/>
              <a:ea typeface="Raleway"/>
              <a:cs typeface="Raleway"/>
              <a:sym typeface="Raleway"/>
            </a:endParaRPr>
          </a:p>
        </p:txBody>
      </p:sp>
      <p:pic>
        <p:nvPicPr>
          <p:cNvPr id="272" name="Google Shape;272;p34"/>
          <p:cNvPicPr preferRelativeResize="0"/>
          <p:nvPr/>
        </p:nvPicPr>
        <p:blipFill rotWithShape="1">
          <a:blip r:embed="rId5">
            <a:alphaModFix/>
          </a:blip>
          <a:srcRect/>
          <a:stretch/>
        </p:blipFill>
        <p:spPr>
          <a:xfrm>
            <a:off x="2109861" y="1854497"/>
            <a:ext cx="895776" cy="661511"/>
          </a:xfrm>
          <a:prstGeom prst="rect">
            <a:avLst/>
          </a:prstGeom>
          <a:noFill/>
          <a:ln>
            <a:noFill/>
          </a:ln>
        </p:spPr>
      </p:pic>
      <p:pic>
        <p:nvPicPr>
          <p:cNvPr id="273" name="Google Shape;273;p34"/>
          <p:cNvPicPr preferRelativeResize="0"/>
          <p:nvPr/>
        </p:nvPicPr>
        <p:blipFill rotWithShape="1">
          <a:blip r:embed="rId5">
            <a:alphaModFix/>
          </a:blip>
          <a:srcRect/>
          <a:stretch/>
        </p:blipFill>
        <p:spPr>
          <a:xfrm>
            <a:off x="2109861" y="3175385"/>
            <a:ext cx="895776" cy="661511"/>
          </a:xfrm>
          <a:prstGeom prst="rect">
            <a:avLst/>
          </a:prstGeom>
          <a:noFill/>
          <a:ln>
            <a:noFill/>
          </a:ln>
        </p:spPr>
      </p:pic>
      <p:pic>
        <p:nvPicPr>
          <p:cNvPr id="274" name="Google Shape;274;p34"/>
          <p:cNvPicPr preferRelativeResize="0"/>
          <p:nvPr/>
        </p:nvPicPr>
        <p:blipFill rotWithShape="1">
          <a:blip r:embed="rId5">
            <a:alphaModFix/>
          </a:blip>
          <a:srcRect/>
          <a:stretch/>
        </p:blipFill>
        <p:spPr>
          <a:xfrm>
            <a:off x="2109861" y="4536222"/>
            <a:ext cx="895776" cy="6615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5"/>
          <p:cNvSpPr/>
          <p:nvPr/>
        </p:nvSpPr>
        <p:spPr>
          <a:xfrm>
            <a:off x="1586540" y="1352550"/>
            <a:ext cx="9057900" cy="5262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35"/>
          <p:cNvSpPr txBox="1"/>
          <p:nvPr/>
        </p:nvSpPr>
        <p:spPr>
          <a:xfrm>
            <a:off x="5028674" y="394698"/>
            <a:ext cx="36177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Ecosystem</a:t>
            </a:r>
            <a:endParaRPr sz="3000" b="0" i="0" u="none" strike="noStrike" cap="none">
              <a:solidFill>
                <a:srgbClr val="000000"/>
              </a:solidFill>
              <a:latin typeface="Arial"/>
              <a:ea typeface="Arial"/>
              <a:cs typeface="Arial"/>
              <a:sym typeface="Arial"/>
            </a:endParaRPr>
          </a:p>
        </p:txBody>
      </p:sp>
      <p:sp>
        <p:nvSpPr>
          <p:cNvPr id="282" name="Google Shape;282;p35"/>
          <p:cNvSpPr/>
          <p:nvPr/>
        </p:nvSpPr>
        <p:spPr>
          <a:xfrm>
            <a:off x="4351329" y="2397239"/>
            <a:ext cx="1761600" cy="8292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3" name="Google Shape;283;p35"/>
          <p:cNvSpPr/>
          <p:nvPr/>
        </p:nvSpPr>
        <p:spPr>
          <a:xfrm>
            <a:off x="4409383" y="2545295"/>
            <a:ext cx="1581900" cy="5112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semiconductors</a:t>
            </a:r>
            <a:endParaRPr sz="1400" b="0" i="0" u="none" strike="noStrike" cap="none">
              <a:solidFill>
                <a:srgbClr val="FFFFFF"/>
              </a:solidFill>
              <a:latin typeface="Raleway"/>
              <a:ea typeface="Raleway"/>
              <a:cs typeface="Raleway"/>
              <a:sym typeface="Raleway"/>
            </a:endParaRPr>
          </a:p>
        </p:txBody>
      </p:sp>
      <p:sp>
        <p:nvSpPr>
          <p:cNvPr id="284" name="Google Shape;284;p35"/>
          <p:cNvSpPr/>
          <p:nvPr/>
        </p:nvSpPr>
        <p:spPr>
          <a:xfrm>
            <a:off x="6290345" y="2404992"/>
            <a:ext cx="1462800" cy="807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5" name="Google Shape;285;p35"/>
          <p:cNvSpPr/>
          <p:nvPr/>
        </p:nvSpPr>
        <p:spPr>
          <a:xfrm>
            <a:off x="6337984" y="2533998"/>
            <a:ext cx="1375800" cy="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components</a:t>
            </a:r>
            <a:endParaRPr sz="1333" b="0" i="0" u="none" strike="noStrike" cap="none">
              <a:solidFill>
                <a:srgbClr val="FFFFFF"/>
              </a:solidFill>
              <a:latin typeface="Raleway"/>
              <a:ea typeface="Raleway"/>
              <a:cs typeface="Raleway"/>
              <a:sym typeface="Raleway"/>
            </a:endParaRPr>
          </a:p>
        </p:txBody>
      </p:sp>
      <p:sp>
        <p:nvSpPr>
          <p:cNvPr id="286" name="Google Shape;286;p35"/>
          <p:cNvSpPr/>
          <p:nvPr/>
        </p:nvSpPr>
        <p:spPr>
          <a:xfrm>
            <a:off x="3910351" y="3427775"/>
            <a:ext cx="1462800" cy="807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7" name="Google Shape;287;p35"/>
          <p:cNvSpPr/>
          <p:nvPr/>
        </p:nvSpPr>
        <p:spPr>
          <a:xfrm>
            <a:off x="3957988" y="3575831"/>
            <a:ext cx="1375800" cy="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Engineering support</a:t>
            </a:r>
            <a:endParaRPr sz="1333" b="0" i="0" u="none" strike="noStrike" cap="none">
              <a:solidFill>
                <a:srgbClr val="FFFFFF"/>
              </a:solidFill>
              <a:latin typeface="Raleway"/>
              <a:ea typeface="Raleway"/>
              <a:cs typeface="Raleway"/>
              <a:sym typeface="Raleway"/>
            </a:endParaRPr>
          </a:p>
        </p:txBody>
      </p:sp>
      <p:sp>
        <p:nvSpPr>
          <p:cNvPr id="288" name="Google Shape;288;p35"/>
          <p:cNvSpPr/>
          <p:nvPr/>
        </p:nvSpPr>
        <p:spPr>
          <a:xfrm>
            <a:off x="5530243" y="3427775"/>
            <a:ext cx="1462800" cy="807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9" name="Google Shape;289;p35"/>
          <p:cNvSpPr/>
          <p:nvPr/>
        </p:nvSpPr>
        <p:spPr>
          <a:xfrm>
            <a:off x="5577881" y="3575831"/>
            <a:ext cx="1375800" cy="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Test</a:t>
            </a:r>
            <a:endParaRPr sz="1333" b="0" i="0" u="none" strike="noStrike" cap="none">
              <a:solidFill>
                <a:srgbClr val="FFFFFF"/>
              </a:solidFill>
              <a:latin typeface="Raleway"/>
              <a:ea typeface="Raleway"/>
              <a:cs typeface="Raleway"/>
              <a:sym typeface="Raleway"/>
            </a:endParaRPr>
          </a:p>
        </p:txBody>
      </p:sp>
      <p:sp>
        <p:nvSpPr>
          <p:cNvPr id="290" name="Google Shape;290;p35"/>
          <p:cNvSpPr/>
          <p:nvPr/>
        </p:nvSpPr>
        <p:spPr>
          <a:xfrm>
            <a:off x="7172435" y="3422270"/>
            <a:ext cx="1462800" cy="807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91" name="Google Shape;291;p35"/>
          <p:cNvSpPr/>
          <p:nvPr/>
        </p:nvSpPr>
        <p:spPr>
          <a:xfrm>
            <a:off x="7220072" y="3570326"/>
            <a:ext cx="1375800" cy="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Reference designs</a:t>
            </a:r>
            <a:endParaRPr sz="1333" b="0" i="0" u="none" strike="noStrike" cap="none">
              <a:solidFill>
                <a:srgbClr val="FFFFFF"/>
              </a:solidFill>
              <a:latin typeface="Raleway"/>
              <a:ea typeface="Raleway"/>
              <a:cs typeface="Raleway"/>
              <a:sym typeface="Raleway"/>
            </a:endParaRPr>
          </a:p>
        </p:txBody>
      </p:sp>
      <p:sp>
        <p:nvSpPr>
          <p:cNvPr id="292" name="Google Shape;292;p35"/>
          <p:cNvSpPr/>
          <p:nvPr/>
        </p:nvSpPr>
        <p:spPr>
          <a:xfrm>
            <a:off x="4724354" y="4450558"/>
            <a:ext cx="1462800" cy="807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93" name="Google Shape;293;p35"/>
          <p:cNvSpPr/>
          <p:nvPr/>
        </p:nvSpPr>
        <p:spPr>
          <a:xfrm>
            <a:off x="4771993" y="4598614"/>
            <a:ext cx="1375800" cy="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Resonators/ materials</a:t>
            </a:r>
            <a:endParaRPr sz="1333" b="0" i="0" u="none" strike="noStrike" cap="none">
              <a:solidFill>
                <a:srgbClr val="FFFFFF"/>
              </a:solidFill>
              <a:latin typeface="Raleway"/>
              <a:ea typeface="Raleway"/>
              <a:cs typeface="Raleway"/>
              <a:sym typeface="Raleway"/>
            </a:endParaRPr>
          </a:p>
        </p:txBody>
      </p:sp>
      <p:sp>
        <p:nvSpPr>
          <p:cNvPr id="294" name="Google Shape;294;p35"/>
          <p:cNvSpPr/>
          <p:nvPr/>
        </p:nvSpPr>
        <p:spPr>
          <a:xfrm>
            <a:off x="6366545" y="4460042"/>
            <a:ext cx="1462800" cy="807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95" name="Google Shape;295;p35"/>
          <p:cNvSpPr/>
          <p:nvPr/>
        </p:nvSpPr>
        <p:spPr>
          <a:xfrm>
            <a:off x="6414184" y="4608098"/>
            <a:ext cx="1375800" cy="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Production</a:t>
            </a:r>
            <a:endParaRPr sz="1333" b="0" i="0" u="none" strike="noStrike" cap="none">
              <a:solidFill>
                <a:srgbClr val="FFFFFF"/>
              </a:solidFill>
              <a:latin typeface="Raleway"/>
              <a:ea typeface="Raleway"/>
              <a:cs typeface="Raleway"/>
              <a:sym typeface="Raleway"/>
            </a:endParaRPr>
          </a:p>
        </p:txBody>
      </p:sp>
      <p:pic>
        <p:nvPicPr>
          <p:cNvPr id="296" name="Google Shape;296;p35"/>
          <p:cNvPicPr preferRelativeResize="0"/>
          <p:nvPr/>
        </p:nvPicPr>
        <p:blipFill rotWithShape="1">
          <a:blip r:embed="rId3">
            <a:alphaModFix/>
          </a:blip>
          <a:srcRect/>
          <a:stretch/>
        </p:blipFill>
        <p:spPr>
          <a:xfrm>
            <a:off x="1789899" y="1479756"/>
            <a:ext cx="545935" cy="280996"/>
          </a:xfrm>
          <a:prstGeom prst="rect">
            <a:avLst/>
          </a:prstGeom>
          <a:noFill/>
          <a:ln>
            <a:noFill/>
          </a:ln>
        </p:spPr>
      </p:pic>
      <p:pic>
        <p:nvPicPr>
          <p:cNvPr id="297" name="Google Shape;297;p35" descr="C:\Users\c_geoffg\Desktop\A4WP\Member Logos\Amotech\Amotech Logo.png"/>
          <p:cNvPicPr preferRelativeResize="0"/>
          <p:nvPr/>
        </p:nvPicPr>
        <p:blipFill rotWithShape="1">
          <a:blip r:embed="rId4">
            <a:alphaModFix/>
          </a:blip>
          <a:srcRect/>
          <a:stretch/>
        </p:blipFill>
        <p:spPr>
          <a:xfrm>
            <a:off x="2541599" y="1464004"/>
            <a:ext cx="1045524" cy="276960"/>
          </a:xfrm>
          <a:prstGeom prst="rect">
            <a:avLst/>
          </a:prstGeom>
          <a:noFill/>
          <a:ln>
            <a:noFill/>
          </a:ln>
        </p:spPr>
      </p:pic>
      <p:pic>
        <p:nvPicPr>
          <p:cNvPr id="298" name="Google Shape;298;p35"/>
          <p:cNvPicPr preferRelativeResize="0"/>
          <p:nvPr/>
        </p:nvPicPr>
        <p:blipFill rotWithShape="1">
          <a:blip r:embed="rId5">
            <a:alphaModFix/>
          </a:blip>
          <a:srcRect/>
          <a:stretch/>
        </p:blipFill>
        <p:spPr>
          <a:xfrm>
            <a:off x="3792872" y="1530509"/>
            <a:ext cx="1181431" cy="255631"/>
          </a:xfrm>
          <a:prstGeom prst="rect">
            <a:avLst/>
          </a:prstGeom>
          <a:noFill/>
          <a:ln>
            <a:noFill/>
          </a:ln>
        </p:spPr>
      </p:pic>
      <p:pic>
        <p:nvPicPr>
          <p:cNvPr id="299" name="Google Shape;299;p35"/>
          <p:cNvPicPr preferRelativeResize="0"/>
          <p:nvPr/>
        </p:nvPicPr>
        <p:blipFill rotWithShape="1">
          <a:blip r:embed="rId6">
            <a:alphaModFix/>
          </a:blip>
          <a:srcRect/>
          <a:stretch/>
        </p:blipFill>
        <p:spPr>
          <a:xfrm>
            <a:off x="5029484" y="1485190"/>
            <a:ext cx="1034660" cy="357428"/>
          </a:xfrm>
          <a:prstGeom prst="rect">
            <a:avLst/>
          </a:prstGeom>
          <a:noFill/>
          <a:ln>
            <a:noFill/>
          </a:ln>
        </p:spPr>
      </p:pic>
      <p:pic>
        <p:nvPicPr>
          <p:cNvPr id="300" name="Google Shape;300;p35"/>
          <p:cNvPicPr preferRelativeResize="0"/>
          <p:nvPr/>
        </p:nvPicPr>
        <p:blipFill rotWithShape="1">
          <a:blip r:embed="rId7">
            <a:alphaModFix/>
          </a:blip>
          <a:srcRect/>
          <a:stretch/>
        </p:blipFill>
        <p:spPr>
          <a:xfrm>
            <a:off x="6228291" y="1367626"/>
            <a:ext cx="545925" cy="545925"/>
          </a:xfrm>
          <a:prstGeom prst="rect">
            <a:avLst/>
          </a:prstGeom>
          <a:noFill/>
          <a:ln>
            <a:noFill/>
          </a:ln>
        </p:spPr>
      </p:pic>
      <p:pic>
        <p:nvPicPr>
          <p:cNvPr id="301" name="Google Shape;301;p35" descr="http://upload.wikimedia.org/wikipedia/en/thumb/9/92/Dialog-Semiconductor-Logo.svg/654px-Dialog-Semiconductor-Logo.svg.png"/>
          <p:cNvPicPr preferRelativeResize="0"/>
          <p:nvPr/>
        </p:nvPicPr>
        <p:blipFill rotWithShape="1">
          <a:blip r:embed="rId8">
            <a:alphaModFix/>
          </a:blip>
          <a:srcRect/>
          <a:stretch/>
        </p:blipFill>
        <p:spPr>
          <a:xfrm>
            <a:off x="6957419" y="1458711"/>
            <a:ext cx="915001" cy="363764"/>
          </a:xfrm>
          <a:prstGeom prst="rect">
            <a:avLst/>
          </a:prstGeom>
          <a:noFill/>
          <a:ln>
            <a:noFill/>
          </a:ln>
        </p:spPr>
      </p:pic>
      <p:pic>
        <p:nvPicPr>
          <p:cNvPr id="302" name="Google Shape;302;p35"/>
          <p:cNvPicPr preferRelativeResize="0"/>
          <p:nvPr/>
        </p:nvPicPr>
        <p:blipFill rotWithShape="1">
          <a:blip r:embed="rId9">
            <a:alphaModFix/>
          </a:blip>
          <a:srcRect/>
          <a:stretch/>
        </p:blipFill>
        <p:spPr>
          <a:xfrm>
            <a:off x="9410478" y="1461054"/>
            <a:ext cx="861447" cy="282863"/>
          </a:xfrm>
          <a:prstGeom prst="rect">
            <a:avLst/>
          </a:prstGeom>
          <a:noFill/>
          <a:ln>
            <a:noFill/>
          </a:ln>
        </p:spPr>
      </p:pic>
      <p:pic>
        <p:nvPicPr>
          <p:cNvPr id="303" name="Google Shape;303;p35" descr="http://mms.businesswire.com/media/20130919005356/en/218573/2/EPCorp_logofinal_press_release.jpg"/>
          <p:cNvPicPr preferRelativeResize="0"/>
          <p:nvPr/>
        </p:nvPicPr>
        <p:blipFill rotWithShape="1">
          <a:blip r:embed="rId10">
            <a:alphaModFix/>
          </a:blip>
          <a:srcRect/>
          <a:stretch/>
        </p:blipFill>
        <p:spPr>
          <a:xfrm>
            <a:off x="3142230" y="1937552"/>
            <a:ext cx="1070103" cy="374537"/>
          </a:xfrm>
          <a:prstGeom prst="rect">
            <a:avLst/>
          </a:prstGeom>
          <a:noFill/>
          <a:ln>
            <a:noFill/>
          </a:ln>
        </p:spPr>
      </p:pic>
      <p:pic>
        <p:nvPicPr>
          <p:cNvPr id="304" name="Google Shape;304;p35"/>
          <p:cNvPicPr preferRelativeResize="0"/>
          <p:nvPr/>
        </p:nvPicPr>
        <p:blipFill rotWithShape="1">
          <a:blip r:embed="rId11">
            <a:alphaModFix/>
          </a:blip>
          <a:srcRect/>
          <a:stretch/>
        </p:blipFill>
        <p:spPr>
          <a:xfrm>
            <a:off x="1879268" y="1978904"/>
            <a:ext cx="1058285" cy="371033"/>
          </a:xfrm>
          <a:prstGeom prst="rect">
            <a:avLst/>
          </a:prstGeom>
          <a:noFill/>
          <a:ln>
            <a:noFill/>
          </a:ln>
        </p:spPr>
      </p:pic>
      <p:pic>
        <p:nvPicPr>
          <p:cNvPr id="305" name="Google Shape;305;p35"/>
          <p:cNvPicPr preferRelativeResize="0"/>
          <p:nvPr/>
        </p:nvPicPr>
        <p:blipFill rotWithShape="1">
          <a:blip r:embed="rId12">
            <a:alphaModFix/>
          </a:blip>
          <a:srcRect/>
          <a:stretch/>
        </p:blipFill>
        <p:spPr>
          <a:xfrm>
            <a:off x="4397736" y="1975875"/>
            <a:ext cx="1515903" cy="282875"/>
          </a:xfrm>
          <a:prstGeom prst="rect">
            <a:avLst/>
          </a:prstGeom>
          <a:noFill/>
          <a:ln>
            <a:noFill/>
          </a:ln>
        </p:spPr>
      </p:pic>
      <p:pic>
        <p:nvPicPr>
          <p:cNvPr id="306" name="Google Shape;306;p35"/>
          <p:cNvPicPr preferRelativeResize="0"/>
          <p:nvPr/>
        </p:nvPicPr>
        <p:blipFill rotWithShape="1">
          <a:blip r:embed="rId13">
            <a:alphaModFix/>
          </a:blip>
          <a:srcRect/>
          <a:stretch/>
        </p:blipFill>
        <p:spPr>
          <a:xfrm>
            <a:off x="6220015" y="1970103"/>
            <a:ext cx="1156100" cy="357547"/>
          </a:xfrm>
          <a:prstGeom prst="rect">
            <a:avLst/>
          </a:prstGeom>
          <a:noFill/>
          <a:ln>
            <a:noFill/>
          </a:ln>
        </p:spPr>
      </p:pic>
      <p:pic>
        <p:nvPicPr>
          <p:cNvPr id="307" name="Google Shape;307;p35"/>
          <p:cNvPicPr preferRelativeResize="0"/>
          <p:nvPr/>
        </p:nvPicPr>
        <p:blipFill rotWithShape="1">
          <a:blip r:embed="rId14">
            <a:alphaModFix/>
          </a:blip>
          <a:srcRect/>
          <a:stretch/>
        </p:blipFill>
        <p:spPr>
          <a:xfrm>
            <a:off x="7494786" y="1814049"/>
            <a:ext cx="813445" cy="463621"/>
          </a:xfrm>
          <a:prstGeom prst="rect">
            <a:avLst/>
          </a:prstGeom>
          <a:noFill/>
          <a:ln>
            <a:noFill/>
          </a:ln>
        </p:spPr>
      </p:pic>
      <p:pic>
        <p:nvPicPr>
          <p:cNvPr id="308" name="Google Shape;308;p35"/>
          <p:cNvPicPr preferRelativeResize="0"/>
          <p:nvPr/>
        </p:nvPicPr>
        <p:blipFill rotWithShape="1">
          <a:blip r:embed="rId15">
            <a:alphaModFix/>
          </a:blip>
          <a:srcRect/>
          <a:stretch/>
        </p:blipFill>
        <p:spPr>
          <a:xfrm>
            <a:off x="8584490" y="1829876"/>
            <a:ext cx="2060034" cy="515025"/>
          </a:xfrm>
          <a:prstGeom prst="rect">
            <a:avLst/>
          </a:prstGeom>
          <a:noFill/>
          <a:ln>
            <a:noFill/>
          </a:ln>
        </p:spPr>
      </p:pic>
      <p:pic>
        <p:nvPicPr>
          <p:cNvPr id="309" name="Google Shape;309;p35"/>
          <p:cNvPicPr preferRelativeResize="0"/>
          <p:nvPr/>
        </p:nvPicPr>
        <p:blipFill rotWithShape="1">
          <a:blip r:embed="rId16">
            <a:alphaModFix/>
          </a:blip>
          <a:srcRect/>
          <a:stretch/>
        </p:blipFill>
        <p:spPr>
          <a:xfrm>
            <a:off x="2692742" y="2436979"/>
            <a:ext cx="542131" cy="531287"/>
          </a:xfrm>
          <a:prstGeom prst="rect">
            <a:avLst/>
          </a:prstGeom>
          <a:noFill/>
          <a:ln>
            <a:noFill/>
          </a:ln>
        </p:spPr>
      </p:pic>
      <p:pic>
        <p:nvPicPr>
          <p:cNvPr id="310" name="Google Shape;310;p35" descr="us_rgb_no_strapline_logo.png"/>
          <p:cNvPicPr preferRelativeResize="0"/>
          <p:nvPr/>
        </p:nvPicPr>
        <p:blipFill rotWithShape="1">
          <a:blip r:embed="rId17">
            <a:alphaModFix/>
          </a:blip>
          <a:srcRect/>
          <a:stretch/>
        </p:blipFill>
        <p:spPr>
          <a:xfrm>
            <a:off x="9282655" y="2242836"/>
            <a:ext cx="1045208" cy="545372"/>
          </a:xfrm>
          <a:prstGeom prst="rect">
            <a:avLst/>
          </a:prstGeom>
          <a:noFill/>
          <a:ln>
            <a:noFill/>
          </a:ln>
        </p:spPr>
      </p:pic>
      <p:pic>
        <p:nvPicPr>
          <p:cNvPr id="311" name="Google Shape;311;p35"/>
          <p:cNvPicPr preferRelativeResize="0"/>
          <p:nvPr/>
        </p:nvPicPr>
        <p:blipFill rotWithShape="1">
          <a:blip r:embed="rId18">
            <a:alphaModFix/>
          </a:blip>
          <a:srcRect/>
          <a:stretch/>
        </p:blipFill>
        <p:spPr>
          <a:xfrm>
            <a:off x="3469115" y="2445117"/>
            <a:ext cx="536475" cy="515031"/>
          </a:xfrm>
          <a:prstGeom prst="rect">
            <a:avLst/>
          </a:prstGeom>
          <a:noFill/>
          <a:ln>
            <a:noFill/>
          </a:ln>
        </p:spPr>
      </p:pic>
      <p:pic>
        <p:nvPicPr>
          <p:cNvPr id="312" name="Google Shape;312;p35"/>
          <p:cNvPicPr preferRelativeResize="0"/>
          <p:nvPr/>
        </p:nvPicPr>
        <p:blipFill rotWithShape="1">
          <a:blip r:embed="rId19">
            <a:alphaModFix/>
          </a:blip>
          <a:srcRect/>
          <a:stretch/>
        </p:blipFill>
        <p:spPr>
          <a:xfrm>
            <a:off x="1936843" y="3133160"/>
            <a:ext cx="763015" cy="334061"/>
          </a:xfrm>
          <a:prstGeom prst="rect">
            <a:avLst/>
          </a:prstGeom>
          <a:noFill/>
          <a:ln>
            <a:noFill/>
          </a:ln>
        </p:spPr>
      </p:pic>
      <p:pic>
        <p:nvPicPr>
          <p:cNvPr id="313" name="Google Shape;313;p35" descr="jjPlus Logo.jpg"/>
          <p:cNvPicPr preferRelativeResize="0"/>
          <p:nvPr/>
        </p:nvPicPr>
        <p:blipFill rotWithShape="1">
          <a:blip r:embed="rId20">
            <a:alphaModFix/>
          </a:blip>
          <a:srcRect/>
          <a:stretch/>
        </p:blipFill>
        <p:spPr>
          <a:xfrm>
            <a:off x="2912818" y="3093147"/>
            <a:ext cx="854025" cy="377001"/>
          </a:xfrm>
          <a:prstGeom prst="rect">
            <a:avLst/>
          </a:prstGeom>
          <a:noFill/>
          <a:ln>
            <a:noFill/>
          </a:ln>
        </p:spPr>
      </p:pic>
      <p:pic>
        <p:nvPicPr>
          <p:cNvPr id="314" name="Google Shape;314;p35"/>
          <p:cNvPicPr preferRelativeResize="0"/>
          <p:nvPr/>
        </p:nvPicPr>
        <p:blipFill rotWithShape="1">
          <a:blip r:embed="rId21">
            <a:alphaModFix/>
          </a:blip>
          <a:srcRect/>
          <a:stretch/>
        </p:blipFill>
        <p:spPr>
          <a:xfrm>
            <a:off x="7955076" y="3004141"/>
            <a:ext cx="735851" cy="295940"/>
          </a:xfrm>
          <a:prstGeom prst="rect">
            <a:avLst/>
          </a:prstGeom>
          <a:noFill/>
          <a:ln>
            <a:noFill/>
          </a:ln>
        </p:spPr>
      </p:pic>
      <p:pic>
        <p:nvPicPr>
          <p:cNvPr id="315" name="Google Shape;315;p35"/>
          <p:cNvPicPr preferRelativeResize="0"/>
          <p:nvPr/>
        </p:nvPicPr>
        <p:blipFill rotWithShape="1">
          <a:blip r:embed="rId22">
            <a:alphaModFix/>
          </a:blip>
          <a:srcRect/>
          <a:stretch/>
        </p:blipFill>
        <p:spPr>
          <a:xfrm>
            <a:off x="9278408" y="2707546"/>
            <a:ext cx="1318603" cy="395581"/>
          </a:xfrm>
          <a:prstGeom prst="rect">
            <a:avLst/>
          </a:prstGeom>
          <a:noFill/>
          <a:ln>
            <a:noFill/>
          </a:ln>
        </p:spPr>
      </p:pic>
      <p:pic>
        <p:nvPicPr>
          <p:cNvPr id="316" name="Google Shape;316;p35" descr="C:\Users\c_geoffg\Desktop\A4WP\Member Logos\LG Electronics\LG Electronics.png"/>
          <p:cNvPicPr preferRelativeResize="0"/>
          <p:nvPr/>
        </p:nvPicPr>
        <p:blipFill rotWithShape="1">
          <a:blip r:embed="rId23">
            <a:alphaModFix/>
          </a:blip>
          <a:srcRect/>
          <a:stretch/>
        </p:blipFill>
        <p:spPr>
          <a:xfrm>
            <a:off x="2007465" y="3616106"/>
            <a:ext cx="1394925" cy="327357"/>
          </a:xfrm>
          <a:prstGeom prst="rect">
            <a:avLst/>
          </a:prstGeom>
          <a:noFill/>
          <a:ln>
            <a:noFill/>
          </a:ln>
        </p:spPr>
      </p:pic>
      <p:pic>
        <p:nvPicPr>
          <p:cNvPr id="317" name="Google Shape;317;p35" descr="imgres.jpeg"/>
          <p:cNvPicPr preferRelativeResize="0"/>
          <p:nvPr/>
        </p:nvPicPr>
        <p:blipFill rotWithShape="1">
          <a:blip r:embed="rId24">
            <a:alphaModFix/>
          </a:blip>
          <a:srcRect/>
          <a:stretch/>
        </p:blipFill>
        <p:spPr>
          <a:xfrm>
            <a:off x="8980477" y="3220201"/>
            <a:ext cx="1181450" cy="229776"/>
          </a:xfrm>
          <a:prstGeom prst="rect">
            <a:avLst/>
          </a:prstGeom>
          <a:noFill/>
          <a:ln>
            <a:noFill/>
          </a:ln>
        </p:spPr>
      </p:pic>
      <p:pic>
        <p:nvPicPr>
          <p:cNvPr id="318" name="Google Shape;318;p35"/>
          <p:cNvPicPr preferRelativeResize="0"/>
          <p:nvPr/>
        </p:nvPicPr>
        <p:blipFill rotWithShape="1">
          <a:blip r:embed="rId25">
            <a:alphaModFix/>
          </a:blip>
          <a:srcRect/>
          <a:stretch/>
        </p:blipFill>
        <p:spPr>
          <a:xfrm>
            <a:off x="1602989" y="4080829"/>
            <a:ext cx="919750" cy="464234"/>
          </a:xfrm>
          <a:prstGeom prst="rect">
            <a:avLst/>
          </a:prstGeom>
          <a:noFill/>
          <a:ln>
            <a:noFill/>
          </a:ln>
        </p:spPr>
      </p:pic>
      <p:pic>
        <p:nvPicPr>
          <p:cNvPr id="319" name="Google Shape;319;p35"/>
          <p:cNvPicPr preferRelativeResize="0"/>
          <p:nvPr/>
        </p:nvPicPr>
        <p:blipFill rotWithShape="1">
          <a:blip r:embed="rId26">
            <a:alphaModFix/>
          </a:blip>
          <a:srcRect/>
          <a:stretch/>
        </p:blipFill>
        <p:spPr>
          <a:xfrm>
            <a:off x="2724853" y="3999545"/>
            <a:ext cx="907173" cy="470907"/>
          </a:xfrm>
          <a:prstGeom prst="rect">
            <a:avLst/>
          </a:prstGeom>
          <a:noFill/>
          <a:ln>
            <a:noFill/>
          </a:ln>
        </p:spPr>
      </p:pic>
      <p:pic>
        <p:nvPicPr>
          <p:cNvPr id="320" name="Google Shape;320;p35"/>
          <p:cNvPicPr preferRelativeResize="0"/>
          <p:nvPr/>
        </p:nvPicPr>
        <p:blipFill rotWithShape="1">
          <a:blip r:embed="rId27">
            <a:alphaModFix/>
          </a:blip>
          <a:srcRect/>
          <a:stretch/>
        </p:blipFill>
        <p:spPr>
          <a:xfrm>
            <a:off x="9778735" y="4265478"/>
            <a:ext cx="865717" cy="520305"/>
          </a:xfrm>
          <a:prstGeom prst="rect">
            <a:avLst/>
          </a:prstGeom>
          <a:noFill/>
          <a:ln>
            <a:noFill/>
          </a:ln>
        </p:spPr>
      </p:pic>
      <p:pic>
        <p:nvPicPr>
          <p:cNvPr id="321" name="Google Shape;321;p35"/>
          <p:cNvPicPr preferRelativeResize="0"/>
          <p:nvPr/>
        </p:nvPicPr>
        <p:blipFill rotWithShape="1">
          <a:blip r:embed="rId28">
            <a:alphaModFix/>
          </a:blip>
          <a:srcRect/>
          <a:stretch/>
        </p:blipFill>
        <p:spPr>
          <a:xfrm>
            <a:off x="8742546" y="4086532"/>
            <a:ext cx="639291" cy="568632"/>
          </a:xfrm>
          <a:prstGeom prst="rect">
            <a:avLst/>
          </a:prstGeom>
          <a:noFill/>
          <a:ln>
            <a:noFill/>
          </a:ln>
        </p:spPr>
      </p:pic>
      <p:pic>
        <p:nvPicPr>
          <p:cNvPr id="322" name="Google Shape;322;p35"/>
          <p:cNvPicPr preferRelativeResize="0"/>
          <p:nvPr/>
        </p:nvPicPr>
        <p:blipFill rotWithShape="1">
          <a:blip r:embed="rId29">
            <a:alphaModFix/>
          </a:blip>
          <a:srcRect/>
          <a:stretch/>
        </p:blipFill>
        <p:spPr>
          <a:xfrm>
            <a:off x="1723882" y="4790304"/>
            <a:ext cx="1188921" cy="327413"/>
          </a:xfrm>
          <a:prstGeom prst="rect">
            <a:avLst/>
          </a:prstGeom>
          <a:noFill/>
          <a:ln>
            <a:noFill/>
          </a:ln>
        </p:spPr>
      </p:pic>
      <p:pic>
        <p:nvPicPr>
          <p:cNvPr id="323" name="Google Shape;323;p35"/>
          <p:cNvPicPr preferRelativeResize="0"/>
          <p:nvPr/>
        </p:nvPicPr>
        <p:blipFill rotWithShape="1">
          <a:blip r:embed="rId30">
            <a:alphaModFix/>
          </a:blip>
          <a:srcRect/>
          <a:stretch/>
        </p:blipFill>
        <p:spPr>
          <a:xfrm>
            <a:off x="8414022" y="4852414"/>
            <a:ext cx="1664887" cy="469667"/>
          </a:xfrm>
          <a:prstGeom prst="rect">
            <a:avLst/>
          </a:prstGeom>
          <a:noFill/>
          <a:ln>
            <a:noFill/>
          </a:ln>
        </p:spPr>
      </p:pic>
      <p:pic>
        <p:nvPicPr>
          <p:cNvPr id="324" name="Google Shape;324;p35" descr="C:\Users\c_geoffg\Desktop\A4WP\Member Logos\Nordic Semi\NordicS.JPG"/>
          <p:cNvPicPr preferRelativeResize="0"/>
          <p:nvPr/>
        </p:nvPicPr>
        <p:blipFill rotWithShape="1">
          <a:blip r:embed="rId31">
            <a:alphaModFix/>
          </a:blip>
          <a:srcRect/>
          <a:stretch/>
        </p:blipFill>
        <p:spPr>
          <a:xfrm>
            <a:off x="3120845" y="4779334"/>
            <a:ext cx="1156103" cy="351453"/>
          </a:xfrm>
          <a:prstGeom prst="rect">
            <a:avLst/>
          </a:prstGeom>
          <a:noFill/>
          <a:ln>
            <a:noFill/>
          </a:ln>
        </p:spPr>
      </p:pic>
      <p:pic>
        <p:nvPicPr>
          <p:cNvPr id="325" name="Google Shape;325;p35"/>
          <p:cNvPicPr preferRelativeResize="0"/>
          <p:nvPr/>
        </p:nvPicPr>
        <p:blipFill rotWithShape="1">
          <a:blip r:embed="rId32">
            <a:alphaModFix/>
          </a:blip>
          <a:srcRect/>
          <a:stretch/>
        </p:blipFill>
        <p:spPr>
          <a:xfrm>
            <a:off x="8059043" y="1509037"/>
            <a:ext cx="1065992" cy="232660"/>
          </a:xfrm>
          <a:prstGeom prst="rect">
            <a:avLst/>
          </a:prstGeom>
          <a:noFill/>
          <a:ln>
            <a:noFill/>
          </a:ln>
        </p:spPr>
      </p:pic>
      <p:pic>
        <p:nvPicPr>
          <p:cNvPr id="326" name="Google Shape;326;p35" descr="C:\Users\c_geoffg\Desktop\A4WP\Member Logos\Omron\Omron Logo.jpeg"/>
          <p:cNvPicPr preferRelativeResize="0"/>
          <p:nvPr/>
        </p:nvPicPr>
        <p:blipFill rotWithShape="1">
          <a:blip r:embed="rId33">
            <a:alphaModFix/>
          </a:blip>
          <a:srcRect/>
          <a:stretch/>
        </p:blipFill>
        <p:spPr>
          <a:xfrm>
            <a:off x="2011222" y="5362960"/>
            <a:ext cx="1050327" cy="351187"/>
          </a:xfrm>
          <a:prstGeom prst="rect">
            <a:avLst/>
          </a:prstGeom>
          <a:noFill/>
          <a:ln>
            <a:noFill/>
          </a:ln>
        </p:spPr>
      </p:pic>
      <p:pic>
        <p:nvPicPr>
          <p:cNvPr id="327" name="Google Shape;327;p35"/>
          <p:cNvPicPr preferRelativeResize="0"/>
          <p:nvPr/>
        </p:nvPicPr>
        <p:blipFill rotWithShape="1">
          <a:blip r:embed="rId34">
            <a:alphaModFix/>
          </a:blip>
          <a:srcRect/>
          <a:stretch/>
        </p:blipFill>
        <p:spPr>
          <a:xfrm>
            <a:off x="4486142" y="5376426"/>
            <a:ext cx="1915835" cy="370800"/>
          </a:xfrm>
          <a:prstGeom prst="rect">
            <a:avLst/>
          </a:prstGeom>
          <a:noFill/>
          <a:ln>
            <a:noFill/>
          </a:ln>
        </p:spPr>
      </p:pic>
      <p:pic>
        <p:nvPicPr>
          <p:cNvPr id="328" name="Google Shape;328;p35"/>
          <p:cNvPicPr preferRelativeResize="0"/>
          <p:nvPr/>
        </p:nvPicPr>
        <p:blipFill rotWithShape="1">
          <a:blip r:embed="rId35">
            <a:alphaModFix/>
          </a:blip>
          <a:srcRect/>
          <a:stretch/>
        </p:blipFill>
        <p:spPr>
          <a:xfrm>
            <a:off x="6952735" y="5386309"/>
            <a:ext cx="629489" cy="337632"/>
          </a:xfrm>
          <a:prstGeom prst="rect">
            <a:avLst/>
          </a:prstGeom>
          <a:noFill/>
          <a:ln>
            <a:noFill/>
          </a:ln>
        </p:spPr>
      </p:pic>
      <p:pic>
        <p:nvPicPr>
          <p:cNvPr id="329" name="Google Shape;329;p35" descr="http://ieee.ucsd.edu/img/logos/qualcomm.jpg"/>
          <p:cNvPicPr preferRelativeResize="0"/>
          <p:nvPr/>
        </p:nvPicPr>
        <p:blipFill rotWithShape="1">
          <a:blip r:embed="rId36">
            <a:alphaModFix/>
          </a:blip>
          <a:srcRect/>
          <a:stretch/>
        </p:blipFill>
        <p:spPr>
          <a:xfrm>
            <a:off x="7980566" y="5432554"/>
            <a:ext cx="1297824" cy="426479"/>
          </a:xfrm>
          <a:prstGeom prst="rect">
            <a:avLst/>
          </a:prstGeom>
          <a:noFill/>
          <a:ln>
            <a:noFill/>
          </a:ln>
        </p:spPr>
      </p:pic>
      <p:pic>
        <p:nvPicPr>
          <p:cNvPr id="330" name="Google Shape;330;p35"/>
          <p:cNvPicPr preferRelativeResize="0"/>
          <p:nvPr/>
        </p:nvPicPr>
        <p:blipFill rotWithShape="1">
          <a:blip r:embed="rId37">
            <a:alphaModFix/>
          </a:blip>
          <a:srcRect/>
          <a:stretch/>
        </p:blipFill>
        <p:spPr>
          <a:xfrm>
            <a:off x="1910029" y="5959365"/>
            <a:ext cx="684227" cy="526287"/>
          </a:xfrm>
          <a:prstGeom prst="rect">
            <a:avLst/>
          </a:prstGeom>
          <a:noFill/>
          <a:ln>
            <a:noFill/>
          </a:ln>
        </p:spPr>
      </p:pic>
      <p:pic>
        <p:nvPicPr>
          <p:cNvPr id="331" name="Google Shape;331;p35"/>
          <p:cNvPicPr preferRelativeResize="0"/>
          <p:nvPr/>
        </p:nvPicPr>
        <p:blipFill rotWithShape="1">
          <a:blip r:embed="rId38">
            <a:alphaModFix/>
          </a:blip>
          <a:srcRect/>
          <a:stretch/>
        </p:blipFill>
        <p:spPr>
          <a:xfrm>
            <a:off x="3195788" y="5191497"/>
            <a:ext cx="1156100" cy="707154"/>
          </a:xfrm>
          <a:prstGeom prst="rect">
            <a:avLst/>
          </a:prstGeom>
          <a:noFill/>
          <a:ln>
            <a:noFill/>
          </a:ln>
        </p:spPr>
      </p:pic>
      <p:pic>
        <p:nvPicPr>
          <p:cNvPr id="332" name="Google Shape;332;p35"/>
          <p:cNvPicPr preferRelativeResize="0"/>
          <p:nvPr/>
        </p:nvPicPr>
        <p:blipFill rotWithShape="1">
          <a:blip r:embed="rId39">
            <a:alphaModFix/>
          </a:blip>
          <a:srcRect/>
          <a:stretch/>
        </p:blipFill>
        <p:spPr>
          <a:xfrm>
            <a:off x="9202289" y="5948114"/>
            <a:ext cx="1243871" cy="413797"/>
          </a:xfrm>
          <a:prstGeom prst="rect">
            <a:avLst/>
          </a:prstGeom>
          <a:noFill/>
          <a:ln>
            <a:noFill/>
          </a:ln>
        </p:spPr>
      </p:pic>
      <p:pic>
        <p:nvPicPr>
          <p:cNvPr id="333" name="Google Shape;333;p35" descr="http://mediaserver.pulse2.com/uploads/2012/07/sharp-logo.jpeg"/>
          <p:cNvPicPr preferRelativeResize="0"/>
          <p:nvPr/>
        </p:nvPicPr>
        <p:blipFill rotWithShape="1">
          <a:blip r:embed="rId40">
            <a:alphaModFix/>
          </a:blip>
          <a:srcRect/>
          <a:stretch/>
        </p:blipFill>
        <p:spPr>
          <a:xfrm>
            <a:off x="3522163" y="6013824"/>
            <a:ext cx="1181450" cy="233400"/>
          </a:xfrm>
          <a:prstGeom prst="rect">
            <a:avLst/>
          </a:prstGeom>
          <a:noFill/>
          <a:ln>
            <a:noFill/>
          </a:ln>
        </p:spPr>
      </p:pic>
      <p:pic>
        <p:nvPicPr>
          <p:cNvPr id="334" name="Google Shape;334;p35"/>
          <p:cNvPicPr preferRelativeResize="0"/>
          <p:nvPr/>
        </p:nvPicPr>
        <p:blipFill rotWithShape="1">
          <a:blip r:embed="rId41">
            <a:alphaModFix/>
          </a:blip>
          <a:srcRect/>
          <a:stretch/>
        </p:blipFill>
        <p:spPr>
          <a:xfrm>
            <a:off x="9682736" y="5452626"/>
            <a:ext cx="854664" cy="370787"/>
          </a:xfrm>
          <a:prstGeom prst="rect">
            <a:avLst/>
          </a:prstGeom>
          <a:noFill/>
          <a:ln>
            <a:noFill/>
          </a:ln>
        </p:spPr>
      </p:pic>
      <p:pic>
        <p:nvPicPr>
          <p:cNvPr id="335" name="Google Shape;335;p35"/>
          <p:cNvPicPr preferRelativeResize="0"/>
          <p:nvPr/>
        </p:nvPicPr>
        <p:blipFill rotWithShape="1">
          <a:blip r:embed="rId42">
            <a:alphaModFix/>
          </a:blip>
          <a:srcRect/>
          <a:stretch/>
        </p:blipFill>
        <p:spPr>
          <a:xfrm>
            <a:off x="2757402" y="5959365"/>
            <a:ext cx="668721" cy="596117"/>
          </a:xfrm>
          <a:prstGeom prst="rect">
            <a:avLst/>
          </a:prstGeom>
          <a:noFill/>
          <a:ln>
            <a:noFill/>
          </a:ln>
        </p:spPr>
      </p:pic>
      <p:pic>
        <p:nvPicPr>
          <p:cNvPr id="336" name="Google Shape;336;p35"/>
          <p:cNvPicPr preferRelativeResize="0"/>
          <p:nvPr/>
        </p:nvPicPr>
        <p:blipFill rotWithShape="1">
          <a:blip r:embed="rId43">
            <a:alphaModFix/>
          </a:blip>
          <a:srcRect/>
          <a:stretch/>
        </p:blipFill>
        <p:spPr>
          <a:xfrm>
            <a:off x="5929630" y="5856394"/>
            <a:ext cx="1370271" cy="269839"/>
          </a:xfrm>
          <a:prstGeom prst="rect">
            <a:avLst/>
          </a:prstGeom>
          <a:noFill/>
          <a:ln>
            <a:noFill/>
          </a:ln>
        </p:spPr>
      </p:pic>
      <p:pic>
        <p:nvPicPr>
          <p:cNvPr id="337" name="Google Shape;337;p35"/>
          <p:cNvPicPr preferRelativeResize="0"/>
          <p:nvPr/>
        </p:nvPicPr>
        <p:blipFill rotWithShape="1">
          <a:blip r:embed="rId44">
            <a:alphaModFix/>
          </a:blip>
          <a:srcRect/>
          <a:stretch/>
        </p:blipFill>
        <p:spPr>
          <a:xfrm>
            <a:off x="8049970" y="5808050"/>
            <a:ext cx="801968" cy="623753"/>
          </a:xfrm>
          <a:prstGeom prst="rect">
            <a:avLst/>
          </a:prstGeom>
          <a:noFill/>
          <a:ln>
            <a:noFill/>
          </a:ln>
        </p:spPr>
      </p:pic>
      <p:pic>
        <p:nvPicPr>
          <p:cNvPr id="338" name="Google Shape;338;p35"/>
          <p:cNvPicPr preferRelativeResize="0"/>
          <p:nvPr/>
        </p:nvPicPr>
        <p:blipFill rotWithShape="1">
          <a:blip r:embed="rId45">
            <a:alphaModFix/>
          </a:blip>
          <a:srcRect/>
          <a:stretch/>
        </p:blipFill>
        <p:spPr>
          <a:xfrm>
            <a:off x="4799655" y="5865805"/>
            <a:ext cx="919748" cy="599836"/>
          </a:xfrm>
          <a:prstGeom prst="rect">
            <a:avLst/>
          </a:prstGeom>
          <a:noFill/>
          <a:ln>
            <a:noFill/>
          </a:ln>
        </p:spPr>
      </p:pic>
      <p:pic>
        <p:nvPicPr>
          <p:cNvPr id="339" name="Google Shape;339;p35"/>
          <p:cNvPicPr preferRelativeResize="0"/>
          <p:nvPr/>
        </p:nvPicPr>
        <p:blipFill rotWithShape="1">
          <a:blip r:embed="rId46">
            <a:alphaModFix/>
          </a:blip>
          <a:srcRect/>
          <a:stretch/>
        </p:blipFill>
        <p:spPr>
          <a:xfrm>
            <a:off x="1789895" y="2378854"/>
            <a:ext cx="668587" cy="605413"/>
          </a:xfrm>
          <a:prstGeom prst="rect">
            <a:avLst/>
          </a:prstGeom>
          <a:noFill/>
          <a:ln>
            <a:noFill/>
          </a:ln>
        </p:spPr>
      </p:pic>
      <p:pic>
        <p:nvPicPr>
          <p:cNvPr id="340" name="Google Shape;340;p35" descr="C:\Users\c_geoffg\Desktop\A4WP\Member Logos\WiTricity\WiTricity_logo_color.jpg"/>
          <p:cNvPicPr preferRelativeResize="0"/>
          <p:nvPr/>
        </p:nvPicPr>
        <p:blipFill rotWithShape="1">
          <a:blip r:embed="rId47">
            <a:alphaModFix/>
          </a:blip>
          <a:srcRect/>
          <a:stretch/>
        </p:blipFill>
        <p:spPr>
          <a:xfrm>
            <a:off x="6401974" y="6258675"/>
            <a:ext cx="1669672" cy="355908"/>
          </a:xfrm>
          <a:prstGeom prst="rect">
            <a:avLst/>
          </a:prstGeom>
          <a:noFill/>
          <a:ln>
            <a:noFill/>
          </a:ln>
        </p:spPr>
      </p:pic>
      <p:pic>
        <p:nvPicPr>
          <p:cNvPr id="341" name="Google Shape;341;p35"/>
          <p:cNvPicPr preferRelativeResize="0"/>
          <p:nvPr/>
        </p:nvPicPr>
        <p:blipFill rotWithShape="1">
          <a:blip r:embed="rId48">
            <a:alphaModFix/>
          </a:blip>
          <a:srcRect/>
          <a:stretch/>
        </p:blipFill>
        <p:spPr>
          <a:xfrm>
            <a:off x="7842876" y="2509389"/>
            <a:ext cx="1317300" cy="330268"/>
          </a:xfrm>
          <a:prstGeom prst="rect">
            <a:avLst/>
          </a:prstGeom>
          <a:noFill/>
          <a:ln>
            <a:noFill/>
          </a:ln>
        </p:spPr>
      </p:pic>
      <p:pic>
        <p:nvPicPr>
          <p:cNvPr id="342" name="Google Shape;342;p35"/>
          <p:cNvPicPr preferRelativeResize="0"/>
          <p:nvPr/>
        </p:nvPicPr>
        <p:blipFill rotWithShape="1">
          <a:blip r:embed="rId49">
            <a:alphaModFix/>
          </a:blip>
          <a:srcRect/>
          <a:stretch/>
        </p:blipFill>
        <p:spPr>
          <a:xfrm>
            <a:off x="9489150" y="3625786"/>
            <a:ext cx="801975" cy="447764"/>
          </a:xfrm>
          <a:prstGeom prst="rect">
            <a:avLst/>
          </a:prstGeom>
          <a:noFill/>
          <a:ln>
            <a:noFill/>
          </a:ln>
        </p:spPr>
      </p:pic>
      <p:pic>
        <p:nvPicPr>
          <p:cNvPr id="343" name="Google Shape;343;p35"/>
          <p:cNvPicPr preferRelativeResize="0"/>
          <p:nvPr/>
        </p:nvPicPr>
        <p:blipFill rotWithShape="1">
          <a:blip r:embed="rId50">
            <a:alphaModFix/>
          </a:blip>
          <a:srcRect/>
          <a:stretch/>
        </p:blipFill>
        <p:spPr>
          <a:xfrm>
            <a:off x="1613025" y="481725"/>
            <a:ext cx="3260820" cy="568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36"/>
          <p:cNvPicPr preferRelativeResize="0"/>
          <p:nvPr/>
        </p:nvPicPr>
        <p:blipFill rotWithShape="1">
          <a:blip r:embed="rId3">
            <a:alphaModFix/>
          </a:blip>
          <a:srcRect/>
          <a:stretch/>
        </p:blipFill>
        <p:spPr>
          <a:xfrm>
            <a:off x="1624788" y="1753826"/>
            <a:ext cx="8942426" cy="4645425"/>
          </a:xfrm>
          <a:prstGeom prst="rect">
            <a:avLst/>
          </a:prstGeom>
          <a:noFill/>
          <a:ln>
            <a:noFill/>
          </a:ln>
        </p:spPr>
      </p:pic>
      <p:sp>
        <p:nvSpPr>
          <p:cNvPr id="350" name="Google Shape;350;p36"/>
          <p:cNvSpPr txBox="1"/>
          <p:nvPr/>
        </p:nvSpPr>
        <p:spPr>
          <a:xfrm>
            <a:off x="1624800" y="442450"/>
            <a:ext cx="6067800" cy="70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So, what is a Smart Home?</a:t>
            </a:r>
            <a:endParaRPr sz="3000" b="0" i="0" u="none" strike="noStrike" cap="none">
              <a:solidFill>
                <a:srgbClr val="FFFFFF"/>
              </a:solidFill>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7"/>
          <p:cNvSpPr txBox="1"/>
          <p:nvPr/>
        </p:nvSpPr>
        <p:spPr>
          <a:xfrm>
            <a:off x="1364169" y="344250"/>
            <a:ext cx="99393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Smart Home needs Smart Sensors</a:t>
            </a:r>
            <a:endParaRPr sz="3000" b="0" i="0" u="none" strike="noStrike" cap="none">
              <a:solidFill>
                <a:srgbClr val="000000"/>
              </a:solidFill>
              <a:latin typeface="Arial"/>
              <a:ea typeface="Arial"/>
              <a:cs typeface="Arial"/>
              <a:sym typeface="Arial"/>
            </a:endParaRPr>
          </a:p>
        </p:txBody>
      </p:sp>
      <p:pic>
        <p:nvPicPr>
          <p:cNvPr id="356" name="Google Shape;356;p37"/>
          <p:cNvPicPr preferRelativeResize="0"/>
          <p:nvPr/>
        </p:nvPicPr>
        <p:blipFill rotWithShape="1">
          <a:blip r:embed="rId3">
            <a:alphaModFix/>
          </a:blip>
          <a:srcRect/>
          <a:stretch/>
        </p:blipFill>
        <p:spPr>
          <a:xfrm>
            <a:off x="8689314" y="5919086"/>
            <a:ext cx="2957461" cy="515754"/>
          </a:xfrm>
          <a:prstGeom prst="rect">
            <a:avLst/>
          </a:prstGeom>
          <a:noFill/>
          <a:ln>
            <a:noFill/>
          </a:ln>
        </p:spPr>
      </p:pic>
      <p:pic>
        <p:nvPicPr>
          <p:cNvPr id="357" name="Google Shape;357;p37"/>
          <p:cNvPicPr preferRelativeResize="0"/>
          <p:nvPr/>
        </p:nvPicPr>
        <p:blipFill rotWithShape="1">
          <a:blip r:embed="rId4">
            <a:alphaModFix/>
          </a:blip>
          <a:srcRect l="23210" t="7068" r="27182" b="7452"/>
          <a:stretch/>
        </p:blipFill>
        <p:spPr>
          <a:xfrm>
            <a:off x="259250" y="1461500"/>
            <a:ext cx="1732773" cy="2575190"/>
          </a:xfrm>
          <a:prstGeom prst="rect">
            <a:avLst/>
          </a:prstGeom>
          <a:noFill/>
          <a:ln>
            <a:noFill/>
          </a:ln>
        </p:spPr>
      </p:pic>
      <p:pic>
        <p:nvPicPr>
          <p:cNvPr id="358" name="Google Shape;358;p37"/>
          <p:cNvPicPr preferRelativeResize="0"/>
          <p:nvPr/>
        </p:nvPicPr>
        <p:blipFill rotWithShape="1">
          <a:blip r:embed="rId5">
            <a:alphaModFix/>
          </a:blip>
          <a:srcRect l="14696" r="14061"/>
          <a:stretch/>
        </p:blipFill>
        <p:spPr>
          <a:xfrm>
            <a:off x="2221485" y="1498434"/>
            <a:ext cx="2755024" cy="2501321"/>
          </a:xfrm>
          <a:prstGeom prst="rect">
            <a:avLst/>
          </a:prstGeom>
          <a:noFill/>
          <a:ln>
            <a:noFill/>
          </a:ln>
        </p:spPr>
      </p:pic>
      <p:pic>
        <p:nvPicPr>
          <p:cNvPr id="359" name="Google Shape;359;p37"/>
          <p:cNvPicPr preferRelativeResize="0"/>
          <p:nvPr/>
        </p:nvPicPr>
        <p:blipFill rotWithShape="1">
          <a:blip r:embed="rId6">
            <a:alphaModFix/>
          </a:blip>
          <a:srcRect t="13302" b="-25"/>
          <a:stretch/>
        </p:blipFill>
        <p:spPr>
          <a:xfrm>
            <a:off x="5128933" y="1498434"/>
            <a:ext cx="2329541" cy="2575192"/>
          </a:xfrm>
          <a:prstGeom prst="rect">
            <a:avLst/>
          </a:prstGeom>
          <a:noFill/>
          <a:ln>
            <a:noFill/>
          </a:ln>
        </p:spPr>
      </p:pic>
      <p:pic>
        <p:nvPicPr>
          <p:cNvPr id="360" name="Google Shape;360;p37"/>
          <p:cNvPicPr preferRelativeResize="0"/>
          <p:nvPr/>
        </p:nvPicPr>
        <p:blipFill rotWithShape="1">
          <a:blip r:embed="rId7">
            <a:alphaModFix/>
          </a:blip>
          <a:srcRect/>
          <a:stretch/>
        </p:blipFill>
        <p:spPr>
          <a:xfrm>
            <a:off x="3543375" y="4153275"/>
            <a:ext cx="2458675" cy="2458675"/>
          </a:xfrm>
          <a:prstGeom prst="rect">
            <a:avLst/>
          </a:prstGeom>
          <a:noFill/>
          <a:ln>
            <a:noFill/>
          </a:ln>
        </p:spPr>
      </p:pic>
      <p:pic>
        <p:nvPicPr>
          <p:cNvPr id="361" name="Google Shape;361;p37"/>
          <p:cNvPicPr preferRelativeResize="0"/>
          <p:nvPr/>
        </p:nvPicPr>
        <p:blipFill rotWithShape="1">
          <a:blip r:embed="rId8">
            <a:alphaModFix/>
          </a:blip>
          <a:srcRect l="25613" t="15406" r="21822" b="15723"/>
          <a:stretch/>
        </p:blipFill>
        <p:spPr>
          <a:xfrm>
            <a:off x="7715025" y="1519751"/>
            <a:ext cx="1407361" cy="2458675"/>
          </a:xfrm>
          <a:prstGeom prst="rect">
            <a:avLst/>
          </a:prstGeom>
          <a:noFill/>
          <a:ln>
            <a:noFill/>
          </a:ln>
        </p:spPr>
      </p:pic>
      <p:pic>
        <p:nvPicPr>
          <p:cNvPr id="362" name="Google Shape;362;p37"/>
          <p:cNvPicPr preferRelativeResize="0"/>
          <p:nvPr/>
        </p:nvPicPr>
        <p:blipFill rotWithShape="1">
          <a:blip r:embed="rId9">
            <a:alphaModFix/>
          </a:blip>
          <a:srcRect l="5571" t="13276" r="4419" b="13532"/>
          <a:stretch/>
        </p:blipFill>
        <p:spPr>
          <a:xfrm>
            <a:off x="305500" y="4302825"/>
            <a:ext cx="2865400" cy="2159575"/>
          </a:xfrm>
          <a:prstGeom prst="rect">
            <a:avLst/>
          </a:prstGeom>
          <a:noFill/>
          <a:ln>
            <a:noFill/>
          </a:ln>
        </p:spPr>
      </p:pic>
      <p:pic>
        <p:nvPicPr>
          <p:cNvPr id="363" name="Google Shape;363;p37"/>
          <p:cNvPicPr preferRelativeResize="0"/>
          <p:nvPr/>
        </p:nvPicPr>
        <p:blipFill rotWithShape="1">
          <a:blip r:embed="rId10">
            <a:alphaModFix/>
          </a:blip>
          <a:srcRect/>
          <a:stretch/>
        </p:blipFill>
        <p:spPr>
          <a:xfrm>
            <a:off x="6270890" y="4184125"/>
            <a:ext cx="2149601" cy="2396975"/>
          </a:xfrm>
          <a:prstGeom prst="rect">
            <a:avLst/>
          </a:prstGeom>
          <a:noFill/>
          <a:ln>
            <a:noFill/>
          </a:ln>
        </p:spPr>
      </p:pic>
      <p:pic>
        <p:nvPicPr>
          <p:cNvPr id="364" name="Google Shape;364;p37"/>
          <p:cNvPicPr preferRelativeResize="0"/>
          <p:nvPr/>
        </p:nvPicPr>
        <p:blipFill rotWithShape="1">
          <a:blip r:embed="rId11">
            <a:alphaModFix/>
          </a:blip>
          <a:srcRect/>
          <a:stretch/>
        </p:blipFill>
        <p:spPr>
          <a:xfrm>
            <a:off x="9316936" y="2617500"/>
            <a:ext cx="2764815" cy="27648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8"/>
          <p:cNvSpPr txBox="1"/>
          <p:nvPr/>
        </p:nvSpPr>
        <p:spPr>
          <a:xfrm>
            <a:off x="1406336" y="533875"/>
            <a:ext cx="65559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Making Spaces Smart</a:t>
            </a:r>
            <a:endParaRPr sz="3000" b="0" i="0" u="none" strike="noStrike" cap="none">
              <a:solidFill>
                <a:srgbClr val="000000"/>
              </a:solidFill>
              <a:latin typeface="Arial"/>
              <a:ea typeface="Arial"/>
              <a:cs typeface="Arial"/>
              <a:sym typeface="Arial"/>
            </a:endParaRPr>
          </a:p>
        </p:txBody>
      </p:sp>
      <p:pic>
        <p:nvPicPr>
          <p:cNvPr id="370" name="Google Shape;370;p38"/>
          <p:cNvPicPr preferRelativeResize="0"/>
          <p:nvPr/>
        </p:nvPicPr>
        <p:blipFill rotWithShape="1">
          <a:blip r:embed="rId3">
            <a:alphaModFix/>
          </a:blip>
          <a:srcRect/>
          <a:stretch/>
        </p:blipFill>
        <p:spPr>
          <a:xfrm>
            <a:off x="8689314" y="5919086"/>
            <a:ext cx="2957461" cy="515754"/>
          </a:xfrm>
          <a:prstGeom prst="rect">
            <a:avLst/>
          </a:prstGeom>
          <a:noFill/>
          <a:ln>
            <a:noFill/>
          </a:ln>
        </p:spPr>
      </p:pic>
      <p:grpSp>
        <p:nvGrpSpPr>
          <p:cNvPr id="371" name="Google Shape;371;p38"/>
          <p:cNvGrpSpPr/>
          <p:nvPr/>
        </p:nvGrpSpPr>
        <p:grpSpPr>
          <a:xfrm>
            <a:off x="1356381" y="599189"/>
            <a:ext cx="9479237" cy="5659622"/>
            <a:chOff x="1558731" y="533875"/>
            <a:chExt cx="9479237" cy="5659622"/>
          </a:xfrm>
        </p:grpSpPr>
        <p:grpSp>
          <p:nvGrpSpPr>
            <p:cNvPr id="372" name="Google Shape;372;p38"/>
            <p:cNvGrpSpPr/>
            <p:nvPr/>
          </p:nvGrpSpPr>
          <p:grpSpPr>
            <a:xfrm>
              <a:off x="5295247" y="533875"/>
              <a:ext cx="5742722" cy="5659622"/>
              <a:chOff x="647047" y="457675"/>
              <a:chExt cx="5742722" cy="5659622"/>
            </a:xfrm>
          </p:grpSpPr>
          <p:grpSp>
            <p:nvGrpSpPr>
              <p:cNvPr id="373" name="Google Shape;373;p38"/>
              <p:cNvGrpSpPr/>
              <p:nvPr/>
            </p:nvGrpSpPr>
            <p:grpSpPr>
              <a:xfrm>
                <a:off x="3042852" y="2220932"/>
                <a:ext cx="3346917" cy="3654239"/>
                <a:chOff x="4122361" y="1520198"/>
                <a:chExt cx="3020956" cy="3298348"/>
              </a:xfrm>
            </p:grpSpPr>
            <p:sp>
              <p:nvSpPr>
                <p:cNvPr id="374" name="Google Shape;374;p38"/>
                <p:cNvSpPr/>
                <p:nvPr/>
              </p:nvSpPr>
              <p:spPr>
                <a:xfrm rot="-3280088">
                  <a:off x="4136321" y="2563569"/>
                  <a:ext cx="3184127" cy="1211606"/>
                </a:xfrm>
                <a:custGeom>
                  <a:avLst/>
                  <a:gdLst/>
                  <a:ahLst/>
                  <a:cxnLst/>
                  <a:rect l="l" t="t" r="r" b="b"/>
                  <a:pathLst>
                    <a:path w="492" h="187" extrusionOk="0">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38"/>
                <p:cNvSpPr/>
                <p:nvPr/>
              </p:nvSpPr>
              <p:spPr>
                <a:xfrm rot="-3107817">
                  <a:off x="4075131" y="2503144"/>
                  <a:ext cx="2729637" cy="1205146"/>
                </a:xfrm>
                <a:custGeom>
                  <a:avLst/>
                  <a:gdLst/>
                  <a:ahLst/>
                  <a:cxnLst/>
                  <a:rect l="l" t="t" r="r" b="b"/>
                  <a:pathLst>
                    <a:path w="440" h="194" extrusionOk="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307BF3"/>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6" name="Google Shape;376;p38"/>
              <p:cNvSpPr/>
              <p:nvPr/>
            </p:nvSpPr>
            <p:spPr>
              <a:xfrm rot="127318">
                <a:off x="2803433" y="2649355"/>
                <a:ext cx="1466506" cy="1463508"/>
              </a:xfrm>
              <a:prstGeom prst="ellipse">
                <a:avLst/>
              </a:prstGeom>
              <a:solidFill>
                <a:srgbClr val="A1C3FA"/>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IOT</a:t>
                </a:r>
                <a:endParaRPr sz="2400" b="0" i="0" u="none" strike="noStrike" cap="none">
                  <a:solidFill>
                    <a:srgbClr val="000000"/>
                  </a:solidFill>
                  <a:latin typeface="Arial"/>
                  <a:ea typeface="Arial"/>
                  <a:cs typeface="Arial"/>
                  <a:sym typeface="Arial"/>
                </a:endParaRPr>
              </a:p>
            </p:txBody>
          </p:sp>
          <p:sp>
            <p:nvSpPr>
              <p:cNvPr id="377" name="Google Shape;377;p38"/>
              <p:cNvSpPr/>
              <p:nvPr/>
            </p:nvSpPr>
            <p:spPr>
              <a:xfrm rot="-3280089">
                <a:off x="2254001" y="865957"/>
                <a:ext cx="2424490" cy="2754105"/>
              </a:xfrm>
              <a:custGeom>
                <a:avLst/>
                <a:gdLst/>
                <a:ahLst/>
                <a:cxnLst/>
                <a:rect l="l" t="t" r="r" b="b"/>
                <a:pathLst>
                  <a:path w="338" h="384" extrusionOk="0">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38"/>
              <p:cNvSpPr/>
              <p:nvPr/>
            </p:nvSpPr>
            <p:spPr>
              <a:xfrm rot="-3280088">
                <a:off x="2539104" y="1180971"/>
                <a:ext cx="1983328" cy="2421959"/>
              </a:xfrm>
              <a:custGeom>
                <a:avLst/>
                <a:gdLst/>
                <a:ahLst/>
                <a:cxnLst/>
                <a:rect l="l" t="t" r="r" b="b"/>
                <a:pathLst>
                  <a:path w="288" h="352" extrusionOk="0">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0D5DDF"/>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38"/>
              <p:cNvSpPr txBox="1"/>
              <p:nvPr/>
            </p:nvSpPr>
            <p:spPr>
              <a:xfrm>
                <a:off x="2666680" y="1814251"/>
                <a:ext cx="1748266" cy="623858"/>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0" i="0" u="none" strike="noStrike" cap="none">
                    <a:solidFill>
                      <a:srgbClr val="FFFFFF"/>
                    </a:solidFill>
                    <a:latin typeface="Roboto"/>
                    <a:ea typeface="Roboto"/>
                    <a:cs typeface="Roboto"/>
                    <a:sym typeface="Roboto"/>
                  </a:rPr>
                  <a:t>Sensor</a:t>
                </a:r>
                <a:endParaRPr sz="1300" b="0" i="0" u="none" strike="noStrike" cap="none">
                  <a:solidFill>
                    <a:srgbClr val="FFFFFF"/>
                  </a:solidFill>
                  <a:latin typeface="Roboto"/>
                  <a:ea typeface="Roboto"/>
                  <a:cs typeface="Roboto"/>
                  <a:sym typeface="Roboto"/>
                </a:endParaRPr>
              </a:p>
            </p:txBody>
          </p:sp>
          <p:sp>
            <p:nvSpPr>
              <p:cNvPr id="380" name="Google Shape;380;p38"/>
              <p:cNvSpPr/>
              <p:nvPr/>
            </p:nvSpPr>
            <p:spPr>
              <a:xfrm rot="-3280088">
                <a:off x="1643915" y="2465115"/>
                <a:ext cx="1800193" cy="3374360"/>
              </a:xfrm>
              <a:custGeom>
                <a:avLst/>
                <a:gdLst/>
                <a:ahLst/>
                <a:cxnLst/>
                <a:rect l="l" t="t" r="r" b="b"/>
                <a:pathLst>
                  <a:path w="251" h="470" extrusionOk="0">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38"/>
              <p:cNvSpPr/>
              <p:nvPr/>
            </p:nvSpPr>
            <p:spPr>
              <a:xfrm rot="-3280089">
                <a:off x="1840631" y="2519454"/>
                <a:ext cx="1745656" cy="2825614"/>
              </a:xfrm>
              <a:custGeom>
                <a:avLst/>
                <a:gdLst/>
                <a:ahLst/>
                <a:cxnLst/>
                <a:rect l="l" t="t" r="r" b="b"/>
                <a:pathLst>
                  <a:path w="254" h="411" extrusionOk="0">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0944A1"/>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38"/>
              <p:cNvSpPr/>
              <p:nvPr/>
            </p:nvSpPr>
            <p:spPr>
              <a:xfrm rot="703">
                <a:off x="2811715" y="2647794"/>
                <a:ext cx="1466400" cy="1464000"/>
              </a:xfrm>
              <a:prstGeom prst="ellipse">
                <a:avLst/>
              </a:prstGeom>
              <a:solidFill>
                <a:srgbClr val="A1C3FA"/>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aleway"/>
                    <a:ea typeface="Raleway"/>
                    <a:cs typeface="Raleway"/>
                    <a:sym typeface="Raleway"/>
                  </a:rPr>
                  <a:t>IOT</a:t>
                </a:r>
                <a:endParaRPr sz="1800" b="0" i="0" u="none" strike="noStrike" cap="none">
                  <a:solidFill>
                    <a:srgbClr val="000000"/>
                  </a:solidFill>
                  <a:latin typeface="Raleway"/>
                  <a:ea typeface="Raleway"/>
                  <a:cs typeface="Raleway"/>
                  <a:sym typeface="Raleway"/>
                </a:endParaRPr>
              </a:p>
            </p:txBody>
          </p:sp>
          <p:sp>
            <p:nvSpPr>
              <p:cNvPr id="383" name="Google Shape;383;p38"/>
              <p:cNvSpPr/>
              <p:nvPr/>
            </p:nvSpPr>
            <p:spPr>
              <a:xfrm rot="-2081187">
                <a:off x="1000560" y="2220140"/>
                <a:ext cx="1774111" cy="1723429"/>
              </a:xfrm>
              <a:custGeom>
                <a:avLst/>
                <a:gdLst/>
                <a:ahLst/>
                <a:cxnLst/>
                <a:rect l="l" t="t" r="r" b="b"/>
                <a:pathLst>
                  <a:path w="246" h="240" extrusionOk="0">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38"/>
              <p:cNvSpPr/>
              <p:nvPr/>
            </p:nvSpPr>
            <p:spPr>
              <a:xfrm rot="-2081188">
                <a:off x="1362515" y="2310728"/>
                <a:ext cx="1707485" cy="1463498"/>
              </a:xfrm>
              <a:custGeom>
                <a:avLst/>
                <a:gdLst/>
                <a:ahLst/>
                <a:cxnLst/>
                <a:rect l="l" t="t" r="r" b="b"/>
                <a:pathLst>
                  <a:path w="248" h="213" extrusionOk="0">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0C58D3"/>
              </a:solidFill>
              <a:ln w="12700"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38"/>
              <p:cNvSpPr txBox="1"/>
              <p:nvPr/>
            </p:nvSpPr>
            <p:spPr>
              <a:xfrm rot="-4432199">
                <a:off x="1576025" y="2713610"/>
                <a:ext cx="1445202" cy="623235"/>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Big Data</a:t>
                </a:r>
                <a:endParaRPr sz="1400" b="0"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Cloud Platform</a:t>
                </a:r>
                <a:endParaRPr sz="1400" b="0" i="0" u="none" strike="noStrike" cap="none">
                  <a:solidFill>
                    <a:srgbClr val="FFFFFF"/>
                  </a:solidFill>
                  <a:latin typeface="Raleway"/>
                  <a:ea typeface="Raleway"/>
                  <a:cs typeface="Raleway"/>
                  <a:sym typeface="Raleway"/>
                </a:endParaRPr>
              </a:p>
            </p:txBody>
          </p:sp>
          <p:sp>
            <p:nvSpPr>
              <p:cNvPr id="386" name="Google Shape;386;p38"/>
              <p:cNvSpPr/>
              <p:nvPr/>
            </p:nvSpPr>
            <p:spPr>
              <a:xfrm rot="-2081188">
                <a:off x="2159629" y="3823322"/>
                <a:ext cx="1175576" cy="2150575"/>
              </a:xfrm>
              <a:custGeom>
                <a:avLst/>
                <a:gdLst/>
                <a:ahLst/>
                <a:cxnLst/>
                <a:rect l="l" t="t" r="r" b="b"/>
                <a:pathLst>
                  <a:path w="163" h="300" extrusionOk="0">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38"/>
              <p:cNvSpPr/>
              <p:nvPr/>
            </p:nvSpPr>
            <p:spPr>
              <a:xfrm rot="-2081187">
                <a:off x="2304988" y="3609796"/>
                <a:ext cx="1261862" cy="1872833"/>
              </a:xfrm>
              <a:custGeom>
                <a:avLst/>
                <a:gdLst/>
                <a:ahLst/>
                <a:cxnLst/>
                <a:rect l="l" t="t" r="r" b="b"/>
                <a:pathLst>
                  <a:path w="183" h="273" extrusionOk="0">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rgbClr val="0D5DDF"/>
              </a:solidFill>
              <a:ln w="12700"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38"/>
              <p:cNvSpPr txBox="1"/>
              <p:nvPr/>
            </p:nvSpPr>
            <p:spPr>
              <a:xfrm rot="2156063">
                <a:off x="2056183" y="4116785"/>
                <a:ext cx="1445337" cy="623617"/>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AI</a:t>
                </a:r>
                <a:endParaRPr sz="1400" b="0"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Services</a:t>
                </a:r>
                <a:endParaRPr sz="1400" b="0" i="0" u="none" strike="noStrike" cap="none">
                  <a:solidFill>
                    <a:srgbClr val="FFFFFF"/>
                  </a:solidFill>
                  <a:latin typeface="Raleway"/>
                  <a:ea typeface="Raleway"/>
                  <a:cs typeface="Raleway"/>
                  <a:sym typeface="Raleway"/>
                </a:endParaRPr>
              </a:p>
            </p:txBody>
          </p:sp>
          <p:grpSp>
            <p:nvGrpSpPr>
              <p:cNvPr id="389" name="Google Shape;389;p38"/>
              <p:cNvGrpSpPr/>
              <p:nvPr/>
            </p:nvGrpSpPr>
            <p:grpSpPr>
              <a:xfrm>
                <a:off x="3272172" y="3266666"/>
                <a:ext cx="2686111" cy="2323868"/>
                <a:chOff x="4337515" y="2464414"/>
                <a:chExt cx="2424507" cy="2097542"/>
              </a:xfrm>
            </p:grpSpPr>
            <p:sp>
              <p:nvSpPr>
                <p:cNvPr id="390" name="Google Shape;390;p38"/>
                <p:cNvSpPr/>
                <p:nvPr/>
              </p:nvSpPr>
              <p:spPr>
                <a:xfrm rot="-2081187">
                  <a:off x="4648818" y="3375680"/>
                  <a:ext cx="2119401" cy="640096"/>
                </a:xfrm>
                <a:custGeom>
                  <a:avLst/>
                  <a:gdLst/>
                  <a:ahLst/>
                  <a:cxnLst/>
                  <a:rect l="l" t="t" r="r" b="b"/>
                  <a:pathLst>
                    <a:path w="326" h="99" extrusionOk="0">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38"/>
                <p:cNvSpPr/>
                <p:nvPr/>
              </p:nvSpPr>
              <p:spPr>
                <a:xfrm rot="-2081187">
                  <a:off x="4457034" y="2893418"/>
                  <a:ext cx="1815979" cy="987157"/>
                </a:xfrm>
                <a:custGeom>
                  <a:avLst/>
                  <a:gdLst/>
                  <a:ahLst/>
                  <a:cxnLst/>
                  <a:rect l="l" t="t" r="r" b="b"/>
                  <a:pathLst>
                    <a:path w="292" h="159" extrusionOk="0">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0E65F0"/>
                </a:solidFill>
                <a:ln w="12700"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38"/>
                <p:cNvSpPr txBox="1"/>
                <p:nvPr/>
              </p:nvSpPr>
              <p:spPr>
                <a:xfrm rot="-2245873">
                  <a:off x="4639442" y="3207930"/>
                  <a:ext cx="1304523" cy="563064"/>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Connectivity</a:t>
                  </a:r>
                  <a:endParaRPr sz="1400" b="0" i="0" u="none" strike="noStrike" cap="none">
                    <a:solidFill>
                      <a:srgbClr val="FFFFFF"/>
                    </a:solidFill>
                    <a:latin typeface="Raleway"/>
                    <a:ea typeface="Raleway"/>
                    <a:cs typeface="Raleway"/>
                    <a:sym typeface="Raleway"/>
                  </a:endParaRPr>
                </a:p>
              </p:txBody>
            </p:sp>
          </p:grpSp>
          <p:grpSp>
            <p:nvGrpSpPr>
              <p:cNvPr id="393" name="Google Shape;393;p38"/>
              <p:cNvGrpSpPr/>
              <p:nvPr/>
            </p:nvGrpSpPr>
            <p:grpSpPr>
              <a:xfrm>
                <a:off x="2090872" y="615735"/>
                <a:ext cx="2597031" cy="2626464"/>
                <a:chOff x="3263096" y="71334"/>
                <a:chExt cx="2344103" cy="2370669"/>
              </a:xfrm>
            </p:grpSpPr>
            <p:sp>
              <p:nvSpPr>
                <p:cNvPr id="394" name="Google Shape;394;p38"/>
                <p:cNvSpPr/>
                <p:nvPr/>
              </p:nvSpPr>
              <p:spPr>
                <a:xfrm rot="-2081187">
                  <a:off x="3407226" y="525393"/>
                  <a:ext cx="1943480" cy="1113468"/>
                </a:xfrm>
                <a:custGeom>
                  <a:avLst/>
                  <a:gdLst/>
                  <a:ahLst/>
                  <a:cxnLst/>
                  <a:rect l="l" t="t" r="r" b="b"/>
                  <a:pathLst>
                    <a:path w="299" h="172" extrusionOk="0">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38"/>
                <p:cNvSpPr/>
                <p:nvPr/>
              </p:nvSpPr>
              <p:spPr>
                <a:xfrm rot="-2081187">
                  <a:off x="3761328" y="760580"/>
                  <a:ext cx="1606237" cy="1343790"/>
                </a:xfrm>
                <a:custGeom>
                  <a:avLst/>
                  <a:gdLst/>
                  <a:ahLst/>
                  <a:cxnLst/>
                  <a:rect l="l" t="t" r="r" b="b"/>
                  <a:pathLst>
                    <a:path w="258" h="217" extrusionOk="0">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rgbClr val="0944A1"/>
                </a:solidFill>
                <a:ln w="12700"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38"/>
                <p:cNvSpPr txBox="1"/>
                <p:nvPr/>
              </p:nvSpPr>
              <p:spPr>
                <a:xfrm>
                  <a:off x="3919788" y="1123225"/>
                  <a:ext cx="13044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Sensors</a:t>
                  </a:r>
                  <a:endParaRPr sz="1400" b="0" i="0" u="none" strike="noStrike" cap="none">
                    <a:solidFill>
                      <a:srgbClr val="FFFFFF"/>
                    </a:solidFill>
                    <a:latin typeface="Raleway"/>
                    <a:ea typeface="Raleway"/>
                    <a:cs typeface="Raleway"/>
                    <a:sym typeface="Raleway"/>
                  </a:endParaRPr>
                </a:p>
              </p:txBody>
            </p:sp>
          </p:grpSp>
          <p:grpSp>
            <p:nvGrpSpPr>
              <p:cNvPr id="397" name="Google Shape;397;p38"/>
              <p:cNvGrpSpPr/>
              <p:nvPr/>
            </p:nvGrpSpPr>
            <p:grpSpPr>
              <a:xfrm>
                <a:off x="3564613" y="1427872"/>
                <a:ext cx="2513538" cy="2707707"/>
                <a:chOff x="4593307" y="804376"/>
                <a:chExt cx="2268741" cy="2444000"/>
              </a:xfrm>
            </p:grpSpPr>
            <p:sp>
              <p:nvSpPr>
                <p:cNvPr id="398" name="Google Shape;398;p38"/>
                <p:cNvSpPr/>
                <p:nvPr/>
              </p:nvSpPr>
              <p:spPr>
                <a:xfrm rot="-2081188">
                  <a:off x="5623193" y="814800"/>
                  <a:ext cx="698156" cy="2118270"/>
                </a:xfrm>
                <a:custGeom>
                  <a:avLst/>
                  <a:gdLst/>
                  <a:ahLst/>
                  <a:cxnLst/>
                  <a:rect l="l" t="t" r="r" b="b"/>
                  <a:pathLst>
                    <a:path w="107" h="328" extrusionOk="0">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38"/>
                <p:cNvSpPr/>
                <p:nvPr/>
              </p:nvSpPr>
              <p:spPr>
                <a:xfrm rot="-2081187">
                  <a:off x="5001092" y="1289142"/>
                  <a:ext cx="1148261" cy="1791718"/>
                </a:xfrm>
                <a:custGeom>
                  <a:avLst/>
                  <a:gdLst/>
                  <a:ahLst/>
                  <a:cxnLst/>
                  <a:rect l="l" t="t" r="r" b="b"/>
                  <a:pathLst>
                    <a:path w="184" h="289" extrusionOk="0">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rgbClr val="307BF3"/>
                </a:solidFill>
                <a:ln w="12700"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38"/>
                <p:cNvSpPr txBox="1"/>
                <p:nvPr/>
              </p:nvSpPr>
              <p:spPr>
                <a:xfrm rot="4352156">
                  <a:off x="5032997" y="1939707"/>
                  <a:ext cx="1304532" cy="562935"/>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Raleway"/>
                      <a:ea typeface="Raleway"/>
                      <a:cs typeface="Raleway"/>
                      <a:sym typeface="Raleway"/>
                    </a:rPr>
                    <a:t>Device</a:t>
                  </a:r>
                  <a:endParaRPr sz="1400" b="0" i="0" u="none" strike="noStrike" cap="none">
                    <a:solidFill>
                      <a:srgbClr val="FFFFFF"/>
                    </a:solidFill>
                    <a:latin typeface="Raleway"/>
                    <a:ea typeface="Raleway"/>
                    <a:cs typeface="Raleway"/>
                    <a:sym typeface="Raleway"/>
                  </a:endParaRPr>
                </a:p>
              </p:txBody>
            </p:sp>
          </p:grpSp>
        </p:grpSp>
        <p:grpSp>
          <p:nvGrpSpPr>
            <p:cNvPr id="401" name="Google Shape;401;p38"/>
            <p:cNvGrpSpPr/>
            <p:nvPr/>
          </p:nvGrpSpPr>
          <p:grpSpPr>
            <a:xfrm>
              <a:off x="1558731" y="1413517"/>
              <a:ext cx="3217800" cy="4330800"/>
              <a:chOff x="6664131" y="1337317"/>
              <a:chExt cx="3217800" cy="4330800"/>
            </a:xfrm>
          </p:grpSpPr>
          <p:sp>
            <p:nvSpPr>
              <p:cNvPr id="402" name="Google Shape;402;p38"/>
              <p:cNvSpPr/>
              <p:nvPr/>
            </p:nvSpPr>
            <p:spPr>
              <a:xfrm>
                <a:off x="6664131" y="1337317"/>
                <a:ext cx="3217800" cy="4330800"/>
              </a:xfrm>
              <a:prstGeom prst="roundRect">
                <a:avLst>
                  <a:gd name="adj" fmla="val 16667"/>
                </a:avLst>
              </a:prstGeom>
              <a:solidFill>
                <a:srgbClr val="A1C3F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2060"/>
                    </a:solidFill>
                    <a:latin typeface="Raleway"/>
                    <a:ea typeface="Raleway"/>
                    <a:cs typeface="Raleway"/>
                    <a:sym typeface="Raleway"/>
                  </a:rPr>
                  <a:t>Smart Buildings</a:t>
                </a:r>
                <a:endParaRPr sz="2400" b="0" i="0" u="none" strike="noStrike" cap="none">
                  <a:solidFill>
                    <a:srgbClr val="002060"/>
                  </a:solidFill>
                  <a:latin typeface="Raleway"/>
                  <a:ea typeface="Raleway"/>
                  <a:cs typeface="Raleway"/>
                  <a:sym typeface="Raleway"/>
                </a:endParaRPr>
              </a:p>
            </p:txBody>
          </p:sp>
          <p:sp>
            <p:nvSpPr>
              <p:cNvPr id="403" name="Google Shape;403;p38"/>
              <p:cNvSpPr/>
              <p:nvPr/>
            </p:nvSpPr>
            <p:spPr>
              <a:xfrm>
                <a:off x="6952275" y="1758856"/>
                <a:ext cx="2597100" cy="702600"/>
              </a:xfrm>
              <a:prstGeom prst="roundRect">
                <a:avLst>
                  <a:gd name="adj" fmla="val 16667"/>
                </a:avLst>
              </a:prstGeom>
              <a:solidFill>
                <a:srgbClr val="0020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FFFFFF"/>
                    </a:solidFill>
                    <a:latin typeface="Raleway"/>
                    <a:ea typeface="Raleway"/>
                    <a:cs typeface="Raleway"/>
                    <a:sym typeface="Raleway"/>
                  </a:rPr>
                  <a:t>Smart Logistics</a:t>
                </a:r>
                <a:endParaRPr sz="2200" b="0" i="0" u="none" strike="noStrike" cap="none">
                  <a:solidFill>
                    <a:srgbClr val="FFFFFF"/>
                  </a:solidFill>
                  <a:latin typeface="Raleway"/>
                  <a:ea typeface="Raleway"/>
                  <a:cs typeface="Raleway"/>
                  <a:sym typeface="Raleway"/>
                </a:endParaRPr>
              </a:p>
            </p:txBody>
          </p:sp>
          <p:sp>
            <p:nvSpPr>
              <p:cNvPr id="404" name="Google Shape;404;p38"/>
              <p:cNvSpPr/>
              <p:nvPr/>
            </p:nvSpPr>
            <p:spPr>
              <a:xfrm>
                <a:off x="6952275" y="2771993"/>
                <a:ext cx="2597100" cy="702600"/>
              </a:xfrm>
              <a:prstGeom prst="roundRect">
                <a:avLst>
                  <a:gd name="adj" fmla="val 16667"/>
                </a:avLst>
              </a:prstGeom>
              <a:solidFill>
                <a:srgbClr val="0020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FFFFFF"/>
                    </a:solidFill>
                    <a:latin typeface="Raleway"/>
                    <a:ea typeface="Raleway"/>
                    <a:cs typeface="Raleway"/>
                    <a:sym typeface="Raleway"/>
                  </a:rPr>
                  <a:t>Smart Offices</a:t>
                </a:r>
                <a:endParaRPr sz="2200" b="0" i="0" u="none" strike="noStrike" cap="none">
                  <a:solidFill>
                    <a:srgbClr val="FFFFFF"/>
                  </a:solidFill>
                  <a:latin typeface="Raleway"/>
                  <a:ea typeface="Raleway"/>
                  <a:cs typeface="Raleway"/>
                  <a:sym typeface="Raleway"/>
                </a:endParaRPr>
              </a:p>
            </p:txBody>
          </p:sp>
          <p:sp>
            <p:nvSpPr>
              <p:cNvPr id="405" name="Google Shape;405;p38"/>
              <p:cNvSpPr/>
              <p:nvPr/>
            </p:nvSpPr>
            <p:spPr>
              <a:xfrm>
                <a:off x="6952275" y="3785131"/>
                <a:ext cx="2597100" cy="702600"/>
              </a:xfrm>
              <a:prstGeom prst="roundRect">
                <a:avLst>
                  <a:gd name="adj" fmla="val 16667"/>
                </a:avLst>
              </a:prstGeom>
              <a:solidFill>
                <a:srgbClr val="0020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FFFFFF"/>
                    </a:solidFill>
                    <a:latin typeface="Raleway"/>
                    <a:ea typeface="Raleway"/>
                    <a:cs typeface="Raleway"/>
                    <a:sym typeface="Raleway"/>
                  </a:rPr>
                  <a:t>Smart Home</a:t>
                </a:r>
                <a:endParaRPr sz="2200" b="0" i="0" u="none" strike="noStrike" cap="none">
                  <a:solidFill>
                    <a:srgbClr val="FFFFFF"/>
                  </a:solidFill>
                  <a:latin typeface="Raleway"/>
                  <a:ea typeface="Raleway"/>
                  <a:cs typeface="Raleway"/>
                  <a:sym typeface="Raleway"/>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9"/>
          <p:cNvSpPr txBox="1"/>
          <p:nvPr/>
        </p:nvSpPr>
        <p:spPr>
          <a:xfrm>
            <a:off x="1663048" y="467300"/>
            <a:ext cx="77109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Benefits of Battery-Free Smart Sensors</a:t>
            </a:r>
            <a:endParaRPr sz="3000" b="0" i="0" u="none" strike="noStrike" cap="none">
              <a:solidFill>
                <a:srgbClr val="000000"/>
              </a:solidFill>
              <a:latin typeface="Arial"/>
              <a:ea typeface="Arial"/>
              <a:cs typeface="Arial"/>
              <a:sym typeface="Arial"/>
            </a:endParaRPr>
          </a:p>
        </p:txBody>
      </p:sp>
      <p:pic>
        <p:nvPicPr>
          <p:cNvPr id="411" name="Google Shape;411;p39"/>
          <p:cNvPicPr preferRelativeResize="0"/>
          <p:nvPr/>
        </p:nvPicPr>
        <p:blipFill rotWithShape="1">
          <a:blip r:embed="rId3">
            <a:alphaModFix/>
          </a:blip>
          <a:srcRect/>
          <a:stretch/>
        </p:blipFill>
        <p:spPr>
          <a:xfrm>
            <a:off x="8689314" y="6147686"/>
            <a:ext cx="2957461" cy="515754"/>
          </a:xfrm>
          <a:prstGeom prst="rect">
            <a:avLst/>
          </a:prstGeom>
          <a:noFill/>
          <a:ln>
            <a:noFill/>
          </a:ln>
        </p:spPr>
      </p:pic>
      <p:grpSp>
        <p:nvGrpSpPr>
          <p:cNvPr id="412" name="Google Shape;412;p39"/>
          <p:cNvGrpSpPr/>
          <p:nvPr/>
        </p:nvGrpSpPr>
        <p:grpSpPr>
          <a:xfrm>
            <a:off x="1663061" y="5051058"/>
            <a:ext cx="8636917" cy="857786"/>
            <a:chOff x="1593000" y="2322567"/>
            <a:chExt cx="2939827" cy="643356"/>
          </a:xfrm>
        </p:grpSpPr>
        <p:sp>
          <p:nvSpPr>
            <p:cNvPr id="413" name="Google Shape;413;p39"/>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14" name="Google Shape;414;p39"/>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15" name="Google Shape;415;p39"/>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rgbClr val="FFFFFF"/>
                  </a:solidFill>
                  <a:latin typeface="Raleway Medium"/>
                  <a:ea typeface="Raleway Medium"/>
                  <a:cs typeface="Raleway Medium"/>
                  <a:sym typeface="Raleway Medium"/>
                </a:rPr>
                <a:t>Safe</a:t>
              </a:r>
              <a:endParaRPr sz="2400" b="0" i="0" u="none" strike="noStrike" cap="none">
                <a:solidFill>
                  <a:srgbClr val="FFFFFF"/>
                </a:solidFill>
                <a:latin typeface="Raleway"/>
                <a:ea typeface="Raleway"/>
                <a:cs typeface="Raleway"/>
                <a:sym typeface="Raleway"/>
              </a:endParaRPr>
            </a:p>
          </p:txBody>
        </p:sp>
        <p:sp>
          <p:nvSpPr>
            <p:cNvPr id="416" name="Google Shape;416;p39"/>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17" name="Google Shape;417;p39"/>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5</a:t>
              </a:r>
              <a:endParaRPr sz="2400" b="1" i="0" u="none" strike="noStrike" cap="none">
                <a:solidFill>
                  <a:srgbClr val="FFFFFF"/>
                </a:solidFill>
                <a:latin typeface="Raleway"/>
                <a:ea typeface="Raleway"/>
                <a:cs typeface="Raleway"/>
                <a:sym typeface="Raleway"/>
              </a:endParaRPr>
            </a:p>
          </p:txBody>
        </p:sp>
      </p:grpSp>
      <p:grpSp>
        <p:nvGrpSpPr>
          <p:cNvPr id="418" name="Google Shape;418;p39"/>
          <p:cNvGrpSpPr/>
          <p:nvPr/>
        </p:nvGrpSpPr>
        <p:grpSpPr>
          <a:xfrm>
            <a:off x="1663061" y="4177902"/>
            <a:ext cx="8636917" cy="857786"/>
            <a:chOff x="1593000" y="2322567"/>
            <a:chExt cx="2939827" cy="643356"/>
          </a:xfrm>
        </p:grpSpPr>
        <p:sp>
          <p:nvSpPr>
            <p:cNvPr id="419" name="Google Shape;419;p39"/>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20" name="Google Shape;420;p39"/>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21" name="Google Shape;421;p39"/>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rgbClr val="FFFFFF"/>
                  </a:solidFill>
                  <a:latin typeface="Raleway Medium"/>
                  <a:ea typeface="Raleway Medium"/>
                  <a:cs typeface="Raleway Medium"/>
                  <a:sym typeface="Raleway Medium"/>
                </a:rPr>
                <a:t>Low Cost</a:t>
              </a:r>
              <a:endParaRPr sz="2400" b="0" i="0" u="none" strike="noStrike" cap="none">
                <a:solidFill>
                  <a:srgbClr val="FFFFFF"/>
                </a:solidFill>
                <a:latin typeface="Raleway"/>
                <a:ea typeface="Raleway"/>
                <a:cs typeface="Raleway"/>
                <a:sym typeface="Raleway"/>
              </a:endParaRPr>
            </a:p>
          </p:txBody>
        </p:sp>
        <p:sp>
          <p:nvSpPr>
            <p:cNvPr id="422" name="Google Shape;422;p39"/>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23" name="Google Shape;423;p39"/>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4</a:t>
              </a:r>
              <a:endParaRPr sz="2400" b="1" i="0" u="none" strike="noStrike" cap="none">
                <a:solidFill>
                  <a:srgbClr val="FFFFFF"/>
                </a:solidFill>
                <a:latin typeface="Raleway"/>
                <a:ea typeface="Raleway"/>
                <a:cs typeface="Raleway"/>
                <a:sym typeface="Raleway"/>
              </a:endParaRPr>
            </a:p>
          </p:txBody>
        </p:sp>
      </p:grpSp>
      <p:grpSp>
        <p:nvGrpSpPr>
          <p:cNvPr id="424" name="Google Shape;424;p39"/>
          <p:cNvGrpSpPr/>
          <p:nvPr/>
        </p:nvGrpSpPr>
        <p:grpSpPr>
          <a:xfrm>
            <a:off x="1663061" y="3304710"/>
            <a:ext cx="8636917" cy="857786"/>
            <a:chOff x="1593000" y="2322567"/>
            <a:chExt cx="2939827" cy="643356"/>
          </a:xfrm>
        </p:grpSpPr>
        <p:sp>
          <p:nvSpPr>
            <p:cNvPr id="425" name="Google Shape;425;p39"/>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26" name="Google Shape;426;p39"/>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27" name="Google Shape;427;p39"/>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rgbClr val="FFFFFF"/>
                  </a:solidFill>
                  <a:latin typeface="Raleway Medium"/>
                  <a:ea typeface="Raleway Medium"/>
                  <a:cs typeface="Raleway Medium"/>
                  <a:sym typeface="Raleway Medium"/>
                </a:rPr>
                <a:t>Thin , Flexible, and Light</a:t>
              </a:r>
              <a:endParaRPr sz="2400" b="0" i="0" u="none" strike="noStrike" cap="none">
                <a:solidFill>
                  <a:srgbClr val="FFFFFF"/>
                </a:solidFill>
                <a:latin typeface="Raleway"/>
                <a:ea typeface="Raleway"/>
                <a:cs typeface="Raleway"/>
                <a:sym typeface="Raleway"/>
              </a:endParaRPr>
            </a:p>
          </p:txBody>
        </p:sp>
        <p:sp>
          <p:nvSpPr>
            <p:cNvPr id="428" name="Google Shape;428;p39"/>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29" name="Google Shape;429;p39"/>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3</a:t>
              </a:r>
              <a:endParaRPr sz="2400" b="1" i="0" u="none" strike="noStrike" cap="none">
                <a:solidFill>
                  <a:srgbClr val="FFFFFF"/>
                </a:solidFill>
                <a:latin typeface="Raleway"/>
                <a:ea typeface="Raleway"/>
                <a:cs typeface="Raleway"/>
                <a:sym typeface="Raleway"/>
              </a:endParaRPr>
            </a:p>
          </p:txBody>
        </p:sp>
      </p:grpSp>
      <p:grpSp>
        <p:nvGrpSpPr>
          <p:cNvPr id="430" name="Google Shape;430;p39"/>
          <p:cNvGrpSpPr/>
          <p:nvPr/>
        </p:nvGrpSpPr>
        <p:grpSpPr>
          <a:xfrm>
            <a:off x="1663061" y="1558396"/>
            <a:ext cx="8636917" cy="857786"/>
            <a:chOff x="1593000" y="2322567"/>
            <a:chExt cx="2939827" cy="643356"/>
          </a:xfrm>
        </p:grpSpPr>
        <p:sp>
          <p:nvSpPr>
            <p:cNvPr id="431" name="Google Shape;431;p39"/>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32" name="Google Shape;432;p39"/>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33" name="Google Shape;433;p39"/>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rgbClr val="FFFFFF"/>
                  </a:solidFill>
                  <a:latin typeface="Raleway Medium"/>
                  <a:ea typeface="Raleway Medium"/>
                  <a:cs typeface="Raleway Medium"/>
                  <a:sym typeface="Raleway Medium"/>
                </a:rPr>
                <a:t>Long Product Life</a:t>
              </a:r>
              <a:endParaRPr sz="2400" b="0" i="0" u="none" strike="noStrike" cap="none">
                <a:solidFill>
                  <a:srgbClr val="FFFFFF"/>
                </a:solidFill>
                <a:latin typeface="Raleway"/>
                <a:ea typeface="Raleway"/>
                <a:cs typeface="Raleway"/>
                <a:sym typeface="Raleway"/>
              </a:endParaRPr>
            </a:p>
          </p:txBody>
        </p:sp>
        <p:sp>
          <p:nvSpPr>
            <p:cNvPr id="434" name="Google Shape;434;p39"/>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35" name="Google Shape;435;p39"/>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1</a:t>
              </a:r>
              <a:endParaRPr sz="2400" b="1" i="0" u="none" strike="noStrike" cap="none">
                <a:solidFill>
                  <a:srgbClr val="FFFFFF"/>
                </a:solidFill>
                <a:latin typeface="Raleway"/>
                <a:ea typeface="Raleway"/>
                <a:cs typeface="Raleway"/>
                <a:sym typeface="Raleway"/>
              </a:endParaRPr>
            </a:p>
          </p:txBody>
        </p:sp>
      </p:grpSp>
      <p:grpSp>
        <p:nvGrpSpPr>
          <p:cNvPr id="436" name="Google Shape;436;p39"/>
          <p:cNvGrpSpPr/>
          <p:nvPr/>
        </p:nvGrpSpPr>
        <p:grpSpPr>
          <a:xfrm>
            <a:off x="1663061" y="2431563"/>
            <a:ext cx="8636917" cy="857786"/>
            <a:chOff x="1593000" y="2322567"/>
            <a:chExt cx="2939827" cy="643356"/>
          </a:xfrm>
        </p:grpSpPr>
        <p:sp>
          <p:nvSpPr>
            <p:cNvPr id="437" name="Google Shape;437;p39"/>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38" name="Google Shape;438;p39"/>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39" name="Google Shape;439;p39"/>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rgbClr val="FFFFFF"/>
                  </a:solidFill>
                  <a:latin typeface="Raleway Medium"/>
                  <a:ea typeface="Raleway Medium"/>
                  <a:cs typeface="Raleway Medium"/>
                  <a:sym typeface="Raleway Medium"/>
                </a:rPr>
                <a:t>Environmentally Friendly</a:t>
              </a:r>
              <a:endParaRPr sz="2400" b="0" i="0" u="none" strike="noStrike" cap="none">
                <a:solidFill>
                  <a:srgbClr val="FFFFFF"/>
                </a:solidFill>
                <a:latin typeface="Raleway"/>
                <a:ea typeface="Raleway"/>
                <a:cs typeface="Raleway"/>
                <a:sym typeface="Raleway"/>
              </a:endParaRPr>
            </a:p>
          </p:txBody>
        </p:sp>
        <p:sp>
          <p:nvSpPr>
            <p:cNvPr id="440" name="Google Shape;440;p39"/>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p:txBody>
        </p:sp>
        <p:sp>
          <p:nvSpPr>
            <p:cNvPr id="441" name="Google Shape;441;p39"/>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Raleway"/>
                  <a:ea typeface="Raleway"/>
                  <a:cs typeface="Raleway"/>
                  <a:sym typeface="Raleway"/>
                </a:rPr>
                <a:t>2</a:t>
              </a:r>
              <a:endParaRPr sz="2400" b="1" i="0" u="none" strike="noStrike" cap="none">
                <a:solidFill>
                  <a:srgbClr val="FFFFFF"/>
                </a:solidFill>
                <a:latin typeface="Raleway"/>
                <a:ea typeface="Raleway"/>
                <a:cs typeface="Raleway"/>
                <a:sym typeface="Raleway"/>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0"/>
          <p:cNvSpPr txBox="1"/>
          <p:nvPr/>
        </p:nvSpPr>
        <p:spPr>
          <a:xfrm>
            <a:off x="1045200" y="467300"/>
            <a:ext cx="65559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Smart Sensor Power Requirements</a:t>
            </a:r>
            <a:endParaRPr sz="3000" b="0" i="0" u="none" strike="noStrike" cap="none">
              <a:solidFill>
                <a:srgbClr val="000000"/>
              </a:solidFill>
              <a:latin typeface="Arial"/>
              <a:ea typeface="Arial"/>
              <a:cs typeface="Arial"/>
              <a:sym typeface="Arial"/>
            </a:endParaRPr>
          </a:p>
        </p:txBody>
      </p:sp>
      <p:pic>
        <p:nvPicPr>
          <p:cNvPr id="447" name="Google Shape;447;p40"/>
          <p:cNvPicPr preferRelativeResize="0"/>
          <p:nvPr/>
        </p:nvPicPr>
        <p:blipFill rotWithShape="1">
          <a:blip r:embed="rId3">
            <a:alphaModFix/>
          </a:blip>
          <a:srcRect/>
          <a:stretch/>
        </p:blipFill>
        <p:spPr>
          <a:xfrm>
            <a:off x="8689314" y="6147686"/>
            <a:ext cx="2957461" cy="515754"/>
          </a:xfrm>
          <a:prstGeom prst="rect">
            <a:avLst/>
          </a:prstGeom>
          <a:noFill/>
          <a:ln>
            <a:noFill/>
          </a:ln>
        </p:spPr>
      </p:pic>
      <p:sp>
        <p:nvSpPr>
          <p:cNvPr id="448" name="Google Shape;448;p40"/>
          <p:cNvSpPr txBox="1"/>
          <p:nvPr/>
        </p:nvSpPr>
        <p:spPr>
          <a:xfrm>
            <a:off x="664188" y="1837650"/>
            <a:ext cx="5150700" cy="3335100"/>
          </a:xfrm>
          <a:prstGeom prst="rect">
            <a:avLst/>
          </a:prstGeom>
          <a:noFill/>
          <a:ln>
            <a:noFill/>
          </a:ln>
        </p:spPr>
        <p:txBody>
          <a:bodyPr spcFirstLastPara="1" wrap="square" lIns="91425" tIns="45700" rIns="91425" bIns="45700" anchor="t" anchorCtr="0">
            <a:noAutofit/>
          </a:bodyPr>
          <a:lstStyle/>
          <a:p>
            <a:pPr marL="0" marR="0" lvl="0" indent="0" algn="l" rtl="0">
              <a:lnSpc>
                <a:spcPct val="105000"/>
              </a:lnSpc>
              <a:spcBef>
                <a:spcPts val="300"/>
              </a:spcBef>
              <a:spcAft>
                <a:spcPts val="0"/>
              </a:spcAft>
              <a:buClr>
                <a:srgbClr val="000000"/>
              </a:buClr>
              <a:buSzPts val="2400"/>
              <a:buFont typeface="Arial"/>
              <a:buNone/>
            </a:pPr>
            <a:r>
              <a:rPr lang="en-US" sz="2400" b="0" i="0" u="none" strike="noStrike" cap="none">
                <a:solidFill>
                  <a:srgbClr val="FFFFFF"/>
                </a:solidFill>
                <a:latin typeface="Raleway"/>
                <a:ea typeface="Raleway"/>
                <a:cs typeface="Raleway"/>
                <a:sym typeface="Raleway"/>
              </a:rPr>
              <a:t>Distance ~5M</a:t>
            </a: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r>
              <a:rPr lang="en-US" sz="2400" b="0" i="0" u="none" strike="noStrike" cap="none">
                <a:solidFill>
                  <a:srgbClr val="FFFFFF"/>
                </a:solidFill>
                <a:latin typeface="Raleway"/>
                <a:ea typeface="Raleway"/>
                <a:cs typeface="Raleway"/>
                <a:sym typeface="Raleway"/>
              </a:rPr>
              <a:t>One to Many charging</a:t>
            </a: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r>
              <a:rPr lang="en-US" sz="2400" b="0" i="0" u="none" strike="noStrike" cap="none">
                <a:solidFill>
                  <a:srgbClr val="FFFFFF"/>
                </a:solidFill>
                <a:latin typeface="Raleway"/>
                <a:ea typeface="Raleway"/>
                <a:cs typeface="Raleway"/>
                <a:sym typeface="Raleway"/>
              </a:rPr>
              <a:t>Communication (nice to have)</a:t>
            </a: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r>
              <a:rPr lang="en-US" sz="2400" b="0" i="0" u="none" strike="noStrike" cap="none">
                <a:solidFill>
                  <a:srgbClr val="FFFFFF"/>
                </a:solidFill>
                <a:latin typeface="Raleway"/>
                <a:ea typeface="Raleway"/>
                <a:cs typeface="Raleway"/>
                <a:sym typeface="Raleway"/>
              </a:rPr>
              <a:t>One chip with high power &amp; high transmission speed solution</a:t>
            </a:r>
            <a:endParaRPr sz="2400" b="0" i="0" u="none" strike="noStrike" cap="none">
              <a:solidFill>
                <a:srgbClr val="FFFFFF"/>
              </a:solidFill>
              <a:latin typeface="Raleway"/>
              <a:ea typeface="Raleway"/>
              <a:cs typeface="Raleway"/>
              <a:sym typeface="Raleway"/>
            </a:endParaRPr>
          </a:p>
        </p:txBody>
      </p:sp>
      <p:pic>
        <p:nvPicPr>
          <p:cNvPr id="449" name="Google Shape;449;p40"/>
          <p:cNvPicPr preferRelativeResize="0"/>
          <p:nvPr/>
        </p:nvPicPr>
        <p:blipFill rotWithShape="1">
          <a:blip r:embed="rId4">
            <a:alphaModFix/>
          </a:blip>
          <a:srcRect/>
          <a:stretch/>
        </p:blipFill>
        <p:spPr>
          <a:xfrm>
            <a:off x="5914613" y="1927975"/>
            <a:ext cx="6072312" cy="31544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1"/>
          <p:cNvSpPr txBox="1"/>
          <p:nvPr/>
        </p:nvSpPr>
        <p:spPr>
          <a:xfrm>
            <a:off x="1733583" y="467300"/>
            <a:ext cx="8774700" cy="661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AirFuel Uncoupled/RF</a:t>
            </a:r>
            <a:endParaRPr sz="3000" b="0" i="0" u="none" strike="noStrike" cap="none">
              <a:solidFill>
                <a:srgbClr val="000000"/>
              </a:solidFill>
              <a:latin typeface="Arial"/>
              <a:ea typeface="Arial"/>
              <a:cs typeface="Arial"/>
              <a:sym typeface="Arial"/>
            </a:endParaRPr>
          </a:p>
        </p:txBody>
      </p:sp>
      <p:pic>
        <p:nvPicPr>
          <p:cNvPr id="455" name="Google Shape;455;p41"/>
          <p:cNvPicPr preferRelativeResize="0"/>
          <p:nvPr/>
        </p:nvPicPr>
        <p:blipFill rotWithShape="1">
          <a:blip r:embed="rId3">
            <a:alphaModFix/>
          </a:blip>
          <a:srcRect t="13329"/>
          <a:stretch/>
        </p:blipFill>
        <p:spPr>
          <a:xfrm>
            <a:off x="1733551" y="1355300"/>
            <a:ext cx="8724898" cy="5266476"/>
          </a:xfrm>
          <a:prstGeom prst="rect">
            <a:avLst/>
          </a:prstGeom>
          <a:noFill/>
          <a:ln>
            <a:noFill/>
          </a:ln>
        </p:spPr>
      </p:pic>
      <p:graphicFrame>
        <p:nvGraphicFramePr>
          <p:cNvPr id="456" name="Google Shape;456;p41"/>
          <p:cNvGraphicFramePr/>
          <p:nvPr/>
        </p:nvGraphicFramePr>
        <p:xfrm>
          <a:off x="6726306" y="3691397"/>
          <a:ext cx="3000000" cy="3000000"/>
        </p:xfrm>
        <a:graphic>
          <a:graphicData uri="http://schemas.openxmlformats.org/drawingml/2006/table">
            <a:tbl>
              <a:tblPr>
                <a:noFill/>
                <a:tableStyleId>{BAF02DC7-5F25-439B-9895-34987B13FDC2}</a:tableStyleId>
              </a:tblPr>
              <a:tblGrid>
                <a:gridCol w="1727450">
                  <a:extLst>
                    <a:ext uri="{9D8B030D-6E8A-4147-A177-3AD203B41FA5}">
                      <a16:colId xmlns:a16="http://schemas.microsoft.com/office/drawing/2014/main" val="20000"/>
                    </a:ext>
                  </a:extLst>
                </a:gridCol>
                <a:gridCol w="1727450">
                  <a:extLst>
                    <a:ext uri="{9D8B030D-6E8A-4147-A177-3AD203B41FA5}">
                      <a16:colId xmlns:a16="http://schemas.microsoft.com/office/drawing/2014/main" val="20001"/>
                    </a:ext>
                  </a:extLst>
                </a:gridCol>
              </a:tblGrid>
              <a:tr h="31835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Technology</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solidFill>
                      <a:srgbClr val="143548"/>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Radio Frequency</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solidFill>
                      <a:srgbClr val="143548"/>
                    </a:solidFill>
                  </a:tcPr>
                </a:tc>
                <a:extLst>
                  <a:ext uri="{0D108BD9-81ED-4DB2-BD59-A6C34878D82A}">
                    <a16:rowId xmlns:a16="http://schemas.microsoft.com/office/drawing/2014/main" val="10000"/>
                  </a:ext>
                </a:extLst>
              </a:tr>
              <a:tr h="5183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Max Power Delivered</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b="1" u="none" strike="noStrike" cap="none">
                          <a:latin typeface="Raleway"/>
                          <a:ea typeface="Raleway"/>
                          <a:cs typeface="Raleway"/>
                          <a:sym typeface="Raleway"/>
                        </a:rPr>
                        <a:t>few watts</a:t>
                      </a:r>
                      <a:endParaRPr sz="1400" b="1"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1"/>
                  </a:ext>
                </a:extLst>
              </a:tr>
              <a:tr h="39695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Spatial Freedom</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b="1" u="none" strike="noStrike" cap="none">
                          <a:latin typeface="Raleway"/>
                          <a:ea typeface="Raleway"/>
                          <a:cs typeface="Raleway"/>
                          <a:sym typeface="Raleway"/>
                        </a:rPr>
                        <a:t>3D, Far Field</a:t>
                      </a:r>
                      <a:endParaRPr sz="1400" b="1"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2"/>
                  </a:ext>
                </a:extLst>
              </a:tr>
              <a:tr h="5183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Simultaneous Receivers</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Multiple</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3"/>
                  </a:ext>
                </a:extLst>
              </a:tr>
              <a:tr h="518375">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Communication</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Out of band (BT4.0/BLE)</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4"/>
                  </a:ext>
                </a:extLst>
              </a:tr>
              <a:tr h="33030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Frequency</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900MHz and higher</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57" name="Google Shape;457;p41"/>
          <p:cNvSpPr/>
          <p:nvPr/>
        </p:nvSpPr>
        <p:spPr>
          <a:xfrm>
            <a:off x="3753805" y="1553372"/>
            <a:ext cx="4711800" cy="5226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667"/>
              <a:buFont typeface="Arial"/>
              <a:buNone/>
            </a:pPr>
            <a:endParaRPr sz="2667" b="0" i="0" u="none" strike="noStrike" cap="none">
              <a:solidFill>
                <a:srgbClr val="000000"/>
              </a:solidFill>
              <a:latin typeface="Calibri"/>
              <a:ea typeface="Calibri"/>
              <a:cs typeface="Calibri"/>
              <a:sym typeface="Calibri"/>
            </a:endParaRPr>
          </a:p>
        </p:txBody>
      </p:sp>
      <p:sp>
        <p:nvSpPr>
          <p:cNvPr id="458" name="Google Shape;458;p41"/>
          <p:cNvSpPr/>
          <p:nvPr/>
        </p:nvSpPr>
        <p:spPr>
          <a:xfrm>
            <a:off x="3860456" y="1583900"/>
            <a:ext cx="4395300" cy="47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0" i="0" u="none" strike="noStrike" cap="none">
                <a:solidFill>
                  <a:srgbClr val="FFFFFF"/>
                </a:solidFill>
                <a:latin typeface="Raleway"/>
                <a:ea typeface="Raleway"/>
                <a:cs typeface="Raleway"/>
                <a:sym typeface="Raleway"/>
              </a:rPr>
              <a:t>Power delivery during normal use</a:t>
            </a:r>
            <a:endParaRPr sz="1400" b="0" i="0" u="none" strike="noStrike" cap="none">
              <a:solidFill>
                <a:srgbClr val="000000"/>
              </a:solidFill>
              <a:latin typeface="Arial"/>
              <a:ea typeface="Arial"/>
              <a:cs typeface="Arial"/>
              <a:sym typeface="Arial"/>
            </a:endParaRPr>
          </a:p>
        </p:txBody>
      </p:sp>
      <p:sp>
        <p:nvSpPr>
          <p:cNvPr id="459" name="Google Shape;459;p41"/>
          <p:cNvSpPr/>
          <p:nvPr/>
        </p:nvSpPr>
        <p:spPr>
          <a:xfrm>
            <a:off x="3753801" y="2253562"/>
            <a:ext cx="4711800" cy="5226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667"/>
              <a:buFont typeface="Arial"/>
              <a:buNone/>
            </a:pPr>
            <a:endParaRPr sz="2667" b="0" i="0" u="none" strike="noStrike" cap="none">
              <a:solidFill>
                <a:srgbClr val="000000"/>
              </a:solidFill>
              <a:latin typeface="Calibri"/>
              <a:ea typeface="Calibri"/>
              <a:cs typeface="Calibri"/>
              <a:sym typeface="Calibri"/>
            </a:endParaRPr>
          </a:p>
        </p:txBody>
      </p:sp>
      <p:sp>
        <p:nvSpPr>
          <p:cNvPr id="460" name="Google Shape;460;p41"/>
          <p:cNvSpPr/>
          <p:nvPr/>
        </p:nvSpPr>
        <p:spPr>
          <a:xfrm>
            <a:off x="3860452" y="2284091"/>
            <a:ext cx="4395300" cy="47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0" i="0" u="none" strike="noStrike" cap="none">
                <a:solidFill>
                  <a:srgbClr val="FFFFFF"/>
                </a:solidFill>
                <a:latin typeface="Raleway"/>
                <a:ea typeface="Raleway"/>
                <a:cs typeface="Raleway"/>
                <a:sym typeface="Raleway"/>
              </a:rPr>
              <a:t>Spatial freedom in all dimensions</a:t>
            </a:r>
            <a:endParaRPr sz="1400" b="0" i="0" u="none" strike="noStrike" cap="none">
              <a:solidFill>
                <a:srgbClr val="000000"/>
              </a:solidFill>
              <a:latin typeface="Arial"/>
              <a:ea typeface="Arial"/>
              <a:cs typeface="Arial"/>
              <a:sym typeface="Arial"/>
            </a:endParaRPr>
          </a:p>
        </p:txBody>
      </p:sp>
      <p:sp>
        <p:nvSpPr>
          <p:cNvPr id="461" name="Google Shape;461;p41"/>
          <p:cNvSpPr/>
          <p:nvPr/>
        </p:nvSpPr>
        <p:spPr>
          <a:xfrm>
            <a:off x="3753805" y="2940245"/>
            <a:ext cx="4711800" cy="5226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667"/>
              <a:buFont typeface="Arial"/>
              <a:buNone/>
            </a:pPr>
            <a:endParaRPr sz="2667" b="0" i="0" u="none" strike="noStrike" cap="none">
              <a:solidFill>
                <a:srgbClr val="000000"/>
              </a:solidFill>
              <a:latin typeface="Calibri"/>
              <a:ea typeface="Calibri"/>
              <a:cs typeface="Calibri"/>
              <a:sym typeface="Calibri"/>
            </a:endParaRPr>
          </a:p>
        </p:txBody>
      </p:sp>
      <p:sp>
        <p:nvSpPr>
          <p:cNvPr id="462" name="Google Shape;462;p41"/>
          <p:cNvSpPr/>
          <p:nvPr/>
        </p:nvSpPr>
        <p:spPr>
          <a:xfrm>
            <a:off x="3860456" y="2970773"/>
            <a:ext cx="4395300" cy="471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0" i="0" u="none" strike="noStrike" cap="none">
                <a:solidFill>
                  <a:srgbClr val="FFFFFF"/>
                </a:solidFill>
                <a:latin typeface="Raleway"/>
                <a:ea typeface="Raleway"/>
                <a:cs typeface="Raleway"/>
                <a:sym typeface="Raleway"/>
              </a:rPr>
              <a:t>Low cost &amp; eco friendly</a:t>
            </a:r>
            <a:endParaRPr sz="1400" b="0" i="0" u="none" strike="noStrike" cap="none">
              <a:solidFill>
                <a:srgbClr val="000000"/>
              </a:solidFill>
              <a:latin typeface="Arial"/>
              <a:ea typeface="Arial"/>
              <a:cs typeface="Arial"/>
              <a:sym typeface="Arial"/>
            </a:endParaRPr>
          </a:p>
        </p:txBody>
      </p:sp>
      <p:pic>
        <p:nvPicPr>
          <p:cNvPr id="463" name="Google Shape;463;p41"/>
          <p:cNvPicPr preferRelativeResize="0"/>
          <p:nvPr/>
        </p:nvPicPr>
        <p:blipFill rotWithShape="1">
          <a:blip r:embed="rId4">
            <a:alphaModFix/>
          </a:blip>
          <a:srcRect t="2161" b="7787"/>
          <a:stretch/>
        </p:blipFill>
        <p:spPr>
          <a:xfrm>
            <a:off x="1957126" y="3691400"/>
            <a:ext cx="4481776" cy="2688675"/>
          </a:xfrm>
          <a:prstGeom prst="rect">
            <a:avLst/>
          </a:prstGeom>
          <a:noFill/>
          <a:ln>
            <a:noFill/>
          </a:ln>
          <a:effectLst>
            <a:outerShdw blurRad="57150" dist="19050" dir="5400000" algn="bl" rotWithShape="0">
              <a:srgbClr val="000000">
                <a:alpha val="49411"/>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2"/>
          <p:cNvSpPr txBox="1"/>
          <p:nvPr/>
        </p:nvSpPr>
        <p:spPr>
          <a:xfrm>
            <a:off x="1676412" y="467290"/>
            <a:ext cx="54006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2400" b="0" i="0" u="none" strike="noStrike" cap="none">
                <a:solidFill>
                  <a:srgbClr val="FFFFFF"/>
                </a:solidFill>
                <a:latin typeface="Raleway"/>
                <a:ea typeface="Raleway"/>
                <a:cs typeface="Raleway"/>
                <a:sym typeface="Raleway"/>
              </a:rPr>
              <a:t>AirFuel Resonant</a:t>
            </a:r>
            <a:endParaRPr sz="1400" b="0" i="0" u="none" strike="noStrike" cap="none">
              <a:solidFill>
                <a:srgbClr val="000000"/>
              </a:solidFill>
              <a:latin typeface="Arial"/>
              <a:ea typeface="Arial"/>
              <a:cs typeface="Arial"/>
              <a:sym typeface="Arial"/>
            </a:endParaRPr>
          </a:p>
        </p:txBody>
      </p:sp>
      <p:pic>
        <p:nvPicPr>
          <p:cNvPr id="469" name="Google Shape;469;p42"/>
          <p:cNvPicPr preferRelativeResize="0"/>
          <p:nvPr/>
        </p:nvPicPr>
        <p:blipFill rotWithShape="1">
          <a:blip r:embed="rId3">
            <a:alphaModFix/>
          </a:blip>
          <a:srcRect t="13942" b="1760"/>
          <a:stretch/>
        </p:blipFill>
        <p:spPr>
          <a:xfrm>
            <a:off x="1677750" y="1333500"/>
            <a:ext cx="9161702" cy="5258276"/>
          </a:xfrm>
          <a:prstGeom prst="rect">
            <a:avLst/>
          </a:prstGeom>
          <a:noFill/>
          <a:ln>
            <a:noFill/>
          </a:ln>
        </p:spPr>
      </p:pic>
      <p:graphicFrame>
        <p:nvGraphicFramePr>
          <p:cNvPr id="470" name="Google Shape;470;p42"/>
          <p:cNvGraphicFramePr/>
          <p:nvPr/>
        </p:nvGraphicFramePr>
        <p:xfrm>
          <a:off x="6488453" y="3910453"/>
          <a:ext cx="3000000" cy="3000000"/>
        </p:xfrm>
        <a:graphic>
          <a:graphicData uri="http://schemas.openxmlformats.org/drawingml/2006/table">
            <a:tbl>
              <a:tblPr>
                <a:noFill/>
                <a:tableStyleId>{BAF02DC7-5F25-439B-9895-34987B13FDC2}</a:tableStyleId>
              </a:tblPr>
              <a:tblGrid>
                <a:gridCol w="2040950">
                  <a:extLst>
                    <a:ext uri="{9D8B030D-6E8A-4147-A177-3AD203B41FA5}">
                      <a16:colId xmlns:a16="http://schemas.microsoft.com/office/drawing/2014/main" val="20000"/>
                    </a:ext>
                  </a:extLst>
                </a:gridCol>
                <a:gridCol w="2040950">
                  <a:extLst>
                    <a:ext uri="{9D8B030D-6E8A-4147-A177-3AD203B41FA5}">
                      <a16:colId xmlns:a16="http://schemas.microsoft.com/office/drawing/2014/main" val="20001"/>
                    </a:ext>
                  </a:extLst>
                </a:gridCol>
              </a:tblGrid>
              <a:tr h="36155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Technology</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solidFill>
                      <a:srgbClr val="143548"/>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Magnetic Resonance</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solidFill>
                      <a:srgbClr val="143548"/>
                    </a:solidFill>
                  </a:tcPr>
                </a:tc>
                <a:extLst>
                  <a:ext uri="{0D108BD9-81ED-4DB2-BD59-A6C34878D82A}">
                    <a16:rowId xmlns:a16="http://schemas.microsoft.com/office/drawing/2014/main" val="10000"/>
                  </a:ext>
                </a:extLst>
              </a:tr>
              <a:tr h="34820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Max Power Delivered</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b="1" u="none" strike="noStrike" cap="none">
                          <a:latin typeface="Raleway"/>
                          <a:ea typeface="Raleway"/>
                          <a:cs typeface="Raleway"/>
                          <a:sym typeface="Raleway"/>
                        </a:rPr>
                        <a:t>100’s of Watts</a:t>
                      </a:r>
                      <a:endParaRPr sz="1400" b="1"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1"/>
                  </a:ext>
                </a:extLst>
              </a:tr>
              <a:tr h="33255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Simultaneous Receivers</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b="1" u="none" strike="noStrike" cap="none">
                          <a:latin typeface="Raleway"/>
                          <a:ea typeface="Raleway"/>
                          <a:cs typeface="Raleway"/>
                          <a:sym typeface="Raleway"/>
                        </a:rPr>
                        <a:t>Multiple, max 8</a:t>
                      </a:r>
                      <a:endParaRPr sz="1400" b="1"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2"/>
                  </a:ext>
                </a:extLst>
              </a:tr>
              <a:tr h="34820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Spatial Freedom</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b="1" u="none" strike="noStrike" cap="none">
                          <a:latin typeface="Raleway"/>
                          <a:ea typeface="Raleway"/>
                          <a:cs typeface="Raleway"/>
                          <a:sym typeface="Raleway"/>
                        </a:rPr>
                        <a:t>Charging Surfaces</a:t>
                      </a:r>
                      <a:endParaRPr sz="1400" b="1"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3"/>
                  </a:ext>
                </a:extLst>
              </a:tr>
              <a:tr h="34820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Metal Housings</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Supported</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4"/>
                  </a:ext>
                </a:extLst>
              </a:tr>
              <a:tr h="34820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Communication</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Out of band (BT4.0/BLE)</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5"/>
                  </a:ext>
                </a:extLst>
              </a:tr>
              <a:tr h="348200">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Frequency</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r>
                        <a:rPr lang="en-US" sz="1300" u="none" strike="noStrike" cap="none">
                          <a:latin typeface="Raleway"/>
                          <a:ea typeface="Raleway"/>
                          <a:cs typeface="Raleway"/>
                          <a:sym typeface="Raleway"/>
                        </a:rPr>
                        <a:t>6.78MHz</a:t>
                      </a:r>
                      <a:endParaRPr sz="1400" u="none" strike="noStrike" cap="none"/>
                    </a:p>
                  </a:txBody>
                  <a:tcPr marL="68575" marR="68575" marT="45725" marB="45725">
                    <a:lnL w="12700" cap="flat" cmpd="sng">
                      <a:solidFill>
                        <a:srgbClr val="143548"/>
                      </a:solidFill>
                      <a:prstDash val="solid"/>
                      <a:round/>
                      <a:headEnd type="none" w="sm" len="sm"/>
                      <a:tailEnd type="none" w="sm" len="sm"/>
                    </a:lnL>
                    <a:lnR w="12700" cap="flat" cmpd="sng">
                      <a:solidFill>
                        <a:srgbClr val="143548"/>
                      </a:solidFill>
                      <a:prstDash val="solid"/>
                      <a:round/>
                      <a:headEnd type="none" w="sm" len="sm"/>
                      <a:tailEnd type="none" w="sm" len="sm"/>
                    </a:lnR>
                    <a:lnT w="12700" cap="flat" cmpd="sng">
                      <a:solidFill>
                        <a:srgbClr val="143548"/>
                      </a:solidFill>
                      <a:prstDash val="solid"/>
                      <a:round/>
                      <a:headEnd type="none" w="sm" len="sm"/>
                      <a:tailEnd type="none" w="sm" len="sm"/>
                    </a:lnT>
                    <a:lnB w="12700" cap="flat" cmpd="sng">
                      <a:solidFill>
                        <a:srgbClr val="143548"/>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71" name="Google Shape;471;p42"/>
          <p:cNvSpPr/>
          <p:nvPr/>
        </p:nvSpPr>
        <p:spPr>
          <a:xfrm>
            <a:off x="6442753" y="1551527"/>
            <a:ext cx="4081800" cy="4527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472" name="Google Shape;472;p42"/>
          <p:cNvSpPr/>
          <p:nvPr/>
        </p:nvSpPr>
        <p:spPr>
          <a:xfrm>
            <a:off x="6552918" y="1563253"/>
            <a:ext cx="3807900" cy="408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Spatial freedom in all dimensions</a:t>
            </a:r>
            <a:endParaRPr sz="1400" b="0" i="0" u="none" strike="noStrike" cap="none">
              <a:solidFill>
                <a:srgbClr val="000000"/>
              </a:solidFill>
              <a:latin typeface="Arial"/>
              <a:ea typeface="Arial"/>
              <a:cs typeface="Arial"/>
              <a:sym typeface="Arial"/>
            </a:endParaRPr>
          </a:p>
        </p:txBody>
      </p:sp>
      <p:sp>
        <p:nvSpPr>
          <p:cNvPr id="473" name="Google Shape;473;p42"/>
          <p:cNvSpPr/>
          <p:nvPr/>
        </p:nvSpPr>
        <p:spPr>
          <a:xfrm>
            <a:off x="6473053" y="2121426"/>
            <a:ext cx="4081800" cy="4527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474" name="Google Shape;474;p42"/>
          <p:cNvSpPr/>
          <p:nvPr/>
        </p:nvSpPr>
        <p:spPr>
          <a:xfrm>
            <a:off x="6446425" y="2165925"/>
            <a:ext cx="4020900" cy="408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Efficient</a:t>
            </a:r>
            <a:endParaRPr sz="1400" b="0" i="0" u="none" strike="noStrike" cap="none">
              <a:solidFill>
                <a:srgbClr val="000000"/>
              </a:solidFill>
              <a:latin typeface="Arial"/>
              <a:ea typeface="Arial"/>
              <a:cs typeface="Arial"/>
              <a:sym typeface="Arial"/>
            </a:endParaRPr>
          </a:p>
        </p:txBody>
      </p:sp>
      <p:sp>
        <p:nvSpPr>
          <p:cNvPr id="475" name="Google Shape;475;p42"/>
          <p:cNvSpPr/>
          <p:nvPr/>
        </p:nvSpPr>
        <p:spPr>
          <a:xfrm>
            <a:off x="6473050" y="2692400"/>
            <a:ext cx="4081800" cy="4527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476" name="Google Shape;476;p42"/>
          <p:cNvSpPr/>
          <p:nvPr/>
        </p:nvSpPr>
        <p:spPr>
          <a:xfrm>
            <a:off x="6579705" y="2722928"/>
            <a:ext cx="3807900" cy="408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High power charging</a:t>
            </a:r>
            <a:endParaRPr sz="1400" b="0" i="0" u="none" strike="noStrike" cap="none">
              <a:solidFill>
                <a:srgbClr val="000000"/>
              </a:solidFill>
              <a:latin typeface="Arial"/>
              <a:ea typeface="Arial"/>
              <a:cs typeface="Arial"/>
              <a:sym typeface="Arial"/>
            </a:endParaRPr>
          </a:p>
        </p:txBody>
      </p:sp>
      <p:sp>
        <p:nvSpPr>
          <p:cNvPr id="477" name="Google Shape;477;p42"/>
          <p:cNvSpPr/>
          <p:nvPr/>
        </p:nvSpPr>
        <p:spPr>
          <a:xfrm>
            <a:off x="6478651" y="3263350"/>
            <a:ext cx="4081800" cy="4527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478" name="Google Shape;478;p42"/>
          <p:cNvSpPr/>
          <p:nvPr/>
        </p:nvSpPr>
        <p:spPr>
          <a:xfrm>
            <a:off x="6520376" y="3293875"/>
            <a:ext cx="4020900" cy="408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a:solidFill>
                  <a:srgbClr val="FFFFFF"/>
                </a:solidFill>
                <a:latin typeface="Raleway"/>
                <a:ea typeface="Raleway"/>
                <a:cs typeface="Raleway"/>
                <a:sym typeface="Raleway"/>
              </a:rPr>
              <a:t>Low cost, eco friendly  infrastructure deployment</a:t>
            </a:r>
            <a:endParaRPr sz="1400" b="0" i="0" u="none" strike="noStrike" cap="none">
              <a:solidFill>
                <a:srgbClr val="000000"/>
              </a:solidFill>
              <a:latin typeface="Arial"/>
              <a:ea typeface="Arial"/>
              <a:cs typeface="Arial"/>
              <a:sym typeface="Arial"/>
            </a:endParaRPr>
          </a:p>
        </p:txBody>
      </p:sp>
      <p:pic>
        <p:nvPicPr>
          <p:cNvPr id="479" name="Google Shape;479;p42"/>
          <p:cNvPicPr preferRelativeResize="0"/>
          <p:nvPr/>
        </p:nvPicPr>
        <p:blipFill rotWithShape="1">
          <a:blip r:embed="rId4">
            <a:alphaModFix/>
          </a:blip>
          <a:srcRect l="23142" t="15223" r="12856" b="12211"/>
          <a:stretch/>
        </p:blipFill>
        <p:spPr>
          <a:xfrm>
            <a:off x="1962150" y="1562100"/>
            <a:ext cx="4267200" cy="4838174"/>
          </a:xfrm>
          <a:prstGeom prst="rect">
            <a:avLst/>
          </a:prstGeom>
          <a:noFill/>
          <a:ln>
            <a:noFill/>
          </a:ln>
          <a:effectLst>
            <a:outerShdw blurRad="57150" dist="19050" dir="5400000" algn="bl" rotWithShape="0">
              <a:srgbClr val="000000">
                <a:alpha val="49411"/>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5"/>
          <p:cNvPicPr preferRelativeResize="0"/>
          <p:nvPr/>
        </p:nvPicPr>
        <p:blipFill rotWithShape="1">
          <a:blip r:embed="rId3">
            <a:alphaModFix/>
          </a:blip>
          <a:srcRect l="11037"/>
          <a:stretch/>
        </p:blipFill>
        <p:spPr>
          <a:xfrm>
            <a:off x="8896487" y="936211"/>
            <a:ext cx="3295513" cy="2222625"/>
          </a:xfrm>
          <a:prstGeom prst="rect">
            <a:avLst/>
          </a:prstGeom>
          <a:noFill/>
          <a:ln>
            <a:noFill/>
          </a:ln>
        </p:spPr>
      </p:pic>
      <p:sp>
        <p:nvSpPr>
          <p:cNvPr id="134" name="Google Shape;134;p25"/>
          <p:cNvSpPr txBox="1">
            <a:spLocks noGrp="1"/>
          </p:cNvSpPr>
          <p:nvPr>
            <p:ph type="title"/>
          </p:nvPr>
        </p:nvSpPr>
        <p:spPr>
          <a:xfrm>
            <a:off x="838202" y="25935"/>
            <a:ext cx="7586929" cy="5241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1.  Agenda</a:t>
            </a:r>
            <a:br>
              <a:rPr lang="en-US" b="1"/>
            </a:br>
            <a:r>
              <a:rPr lang="en-US" sz="2800"/>
              <a:t>Greg Walker (CABA)</a:t>
            </a:r>
            <a:r>
              <a:rPr lang="en-US" sz="2800" b="1"/>
              <a:t> </a:t>
            </a:r>
            <a:endParaRPr b="1"/>
          </a:p>
        </p:txBody>
      </p:sp>
      <p:sp>
        <p:nvSpPr>
          <p:cNvPr id="135" name="Google Shape;135;p25"/>
          <p:cNvSpPr txBox="1">
            <a:spLocks noGrp="1"/>
          </p:cNvSpPr>
          <p:nvPr>
            <p:ph type="body" idx="1"/>
          </p:nvPr>
        </p:nvSpPr>
        <p:spPr>
          <a:xfrm>
            <a:off x="839793" y="1606088"/>
            <a:ext cx="9531758" cy="49323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400"/>
              <a:buNone/>
            </a:pPr>
            <a:r>
              <a:rPr lang="en-US" sz="2400"/>
              <a:t>1.  Agenda</a:t>
            </a:r>
            <a:endParaRPr/>
          </a:p>
          <a:p>
            <a:pPr marL="0" lvl="0" indent="0" algn="l" rtl="0">
              <a:lnSpc>
                <a:spcPct val="90000"/>
              </a:lnSpc>
              <a:spcBef>
                <a:spcPts val="1000"/>
              </a:spcBef>
              <a:spcAft>
                <a:spcPts val="0"/>
              </a:spcAft>
              <a:buClr>
                <a:schemeClr val="dk2"/>
              </a:buClr>
              <a:buSzPts val="2400"/>
              <a:buNone/>
            </a:pPr>
            <a:r>
              <a:rPr lang="en-US" sz="2400"/>
              <a:t>2.  Call to Order, Welcome, Introductions, about the CHC</a:t>
            </a:r>
            <a:endParaRPr/>
          </a:p>
          <a:p>
            <a:pPr marL="0" lvl="0" indent="0" algn="l" rtl="0">
              <a:lnSpc>
                <a:spcPct val="90000"/>
              </a:lnSpc>
              <a:spcBef>
                <a:spcPts val="1000"/>
              </a:spcBef>
              <a:spcAft>
                <a:spcPts val="0"/>
              </a:spcAft>
              <a:buClr>
                <a:schemeClr val="dk2"/>
              </a:buClr>
              <a:buSzPts val="2400"/>
              <a:buNone/>
            </a:pPr>
            <a:r>
              <a:rPr lang="en-US" sz="2400"/>
              <a:t>3.  Administrative </a:t>
            </a:r>
            <a:endParaRPr/>
          </a:p>
          <a:p>
            <a:pPr marL="342900" lvl="0" indent="-342900" algn="l" rtl="0">
              <a:lnSpc>
                <a:spcPct val="90000"/>
              </a:lnSpc>
              <a:spcBef>
                <a:spcPts val="1000"/>
              </a:spcBef>
              <a:spcAft>
                <a:spcPts val="0"/>
              </a:spcAft>
              <a:buClr>
                <a:schemeClr val="dk2"/>
              </a:buClr>
              <a:buSzPts val="2400"/>
              <a:buAutoNum type="arabicPeriod" startAt="4"/>
            </a:pPr>
            <a:r>
              <a:rPr lang="en-US" sz="2400"/>
              <a:t>“RF Power Enables Smart home IoT Sensors to Go Mainstream” (30 min) - Sanjay Gupta (AirFuel Alliance)</a:t>
            </a:r>
            <a:endParaRPr/>
          </a:p>
          <a:p>
            <a:pPr marL="0" lvl="0" indent="0" algn="l" rtl="0">
              <a:lnSpc>
                <a:spcPct val="90000"/>
              </a:lnSpc>
              <a:spcBef>
                <a:spcPts val="1000"/>
              </a:spcBef>
              <a:spcAft>
                <a:spcPts val="0"/>
              </a:spcAft>
              <a:buClr>
                <a:schemeClr val="dk2"/>
              </a:buClr>
              <a:buSzPts val="2400"/>
              <a:buNone/>
            </a:pPr>
            <a:r>
              <a:rPr lang="en-US" sz="2400"/>
              <a:t>5.   Research Update  </a:t>
            </a:r>
            <a:endParaRPr/>
          </a:p>
          <a:p>
            <a:pPr marL="0" lvl="0" indent="0" algn="l" rtl="0">
              <a:lnSpc>
                <a:spcPct val="90000"/>
              </a:lnSpc>
              <a:spcBef>
                <a:spcPts val="1000"/>
              </a:spcBef>
              <a:spcAft>
                <a:spcPts val="0"/>
              </a:spcAft>
              <a:buClr>
                <a:schemeClr val="dk2"/>
              </a:buClr>
              <a:buSzPts val="2400"/>
              <a:buNone/>
            </a:pPr>
            <a:r>
              <a:rPr lang="en-US" sz="2400"/>
              <a:t>6.   White Paper Sub-Committee Update</a:t>
            </a:r>
            <a:endParaRPr/>
          </a:p>
          <a:p>
            <a:pPr marL="0" lvl="0" indent="0" algn="l" rtl="0">
              <a:lnSpc>
                <a:spcPct val="90000"/>
              </a:lnSpc>
              <a:spcBef>
                <a:spcPts val="1000"/>
              </a:spcBef>
              <a:spcAft>
                <a:spcPts val="0"/>
              </a:spcAft>
              <a:buClr>
                <a:schemeClr val="dk2"/>
              </a:buClr>
              <a:buSzPts val="2400"/>
              <a:buNone/>
            </a:pPr>
            <a:r>
              <a:rPr lang="en-US" sz="2400"/>
              <a:t>7.   New Business 	</a:t>
            </a:r>
            <a:endParaRPr/>
          </a:p>
          <a:p>
            <a:pPr marL="0" lvl="0" indent="0" algn="l" rtl="0">
              <a:lnSpc>
                <a:spcPct val="90000"/>
              </a:lnSpc>
              <a:spcBef>
                <a:spcPts val="1000"/>
              </a:spcBef>
              <a:spcAft>
                <a:spcPts val="0"/>
              </a:spcAft>
              <a:buClr>
                <a:schemeClr val="dk2"/>
              </a:buClr>
              <a:buSzPts val="2400"/>
              <a:buNone/>
            </a:pPr>
            <a:r>
              <a:rPr lang="en-US" sz="2400"/>
              <a:t>8.   Announcements</a:t>
            </a:r>
            <a:endParaRPr/>
          </a:p>
          <a:p>
            <a:pPr marL="0" lvl="0" indent="0" algn="l" rtl="0">
              <a:lnSpc>
                <a:spcPct val="90000"/>
              </a:lnSpc>
              <a:spcBef>
                <a:spcPts val="1000"/>
              </a:spcBef>
              <a:spcAft>
                <a:spcPts val="0"/>
              </a:spcAft>
              <a:buClr>
                <a:schemeClr val="dk2"/>
              </a:buClr>
              <a:buSzPts val="2400"/>
              <a:buNone/>
            </a:pPr>
            <a:r>
              <a:rPr lang="en-US" sz="2400"/>
              <a:t>9.   Adjournment</a:t>
            </a:r>
            <a:endParaRPr/>
          </a:p>
        </p:txBody>
      </p:sp>
      <p:pic>
        <p:nvPicPr>
          <p:cNvPr id="136" name="Google Shape;136;p25"/>
          <p:cNvPicPr preferRelativeResize="0"/>
          <p:nvPr/>
        </p:nvPicPr>
        <p:blipFill rotWithShape="1">
          <a:blip r:embed="rId4">
            <a:alphaModFix/>
          </a:blip>
          <a:srcRect l="3943" t="19875" r="5956" b="22630"/>
          <a:stretch/>
        </p:blipFill>
        <p:spPr>
          <a:xfrm>
            <a:off x="5541740" y="5311338"/>
            <a:ext cx="3676229" cy="874861"/>
          </a:xfrm>
          <a:prstGeom prst="rect">
            <a:avLst/>
          </a:prstGeom>
          <a:noFill/>
          <a:ln>
            <a:noFill/>
          </a:ln>
        </p:spPr>
      </p:pic>
      <p:sp>
        <p:nvSpPr>
          <p:cNvPr id="137" name="Google Shape;137;p25"/>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3"/>
          <p:cNvSpPr/>
          <p:nvPr/>
        </p:nvSpPr>
        <p:spPr>
          <a:xfrm>
            <a:off x="1509300" y="1322075"/>
            <a:ext cx="9173400" cy="488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43"/>
          <p:cNvSpPr txBox="1"/>
          <p:nvPr/>
        </p:nvSpPr>
        <p:spPr>
          <a:xfrm>
            <a:off x="2448150" y="472025"/>
            <a:ext cx="72957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AirFuel Resonant and AirFuel RF in Action</a:t>
            </a:r>
            <a:endParaRPr sz="3000" b="0" i="0" u="none" strike="noStrike" cap="none">
              <a:solidFill>
                <a:srgbClr val="000000"/>
              </a:solidFill>
              <a:latin typeface="Arial"/>
              <a:ea typeface="Arial"/>
              <a:cs typeface="Arial"/>
              <a:sym typeface="Arial"/>
            </a:endParaRPr>
          </a:p>
        </p:txBody>
      </p:sp>
      <p:grpSp>
        <p:nvGrpSpPr>
          <p:cNvPr id="486" name="Google Shape;486;p43"/>
          <p:cNvGrpSpPr/>
          <p:nvPr/>
        </p:nvGrpSpPr>
        <p:grpSpPr>
          <a:xfrm>
            <a:off x="1739200" y="1561925"/>
            <a:ext cx="8677100" cy="4415975"/>
            <a:chOff x="1915100" y="1561925"/>
            <a:chExt cx="8677100" cy="4415975"/>
          </a:xfrm>
        </p:grpSpPr>
        <p:pic>
          <p:nvPicPr>
            <p:cNvPr id="487" name="Google Shape;487;p43"/>
            <p:cNvPicPr preferRelativeResize="0"/>
            <p:nvPr/>
          </p:nvPicPr>
          <p:blipFill rotWithShape="1">
            <a:blip r:embed="rId3">
              <a:alphaModFix/>
            </a:blip>
            <a:srcRect l="19196" t="10952" r="15727" b="9327"/>
            <a:stretch/>
          </p:blipFill>
          <p:spPr>
            <a:xfrm>
              <a:off x="4895850" y="1561925"/>
              <a:ext cx="2914624" cy="2446199"/>
            </a:xfrm>
            <a:prstGeom prst="rect">
              <a:avLst/>
            </a:prstGeom>
            <a:noFill/>
            <a:ln>
              <a:noFill/>
            </a:ln>
            <a:effectLst>
              <a:outerShdw blurRad="57150" dist="19050" dir="5400000" algn="bl" rotWithShape="0">
                <a:srgbClr val="000000">
                  <a:alpha val="49411"/>
                </a:srgbClr>
              </a:outerShdw>
            </a:effectLst>
          </p:spPr>
        </p:pic>
        <p:pic>
          <p:nvPicPr>
            <p:cNvPr id="488" name="Google Shape;488;p43"/>
            <p:cNvPicPr preferRelativeResize="0"/>
            <p:nvPr/>
          </p:nvPicPr>
          <p:blipFill rotWithShape="1">
            <a:blip r:embed="rId4">
              <a:alphaModFix/>
            </a:blip>
            <a:srcRect l="10406" r="7583" b="13442"/>
            <a:stretch/>
          </p:blipFill>
          <p:spPr>
            <a:xfrm>
              <a:off x="1915100" y="3998600"/>
              <a:ext cx="3093324" cy="1979300"/>
            </a:xfrm>
            <a:prstGeom prst="rect">
              <a:avLst/>
            </a:prstGeom>
            <a:noFill/>
            <a:ln>
              <a:noFill/>
            </a:ln>
            <a:effectLst>
              <a:outerShdw blurRad="57150" dist="19050" dir="5400000" algn="bl" rotWithShape="0">
                <a:srgbClr val="000000">
                  <a:alpha val="49411"/>
                </a:srgbClr>
              </a:outerShdw>
            </a:effectLst>
          </p:spPr>
        </p:pic>
        <p:pic>
          <p:nvPicPr>
            <p:cNvPr id="489" name="Google Shape;489;p43"/>
            <p:cNvPicPr preferRelativeResize="0"/>
            <p:nvPr/>
          </p:nvPicPr>
          <p:blipFill rotWithShape="1">
            <a:blip r:embed="rId5">
              <a:alphaModFix/>
            </a:blip>
            <a:srcRect t="31324" r="54920" b="15815"/>
            <a:stretch/>
          </p:blipFill>
          <p:spPr>
            <a:xfrm>
              <a:off x="7793275" y="1561925"/>
              <a:ext cx="2798526" cy="2446200"/>
            </a:xfrm>
            <a:prstGeom prst="rect">
              <a:avLst/>
            </a:prstGeom>
            <a:noFill/>
            <a:ln>
              <a:noFill/>
            </a:ln>
            <a:effectLst>
              <a:outerShdw blurRad="57150" dist="19050" dir="5400000" algn="bl" rotWithShape="0">
                <a:srgbClr val="000000">
                  <a:alpha val="49411"/>
                </a:srgbClr>
              </a:outerShdw>
            </a:effectLst>
          </p:spPr>
        </p:pic>
        <p:pic>
          <p:nvPicPr>
            <p:cNvPr id="490" name="Google Shape;490;p43"/>
            <p:cNvPicPr preferRelativeResize="0"/>
            <p:nvPr/>
          </p:nvPicPr>
          <p:blipFill rotWithShape="1">
            <a:blip r:embed="rId6">
              <a:alphaModFix/>
            </a:blip>
            <a:srcRect l="12292" t="13347" r="6729" b="94"/>
            <a:stretch/>
          </p:blipFill>
          <p:spPr>
            <a:xfrm>
              <a:off x="7793675" y="3998600"/>
              <a:ext cx="2798525" cy="1979300"/>
            </a:xfrm>
            <a:prstGeom prst="rect">
              <a:avLst/>
            </a:prstGeom>
            <a:noFill/>
            <a:ln>
              <a:noFill/>
            </a:ln>
            <a:effectLst>
              <a:outerShdw blurRad="57150" dist="19050" dir="5400000" algn="bl" rotWithShape="0">
                <a:srgbClr val="000000">
                  <a:alpha val="49411"/>
                </a:srgbClr>
              </a:outerShdw>
            </a:effectLst>
          </p:spPr>
        </p:pic>
      </p:grpSp>
      <p:pic>
        <p:nvPicPr>
          <p:cNvPr id="491" name="Google Shape;491;p43"/>
          <p:cNvPicPr preferRelativeResize="0"/>
          <p:nvPr/>
        </p:nvPicPr>
        <p:blipFill rotWithShape="1">
          <a:blip r:embed="rId7">
            <a:alphaModFix/>
          </a:blip>
          <a:srcRect b="3484"/>
          <a:stretch/>
        </p:blipFill>
        <p:spPr>
          <a:xfrm>
            <a:off x="1739200" y="1580031"/>
            <a:ext cx="2980351" cy="2436674"/>
          </a:xfrm>
          <a:prstGeom prst="rect">
            <a:avLst/>
          </a:prstGeom>
          <a:noFill/>
          <a:ln>
            <a:noFill/>
          </a:ln>
          <a:effectLst>
            <a:outerShdw blurRad="57150" dist="19050" dir="5400000" algn="bl" rotWithShape="0">
              <a:srgbClr val="000000">
                <a:alpha val="49411"/>
              </a:srgbClr>
            </a:outerShdw>
          </a:effectLst>
        </p:spPr>
      </p:pic>
      <p:pic>
        <p:nvPicPr>
          <p:cNvPr id="492" name="Google Shape;492;p43"/>
          <p:cNvPicPr preferRelativeResize="0"/>
          <p:nvPr/>
        </p:nvPicPr>
        <p:blipFill rotWithShape="1">
          <a:blip r:embed="rId8">
            <a:alphaModFix/>
          </a:blip>
          <a:srcRect l="25244" t="8931" r="10732" b="12994"/>
          <a:stretch/>
        </p:blipFill>
        <p:spPr>
          <a:xfrm>
            <a:off x="4756284" y="4024954"/>
            <a:ext cx="2861092" cy="19793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44"/>
          <p:cNvPicPr preferRelativeResize="0"/>
          <p:nvPr/>
        </p:nvPicPr>
        <p:blipFill rotWithShape="1">
          <a:blip r:embed="rId3">
            <a:alphaModFix/>
          </a:blip>
          <a:srcRect/>
          <a:stretch/>
        </p:blipFill>
        <p:spPr>
          <a:xfrm>
            <a:off x="8689314" y="5919086"/>
            <a:ext cx="2957461" cy="515754"/>
          </a:xfrm>
          <a:prstGeom prst="rect">
            <a:avLst/>
          </a:prstGeom>
          <a:noFill/>
          <a:ln>
            <a:noFill/>
          </a:ln>
        </p:spPr>
      </p:pic>
      <p:sp>
        <p:nvSpPr>
          <p:cNvPr id="499" name="Google Shape;499;p44"/>
          <p:cNvSpPr txBox="1"/>
          <p:nvPr/>
        </p:nvSpPr>
        <p:spPr>
          <a:xfrm>
            <a:off x="1676400" y="1333500"/>
            <a:ext cx="10515600" cy="235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500" name="Google Shape;500;p44"/>
          <p:cNvSpPr txBox="1"/>
          <p:nvPr/>
        </p:nvSpPr>
        <p:spPr>
          <a:xfrm>
            <a:off x="5257800" y="2796550"/>
            <a:ext cx="5867400" cy="1611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0" i="0" u="none" strike="noStrike" cap="none">
                <a:solidFill>
                  <a:srgbClr val="FFFFFF"/>
                </a:solidFill>
                <a:latin typeface="Raleway SemiBold"/>
                <a:ea typeface="Raleway SemiBold"/>
                <a:cs typeface="Raleway SemiBold"/>
                <a:sym typeface="Raleway SemiBold"/>
              </a:rPr>
              <a:t>Join Us... </a:t>
            </a:r>
            <a:endParaRPr sz="4400" b="0" i="0" u="none" strike="noStrike" cap="none">
              <a:solidFill>
                <a:srgbClr val="FFFFFF"/>
              </a:solidFill>
              <a:latin typeface="Raleway SemiBold"/>
              <a:ea typeface="Raleway SemiBold"/>
              <a:cs typeface="Raleway SemiBold"/>
              <a:sym typeface="Raleway SemiBold"/>
            </a:endParaRPr>
          </a:p>
        </p:txBody>
      </p:sp>
      <p:sp>
        <p:nvSpPr>
          <p:cNvPr id="501" name="Google Shape;501;p44"/>
          <p:cNvSpPr/>
          <p:nvPr/>
        </p:nvSpPr>
        <p:spPr>
          <a:xfrm>
            <a:off x="-1162050" y="1333500"/>
            <a:ext cx="6358800" cy="63588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2" name="Google Shape;502;p44"/>
          <p:cNvPicPr preferRelativeResize="0"/>
          <p:nvPr/>
        </p:nvPicPr>
        <p:blipFill rotWithShape="1">
          <a:blip r:embed="rId4">
            <a:alphaModFix/>
          </a:blip>
          <a:srcRect t="-4166" r="-4165"/>
          <a:stretch/>
        </p:blipFill>
        <p:spPr>
          <a:xfrm>
            <a:off x="342900" y="2320050"/>
            <a:ext cx="3810001" cy="3810001"/>
          </a:xfrm>
          <a:prstGeom prst="rect">
            <a:avLst/>
          </a:prstGeom>
          <a:noFill/>
          <a:ln>
            <a:noFill/>
          </a:ln>
        </p:spPr>
      </p:pic>
      <p:sp>
        <p:nvSpPr>
          <p:cNvPr id="503" name="Google Shape;503;p44"/>
          <p:cNvSpPr/>
          <p:nvPr/>
        </p:nvSpPr>
        <p:spPr>
          <a:xfrm>
            <a:off x="2169344" y="462961"/>
            <a:ext cx="795243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FFFFFF"/>
                </a:solidFill>
                <a:latin typeface="Raleway"/>
                <a:ea typeface="Raleway"/>
                <a:cs typeface="Raleway"/>
                <a:sym typeface="Raleway"/>
              </a:rPr>
              <a:t>The Future of Wireless Power is Here.</a:t>
            </a:r>
            <a:endParaRPr sz="3000" b="0" i="0" u="none" strike="noStrike" cap="none">
              <a:solidFill>
                <a:srgbClr val="000000"/>
              </a:solidFill>
              <a:latin typeface="Arial"/>
              <a:ea typeface="Arial"/>
              <a:cs typeface="Arial"/>
              <a:sym typeface="Arial"/>
            </a:endParaRPr>
          </a:p>
        </p:txBody>
      </p:sp>
      <p:pic>
        <p:nvPicPr>
          <p:cNvPr id="504" name="Google Shape;504;p44"/>
          <p:cNvPicPr preferRelativeResize="0"/>
          <p:nvPr/>
        </p:nvPicPr>
        <p:blipFill rotWithShape="1">
          <a:blip r:embed="rId5">
            <a:alphaModFix/>
          </a:blip>
          <a:srcRect/>
          <a:stretch/>
        </p:blipFill>
        <p:spPr>
          <a:xfrm>
            <a:off x="5404225" y="5390275"/>
            <a:ext cx="1467525" cy="1044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45"/>
          <p:cNvSpPr txBox="1">
            <a:spLocks noGrp="1"/>
          </p:cNvSpPr>
          <p:nvPr>
            <p:ph type="body" idx="2"/>
          </p:nvPr>
        </p:nvSpPr>
        <p:spPr>
          <a:xfrm>
            <a:off x="839788" y="1233794"/>
            <a:ext cx="10512425" cy="512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Questions? </a:t>
            </a:r>
            <a:endParaRPr/>
          </a:p>
          <a:p>
            <a:pPr marL="0" lvl="0" indent="0" algn="l" rtl="0">
              <a:lnSpc>
                <a:spcPct val="90000"/>
              </a:lnSpc>
              <a:spcBef>
                <a:spcPts val="1000"/>
              </a:spcBef>
              <a:spcAft>
                <a:spcPts val="0"/>
              </a:spcAft>
              <a:buClr>
                <a:schemeClr val="dk1"/>
              </a:buClr>
              <a:buSzPts val="2800"/>
              <a:buNone/>
            </a:pPr>
            <a:endParaRPr/>
          </a:p>
        </p:txBody>
      </p:sp>
      <p:sp>
        <p:nvSpPr>
          <p:cNvPr id="510" name="Google Shape;510;p45"/>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22</a:t>
            </a:fld>
            <a:endParaRPr/>
          </a:p>
        </p:txBody>
      </p:sp>
      <p:pic>
        <p:nvPicPr>
          <p:cNvPr id="511" name="Google Shape;511;p45" descr="Related image"/>
          <p:cNvPicPr preferRelativeResize="0"/>
          <p:nvPr/>
        </p:nvPicPr>
        <p:blipFill rotWithShape="1">
          <a:blip r:embed="rId3">
            <a:alphaModFix/>
          </a:blip>
          <a:srcRect/>
          <a:stretch/>
        </p:blipFill>
        <p:spPr>
          <a:xfrm>
            <a:off x="839788" y="1739629"/>
            <a:ext cx="5494091" cy="4120568"/>
          </a:xfrm>
          <a:prstGeom prst="rect">
            <a:avLst/>
          </a:prstGeom>
          <a:noFill/>
          <a:ln>
            <a:noFill/>
          </a:ln>
        </p:spPr>
      </p:pic>
      <p:sp>
        <p:nvSpPr>
          <p:cNvPr id="512" name="Google Shape;512;p45"/>
          <p:cNvSpPr txBox="1">
            <a:spLocks noGrp="1"/>
          </p:cNvSpPr>
          <p:nvPr>
            <p:ph type="title"/>
          </p:nvPr>
        </p:nvSpPr>
        <p:spPr>
          <a:xfrm>
            <a:off x="838202" y="71518"/>
            <a:ext cx="10679543" cy="5241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Font typeface="Montserrat Light"/>
              <a:buNone/>
            </a:pPr>
            <a:r>
              <a:rPr lang="en-US" sz="2400" b="1"/>
              <a:t>4. “RF Power Enables Smart home IoT Sensors to Go Mainstream”  </a:t>
            </a:r>
            <a:br>
              <a:rPr lang="en-US" sz="2400" b="1"/>
            </a:br>
            <a:r>
              <a:rPr lang="en-US" sz="2000"/>
              <a:t>Roy Perry (Alarm.com, Inc.)</a:t>
            </a:r>
            <a:endParaRPr sz="2400"/>
          </a:p>
        </p:txBody>
      </p:sp>
      <p:pic>
        <p:nvPicPr>
          <p:cNvPr id="513" name="Google Shape;513;p45" descr="Airfuel - PowerPoint"/>
          <p:cNvPicPr preferRelativeResize="0"/>
          <p:nvPr/>
        </p:nvPicPr>
        <p:blipFill rotWithShape="1">
          <a:blip r:embed="rId4">
            <a:alphaModFix/>
          </a:blip>
          <a:srcRect/>
          <a:stretch/>
        </p:blipFill>
        <p:spPr>
          <a:xfrm>
            <a:off x="7009013" y="1526496"/>
            <a:ext cx="4508732" cy="45468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6"/>
          <p:cNvSpPr/>
          <p:nvPr/>
        </p:nvSpPr>
        <p:spPr>
          <a:xfrm>
            <a:off x="4490286" y="5977904"/>
            <a:ext cx="303997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accent1"/>
                </a:solidFill>
                <a:latin typeface="Montserrat"/>
                <a:ea typeface="Montserrat"/>
                <a:cs typeface="Montserrat"/>
                <a:sym typeface="Montserrat"/>
              </a:rPr>
              <a:t>www.caba.org/research</a:t>
            </a:r>
            <a:endParaRPr/>
          </a:p>
        </p:txBody>
      </p:sp>
      <p:sp>
        <p:nvSpPr>
          <p:cNvPr id="519" name="Google Shape;519;p46"/>
          <p:cNvSpPr txBox="1">
            <a:spLocks noGrp="1"/>
          </p:cNvSpPr>
          <p:nvPr>
            <p:ph type="title"/>
          </p:nvPr>
        </p:nvSpPr>
        <p:spPr>
          <a:xfrm>
            <a:off x="838200" y="57515"/>
            <a:ext cx="6873240" cy="4924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5.  Research Update</a:t>
            </a:r>
            <a:br>
              <a:rPr lang="en-US"/>
            </a:br>
            <a:r>
              <a:rPr lang="en-US"/>
              <a:t>Obiorah Ike (ABB, Inc)</a:t>
            </a:r>
            <a:r>
              <a:rPr lang="en-US" sz="2800"/>
              <a:t> </a:t>
            </a:r>
            <a:endParaRPr/>
          </a:p>
        </p:txBody>
      </p:sp>
      <p:sp>
        <p:nvSpPr>
          <p:cNvPr id="520" name="Google Shape;520;p46"/>
          <p:cNvSpPr txBox="1">
            <a:spLocks noGrp="1"/>
          </p:cNvSpPr>
          <p:nvPr>
            <p:ph type="body" idx="2"/>
          </p:nvPr>
        </p:nvSpPr>
        <p:spPr>
          <a:xfrm>
            <a:off x="839788" y="1233488"/>
            <a:ext cx="10512425" cy="512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5.1  “Connected Home Roadmap” CHC Research </a:t>
            </a:r>
            <a:endParaRPr/>
          </a:p>
        </p:txBody>
      </p:sp>
      <p:sp>
        <p:nvSpPr>
          <p:cNvPr id="521" name="Google Shape;521;p46"/>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23</a:t>
            </a:fld>
            <a:endParaRPr/>
          </a:p>
        </p:txBody>
      </p:sp>
      <p:sp>
        <p:nvSpPr>
          <p:cNvPr id="522" name="Google Shape;522;p46"/>
          <p:cNvSpPr txBox="1"/>
          <p:nvPr/>
        </p:nvSpPr>
        <p:spPr>
          <a:xfrm>
            <a:off x="754062" y="1822967"/>
            <a:ext cx="10512425" cy="512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800"/>
              <a:buFont typeface="Arial"/>
              <a:buNone/>
            </a:pPr>
            <a:endParaRPr sz="2800">
              <a:solidFill>
                <a:schemeClr val="dk2"/>
              </a:solidFill>
              <a:latin typeface="Montserrat"/>
              <a:ea typeface="Montserrat"/>
              <a:cs typeface="Montserrat"/>
              <a:sym typeface="Montserrat"/>
            </a:endParaRPr>
          </a:p>
        </p:txBody>
      </p:sp>
      <p:pic>
        <p:nvPicPr>
          <p:cNvPr id="523" name="Google Shape;523;p46" descr="2019 - CABA Connected Home Roadmap - Full Report (5).pdf - Adobe Acrobat Reader DC"/>
          <p:cNvPicPr preferRelativeResize="0"/>
          <p:nvPr/>
        </p:nvPicPr>
        <p:blipFill rotWithShape="1">
          <a:blip r:embed="rId3">
            <a:alphaModFix/>
          </a:blip>
          <a:srcRect/>
          <a:stretch/>
        </p:blipFill>
        <p:spPr>
          <a:xfrm>
            <a:off x="839788" y="2020696"/>
            <a:ext cx="3052704" cy="3957208"/>
          </a:xfrm>
          <a:prstGeom prst="rect">
            <a:avLst/>
          </a:prstGeom>
          <a:noFill/>
          <a:ln>
            <a:noFill/>
          </a:ln>
        </p:spPr>
      </p:pic>
      <p:pic>
        <p:nvPicPr>
          <p:cNvPr id="524" name="Google Shape;524;p46" descr="Presentation1 - PowerPoint"/>
          <p:cNvPicPr preferRelativeResize="0"/>
          <p:nvPr/>
        </p:nvPicPr>
        <p:blipFill rotWithShape="1">
          <a:blip r:embed="rId4">
            <a:alphaModFix/>
          </a:blip>
          <a:srcRect/>
          <a:stretch/>
        </p:blipFill>
        <p:spPr>
          <a:xfrm>
            <a:off x="4579398" y="2503497"/>
            <a:ext cx="6772814" cy="29916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7"/>
          <p:cNvSpPr/>
          <p:nvPr/>
        </p:nvSpPr>
        <p:spPr>
          <a:xfrm>
            <a:off x="2932456" y="5770799"/>
            <a:ext cx="241989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accent1"/>
                </a:solidFill>
                <a:latin typeface="Montserrat"/>
                <a:ea typeface="Montserrat"/>
                <a:cs typeface="Montserrat"/>
                <a:sym typeface="Montserrat"/>
              </a:rPr>
              <a:t>www.caba.org/research</a:t>
            </a:r>
            <a:endParaRPr/>
          </a:p>
        </p:txBody>
      </p:sp>
      <p:sp>
        <p:nvSpPr>
          <p:cNvPr id="530" name="Google Shape;530;p47"/>
          <p:cNvSpPr txBox="1">
            <a:spLocks noGrp="1"/>
          </p:cNvSpPr>
          <p:nvPr>
            <p:ph type="title"/>
          </p:nvPr>
        </p:nvSpPr>
        <p:spPr>
          <a:xfrm>
            <a:off x="838199" y="57515"/>
            <a:ext cx="8527473" cy="49244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5.  Research Update</a:t>
            </a:r>
            <a:br>
              <a:rPr lang="en-US"/>
            </a:br>
            <a:r>
              <a:rPr lang="en-US"/>
              <a:t>Greg Walker (CABA)</a:t>
            </a:r>
            <a:r>
              <a:rPr lang="en-US" sz="2800"/>
              <a:t> </a:t>
            </a:r>
            <a:endParaRPr/>
          </a:p>
        </p:txBody>
      </p:sp>
      <p:sp>
        <p:nvSpPr>
          <p:cNvPr id="531" name="Google Shape;531;p47"/>
          <p:cNvSpPr txBox="1">
            <a:spLocks noGrp="1"/>
          </p:cNvSpPr>
          <p:nvPr>
            <p:ph type="body" idx="2"/>
          </p:nvPr>
        </p:nvSpPr>
        <p:spPr>
          <a:xfrm>
            <a:off x="839788" y="1233488"/>
            <a:ext cx="10512425" cy="15558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5.2  2019 CHC Landmark Research “Smart Home as a Service”</a:t>
            </a:r>
            <a:endParaRPr/>
          </a:p>
          <a:p>
            <a:pPr marL="0" lvl="0" indent="0" algn="l" rtl="0">
              <a:lnSpc>
                <a:spcPct val="90000"/>
              </a:lnSpc>
              <a:spcBef>
                <a:spcPts val="1000"/>
              </a:spcBef>
              <a:spcAft>
                <a:spcPts val="0"/>
              </a:spcAft>
              <a:buClr>
                <a:schemeClr val="dk1"/>
              </a:buClr>
              <a:buSzPts val="2800"/>
              <a:buNone/>
            </a:pPr>
            <a:r>
              <a:rPr lang="en-US"/>
              <a:t> </a:t>
            </a:r>
            <a:endParaRPr/>
          </a:p>
        </p:txBody>
      </p:sp>
      <p:sp>
        <p:nvSpPr>
          <p:cNvPr id="532" name="Google Shape;532;p47"/>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24</a:t>
            </a:fld>
            <a:endParaRPr/>
          </a:p>
        </p:txBody>
      </p:sp>
      <p:pic>
        <p:nvPicPr>
          <p:cNvPr id="533" name="Google Shape;533;p47" descr="Photos"/>
          <p:cNvPicPr preferRelativeResize="0"/>
          <p:nvPr/>
        </p:nvPicPr>
        <p:blipFill rotWithShape="1">
          <a:blip r:embed="rId3">
            <a:alphaModFix/>
          </a:blip>
          <a:srcRect t="43511" b="4941"/>
          <a:stretch/>
        </p:blipFill>
        <p:spPr>
          <a:xfrm>
            <a:off x="833388" y="2323968"/>
            <a:ext cx="6618033" cy="3201449"/>
          </a:xfrm>
          <a:prstGeom prst="rect">
            <a:avLst/>
          </a:prstGeom>
          <a:noFill/>
          <a:ln>
            <a:noFill/>
          </a:ln>
        </p:spPr>
      </p:pic>
      <p:pic>
        <p:nvPicPr>
          <p:cNvPr id="534" name="Google Shape;534;p47" descr="Logos - Participants - Google Slides"/>
          <p:cNvPicPr preferRelativeResize="0"/>
          <p:nvPr/>
        </p:nvPicPr>
        <p:blipFill rotWithShape="1">
          <a:blip r:embed="rId4">
            <a:alphaModFix/>
          </a:blip>
          <a:srcRect l="51583"/>
          <a:stretch/>
        </p:blipFill>
        <p:spPr>
          <a:xfrm>
            <a:off x="8128932" y="4162709"/>
            <a:ext cx="2988388" cy="864312"/>
          </a:xfrm>
          <a:prstGeom prst="rect">
            <a:avLst/>
          </a:prstGeom>
          <a:noFill/>
          <a:ln>
            <a:noFill/>
          </a:ln>
        </p:spPr>
      </p:pic>
      <p:pic>
        <p:nvPicPr>
          <p:cNvPr id="535" name="Google Shape;535;p47" descr="Logos - Participants - Google Slides"/>
          <p:cNvPicPr preferRelativeResize="0"/>
          <p:nvPr/>
        </p:nvPicPr>
        <p:blipFill rotWithShape="1">
          <a:blip r:embed="rId4">
            <a:alphaModFix/>
          </a:blip>
          <a:srcRect r="50048"/>
          <a:stretch/>
        </p:blipFill>
        <p:spPr>
          <a:xfrm>
            <a:off x="8081554" y="2996844"/>
            <a:ext cx="3083144" cy="86431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8"/>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6.  White Paper Sub-Committee Update </a:t>
            </a:r>
            <a:br>
              <a:rPr lang="en-US" b="1"/>
            </a:br>
            <a:r>
              <a:rPr lang="en-US" sz="2800"/>
              <a:t>Ken Wacks (Ken Wacks Associates)</a:t>
            </a:r>
            <a:endParaRPr/>
          </a:p>
        </p:txBody>
      </p:sp>
      <p:sp>
        <p:nvSpPr>
          <p:cNvPr id="541" name="Google Shape;541;p48"/>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25</a:t>
            </a:fld>
            <a:endParaRPr/>
          </a:p>
        </p:txBody>
      </p:sp>
      <p:sp>
        <p:nvSpPr>
          <p:cNvPr id="542" name="Google Shape;542;p48"/>
          <p:cNvSpPr txBox="1"/>
          <p:nvPr/>
        </p:nvSpPr>
        <p:spPr>
          <a:xfrm>
            <a:off x="162490" y="2166938"/>
            <a:ext cx="9057949" cy="32020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6600"/>
              <a:buFont typeface="Arial"/>
              <a:buNone/>
            </a:pPr>
            <a:endParaRPr sz="6600" b="1">
              <a:solidFill>
                <a:srgbClr val="464646"/>
              </a:solidFill>
              <a:latin typeface="Montserrat"/>
              <a:ea typeface="Montserrat"/>
              <a:cs typeface="Montserrat"/>
              <a:sym typeface="Montserrat"/>
            </a:endParaRPr>
          </a:p>
        </p:txBody>
      </p:sp>
      <p:sp>
        <p:nvSpPr>
          <p:cNvPr id="543" name="Google Shape;543;p48"/>
          <p:cNvSpPr/>
          <p:nvPr/>
        </p:nvSpPr>
        <p:spPr>
          <a:xfrm>
            <a:off x="1453415" y="4472123"/>
            <a:ext cx="651367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E83E1D"/>
                </a:solidFill>
                <a:latin typeface="Montserrat"/>
                <a:ea typeface="Montserrat"/>
                <a:cs typeface="Montserrat"/>
                <a:sym typeface="Montserrat"/>
              </a:rPr>
              <a:t>www.caba.org/whitepapers</a:t>
            </a:r>
            <a:endParaRPr/>
          </a:p>
        </p:txBody>
      </p:sp>
      <p:sp>
        <p:nvSpPr>
          <p:cNvPr id="544" name="Google Shape;544;p48"/>
          <p:cNvSpPr txBox="1">
            <a:spLocks noGrp="1"/>
          </p:cNvSpPr>
          <p:nvPr>
            <p:ph type="body" idx="2"/>
          </p:nvPr>
        </p:nvSpPr>
        <p:spPr>
          <a:xfrm>
            <a:off x="838200" y="1809288"/>
            <a:ext cx="9192491" cy="17447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6.1 Recently Completed: </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 </a:t>
            </a:r>
            <a:endParaRPr/>
          </a:p>
        </p:txBody>
      </p:sp>
      <p:pic>
        <p:nvPicPr>
          <p:cNvPr id="545" name="Google Shape;545;p48"/>
          <p:cNvPicPr preferRelativeResize="0"/>
          <p:nvPr/>
        </p:nvPicPr>
        <p:blipFill rotWithShape="1">
          <a:blip r:embed="rId3">
            <a:alphaModFix/>
          </a:blip>
          <a:srcRect/>
          <a:stretch/>
        </p:blipFill>
        <p:spPr>
          <a:xfrm>
            <a:off x="2086859" y="2809775"/>
            <a:ext cx="1488576" cy="1488576"/>
          </a:xfrm>
          <a:prstGeom prst="rect">
            <a:avLst/>
          </a:prstGeom>
          <a:noFill/>
          <a:ln>
            <a:noFill/>
          </a:ln>
        </p:spPr>
      </p:pic>
      <p:pic>
        <p:nvPicPr>
          <p:cNvPr id="546" name="Google Shape;546;p48" descr="Window"/>
          <p:cNvPicPr preferRelativeResize="0"/>
          <p:nvPr/>
        </p:nvPicPr>
        <p:blipFill rotWithShape="1">
          <a:blip r:embed="rId4">
            <a:alphaModFix/>
          </a:blip>
          <a:srcRect/>
          <a:stretch/>
        </p:blipFill>
        <p:spPr>
          <a:xfrm>
            <a:off x="5567880" y="1208918"/>
            <a:ext cx="4323580" cy="514743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9"/>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6.  White Paper Sub-Committee Update </a:t>
            </a:r>
            <a:br>
              <a:rPr lang="en-US" b="1"/>
            </a:br>
            <a:r>
              <a:rPr lang="en-US" sz="2800"/>
              <a:t>Ken Wacks (Ken Wacks Associates)</a:t>
            </a:r>
            <a:endParaRPr/>
          </a:p>
        </p:txBody>
      </p:sp>
      <p:sp>
        <p:nvSpPr>
          <p:cNvPr id="552" name="Google Shape;552;p49"/>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26</a:t>
            </a:fld>
            <a:endParaRPr/>
          </a:p>
        </p:txBody>
      </p:sp>
      <p:sp>
        <p:nvSpPr>
          <p:cNvPr id="553" name="Google Shape;553;p49"/>
          <p:cNvSpPr txBox="1">
            <a:spLocks noGrp="1"/>
          </p:cNvSpPr>
          <p:nvPr>
            <p:ph type="body" idx="2"/>
          </p:nvPr>
        </p:nvSpPr>
        <p:spPr>
          <a:xfrm>
            <a:off x="839788" y="1233488"/>
            <a:ext cx="11189722" cy="292287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6.2 In Progress:  “IOT cyber security guidelines, standards and verification systems”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 </a:t>
            </a:r>
            <a:endParaRPr/>
          </a:p>
        </p:txBody>
      </p:sp>
      <p:sp>
        <p:nvSpPr>
          <p:cNvPr id="554" name="Google Shape;554;p49"/>
          <p:cNvSpPr/>
          <p:nvPr/>
        </p:nvSpPr>
        <p:spPr>
          <a:xfrm>
            <a:off x="4738254" y="1885153"/>
            <a:ext cx="6096000" cy="42780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George Brown College</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Honeywell International Inc.</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Internet Society </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Johnson Controls Inc.</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Ken Wacks Associates</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LonMark International</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National Electrical Manufacturers Association (NEMA)</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RYCOM Inc.</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SPARQ Global</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Sustainable Resources Management Inc.</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Syska Hennessy Group, Inc.</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TC9, Inc</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The International Society of Automation</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The Siemon Company</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TrustCentral</a:t>
            </a:r>
            <a:endParaRPr sz="160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TwelveDot Inc.</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UL LLC</a:t>
            </a:r>
            <a:endParaRPr/>
          </a:p>
        </p:txBody>
      </p:sp>
      <p:sp>
        <p:nvSpPr>
          <p:cNvPr id="555" name="Google Shape;555;p49"/>
          <p:cNvSpPr/>
          <p:nvPr/>
        </p:nvSpPr>
        <p:spPr>
          <a:xfrm>
            <a:off x="839788" y="1885153"/>
            <a:ext cx="6096000" cy="42780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BC Hydro (Working Group Chair) </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AgeLight LLC</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ARC Advisory Group</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ArcoLogix LLC</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BC Hydro</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CANASA (Canadian Security Association)</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CEDIA</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Cimetrics, Inc.</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Compass Intelligence, LLC</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Consultant</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Control4</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CopperTree Analytics Inc.</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CSA Group</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Current, powered by GE</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Domotz</a:t>
            </a:r>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eMcRey</a:t>
            </a:r>
            <a:endParaRPr sz="160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US" sz="1600">
                <a:solidFill>
                  <a:schemeClr val="dk1"/>
                </a:solidFill>
                <a:latin typeface="Montserrat"/>
                <a:ea typeface="Montserrat"/>
                <a:cs typeface="Montserrat"/>
                <a:sym typeface="Montserrat"/>
              </a:rPr>
              <a:t>exp US Services, Inc.</a:t>
            </a:r>
            <a:endParaRPr/>
          </a:p>
        </p:txBody>
      </p:sp>
      <p:pic>
        <p:nvPicPr>
          <p:cNvPr id="556" name="Google Shape;556;p49"/>
          <p:cNvPicPr preferRelativeResize="0"/>
          <p:nvPr/>
        </p:nvPicPr>
        <p:blipFill rotWithShape="1">
          <a:blip r:embed="rId3">
            <a:alphaModFix/>
          </a:blip>
          <a:srcRect/>
          <a:stretch/>
        </p:blipFill>
        <p:spPr>
          <a:xfrm>
            <a:off x="9863636" y="2926941"/>
            <a:ext cx="1488576" cy="14885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0"/>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6.  White Paper Sub-Committee Update </a:t>
            </a:r>
            <a:br>
              <a:rPr lang="en-US" b="1"/>
            </a:br>
            <a:r>
              <a:rPr lang="en-US" sz="2800"/>
              <a:t>Ken Wacks (Ken Wacks Associates)</a:t>
            </a:r>
            <a:endParaRPr/>
          </a:p>
        </p:txBody>
      </p:sp>
      <p:sp>
        <p:nvSpPr>
          <p:cNvPr id="562" name="Google Shape;562;p50"/>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27</a:t>
            </a:fld>
            <a:endParaRPr/>
          </a:p>
        </p:txBody>
      </p:sp>
      <p:sp>
        <p:nvSpPr>
          <p:cNvPr id="563" name="Google Shape;563;p50"/>
          <p:cNvSpPr txBox="1">
            <a:spLocks noGrp="1"/>
          </p:cNvSpPr>
          <p:nvPr>
            <p:ph type="body" idx="2"/>
          </p:nvPr>
        </p:nvSpPr>
        <p:spPr>
          <a:xfrm>
            <a:off x="839788" y="1233488"/>
            <a:ext cx="11189722" cy="292287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6.2 In Progress:  “Power over Ethernet (PoE) &amp; Digital Electricity (DE) in Commercial and Multiple Dwelling Residential Buildings”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 </a:t>
            </a:r>
            <a:endParaRPr/>
          </a:p>
        </p:txBody>
      </p:sp>
      <p:sp>
        <p:nvSpPr>
          <p:cNvPr id="564" name="Google Shape;564;p50"/>
          <p:cNvSpPr/>
          <p:nvPr/>
        </p:nvSpPr>
        <p:spPr>
          <a:xfrm>
            <a:off x="839788" y="2052933"/>
            <a:ext cx="6096000" cy="36625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Somfy Systems, Inc. (Working Group Chair)</a:t>
            </a:r>
            <a:endParaRPr/>
          </a:p>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Contemporary Controls Systems, Inc.</a:t>
            </a:r>
            <a:endParaRPr/>
          </a:p>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LumenCache, Inc.</a:t>
            </a:r>
            <a:endParaRPr/>
          </a:p>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National Electrical Manufacturers Association (NEMA)</a:t>
            </a:r>
            <a:endParaRPr/>
          </a:p>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Public Services and Procurement Canada</a:t>
            </a:r>
            <a:endParaRPr/>
          </a:p>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Renesas Electronics America Inc.</a:t>
            </a:r>
            <a:endParaRPr/>
          </a:p>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Southwire Company, LLC</a:t>
            </a:r>
            <a:endParaRPr/>
          </a:p>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UL LLC</a:t>
            </a:r>
            <a:endParaRPr/>
          </a:p>
          <a:p>
            <a:pPr marL="0" marR="0" lvl="0" indent="0" algn="l" rtl="0">
              <a:spcBef>
                <a:spcPts val="0"/>
              </a:spcBef>
              <a:spcAft>
                <a:spcPts val="0"/>
              </a:spcAft>
              <a:buNone/>
            </a:pPr>
            <a:endParaRPr sz="1600">
              <a:solidFill>
                <a:schemeClr val="dk1"/>
              </a:solidFill>
              <a:latin typeface="Montserrat"/>
              <a:ea typeface="Montserrat"/>
              <a:cs typeface="Montserrat"/>
              <a:sym typeface="Montserrat"/>
            </a:endParaRPr>
          </a:p>
        </p:txBody>
      </p:sp>
      <p:pic>
        <p:nvPicPr>
          <p:cNvPr id="565" name="Google Shape;565;p50"/>
          <p:cNvPicPr preferRelativeResize="0"/>
          <p:nvPr/>
        </p:nvPicPr>
        <p:blipFill rotWithShape="1">
          <a:blip r:embed="rId3">
            <a:alphaModFix/>
          </a:blip>
          <a:srcRect/>
          <a:stretch/>
        </p:blipFill>
        <p:spPr>
          <a:xfrm>
            <a:off x="10190624" y="2667788"/>
            <a:ext cx="1488576" cy="14885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1"/>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6.  White Paper Sub-Committee Update </a:t>
            </a:r>
            <a:br>
              <a:rPr lang="en-US" b="1"/>
            </a:br>
            <a:r>
              <a:rPr lang="en-US" sz="2800"/>
              <a:t>Ken Wacks (Ken Wacks Associates)</a:t>
            </a:r>
            <a:endParaRPr/>
          </a:p>
        </p:txBody>
      </p:sp>
      <p:sp>
        <p:nvSpPr>
          <p:cNvPr id="571" name="Google Shape;571;p51"/>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28</a:t>
            </a:fld>
            <a:endParaRPr/>
          </a:p>
        </p:txBody>
      </p:sp>
      <p:sp>
        <p:nvSpPr>
          <p:cNvPr id="572" name="Google Shape;572;p51"/>
          <p:cNvSpPr txBox="1">
            <a:spLocks noGrp="1"/>
          </p:cNvSpPr>
          <p:nvPr>
            <p:ph type="body" idx="2"/>
          </p:nvPr>
        </p:nvSpPr>
        <p:spPr>
          <a:xfrm>
            <a:off x="839788" y="1233488"/>
            <a:ext cx="11189722" cy="338884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t>6.2 In Progress:  </a:t>
            </a:r>
            <a:endParaRPr/>
          </a:p>
          <a:p>
            <a:pPr marL="0" lvl="0" indent="0" algn="l" rtl="0">
              <a:lnSpc>
                <a:spcPct val="90000"/>
              </a:lnSpc>
              <a:spcBef>
                <a:spcPts val="1000"/>
              </a:spcBef>
              <a:spcAft>
                <a:spcPts val="0"/>
              </a:spcAft>
              <a:buClr>
                <a:schemeClr val="dk1"/>
              </a:buClr>
              <a:buSzPts val="2400"/>
              <a:buNone/>
            </a:pPr>
            <a:r>
              <a:rPr lang="en-US" sz="2400"/>
              <a:t>“The Ethics of AI and the IoT Connected Home”</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 </a:t>
            </a:r>
            <a:endParaRPr/>
          </a:p>
        </p:txBody>
      </p:sp>
      <p:sp>
        <p:nvSpPr>
          <p:cNvPr id="573" name="Google Shape;573;p51"/>
          <p:cNvSpPr/>
          <p:nvPr/>
        </p:nvSpPr>
        <p:spPr>
          <a:xfrm>
            <a:off x="839788" y="2027807"/>
            <a:ext cx="6096000" cy="21852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ArcoLogix LLC (Working Group Chair)</a:t>
            </a:r>
            <a:endParaRPr/>
          </a:p>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George Brown College</a:t>
            </a:r>
            <a:endParaRPr/>
          </a:p>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Hydro One Networks Inc.</a:t>
            </a:r>
            <a:endParaRPr/>
          </a:p>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Sustainable Resources Management Inc.BC Hydro</a:t>
            </a:r>
            <a:endParaRPr/>
          </a:p>
          <a:p>
            <a:pPr marL="0" marR="0" lvl="0" indent="0" algn="l" rtl="0">
              <a:spcBef>
                <a:spcPts val="0"/>
              </a:spcBef>
              <a:spcAft>
                <a:spcPts val="0"/>
              </a:spcAft>
              <a:buNone/>
            </a:pPr>
            <a:endParaRPr sz="1600">
              <a:solidFill>
                <a:schemeClr val="dk1"/>
              </a:solidFill>
              <a:latin typeface="Montserrat"/>
              <a:ea typeface="Montserrat"/>
              <a:cs typeface="Montserrat"/>
              <a:sym typeface="Montserrat"/>
            </a:endParaRPr>
          </a:p>
        </p:txBody>
      </p:sp>
      <p:sp>
        <p:nvSpPr>
          <p:cNvPr id="574" name="Google Shape;574;p51"/>
          <p:cNvSpPr txBox="1"/>
          <p:nvPr/>
        </p:nvSpPr>
        <p:spPr>
          <a:xfrm>
            <a:off x="833388" y="4691300"/>
            <a:ext cx="11189722" cy="4957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a:solidFill>
                  <a:schemeClr val="dk1"/>
                </a:solidFill>
                <a:latin typeface="Montserrat Light"/>
                <a:ea typeface="Montserrat Light"/>
                <a:cs typeface="Montserrat Light"/>
                <a:sym typeface="Montserrat Light"/>
              </a:rPr>
              <a:t>“Human Centric Lighting: Non-Energy Benefits of Lighting and its Smart Controls”</a:t>
            </a:r>
            <a:endParaRPr sz="2800">
              <a:solidFill>
                <a:schemeClr val="dk1"/>
              </a:solidFill>
              <a:latin typeface="Montserrat Light"/>
              <a:ea typeface="Montserrat Light"/>
              <a:cs typeface="Montserrat Light"/>
              <a:sym typeface="Montserrat Light"/>
            </a:endParaRPr>
          </a:p>
        </p:txBody>
      </p:sp>
      <p:sp>
        <p:nvSpPr>
          <p:cNvPr id="575" name="Google Shape;575;p51"/>
          <p:cNvSpPr/>
          <p:nvPr/>
        </p:nvSpPr>
        <p:spPr>
          <a:xfrm>
            <a:off x="839787" y="5144406"/>
            <a:ext cx="701403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Montserrat"/>
                <a:ea typeface="Montserrat"/>
                <a:cs typeface="Montserrat"/>
                <a:sym typeface="Montserrat"/>
              </a:rPr>
              <a:t>Human Centric Lighting Society (Working Group Chair) </a:t>
            </a:r>
            <a:endParaRPr sz="2400">
              <a:solidFill>
                <a:schemeClr val="dk1"/>
              </a:solidFill>
              <a:latin typeface="Montserrat"/>
              <a:ea typeface="Montserrat"/>
              <a:cs typeface="Montserrat"/>
              <a:sym typeface="Montserrat"/>
            </a:endParaRPr>
          </a:p>
        </p:txBody>
      </p:sp>
      <p:pic>
        <p:nvPicPr>
          <p:cNvPr id="576" name="Google Shape;576;p51"/>
          <p:cNvPicPr preferRelativeResize="0"/>
          <p:nvPr/>
        </p:nvPicPr>
        <p:blipFill rotWithShape="1">
          <a:blip r:embed="rId3">
            <a:alphaModFix/>
          </a:blip>
          <a:srcRect/>
          <a:stretch/>
        </p:blipFill>
        <p:spPr>
          <a:xfrm>
            <a:off x="9989289" y="1845305"/>
            <a:ext cx="1488576" cy="14885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2"/>
          <p:cNvSpPr txBox="1">
            <a:spLocks noGrp="1"/>
          </p:cNvSpPr>
          <p:nvPr>
            <p:ph type="title"/>
          </p:nvPr>
        </p:nvSpPr>
        <p:spPr>
          <a:xfrm>
            <a:off x="838200" y="71510"/>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6.  White Paper Sub-Committee Update </a:t>
            </a:r>
            <a:br>
              <a:rPr lang="en-US" b="1"/>
            </a:br>
            <a:r>
              <a:rPr lang="en-US" sz="2800"/>
              <a:t>Ken Wacks (Ken Wacks Associates)</a:t>
            </a:r>
            <a:endParaRPr/>
          </a:p>
        </p:txBody>
      </p:sp>
      <p:sp>
        <p:nvSpPr>
          <p:cNvPr id="582" name="Google Shape;582;p52"/>
          <p:cNvSpPr/>
          <p:nvPr/>
        </p:nvSpPr>
        <p:spPr>
          <a:xfrm>
            <a:off x="1340459" y="2468271"/>
            <a:ext cx="9029700" cy="646331"/>
          </a:xfrm>
          <a:prstGeom prst="rect">
            <a:avLst/>
          </a:prstGeom>
          <a:noFill/>
          <a:ln>
            <a:noFill/>
          </a:ln>
        </p:spPr>
        <p:txBody>
          <a:bodyPr spcFirstLastPara="1" wrap="square" lIns="91425" tIns="45700" rIns="91425" bIns="45700" anchor="t" anchorCtr="0">
            <a:noAutofit/>
          </a:bodyPr>
          <a:lstStyle/>
          <a:p>
            <a:pPr marL="457200" marR="0" lvl="0" indent="-228600" algn="l" rtl="0">
              <a:spcBef>
                <a:spcPts val="0"/>
              </a:spcBef>
              <a:spcAft>
                <a:spcPts val="0"/>
              </a:spcAft>
              <a:buNone/>
            </a:pPr>
            <a:r>
              <a:rPr lang="en-US" sz="1800">
                <a:solidFill>
                  <a:srgbClr val="000000"/>
                </a:solidFill>
                <a:latin typeface="Arial"/>
                <a:ea typeface="Arial"/>
                <a:cs typeface="Arial"/>
                <a:sym typeface="Arial"/>
              </a:rPr>
              <a:t>	All proposals and previously completed CHC White Papers can be downloaded at: </a:t>
            </a:r>
            <a:endParaRPr sz="2400">
              <a:solidFill>
                <a:srgbClr val="E83E1D"/>
              </a:solidFill>
              <a:latin typeface="Arial"/>
              <a:ea typeface="Arial"/>
              <a:cs typeface="Arial"/>
              <a:sym typeface="Arial"/>
            </a:endParaRPr>
          </a:p>
          <a:p>
            <a:pPr marL="457200" marR="0" lvl="0" indent="-228600" algn="l" rtl="0">
              <a:spcBef>
                <a:spcPts val="0"/>
              </a:spcBef>
              <a:spcAft>
                <a:spcPts val="0"/>
              </a:spcAft>
              <a:buNone/>
            </a:pPr>
            <a:r>
              <a:rPr lang="en-US" sz="1800">
                <a:solidFill>
                  <a:srgbClr val="000000"/>
                </a:solidFill>
                <a:latin typeface="Arial"/>
                <a:ea typeface="Arial"/>
                <a:cs typeface="Arial"/>
                <a:sym typeface="Arial"/>
              </a:rPr>
              <a:t>	</a:t>
            </a:r>
            <a:r>
              <a:rPr lang="en-US" sz="1800" u="sng">
                <a:solidFill>
                  <a:schemeClr val="hlink"/>
                </a:solidFill>
                <a:latin typeface="Arial"/>
                <a:ea typeface="Arial"/>
                <a:cs typeface="Arial"/>
                <a:sym typeface="Arial"/>
                <a:hlinkClick r:id="rId3"/>
              </a:rPr>
              <a:t>www.caba.org/whitepapers</a:t>
            </a:r>
            <a:endParaRPr sz="2400">
              <a:solidFill>
                <a:srgbClr val="E83E1D"/>
              </a:solidFill>
              <a:latin typeface="Arial"/>
              <a:ea typeface="Arial"/>
              <a:cs typeface="Arial"/>
              <a:sym typeface="Arial"/>
            </a:endParaRPr>
          </a:p>
        </p:txBody>
      </p:sp>
      <p:pic>
        <p:nvPicPr>
          <p:cNvPr id="583" name="Google Shape;583;p52" descr="http://www.caba.org/images/CABA-RP-XL.png"/>
          <p:cNvPicPr preferRelativeResize="0"/>
          <p:nvPr/>
        </p:nvPicPr>
        <p:blipFill rotWithShape="1">
          <a:blip r:embed="rId4">
            <a:alphaModFix/>
          </a:blip>
          <a:srcRect/>
          <a:stretch/>
        </p:blipFill>
        <p:spPr>
          <a:xfrm>
            <a:off x="5568315" y="3845507"/>
            <a:ext cx="4286250" cy="1333500"/>
          </a:xfrm>
          <a:prstGeom prst="rect">
            <a:avLst/>
          </a:prstGeom>
          <a:noFill/>
          <a:ln>
            <a:noFill/>
          </a:ln>
        </p:spPr>
      </p:pic>
      <p:sp>
        <p:nvSpPr>
          <p:cNvPr id="584" name="Google Shape;584;p52"/>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29</a:t>
            </a:fld>
            <a:endParaRPr/>
          </a:p>
        </p:txBody>
      </p:sp>
      <p:pic>
        <p:nvPicPr>
          <p:cNvPr id="585" name="Google Shape;585;p52" descr="Study Island Benchmarks &amp; Predictive Validity - With our latest research, we've found promising results regarding the predictive validity of Study … | Pinteres…"/>
          <p:cNvPicPr preferRelativeResize="0"/>
          <p:nvPr/>
        </p:nvPicPr>
        <p:blipFill rotWithShape="1">
          <a:blip r:embed="rId5">
            <a:alphaModFix/>
          </a:blip>
          <a:srcRect/>
          <a:stretch/>
        </p:blipFill>
        <p:spPr>
          <a:xfrm>
            <a:off x="3336351" y="3669551"/>
            <a:ext cx="1876937" cy="16854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838202" y="81704"/>
            <a:ext cx="10275176" cy="5241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2.  Call to Order, Welcome, Introductions, About the CHC</a:t>
            </a:r>
            <a:br>
              <a:rPr lang="en-US" sz="2800" b="1"/>
            </a:br>
            <a:r>
              <a:rPr lang="en-US" sz="2800"/>
              <a:t>Roy Perry (Alarm.com, Inc.)</a:t>
            </a:r>
            <a:br>
              <a:rPr lang="en-US" sz="2800"/>
            </a:br>
            <a:endParaRPr sz="1800"/>
          </a:p>
        </p:txBody>
      </p:sp>
      <p:sp>
        <p:nvSpPr>
          <p:cNvPr id="143" name="Google Shape;143;p26"/>
          <p:cNvSpPr txBox="1"/>
          <p:nvPr/>
        </p:nvSpPr>
        <p:spPr>
          <a:xfrm>
            <a:off x="1632040" y="5387396"/>
            <a:ext cx="8007566" cy="8864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400"/>
              <a:buFont typeface="Arial"/>
              <a:buNone/>
            </a:pPr>
            <a:r>
              <a:rPr lang="en-US" sz="1400" b="0" i="0" u="none" strike="noStrike" cap="none">
                <a:solidFill>
                  <a:schemeClr val="dk2"/>
                </a:solidFill>
                <a:latin typeface="Montserrat"/>
                <a:ea typeface="Montserrat"/>
                <a:cs typeface="Montserrat"/>
                <a:sym typeface="Montserrat"/>
              </a:rPr>
              <a:t>Established in 2004, the CABA Connected Home Council initiates and reviews projects that relate to connected home and multiple dwelling unit technologies and applications.  The Council also examines industry opportunities that can accelerate the adoption of new technologies, consumer electronics and broadband services within the burgeoning connected home market.</a:t>
            </a:r>
            <a:endParaRPr/>
          </a:p>
        </p:txBody>
      </p:sp>
      <p:sp>
        <p:nvSpPr>
          <p:cNvPr id="144" name="Google Shape;144;p26"/>
          <p:cNvSpPr/>
          <p:nvPr/>
        </p:nvSpPr>
        <p:spPr>
          <a:xfrm>
            <a:off x="8410591" y="3213536"/>
            <a:ext cx="2702787"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Past CHC Chair </a:t>
            </a:r>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Jay McLellan </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VP, Energy Management, Controls and Automation Leviton Manufacturing Co., Inc.</a:t>
            </a:r>
            <a:endParaRPr sz="1600" b="0" i="0" u="none" strike="noStrike" cap="none">
              <a:solidFill>
                <a:schemeClr val="dk1"/>
              </a:solidFill>
              <a:latin typeface="Arial"/>
              <a:ea typeface="Arial"/>
              <a:cs typeface="Arial"/>
              <a:sym typeface="Arial"/>
            </a:endParaRPr>
          </a:p>
        </p:txBody>
      </p:sp>
      <p:sp>
        <p:nvSpPr>
          <p:cNvPr id="145" name="Google Shape;145;p26"/>
          <p:cNvSpPr/>
          <p:nvPr/>
        </p:nvSpPr>
        <p:spPr>
          <a:xfrm>
            <a:off x="1605654" y="3262203"/>
            <a:ext cx="2655032"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CHC Chair</a:t>
            </a:r>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Roy Perry </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VP Ecosystem Alliances</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Alarm.com</a:t>
            </a:r>
            <a:endParaRPr sz="1600" b="0" i="0" u="none" strike="noStrike" cap="none">
              <a:solidFill>
                <a:schemeClr val="dk1"/>
              </a:solidFill>
              <a:latin typeface="Arial"/>
              <a:ea typeface="Arial"/>
              <a:cs typeface="Arial"/>
              <a:sym typeface="Arial"/>
            </a:endParaRPr>
          </a:p>
        </p:txBody>
      </p:sp>
      <p:sp>
        <p:nvSpPr>
          <p:cNvPr id="146" name="Google Shape;146;p26"/>
          <p:cNvSpPr/>
          <p:nvPr/>
        </p:nvSpPr>
        <p:spPr>
          <a:xfrm>
            <a:off x="6780791" y="5978072"/>
            <a:ext cx="205703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r>
              <a:rPr lang="en-US" sz="1800" b="0" i="0" u="none" strike="noStrike" cap="none">
                <a:solidFill>
                  <a:schemeClr val="accent1"/>
                </a:solidFill>
                <a:latin typeface="Arial"/>
                <a:ea typeface="Arial"/>
                <a:cs typeface="Arial"/>
                <a:sym typeface="Arial"/>
              </a:rPr>
              <a:t>www.caba.org/chc</a:t>
            </a:r>
            <a:endParaRPr/>
          </a:p>
        </p:txBody>
      </p:sp>
      <p:pic>
        <p:nvPicPr>
          <p:cNvPr id="147" name="Google Shape;147;p26" descr="Obiorah Ike"/>
          <p:cNvPicPr preferRelativeResize="0"/>
          <p:nvPr/>
        </p:nvPicPr>
        <p:blipFill rotWithShape="1">
          <a:blip r:embed="rId3">
            <a:alphaModFix/>
          </a:blip>
          <a:srcRect/>
          <a:stretch/>
        </p:blipFill>
        <p:spPr>
          <a:xfrm>
            <a:off x="3979414" y="1339215"/>
            <a:ext cx="1828800" cy="1828800"/>
          </a:xfrm>
          <a:prstGeom prst="rect">
            <a:avLst/>
          </a:prstGeom>
          <a:noFill/>
          <a:ln>
            <a:noFill/>
          </a:ln>
        </p:spPr>
      </p:pic>
      <p:sp>
        <p:nvSpPr>
          <p:cNvPr id="148" name="Google Shape;148;p26"/>
          <p:cNvSpPr/>
          <p:nvPr/>
        </p:nvSpPr>
        <p:spPr>
          <a:xfrm>
            <a:off x="3880029" y="3228975"/>
            <a:ext cx="2645028"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CHC Vice-Chair</a:t>
            </a:r>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Obiorah Ike </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Product Marketing Manager  </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ABB Inc.</a:t>
            </a:r>
            <a:endParaRPr sz="1600" b="0" i="0" u="none" strike="noStrike" cap="none">
              <a:solidFill>
                <a:schemeClr val="dk1"/>
              </a:solidFill>
              <a:latin typeface="Arial"/>
              <a:ea typeface="Arial"/>
              <a:cs typeface="Arial"/>
              <a:sym typeface="Arial"/>
            </a:endParaRPr>
          </a:p>
        </p:txBody>
      </p:sp>
      <p:pic>
        <p:nvPicPr>
          <p:cNvPr id="149" name="Google Shape;149;p26" descr="Image result for abb logo"/>
          <p:cNvPicPr preferRelativeResize="0"/>
          <p:nvPr/>
        </p:nvPicPr>
        <p:blipFill rotWithShape="1">
          <a:blip r:embed="rId4">
            <a:alphaModFix/>
          </a:blip>
          <a:srcRect/>
          <a:stretch/>
        </p:blipFill>
        <p:spPr>
          <a:xfrm>
            <a:off x="3937968" y="4546599"/>
            <a:ext cx="1140385" cy="459575"/>
          </a:xfrm>
          <a:prstGeom prst="rect">
            <a:avLst/>
          </a:prstGeom>
          <a:noFill/>
          <a:ln>
            <a:noFill/>
          </a:ln>
        </p:spPr>
      </p:pic>
      <p:pic>
        <p:nvPicPr>
          <p:cNvPr id="150" name="Google Shape;150;p26" descr="C:\Users\walkerg\AppData\Local\Microsoft\Windows\Temporary Internet Files\Content.Outlook\MH9LZ0E4\Perry09.jpg"/>
          <p:cNvPicPr preferRelativeResize="0"/>
          <p:nvPr/>
        </p:nvPicPr>
        <p:blipFill rotWithShape="1">
          <a:blip r:embed="rId5">
            <a:alphaModFix/>
          </a:blip>
          <a:srcRect t="5777" b="26989"/>
          <a:stretch/>
        </p:blipFill>
        <p:spPr>
          <a:xfrm>
            <a:off x="1711875" y="1339215"/>
            <a:ext cx="1828800" cy="1836688"/>
          </a:xfrm>
          <a:prstGeom prst="rect">
            <a:avLst/>
          </a:prstGeom>
          <a:noFill/>
          <a:ln>
            <a:noFill/>
          </a:ln>
        </p:spPr>
      </p:pic>
      <p:pic>
        <p:nvPicPr>
          <p:cNvPr id="151" name="Google Shape;151;p26" descr="http://caba.org/images/logos/100010.jpg"/>
          <p:cNvPicPr preferRelativeResize="0"/>
          <p:nvPr/>
        </p:nvPicPr>
        <p:blipFill rotWithShape="1">
          <a:blip r:embed="rId6">
            <a:alphaModFix/>
          </a:blip>
          <a:srcRect/>
          <a:stretch/>
        </p:blipFill>
        <p:spPr>
          <a:xfrm>
            <a:off x="1638990" y="4308556"/>
            <a:ext cx="2154932" cy="484861"/>
          </a:xfrm>
          <a:prstGeom prst="rect">
            <a:avLst/>
          </a:prstGeom>
          <a:noFill/>
          <a:ln>
            <a:noFill/>
          </a:ln>
        </p:spPr>
      </p:pic>
      <p:sp>
        <p:nvSpPr>
          <p:cNvPr id="152" name="Google Shape;152;p26"/>
          <p:cNvSpPr/>
          <p:nvPr/>
        </p:nvSpPr>
        <p:spPr>
          <a:xfrm>
            <a:off x="6120578" y="3228975"/>
            <a:ext cx="2247989"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CHC Vice-Chair</a:t>
            </a:r>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Danny Sran </a:t>
            </a:r>
            <a:endParaRPr/>
          </a:p>
          <a:p>
            <a:pPr marL="0" marR="0" lvl="0" indent="0" algn="l"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Mgr. Construction - New Growth Markets  TELUS</a:t>
            </a:r>
            <a:endParaRPr sz="1600" b="0" i="0" u="none" strike="noStrike" cap="none">
              <a:solidFill>
                <a:schemeClr val="dk1"/>
              </a:solidFill>
              <a:latin typeface="Arial"/>
              <a:ea typeface="Arial"/>
              <a:cs typeface="Arial"/>
              <a:sym typeface="Arial"/>
            </a:endParaRPr>
          </a:p>
        </p:txBody>
      </p:sp>
      <p:pic>
        <p:nvPicPr>
          <p:cNvPr id="153" name="Google Shape;153;p26" descr="Image result for Leviton Manufacturing Co., Inc."/>
          <p:cNvPicPr preferRelativeResize="0"/>
          <p:nvPr/>
        </p:nvPicPr>
        <p:blipFill rotWithShape="1">
          <a:blip r:embed="rId7">
            <a:alphaModFix/>
          </a:blip>
          <a:srcRect/>
          <a:stretch/>
        </p:blipFill>
        <p:spPr>
          <a:xfrm>
            <a:off x="8494638" y="4694337"/>
            <a:ext cx="1544409" cy="590538"/>
          </a:xfrm>
          <a:prstGeom prst="rect">
            <a:avLst/>
          </a:prstGeom>
          <a:noFill/>
          <a:ln>
            <a:noFill/>
          </a:ln>
        </p:spPr>
      </p:pic>
      <p:sp>
        <p:nvSpPr>
          <p:cNvPr id="154" name="Google Shape;154;p26"/>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a:p>
        </p:txBody>
      </p:sp>
      <p:pic>
        <p:nvPicPr>
          <p:cNvPr id="155" name="Google Shape;155;p26" descr="http://www.bizneworleans.com/images/cache/cache_8/cache_3/cache_7/PEOPLE_JayMcLellan-43316738.jpeg?ver=1514316975&amp;aspectratio=0.82559339525284"/>
          <p:cNvPicPr preferRelativeResize="0"/>
          <p:nvPr/>
        </p:nvPicPr>
        <p:blipFill rotWithShape="1">
          <a:blip r:embed="rId8">
            <a:alphaModFix/>
          </a:blip>
          <a:srcRect l="38280" t="8257" r="34191" b="68429"/>
          <a:stretch/>
        </p:blipFill>
        <p:spPr>
          <a:xfrm>
            <a:off x="8494638" y="1323571"/>
            <a:ext cx="1813420" cy="1860088"/>
          </a:xfrm>
          <a:prstGeom prst="rect">
            <a:avLst/>
          </a:prstGeom>
          <a:noFill/>
          <a:ln>
            <a:noFill/>
          </a:ln>
        </p:spPr>
      </p:pic>
      <p:pic>
        <p:nvPicPr>
          <p:cNvPr id="156" name="Google Shape;156;p26"/>
          <p:cNvPicPr preferRelativeResize="0"/>
          <p:nvPr/>
        </p:nvPicPr>
        <p:blipFill rotWithShape="1">
          <a:blip r:embed="rId9">
            <a:alphaModFix/>
          </a:blip>
          <a:srcRect l="7274" t="3992" b="6146"/>
          <a:stretch/>
        </p:blipFill>
        <p:spPr>
          <a:xfrm>
            <a:off x="6246953" y="1337360"/>
            <a:ext cx="1828800" cy="1829055"/>
          </a:xfrm>
          <a:prstGeom prst="rect">
            <a:avLst/>
          </a:prstGeom>
          <a:noFill/>
          <a:ln>
            <a:noFill/>
          </a:ln>
        </p:spPr>
      </p:pic>
      <p:pic>
        <p:nvPicPr>
          <p:cNvPr id="157" name="Google Shape;157;p26" descr="Image result for telus"/>
          <p:cNvPicPr preferRelativeResize="0"/>
          <p:nvPr/>
        </p:nvPicPr>
        <p:blipFill rotWithShape="1">
          <a:blip r:embed="rId10">
            <a:alphaModFix/>
          </a:blip>
          <a:srcRect l="8804" t="39778" r="8023" b="38433"/>
          <a:stretch/>
        </p:blipFill>
        <p:spPr>
          <a:xfrm>
            <a:off x="6120578" y="4473068"/>
            <a:ext cx="2145967" cy="56216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3"/>
          <p:cNvSpPr txBox="1">
            <a:spLocks noGrp="1"/>
          </p:cNvSpPr>
          <p:nvPr>
            <p:ph type="title"/>
          </p:nvPr>
        </p:nvSpPr>
        <p:spPr>
          <a:xfrm>
            <a:off x="838200" y="41865"/>
            <a:ext cx="10180782"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7.  New Business</a:t>
            </a:r>
            <a:br>
              <a:rPr lang="en-US"/>
            </a:br>
            <a:r>
              <a:rPr lang="en-US" sz="2800"/>
              <a:t>Ken Wacks (Ken Wacks Associates), Andrew Glennie (CABA)</a:t>
            </a:r>
            <a:endParaRPr/>
          </a:p>
        </p:txBody>
      </p:sp>
      <p:sp>
        <p:nvSpPr>
          <p:cNvPr id="591" name="Google Shape;591;p53"/>
          <p:cNvSpPr txBox="1">
            <a:spLocks noGrp="1"/>
          </p:cNvSpPr>
          <p:nvPr>
            <p:ph type="body" idx="2"/>
          </p:nvPr>
        </p:nvSpPr>
        <p:spPr>
          <a:xfrm>
            <a:off x="839788" y="1233488"/>
            <a:ext cx="10512425" cy="512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7.1  Featured CABA Member Benefit – CABA White Papers  </a:t>
            </a:r>
            <a:endParaRPr/>
          </a:p>
        </p:txBody>
      </p:sp>
      <p:sp>
        <p:nvSpPr>
          <p:cNvPr id="592" name="Google Shape;592;p53"/>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30</a:t>
            </a:fld>
            <a:endParaRPr/>
          </a:p>
        </p:txBody>
      </p:sp>
      <p:sp>
        <p:nvSpPr>
          <p:cNvPr id="593" name="Google Shape;593;p53"/>
          <p:cNvSpPr/>
          <p:nvPr/>
        </p:nvSpPr>
        <p:spPr>
          <a:xfrm>
            <a:off x="1888526" y="5250759"/>
            <a:ext cx="282647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rgbClr val="0000FF"/>
                </a:solidFill>
                <a:latin typeface="Arial"/>
                <a:ea typeface="Arial"/>
                <a:cs typeface="Arial"/>
                <a:sym typeface="Arial"/>
              </a:rPr>
              <a:t>www.caba.org/whitepaper</a:t>
            </a:r>
            <a:endParaRPr sz="1800" u="sng">
              <a:solidFill>
                <a:srgbClr val="0000FF"/>
              </a:solidFill>
              <a:latin typeface="Arial"/>
              <a:ea typeface="Arial"/>
              <a:cs typeface="Arial"/>
              <a:sym typeface="Arial"/>
            </a:endParaRPr>
          </a:p>
        </p:txBody>
      </p:sp>
      <p:pic>
        <p:nvPicPr>
          <p:cNvPr id="594" name="Google Shape;594;p53" descr="CABA_WHITEPAPER_NOLOGIN"/>
          <p:cNvPicPr preferRelativeResize="0"/>
          <p:nvPr/>
        </p:nvPicPr>
        <p:blipFill rotWithShape="1">
          <a:blip r:embed="rId3">
            <a:alphaModFix/>
          </a:blip>
          <a:srcRect/>
          <a:stretch/>
        </p:blipFill>
        <p:spPr>
          <a:xfrm>
            <a:off x="940396" y="1981405"/>
            <a:ext cx="6172200" cy="879699"/>
          </a:xfrm>
          <a:prstGeom prst="rect">
            <a:avLst/>
          </a:prstGeom>
          <a:noFill/>
          <a:ln>
            <a:noFill/>
          </a:ln>
        </p:spPr>
      </p:pic>
      <p:sp>
        <p:nvSpPr>
          <p:cNvPr id="595" name="Google Shape;595;p53"/>
          <p:cNvSpPr/>
          <p:nvPr/>
        </p:nvSpPr>
        <p:spPr>
          <a:xfrm>
            <a:off x="833388" y="3166409"/>
            <a:ext cx="6096000"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333333"/>
                </a:solidFill>
                <a:latin typeface="Open Sans"/>
                <a:ea typeface="Open Sans"/>
                <a:cs typeface="Open Sans"/>
                <a:sym typeface="Open Sans"/>
              </a:rPr>
              <a:t>The Continental Automated Buildings Association publishes its own white paper series focused on both connected homes and intelligent buildings. The reports serve as authoritative guides to assist industry stakeholders make decisions about particular products, services and technologies.</a:t>
            </a:r>
            <a:endParaRPr/>
          </a:p>
          <a:p>
            <a:pPr marL="0" marR="0" lvl="0" indent="0" algn="l" rtl="0">
              <a:spcBef>
                <a:spcPts val="0"/>
              </a:spcBef>
              <a:spcAft>
                <a:spcPts val="0"/>
              </a:spcAft>
              <a:buNone/>
            </a:pPr>
            <a:br>
              <a:rPr lang="en-US" sz="1800">
                <a:solidFill>
                  <a:schemeClr val="dk1"/>
                </a:solidFill>
                <a:latin typeface="Montserrat"/>
                <a:ea typeface="Montserrat"/>
                <a:cs typeface="Montserrat"/>
                <a:sym typeface="Montserrat"/>
              </a:rPr>
            </a:br>
            <a:endParaRPr sz="1800">
              <a:solidFill>
                <a:schemeClr val="dk1"/>
              </a:solidFill>
              <a:latin typeface="Montserrat"/>
              <a:ea typeface="Montserrat"/>
              <a:cs typeface="Montserrat"/>
              <a:sym typeface="Montserrat"/>
            </a:endParaRPr>
          </a:p>
        </p:txBody>
      </p:sp>
      <p:pic>
        <p:nvPicPr>
          <p:cNvPr id="596" name="Google Shape;596;p53" descr="Study Island Benchmarks &amp; Predictive Validity - With our latest research, we've found promising results regarding the predictive validity of Study … | Pinteres…"/>
          <p:cNvPicPr preferRelativeResize="0"/>
          <p:nvPr/>
        </p:nvPicPr>
        <p:blipFill rotWithShape="1">
          <a:blip r:embed="rId4">
            <a:alphaModFix/>
          </a:blip>
          <a:srcRect/>
          <a:stretch/>
        </p:blipFill>
        <p:spPr>
          <a:xfrm>
            <a:off x="7711440" y="1746250"/>
            <a:ext cx="3042742" cy="2732258"/>
          </a:xfrm>
          <a:prstGeom prst="rect">
            <a:avLst/>
          </a:prstGeom>
          <a:noFill/>
          <a:ln>
            <a:noFill/>
          </a:ln>
        </p:spPr>
      </p:pic>
      <p:pic>
        <p:nvPicPr>
          <p:cNvPr id="597" name="Google Shape;597;p53" descr="http://www.caba.org/images/CABA-RP-XL.png"/>
          <p:cNvPicPr preferRelativeResize="0"/>
          <p:nvPr/>
        </p:nvPicPr>
        <p:blipFill rotWithShape="1">
          <a:blip r:embed="rId5">
            <a:alphaModFix/>
          </a:blip>
          <a:srcRect/>
          <a:stretch/>
        </p:blipFill>
        <p:spPr>
          <a:xfrm>
            <a:off x="7112596" y="4512257"/>
            <a:ext cx="4286250" cy="133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4"/>
          <p:cNvSpPr txBox="1">
            <a:spLocks noGrp="1"/>
          </p:cNvSpPr>
          <p:nvPr>
            <p:ph type="title"/>
          </p:nvPr>
        </p:nvSpPr>
        <p:spPr>
          <a:xfrm>
            <a:off x="838200" y="41865"/>
            <a:ext cx="10180782"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7.  New Business</a:t>
            </a:r>
            <a:br>
              <a:rPr lang="en-US"/>
            </a:br>
            <a:r>
              <a:rPr lang="en-US" sz="2800"/>
              <a:t>Greg Walker (CABA)</a:t>
            </a:r>
            <a:endParaRPr/>
          </a:p>
        </p:txBody>
      </p:sp>
      <p:sp>
        <p:nvSpPr>
          <p:cNvPr id="603" name="Google Shape;603;p54"/>
          <p:cNvSpPr txBox="1">
            <a:spLocks noGrp="1"/>
          </p:cNvSpPr>
          <p:nvPr>
            <p:ph type="body" idx="2"/>
          </p:nvPr>
        </p:nvSpPr>
        <p:spPr>
          <a:xfrm>
            <a:off x="839788" y="1088569"/>
            <a:ext cx="10512425" cy="512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7.2.  “Lighting &amp; Homes for Tomorrow” competition  </a:t>
            </a:r>
            <a:endParaRPr/>
          </a:p>
        </p:txBody>
      </p:sp>
      <p:sp>
        <p:nvSpPr>
          <p:cNvPr id="604" name="Google Shape;604;p54"/>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31</a:t>
            </a:fld>
            <a:endParaRPr/>
          </a:p>
        </p:txBody>
      </p:sp>
      <p:sp>
        <p:nvSpPr>
          <p:cNvPr id="605" name="Google Shape;605;p54"/>
          <p:cNvSpPr/>
          <p:nvPr/>
        </p:nvSpPr>
        <p:spPr>
          <a:xfrm>
            <a:off x="839788" y="2597260"/>
            <a:ext cx="10326847" cy="36933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444444"/>
                </a:solidFill>
                <a:latin typeface="Karla"/>
                <a:ea typeface="Karla"/>
                <a:cs typeface="Karla"/>
                <a:sym typeface="Karla"/>
              </a:rPr>
              <a:t>The </a:t>
            </a:r>
            <a:r>
              <a:rPr lang="en-US" sz="1800" i="1">
                <a:solidFill>
                  <a:srgbClr val="444444"/>
                </a:solidFill>
                <a:latin typeface="Arial"/>
                <a:ea typeface="Arial"/>
                <a:cs typeface="Arial"/>
                <a:sym typeface="Arial"/>
              </a:rPr>
              <a:t>Lighting for Tomorrow</a:t>
            </a:r>
            <a:r>
              <a:rPr lang="en-US" sz="1800">
                <a:solidFill>
                  <a:srgbClr val="444444"/>
                </a:solidFill>
                <a:latin typeface="Karla"/>
                <a:ea typeface="Karla"/>
                <a:cs typeface="Karla"/>
                <a:sym typeface="Karla"/>
              </a:rPr>
              <a:t> competition provides manufacturers the opportunity to push the industry forward by introducing high quality and innovative designs, contribute to the greater energy efficiency movement, and gain exposure for their brands and products among industry leaders and consumers alike. In particular, the exceptional products identified by the judging panel are heavily promoted by </a:t>
            </a:r>
            <a:r>
              <a:rPr lang="en-US" sz="1800" i="1">
                <a:solidFill>
                  <a:srgbClr val="444444"/>
                </a:solidFill>
                <a:latin typeface="Arial"/>
                <a:ea typeface="Arial"/>
                <a:cs typeface="Arial"/>
                <a:sym typeface="Arial"/>
              </a:rPr>
              <a:t>Lighting for Tomorrow</a:t>
            </a:r>
            <a:r>
              <a:rPr lang="en-US" sz="1800">
                <a:solidFill>
                  <a:srgbClr val="444444"/>
                </a:solidFill>
                <a:latin typeface="Karla"/>
                <a:ea typeface="Karla"/>
                <a:cs typeface="Karla"/>
                <a:sym typeface="Karla"/>
              </a:rPr>
              <a:t> for a full calendar year.</a:t>
            </a:r>
            <a:endParaRPr/>
          </a:p>
          <a:p>
            <a:pPr marL="0" marR="0" lvl="0" indent="0" algn="l" rtl="0">
              <a:spcBef>
                <a:spcPts val="0"/>
              </a:spcBef>
              <a:spcAft>
                <a:spcPts val="0"/>
              </a:spcAft>
              <a:buNone/>
            </a:pPr>
            <a:r>
              <a:rPr lang="en-US" sz="1800">
                <a:solidFill>
                  <a:srgbClr val="444444"/>
                </a:solidFill>
                <a:latin typeface="Karla"/>
                <a:ea typeface="Karla"/>
                <a:cs typeface="Karla"/>
                <a:sym typeface="Karla"/>
              </a:rPr>
              <a:t>The competition is typically launched at the International Lighting Market in Dallas. The 2015-2017 competitions sought LED and OLED fixtures, LED replacement lamps, LED retrofit kits, and lighting control devices.</a:t>
            </a:r>
            <a:endParaRPr/>
          </a:p>
          <a:p>
            <a:pPr marL="0" marR="0" lvl="0" indent="0" algn="l" rtl="0">
              <a:spcBef>
                <a:spcPts val="0"/>
              </a:spcBef>
              <a:spcAft>
                <a:spcPts val="0"/>
              </a:spcAft>
              <a:buNone/>
            </a:pPr>
            <a:r>
              <a:rPr lang="en-US" sz="1800" i="1">
                <a:solidFill>
                  <a:srgbClr val="444444"/>
                </a:solidFill>
                <a:latin typeface="Arial"/>
                <a:ea typeface="Arial"/>
                <a:cs typeface="Arial"/>
                <a:sym typeface="Arial"/>
              </a:rPr>
              <a:t>Lighting for Tomorrow</a:t>
            </a:r>
            <a:r>
              <a:rPr lang="en-US" sz="1800">
                <a:solidFill>
                  <a:srgbClr val="444444"/>
                </a:solidFill>
                <a:latin typeface="Karla"/>
                <a:ea typeface="Karla"/>
                <a:cs typeface="Karla"/>
                <a:sym typeface="Karla"/>
              </a:rPr>
              <a:t> is organized by the </a:t>
            </a:r>
            <a:r>
              <a:rPr lang="en-US" sz="1800" u="sng">
                <a:solidFill>
                  <a:schemeClr val="hlink"/>
                </a:solidFill>
                <a:latin typeface="Arial"/>
                <a:ea typeface="Arial"/>
                <a:cs typeface="Arial"/>
                <a:sym typeface="Arial"/>
                <a:hlinkClick r:id="rId3"/>
              </a:rPr>
              <a:t>American Lighting Association</a:t>
            </a:r>
            <a:r>
              <a:rPr lang="en-US" sz="1800">
                <a:solidFill>
                  <a:srgbClr val="444444"/>
                </a:solidFill>
                <a:latin typeface="Karla"/>
                <a:ea typeface="Karla"/>
                <a:cs typeface="Karla"/>
                <a:sym typeface="Karla"/>
              </a:rPr>
              <a:t> (ALA), the </a:t>
            </a:r>
            <a:r>
              <a:rPr lang="en-US" sz="1800" u="sng">
                <a:solidFill>
                  <a:schemeClr val="hlink"/>
                </a:solidFill>
                <a:latin typeface="Arial"/>
                <a:ea typeface="Arial"/>
                <a:cs typeface="Arial"/>
                <a:sym typeface="Arial"/>
                <a:hlinkClick r:id="rId4"/>
              </a:rPr>
              <a:t>Consortium for Energy Efficiency</a:t>
            </a:r>
            <a:r>
              <a:rPr lang="en-US" sz="1800">
                <a:solidFill>
                  <a:srgbClr val="444444"/>
                </a:solidFill>
                <a:latin typeface="Karla"/>
                <a:ea typeface="Karla"/>
                <a:cs typeface="Karla"/>
                <a:sym typeface="Karla"/>
              </a:rPr>
              <a:t> (CEE) and </a:t>
            </a:r>
            <a:r>
              <a:rPr lang="en-US" sz="1800" u="sng">
                <a:solidFill>
                  <a:schemeClr val="hlink"/>
                </a:solidFill>
                <a:latin typeface="Arial"/>
                <a:ea typeface="Arial"/>
                <a:cs typeface="Arial"/>
                <a:sym typeface="Arial"/>
                <a:hlinkClick r:id="rId5"/>
              </a:rPr>
              <a:t>UL</a:t>
            </a:r>
            <a:r>
              <a:rPr lang="en-US" sz="1800">
                <a:solidFill>
                  <a:srgbClr val="444444"/>
                </a:solidFill>
                <a:latin typeface="Karla"/>
                <a:ea typeface="Karla"/>
                <a:cs typeface="Karla"/>
                <a:sym typeface="Karla"/>
              </a:rPr>
              <a:t>. The annual </a:t>
            </a:r>
            <a:r>
              <a:rPr lang="en-US" sz="1800" i="1">
                <a:solidFill>
                  <a:srgbClr val="444444"/>
                </a:solidFill>
                <a:latin typeface="Arial"/>
                <a:ea typeface="Arial"/>
                <a:cs typeface="Arial"/>
                <a:sym typeface="Arial"/>
              </a:rPr>
              <a:t>Lighting for Tomorrow </a:t>
            </a:r>
            <a:r>
              <a:rPr lang="en-US" sz="1800">
                <a:solidFill>
                  <a:srgbClr val="444444"/>
                </a:solidFill>
                <a:latin typeface="Karla"/>
                <a:ea typeface="Karla"/>
                <a:cs typeface="Karla"/>
                <a:sym typeface="Karla"/>
              </a:rPr>
              <a:t>competition was created in 2002 to recognize the best decorative, energy efficient lighting fixtures in the market. Since its inception, </a:t>
            </a:r>
            <a:r>
              <a:rPr lang="en-US" sz="1800" i="1">
                <a:solidFill>
                  <a:srgbClr val="444444"/>
                </a:solidFill>
                <a:latin typeface="Arial"/>
                <a:ea typeface="Arial"/>
                <a:cs typeface="Arial"/>
                <a:sym typeface="Arial"/>
              </a:rPr>
              <a:t>Lighting for Tomorrow</a:t>
            </a:r>
            <a:r>
              <a:rPr lang="en-US" sz="1800">
                <a:solidFill>
                  <a:srgbClr val="444444"/>
                </a:solidFill>
                <a:latin typeface="Karla"/>
                <a:ea typeface="Karla"/>
                <a:cs typeface="Karla"/>
                <a:sym typeface="Karla"/>
              </a:rPr>
              <a:t> has encouraged manufacturers to develop well designed, energy efficient lighting products with a specific goal of increasing the availability and market adoption of ENERGY STAR® certified residential lighting products.</a:t>
            </a:r>
            <a:endParaRPr sz="1800" b="0" i="0">
              <a:solidFill>
                <a:srgbClr val="444444"/>
              </a:solidFill>
              <a:latin typeface="Karla"/>
              <a:ea typeface="Karla"/>
              <a:cs typeface="Karla"/>
              <a:sym typeface="Karla"/>
            </a:endParaRPr>
          </a:p>
        </p:txBody>
      </p:sp>
      <p:pic>
        <p:nvPicPr>
          <p:cNvPr id="606" name="Google Shape;606;p54" descr="Image result for American Lighting Association logo"/>
          <p:cNvPicPr preferRelativeResize="0"/>
          <p:nvPr/>
        </p:nvPicPr>
        <p:blipFill rotWithShape="1">
          <a:blip r:embed="rId6">
            <a:alphaModFix/>
          </a:blip>
          <a:srcRect/>
          <a:stretch/>
        </p:blipFill>
        <p:spPr>
          <a:xfrm>
            <a:off x="839788" y="1511641"/>
            <a:ext cx="2362818" cy="1085619"/>
          </a:xfrm>
          <a:prstGeom prst="rect">
            <a:avLst/>
          </a:prstGeom>
          <a:noFill/>
          <a:ln>
            <a:noFill/>
          </a:ln>
        </p:spPr>
      </p:pic>
      <p:pic>
        <p:nvPicPr>
          <p:cNvPr id="607" name="Google Shape;607;p54" descr="Competition – Lighting for Tomorrow"/>
          <p:cNvPicPr preferRelativeResize="0"/>
          <p:nvPr/>
        </p:nvPicPr>
        <p:blipFill rotWithShape="1">
          <a:blip r:embed="rId7">
            <a:alphaModFix/>
          </a:blip>
          <a:srcRect/>
          <a:stretch/>
        </p:blipFill>
        <p:spPr>
          <a:xfrm>
            <a:off x="4025487" y="1690378"/>
            <a:ext cx="3806208" cy="81783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5"/>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7.  New Business</a:t>
            </a:r>
            <a:br>
              <a:rPr lang="en-US"/>
            </a:br>
            <a:r>
              <a:rPr lang="en-US" sz="2800"/>
              <a:t>Roy Perry (Alarm.com)</a:t>
            </a:r>
            <a:endParaRPr/>
          </a:p>
        </p:txBody>
      </p:sp>
      <p:sp>
        <p:nvSpPr>
          <p:cNvPr id="613" name="Google Shape;613;p55"/>
          <p:cNvSpPr txBox="1">
            <a:spLocks noGrp="1"/>
          </p:cNvSpPr>
          <p:nvPr>
            <p:ph type="body" idx="2"/>
          </p:nvPr>
        </p:nvSpPr>
        <p:spPr>
          <a:xfrm>
            <a:off x="839788" y="1233488"/>
            <a:ext cx="10512425" cy="512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7.3  Other new CHC business? </a:t>
            </a:r>
            <a:endParaRPr/>
          </a:p>
          <a:p>
            <a:pPr marL="228600" lvl="0" indent="-50800" algn="l" rtl="0">
              <a:lnSpc>
                <a:spcPct val="90000"/>
              </a:lnSpc>
              <a:spcBef>
                <a:spcPts val="1000"/>
              </a:spcBef>
              <a:spcAft>
                <a:spcPts val="0"/>
              </a:spcAft>
              <a:buClr>
                <a:schemeClr val="dk1"/>
              </a:buClr>
              <a:buSzPts val="2800"/>
              <a:buNone/>
            </a:pPr>
            <a:endParaRPr/>
          </a:p>
        </p:txBody>
      </p:sp>
      <p:sp>
        <p:nvSpPr>
          <p:cNvPr id="614" name="Google Shape;614;p55"/>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32</a:t>
            </a:fld>
            <a:endParaRPr/>
          </a:p>
        </p:txBody>
      </p:sp>
      <p:pic>
        <p:nvPicPr>
          <p:cNvPr id="615" name="Google Shape;615;p55" descr="Image result for new business"/>
          <p:cNvPicPr preferRelativeResize="0"/>
          <p:nvPr/>
        </p:nvPicPr>
        <p:blipFill rotWithShape="1">
          <a:blip r:embed="rId3">
            <a:alphaModFix/>
          </a:blip>
          <a:srcRect/>
          <a:stretch/>
        </p:blipFill>
        <p:spPr>
          <a:xfrm>
            <a:off x="1038138" y="2123055"/>
            <a:ext cx="5334000" cy="3714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56"/>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8.  Announcements</a:t>
            </a:r>
            <a:r>
              <a:rPr lang="en-US"/>
              <a:t> </a:t>
            </a:r>
            <a:br>
              <a:rPr lang="en-US"/>
            </a:br>
            <a:r>
              <a:rPr lang="en-US" sz="2800"/>
              <a:t>Ron Zimmer (CABA)</a:t>
            </a:r>
            <a:endParaRPr/>
          </a:p>
        </p:txBody>
      </p:sp>
      <p:sp>
        <p:nvSpPr>
          <p:cNvPr id="621" name="Google Shape;621;p56"/>
          <p:cNvSpPr txBox="1">
            <a:spLocks noGrp="1"/>
          </p:cNvSpPr>
          <p:nvPr>
            <p:ph type="body" idx="1"/>
          </p:nvPr>
        </p:nvSpPr>
        <p:spPr>
          <a:xfrm>
            <a:off x="841376" y="1657250"/>
            <a:ext cx="10514013" cy="154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b="1"/>
              <a:t>Internet of Things World</a:t>
            </a:r>
            <a:r>
              <a:rPr lang="en-US"/>
              <a:t>, May 13-16, Santa Clara, CA</a:t>
            </a:r>
            <a:endParaRPr/>
          </a:p>
          <a:p>
            <a:pPr marL="0" lvl="0" indent="0" algn="l" rtl="0">
              <a:lnSpc>
                <a:spcPct val="90000"/>
              </a:lnSpc>
              <a:spcBef>
                <a:spcPts val="1000"/>
              </a:spcBef>
              <a:spcAft>
                <a:spcPts val="0"/>
              </a:spcAft>
              <a:buClr>
                <a:schemeClr val="dk2"/>
              </a:buClr>
              <a:buSzPts val="2800"/>
              <a:buNone/>
            </a:pPr>
            <a:r>
              <a:rPr lang="en-US" b="1"/>
              <a:t>CONNECTIONS</a:t>
            </a:r>
            <a:r>
              <a:rPr lang="en-US"/>
              <a:t>, May 21-23, San Francisco, CA</a:t>
            </a:r>
            <a:endParaRPr/>
          </a:p>
          <a:p>
            <a:pPr marL="0" lvl="0" indent="0" algn="l" rtl="0">
              <a:lnSpc>
                <a:spcPct val="90000"/>
              </a:lnSpc>
              <a:spcBef>
                <a:spcPts val="1000"/>
              </a:spcBef>
              <a:spcAft>
                <a:spcPts val="0"/>
              </a:spcAft>
              <a:buClr>
                <a:schemeClr val="dk2"/>
              </a:buClr>
              <a:buSzPts val="2800"/>
              <a:buNone/>
            </a:pPr>
            <a:endParaRPr/>
          </a:p>
          <a:p>
            <a:pPr marL="0" lvl="0" indent="0" algn="l" rtl="0">
              <a:lnSpc>
                <a:spcPct val="90000"/>
              </a:lnSpc>
              <a:spcBef>
                <a:spcPts val="1000"/>
              </a:spcBef>
              <a:spcAft>
                <a:spcPts val="0"/>
              </a:spcAft>
              <a:buClr>
                <a:schemeClr val="dk2"/>
              </a:buClr>
              <a:buSzPts val="2800"/>
              <a:buNone/>
            </a:pPr>
            <a:endParaRPr/>
          </a:p>
          <a:p>
            <a:pPr marL="0" lvl="0" indent="0" algn="l" rtl="0">
              <a:lnSpc>
                <a:spcPct val="90000"/>
              </a:lnSpc>
              <a:spcBef>
                <a:spcPts val="1000"/>
              </a:spcBef>
              <a:spcAft>
                <a:spcPts val="0"/>
              </a:spcAft>
              <a:buClr>
                <a:schemeClr val="dk2"/>
              </a:buClr>
              <a:buSzPts val="2800"/>
              <a:buNone/>
            </a:pPr>
            <a:endParaRPr/>
          </a:p>
          <a:p>
            <a:pPr marL="0" lvl="0" indent="0" algn="l" rtl="0">
              <a:lnSpc>
                <a:spcPct val="90000"/>
              </a:lnSpc>
              <a:spcBef>
                <a:spcPts val="1000"/>
              </a:spcBef>
              <a:spcAft>
                <a:spcPts val="0"/>
              </a:spcAft>
              <a:buClr>
                <a:schemeClr val="dk2"/>
              </a:buClr>
              <a:buSzPts val="2800"/>
              <a:buNone/>
            </a:pPr>
            <a:endParaRPr/>
          </a:p>
          <a:p>
            <a:pPr marL="0" lvl="0" indent="0" algn="l" rtl="0">
              <a:lnSpc>
                <a:spcPct val="90000"/>
              </a:lnSpc>
              <a:spcBef>
                <a:spcPts val="1000"/>
              </a:spcBef>
              <a:spcAft>
                <a:spcPts val="0"/>
              </a:spcAft>
              <a:buClr>
                <a:schemeClr val="dk2"/>
              </a:buClr>
              <a:buSzPts val="2800"/>
              <a:buNone/>
            </a:pPr>
            <a:endParaRPr/>
          </a:p>
        </p:txBody>
      </p:sp>
      <p:sp>
        <p:nvSpPr>
          <p:cNvPr id="622" name="Google Shape;622;p56"/>
          <p:cNvSpPr txBox="1">
            <a:spLocks noGrp="1"/>
          </p:cNvSpPr>
          <p:nvPr>
            <p:ph type="body" idx="2"/>
          </p:nvPr>
        </p:nvSpPr>
        <p:spPr>
          <a:xfrm>
            <a:off x="839788" y="1233488"/>
            <a:ext cx="10512425" cy="512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8.1  Past Event Overview: </a:t>
            </a:r>
            <a:endParaRPr/>
          </a:p>
          <a:p>
            <a:pPr marL="228600" lvl="0" indent="-50800" algn="l" rtl="0">
              <a:lnSpc>
                <a:spcPct val="90000"/>
              </a:lnSpc>
              <a:spcBef>
                <a:spcPts val="1000"/>
              </a:spcBef>
              <a:spcAft>
                <a:spcPts val="0"/>
              </a:spcAft>
              <a:buClr>
                <a:schemeClr val="dk1"/>
              </a:buClr>
              <a:buSzPts val="2800"/>
              <a:buNone/>
            </a:pPr>
            <a:endParaRPr/>
          </a:p>
        </p:txBody>
      </p:sp>
      <p:sp>
        <p:nvSpPr>
          <p:cNvPr id="623" name="Google Shape;623;p56"/>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33</a:t>
            </a:fld>
            <a:endParaRPr/>
          </a:p>
        </p:txBody>
      </p:sp>
      <p:pic>
        <p:nvPicPr>
          <p:cNvPr id="624" name="Google Shape;624;p56" descr="Image result for trade show vector"/>
          <p:cNvPicPr preferRelativeResize="0"/>
          <p:nvPr/>
        </p:nvPicPr>
        <p:blipFill rotWithShape="1">
          <a:blip r:embed="rId3">
            <a:alphaModFix/>
          </a:blip>
          <a:srcRect/>
          <a:stretch/>
        </p:blipFill>
        <p:spPr>
          <a:xfrm>
            <a:off x="7711440" y="2633013"/>
            <a:ext cx="3830121" cy="2991500"/>
          </a:xfrm>
          <a:prstGeom prst="rect">
            <a:avLst/>
          </a:prstGeom>
          <a:noFill/>
          <a:ln>
            <a:noFill/>
          </a:ln>
        </p:spPr>
      </p:pic>
      <p:sp>
        <p:nvSpPr>
          <p:cNvPr id="625" name="Google Shape;625;p56"/>
          <p:cNvSpPr txBox="1"/>
          <p:nvPr/>
        </p:nvSpPr>
        <p:spPr>
          <a:xfrm>
            <a:off x="823309" y="3497312"/>
            <a:ext cx="10718252" cy="5127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800"/>
              <a:buFont typeface="Arial"/>
              <a:buNone/>
            </a:pPr>
            <a:r>
              <a:rPr lang="en-US" sz="2800" b="1">
                <a:solidFill>
                  <a:schemeClr val="dk2"/>
                </a:solidFill>
                <a:latin typeface="Montserrat"/>
                <a:ea typeface="Montserrat"/>
                <a:cs typeface="Montserrat"/>
                <a:sym typeface="Montserrat"/>
              </a:rPr>
              <a:t>CEDIA Expo</a:t>
            </a:r>
            <a:r>
              <a:rPr lang="en-US" sz="2800">
                <a:solidFill>
                  <a:schemeClr val="dk2"/>
                </a:solidFill>
                <a:latin typeface="Montserrat"/>
                <a:ea typeface="Montserrat"/>
                <a:cs typeface="Montserrat"/>
                <a:sym typeface="Montserrat"/>
              </a:rPr>
              <a:t>, Sept 10-14, Denver, CO</a:t>
            </a:r>
            <a:endParaRPr/>
          </a:p>
          <a:p>
            <a:pPr marL="0" marR="0" lvl="0" indent="0" algn="l" rtl="0">
              <a:lnSpc>
                <a:spcPct val="90000"/>
              </a:lnSpc>
              <a:spcBef>
                <a:spcPts val="1000"/>
              </a:spcBef>
              <a:spcAft>
                <a:spcPts val="0"/>
              </a:spcAft>
              <a:buClr>
                <a:schemeClr val="dk2"/>
              </a:buClr>
              <a:buSzPts val="2800"/>
              <a:buFont typeface="Arial"/>
              <a:buNone/>
            </a:pPr>
            <a:endParaRPr sz="2800">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800"/>
              <a:buFont typeface="Arial"/>
              <a:buNone/>
            </a:pPr>
            <a:endParaRPr sz="2800">
              <a:solidFill>
                <a:schemeClr val="dk2"/>
              </a:solidFill>
              <a:latin typeface="Montserrat"/>
              <a:ea typeface="Montserrat"/>
              <a:cs typeface="Montserrat"/>
              <a:sym typeface="Montserrat"/>
            </a:endParaRPr>
          </a:p>
          <a:p>
            <a:pPr marL="0" marR="0" lvl="0" indent="0" algn="l" rtl="0">
              <a:lnSpc>
                <a:spcPct val="90000"/>
              </a:lnSpc>
              <a:spcBef>
                <a:spcPts val="1000"/>
              </a:spcBef>
              <a:spcAft>
                <a:spcPts val="0"/>
              </a:spcAft>
              <a:buClr>
                <a:schemeClr val="dk2"/>
              </a:buClr>
              <a:buSzPts val="2800"/>
              <a:buFont typeface="Arial"/>
              <a:buNone/>
            </a:pPr>
            <a:endParaRPr sz="2800">
              <a:solidFill>
                <a:schemeClr val="dk2"/>
              </a:solidFill>
              <a:latin typeface="Montserrat"/>
              <a:ea typeface="Montserrat"/>
              <a:cs typeface="Montserrat"/>
              <a:sym typeface="Montserrat"/>
            </a:endParaRPr>
          </a:p>
          <a:p>
            <a:pPr marL="228600" marR="0" lvl="0" indent="-50800" algn="l" rtl="0">
              <a:lnSpc>
                <a:spcPct val="90000"/>
              </a:lnSpc>
              <a:spcBef>
                <a:spcPts val="1000"/>
              </a:spcBef>
              <a:spcAft>
                <a:spcPts val="0"/>
              </a:spcAft>
              <a:buClr>
                <a:schemeClr val="dk2"/>
              </a:buClr>
              <a:buSzPts val="2800"/>
              <a:buFont typeface="Arial"/>
              <a:buNone/>
            </a:pPr>
            <a:endParaRPr sz="2800">
              <a:solidFill>
                <a:schemeClr val="dk2"/>
              </a:solidFill>
              <a:latin typeface="Montserrat"/>
              <a:ea typeface="Montserrat"/>
              <a:cs typeface="Montserrat"/>
              <a:sym typeface="Montserrat"/>
            </a:endParaRPr>
          </a:p>
        </p:txBody>
      </p:sp>
      <p:sp>
        <p:nvSpPr>
          <p:cNvPr id="626" name="Google Shape;626;p56"/>
          <p:cNvSpPr txBox="1"/>
          <p:nvPr/>
        </p:nvSpPr>
        <p:spPr>
          <a:xfrm>
            <a:off x="838199" y="3058294"/>
            <a:ext cx="10512425" cy="512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a:solidFill>
                  <a:schemeClr val="dk1"/>
                </a:solidFill>
                <a:latin typeface="Montserrat Light"/>
                <a:ea typeface="Montserrat Light"/>
                <a:cs typeface="Montserrat Light"/>
                <a:sym typeface="Montserrat Light"/>
              </a:rPr>
              <a:t>8.2  Upcoming events: </a:t>
            </a:r>
            <a:endParaRPr/>
          </a:p>
          <a:p>
            <a:pPr marL="685800" marR="0" lvl="1" indent="-76200" algn="l" rtl="0">
              <a:lnSpc>
                <a:spcPct val="90000"/>
              </a:lnSpc>
              <a:spcBef>
                <a:spcPts val="500"/>
              </a:spcBef>
              <a:spcAft>
                <a:spcPts val="0"/>
              </a:spcAft>
              <a:buClr>
                <a:schemeClr val="dk2"/>
              </a:buClr>
              <a:buSzPts val="2400"/>
              <a:buFont typeface="Arial"/>
              <a:buNone/>
            </a:pPr>
            <a:endParaRPr sz="2400" b="0" i="0" u="none" strike="noStrike" cap="none">
              <a:solidFill>
                <a:schemeClr val="dk2"/>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7"/>
          <p:cNvSpPr/>
          <p:nvPr/>
        </p:nvSpPr>
        <p:spPr>
          <a:xfrm>
            <a:off x="1429996" y="3292897"/>
            <a:ext cx="9332006" cy="31547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Continental Automated Buildings Association (CABA)</a:t>
            </a:r>
            <a:br>
              <a:rPr lang="en-US" sz="2400" b="1">
                <a:solidFill>
                  <a:schemeClr val="dk1"/>
                </a:solidFill>
                <a:latin typeface="Calibri"/>
                <a:ea typeface="Calibri"/>
                <a:cs typeface="Calibri"/>
                <a:sym typeface="Calibri"/>
              </a:rPr>
            </a:br>
            <a:r>
              <a:rPr lang="en-US" sz="2400" b="1">
                <a:solidFill>
                  <a:schemeClr val="dk1"/>
                </a:solidFill>
                <a:latin typeface="Calibri"/>
                <a:ea typeface="Calibri"/>
                <a:cs typeface="Calibri"/>
                <a:sym typeface="Calibri"/>
              </a:rPr>
              <a:t>caba@caba.org</a:t>
            </a:r>
            <a:br>
              <a:rPr lang="en-US" sz="2400" b="1">
                <a:solidFill>
                  <a:schemeClr val="dk1"/>
                </a:solidFill>
                <a:latin typeface="Calibri"/>
                <a:ea typeface="Calibri"/>
                <a:cs typeface="Calibri"/>
                <a:sym typeface="Calibri"/>
              </a:rPr>
            </a:br>
            <a:r>
              <a:rPr lang="en-US" sz="2400" b="1">
                <a:solidFill>
                  <a:schemeClr val="dk1"/>
                </a:solidFill>
                <a:latin typeface="Calibri"/>
                <a:ea typeface="Calibri"/>
                <a:cs typeface="Calibri"/>
                <a:sym typeface="Calibri"/>
              </a:rPr>
              <a:t>www.CABA.org</a:t>
            </a:r>
            <a:endParaRPr/>
          </a:p>
          <a:p>
            <a:pPr marL="0" marR="0" lvl="0" indent="0" algn="ctr" rtl="0">
              <a:spcBef>
                <a:spcPts val="0"/>
              </a:spcBef>
              <a:spcAft>
                <a:spcPts val="0"/>
              </a:spcAft>
              <a:buNone/>
            </a:pPr>
            <a:r>
              <a:rPr lang="en-US" sz="2400" b="1" u="sng">
                <a:solidFill>
                  <a:schemeClr val="hlink"/>
                </a:solidFill>
                <a:latin typeface="Calibri"/>
                <a:ea typeface="Calibri"/>
                <a:cs typeface="Calibri"/>
                <a:sym typeface="Calibri"/>
                <a:hlinkClick r:id="rId3"/>
              </a:rPr>
              <a:t>www.caba.org/chc</a:t>
            </a: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dk1"/>
              </a:solidFill>
              <a:latin typeface="Calibri"/>
              <a:ea typeface="Calibri"/>
              <a:cs typeface="Calibri"/>
              <a:sym typeface="Calibri"/>
            </a:endParaRPr>
          </a:p>
          <a:p>
            <a:pPr marL="0" marR="0" lvl="0" indent="0" algn="ctr" rtl="0">
              <a:spcBef>
                <a:spcPts val="1800"/>
              </a:spcBef>
              <a:spcAft>
                <a:spcPts val="0"/>
              </a:spcAft>
              <a:buNone/>
            </a:pPr>
            <a:r>
              <a:rPr lang="en-US" sz="3200" b="1">
                <a:solidFill>
                  <a:srgbClr val="E83E1D"/>
                </a:solidFill>
                <a:latin typeface="Calibri"/>
                <a:ea typeface="Calibri"/>
                <a:cs typeface="Calibri"/>
                <a:sym typeface="Calibri"/>
              </a:rPr>
              <a:t>Connect to what’s next™</a:t>
            </a:r>
            <a:endParaRPr sz="3200" b="1">
              <a:solidFill>
                <a:srgbClr val="E83E1D"/>
              </a:solidFill>
              <a:latin typeface="Calibri"/>
              <a:ea typeface="Calibri"/>
              <a:cs typeface="Calibri"/>
              <a:sym typeface="Calibri"/>
            </a:endParaRPr>
          </a:p>
        </p:txBody>
      </p:sp>
      <p:sp>
        <p:nvSpPr>
          <p:cNvPr id="632" name="Google Shape;632;p57"/>
          <p:cNvSpPr txBox="1">
            <a:spLocks noGrp="1"/>
          </p:cNvSpPr>
          <p:nvPr>
            <p:ph type="title"/>
          </p:nvPr>
        </p:nvSpPr>
        <p:spPr>
          <a:xfrm>
            <a:off x="838200" y="71510"/>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9.  Adjournment</a:t>
            </a:r>
            <a:br>
              <a:rPr lang="en-US"/>
            </a:br>
            <a:r>
              <a:rPr lang="en-US" sz="2800"/>
              <a:t>Roy Perry (Alarm.com)</a:t>
            </a:r>
            <a:endParaRPr/>
          </a:p>
        </p:txBody>
      </p:sp>
      <p:pic>
        <p:nvPicPr>
          <p:cNvPr id="633" name="Google Shape;633;p57"/>
          <p:cNvPicPr preferRelativeResize="0"/>
          <p:nvPr/>
        </p:nvPicPr>
        <p:blipFill rotWithShape="1">
          <a:blip r:embed="rId4">
            <a:alphaModFix/>
          </a:blip>
          <a:srcRect l="3943" t="19875" r="5956" b="22630"/>
          <a:stretch/>
        </p:blipFill>
        <p:spPr>
          <a:xfrm>
            <a:off x="4274820" y="5057331"/>
            <a:ext cx="3624752" cy="862611"/>
          </a:xfrm>
          <a:prstGeom prst="rect">
            <a:avLst/>
          </a:prstGeom>
          <a:noFill/>
          <a:ln>
            <a:noFill/>
          </a:ln>
        </p:spPr>
      </p:pic>
      <p:sp>
        <p:nvSpPr>
          <p:cNvPr id="634" name="Google Shape;634;p57"/>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34</a:t>
            </a:fld>
            <a:endParaRPr/>
          </a:p>
        </p:txBody>
      </p:sp>
      <p:sp>
        <p:nvSpPr>
          <p:cNvPr id="635" name="Google Shape;635;p57"/>
          <p:cNvSpPr/>
          <p:nvPr/>
        </p:nvSpPr>
        <p:spPr>
          <a:xfrm>
            <a:off x="3755788" y="1918237"/>
            <a:ext cx="4485843" cy="492443"/>
          </a:xfrm>
          <a:prstGeom prst="rect">
            <a:avLst/>
          </a:prstGeom>
          <a:solidFill>
            <a:schemeClr val="accent5"/>
          </a:solidFill>
          <a:ln w="476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a:solidFill>
                  <a:srgbClr val="E83E1D"/>
                </a:solidFill>
                <a:latin typeface="Montserrat"/>
                <a:ea typeface="Montserrat"/>
                <a:cs typeface="Montserrat"/>
                <a:sym typeface="Montserrat"/>
              </a:rPr>
              <a:t>Next CHC Meeting: </a:t>
            </a:r>
            <a:r>
              <a:rPr lang="en-US" sz="2600" b="1">
                <a:solidFill>
                  <a:schemeClr val="dk2"/>
                </a:solidFill>
                <a:latin typeface="Montserrat"/>
                <a:ea typeface="Montserrat"/>
                <a:cs typeface="Montserrat"/>
                <a:sym typeface="Montserrat"/>
              </a:rPr>
              <a:t>August 2019</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838200" y="41865"/>
            <a:ext cx="6873240" cy="447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Font typeface="Montserrat Light"/>
              <a:buNone/>
            </a:pPr>
            <a:r>
              <a:rPr lang="en-US" b="1"/>
              <a:t>3.  Administrative </a:t>
            </a:r>
            <a:br>
              <a:rPr lang="en-US"/>
            </a:br>
            <a:r>
              <a:rPr lang="en-US" sz="2800"/>
              <a:t>Roy Perry (Alarm.com, Inc.)</a:t>
            </a:r>
            <a:endParaRPr/>
          </a:p>
        </p:txBody>
      </p:sp>
      <p:sp>
        <p:nvSpPr>
          <p:cNvPr id="163" name="Google Shape;163;p27"/>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a:t>
            </a:fld>
            <a:endParaRPr/>
          </a:p>
        </p:txBody>
      </p:sp>
      <p:sp>
        <p:nvSpPr>
          <p:cNvPr id="164" name="Google Shape;164;p27"/>
          <p:cNvSpPr txBox="1"/>
          <p:nvPr/>
        </p:nvSpPr>
        <p:spPr>
          <a:xfrm>
            <a:off x="839142" y="1321387"/>
            <a:ext cx="10512425" cy="512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Montserrat Light"/>
                <a:ea typeface="Montserrat Light"/>
                <a:cs typeface="Montserrat Light"/>
                <a:sym typeface="Montserrat Light"/>
              </a:rPr>
              <a:t>3.1	Motion to approve past CHC Minutes:</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Montserrat Light"/>
              <a:ea typeface="Montserrat Light"/>
              <a:cs typeface="Montserrat Light"/>
              <a:sym typeface="Montserrat Light"/>
            </a:endParaRPr>
          </a:p>
        </p:txBody>
      </p:sp>
      <p:pic>
        <p:nvPicPr>
          <p:cNvPr id="165" name="Google Shape;165;p27" descr="http://newdesignfile.com/postpic/2013/11/icon-meeting-agenda-and-minutes_332524.jpg"/>
          <p:cNvPicPr preferRelativeResize="0"/>
          <p:nvPr/>
        </p:nvPicPr>
        <p:blipFill rotWithShape="1">
          <a:blip r:embed="rId3">
            <a:alphaModFix/>
          </a:blip>
          <a:srcRect/>
          <a:stretch/>
        </p:blipFill>
        <p:spPr>
          <a:xfrm>
            <a:off x="1561272" y="2004290"/>
            <a:ext cx="4534082" cy="3666649"/>
          </a:xfrm>
          <a:prstGeom prst="rect">
            <a:avLst/>
          </a:prstGeom>
          <a:noFill/>
          <a:ln>
            <a:noFill/>
          </a:ln>
        </p:spPr>
      </p:pic>
      <p:sp>
        <p:nvSpPr>
          <p:cNvPr id="166" name="Google Shape;166;p27"/>
          <p:cNvSpPr/>
          <p:nvPr/>
        </p:nvSpPr>
        <p:spPr>
          <a:xfrm>
            <a:off x="6880707" y="3545226"/>
            <a:ext cx="392583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i="0" u="none" strike="noStrike" cap="none">
                <a:solidFill>
                  <a:schemeClr val="dk2"/>
                </a:solidFill>
                <a:latin typeface="Montserrat"/>
                <a:ea typeface="Montserrat"/>
                <a:cs typeface="Montserrat"/>
                <a:sym typeface="Montserrat"/>
              </a:rPr>
              <a:t>www.caba.org/chc</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838203" y="71518"/>
            <a:ext cx="9681592" cy="5241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Font typeface="Montserrat Light"/>
              <a:buNone/>
            </a:pPr>
            <a:r>
              <a:rPr lang="en-US" sz="2400" b="1"/>
              <a:t>4. “RF Power Enables Smart home IoT Sensors to Go Mainstream”</a:t>
            </a:r>
            <a:br>
              <a:rPr lang="en-US" sz="2400" b="1"/>
            </a:br>
            <a:r>
              <a:rPr lang="en-US" sz="2000"/>
              <a:t>Roy Perry (Alarm.com, Inc.)</a:t>
            </a:r>
            <a:br>
              <a:rPr lang="en-US" sz="2400"/>
            </a:br>
            <a:endParaRPr sz="2400"/>
          </a:p>
        </p:txBody>
      </p:sp>
      <p:sp>
        <p:nvSpPr>
          <p:cNvPr id="172" name="Google Shape;172;p28"/>
          <p:cNvSpPr txBox="1">
            <a:spLocks noGrp="1"/>
          </p:cNvSpPr>
          <p:nvPr>
            <p:ph type="sldNum" idx="12"/>
          </p:nvPr>
        </p:nvSpPr>
        <p:spPr>
          <a:xfrm>
            <a:off x="833388" y="6356351"/>
            <a:ext cx="620027" cy="35245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a:t>
            </a:fld>
            <a:endParaRPr/>
          </a:p>
        </p:txBody>
      </p:sp>
      <p:pic>
        <p:nvPicPr>
          <p:cNvPr id="173" name="Google Shape;173;p28" descr="Airfuel - PowerPoint"/>
          <p:cNvPicPr preferRelativeResize="0"/>
          <p:nvPr/>
        </p:nvPicPr>
        <p:blipFill rotWithShape="1">
          <a:blip r:embed="rId3">
            <a:alphaModFix/>
          </a:blip>
          <a:srcRect/>
          <a:stretch/>
        </p:blipFill>
        <p:spPr>
          <a:xfrm>
            <a:off x="3841634" y="1155583"/>
            <a:ext cx="4508732" cy="45468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9"/>
          <p:cNvPicPr preferRelativeResize="0"/>
          <p:nvPr/>
        </p:nvPicPr>
        <p:blipFill rotWithShape="1">
          <a:blip r:embed="rId3">
            <a:alphaModFix/>
          </a:blip>
          <a:srcRect l="31961" t="15173" r="31062" b="35045"/>
          <a:stretch/>
        </p:blipFill>
        <p:spPr>
          <a:xfrm>
            <a:off x="4461838" y="404000"/>
            <a:ext cx="3268327" cy="3300998"/>
          </a:xfrm>
          <a:prstGeom prst="rect">
            <a:avLst/>
          </a:prstGeom>
          <a:noFill/>
          <a:ln>
            <a:noFill/>
          </a:ln>
        </p:spPr>
      </p:pic>
      <p:sp>
        <p:nvSpPr>
          <p:cNvPr id="180" name="Google Shape;180;p29"/>
          <p:cNvSpPr txBox="1">
            <a:spLocks noGrp="1"/>
          </p:cNvSpPr>
          <p:nvPr>
            <p:ph type="body" idx="4294967295"/>
          </p:nvPr>
        </p:nvSpPr>
        <p:spPr>
          <a:xfrm>
            <a:off x="2190600" y="3705000"/>
            <a:ext cx="7810800" cy="2652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1000"/>
              </a:spcBef>
              <a:spcAft>
                <a:spcPts val="0"/>
              </a:spcAft>
              <a:buSzPts val="2800"/>
              <a:buNone/>
            </a:pPr>
            <a:r>
              <a:rPr lang="en-US" sz="3600">
                <a:solidFill>
                  <a:srgbClr val="EFEFEF"/>
                </a:solidFill>
              </a:rPr>
              <a:t>Wireless Power Essential for  Smarthomes</a:t>
            </a:r>
            <a:endParaRPr sz="3600">
              <a:solidFill>
                <a:srgbClr val="EFEFEF"/>
              </a:solidFill>
            </a:endParaRPr>
          </a:p>
          <a:p>
            <a:pPr marL="0" lvl="0" indent="0" algn="ctr" rtl="0">
              <a:lnSpc>
                <a:spcPct val="100000"/>
              </a:lnSpc>
              <a:spcBef>
                <a:spcPts val="1000"/>
              </a:spcBef>
              <a:spcAft>
                <a:spcPts val="0"/>
              </a:spcAft>
              <a:buSzPts val="2800"/>
              <a:buNone/>
            </a:pPr>
            <a:endParaRPr sz="2000">
              <a:solidFill>
                <a:srgbClr val="EFEFEF"/>
              </a:solidFill>
            </a:endParaRPr>
          </a:p>
          <a:p>
            <a:pPr marL="0" marR="0" lvl="0" indent="0" algn="ctr" rtl="0">
              <a:lnSpc>
                <a:spcPct val="90000"/>
              </a:lnSpc>
              <a:spcBef>
                <a:spcPts val="500"/>
              </a:spcBef>
              <a:spcAft>
                <a:spcPts val="0"/>
              </a:spcAft>
              <a:buSzPts val="1800"/>
              <a:buNone/>
            </a:pPr>
            <a:r>
              <a:rPr lang="en-US" sz="2400">
                <a:solidFill>
                  <a:schemeClr val="lt1"/>
                </a:solidFill>
              </a:rPr>
              <a:t>May 28, 2019</a:t>
            </a:r>
            <a:endParaRPr sz="2400">
              <a:solidFill>
                <a:schemeClr val="lt1"/>
              </a:solidFill>
            </a:endParaRPr>
          </a:p>
          <a:p>
            <a:pPr marL="0" marR="0" lvl="0" indent="0" algn="ctr" rtl="0">
              <a:lnSpc>
                <a:spcPct val="90000"/>
              </a:lnSpc>
              <a:spcBef>
                <a:spcPts val="500"/>
              </a:spcBef>
              <a:spcAft>
                <a:spcPts val="0"/>
              </a:spcAft>
              <a:buSzPts val="1800"/>
              <a:buNone/>
            </a:pPr>
            <a:r>
              <a:rPr lang="en-US" sz="2400">
                <a:solidFill>
                  <a:schemeClr val="lt1"/>
                </a:solidFill>
              </a:rPr>
              <a:t>Sanjay Gupta</a:t>
            </a:r>
            <a:endParaRPr sz="2400">
              <a:solidFill>
                <a:schemeClr val="lt1"/>
              </a:solidFill>
            </a:endParaRPr>
          </a:p>
          <a:p>
            <a:pPr marL="0" marR="0" lvl="0" indent="0" algn="ctr" rtl="0">
              <a:lnSpc>
                <a:spcPct val="90000"/>
              </a:lnSpc>
              <a:spcBef>
                <a:spcPts val="500"/>
              </a:spcBef>
              <a:spcAft>
                <a:spcPts val="0"/>
              </a:spcAft>
              <a:buSzPts val="1800"/>
              <a:buNone/>
            </a:pPr>
            <a:endParaRPr sz="36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0"/>
          <p:cNvSpPr txBox="1">
            <a:spLocks noGrp="1"/>
          </p:cNvSpPr>
          <p:nvPr>
            <p:ph type="body" idx="4294967295"/>
          </p:nvPr>
        </p:nvSpPr>
        <p:spPr>
          <a:xfrm>
            <a:off x="1127850" y="426425"/>
            <a:ext cx="5523600" cy="661500"/>
          </a:xfrm>
          <a:prstGeom prst="rect">
            <a:avLst/>
          </a:prstGeom>
          <a:noFill/>
          <a:ln>
            <a:noFill/>
          </a:ln>
        </p:spPr>
        <p:txBody>
          <a:bodyPr spcFirstLastPara="1" wrap="square" lIns="0" tIns="0" rIns="0" bIns="0" anchor="ctr" anchorCtr="0">
            <a:noAutofit/>
          </a:bodyPr>
          <a:lstStyle/>
          <a:p>
            <a:pPr marL="152396" marR="0" lvl="0" indent="0" algn="l" rtl="0">
              <a:lnSpc>
                <a:spcPct val="90000"/>
              </a:lnSpc>
              <a:spcBef>
                <a:spcPts val="0"/>
              </a:spcBef>
              <a:spcAft>
                <a:spcPts val="0"/>
              </a:spcAft>
              <a:buClr>
                <a:schemeClr val="lt1"/>
              </a:buClr>
              <a:buSzPts val="1800"/>
              <a:buFont typeface="Arial"/>
              <a:buNone/>
            </a:pPr>
            <a:r>
              <a:rPr lang="en-US" sz="3000">
                <a:solidFill>
                  <a:schemeClr val="lt1"/>
                </a:solidFill>
              </a:rPr>
              <a:t>AirFuel Alliance &amp; CABA</a:t>
            </a:r>
            <a:endParaRPr sz="3000" b="0" i="0" u="none" strike="noStrike" cap="none">
              <a:solidFill>
                <a:schemeClr val="lt1"/>
              </a:solidFill>
              <a:latin typeface="Raleway"/>
              <a:ea typeface="Raleway"/>
              <a:cs typeface="Raleway"/>
              <a:sym typeface="Raleway"/>
            </a:endParaRPr>
          </a:p>
        </p:txBody>
      </p:sp>
      <p:sp>
        <p:nvSpPr>
          <p:cNvPr id="187" name="Google Shape;187;p30"/>
          <p:cNvSpPr txBox="1"/>
          <p:nvPr/>
        </p:nvSpPr>
        <p:spPr>
          <a:xfrm>
            <a:off x="1127850" y="3843850"/>
            <a:ext cx="9936300" cy="1937700"/>
          </a:xfrm>
          <a:prstGeom prst="rect">
            <a:avLst/>
          </a:prstGeom>
          <a:noFill/>
          <a:ln>
            <a:noFill/>
          </a:ln>
        </p:spPr>
        <p:txBody>
          <a:bodyPr spcFirstLastPara="1" wrap="square" lIns="91425" tIns="45700" rIns="91425" bIns="45700" anchor="t" anchorCtr="0">
            <a:noAutofit/>
          </a:bodyPr>
          <a:lstStyle/>
          <a:p>
            <a:pPr marL="0" marR="0" lvl="0" indent="0" algn="l" rtl="0">
              <a:lnSpc>
                <a:spcPct val="105000"/>
              </a:lnSpc>
              <a:spcBef>
                <a:spcPts val="300"/>
              </a:spcBef>
              <a:spcAft>
                <a:spcPts val="0"/>
              </a:spcAft>
              <a:buClr>
                <a:srgbClr val="000000"/>
              </a:buClr>
              <a:buSzPts val="1100"/>
              <a:buFont typeface="Arial"/>
              <a:buNone/>
            </a:pP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endParaRPr sz="2400" b="0" i="0" u="none" strike="noStrike" cap="none">
              <a:solidFill>
                <a:srgbClr val="FFFFFF"/>
              </a:solidFill>
              <a:latin typeface="Raleway"/>
              <a:ea typeface="Raleway"/>
              <a:cs typeface="Raleway"/>
              <a:sym typeface="Raleway"/>
            </a:endParaRPr>
          </a:p>
          <a:p>
            <a:pPr marL="0" marR="0" lvl="0" indent="0" algn="l" rtl="0">
              <a:lnSpc>
                <a:spcPct val="105000"/>
              </a:lnSpc>
              <a:spcBef>
                <a:spcPts val="300"/>
              </a:spcBef>
              <a:spcAft>
                <a:spcPts val="0"/>
              </a:spcAft>
              <a:buClr>
                <a:srgbClr val="000000"/>
              </a:buClr>
              <a:buSzPts val="2400"/>
              <a:buFont typeface="Arial"/>
              <a:buNone/>
            </a:pPr>
            <a:r>
              <a:rPr lang="en-US" sz="2400" b="0" i="0" u="none" strike="noStrike" cap="none">
                <a:solidFill>
                  <a:srgbClr val="FFFFFF"/>
                </a:solidFill>
                <a:latin typeface="Raleway"/>
                <a:ea typeface="Raleway"/>
                <a:cs typeface="Raleway"/>
                <a:sym typeface="Raleway"/>
              </a:rPr>
              <a:t>AirFuel Alliance and CABA are working together to accelerate adoption of next generation technologies that offer better consumer and infrastructure solutions.</a:t>
            </a:r>
            <a:endParaRPr sz="2400" b="0" i="0" u="none" strike="noStrike" cap="none">
              <a:solidFill>
                <a:srgbClr val="FFFFFF"/>
              </a:solidFill>
              <a:latin typeface="Raleway"/>
              <a:ea typeface="Raleway"/>
              <a:cs typeface="Raleway"/>
              <a:sym typeface="Raleway"/>
            </a:endParaRPr>
          </a:p>
        </p:txBody>
      </p:sp>
      <p:pic>
        <p:nvPicPr>
          <p:cNvPr id="188" name="Google Shape;188;p30"/>
          <p:cNvPicPr preferRelativeResize="0"/>
          <p:nvPr/>
        </p:nvPicPr>
        <p:blipFill rotWithShape="1">
          <a:blip r:embed="rId3">
            <a:alphaModFix/>
          </a:blip>
          <a:srcRect/>
          <a:stretch/>
        </p:blipFill>
        <p:spPr>
          <a:xfrm>
            <a:off x="1681800" y="1856200"/>
            <a:ext cx="3185750" cy="2267575"/>
          </a:xfrm>
          <a:prstGeom prst="rect">
            <a:avLst/>
          </a:prstGeom>
          <a:noFill/>
          <a:ln>
            <a:noFill/>
          </a:ln>
        </p:spPr>
      </p:pic>
      <p:pic>
        <p:nvPicPr>
          <p:cNvPr id="189" name="Google Shape;189;p30"/>
          <p:cNvPicPr preferRelativeResize="0"/>
          <p:nvPr/>
        </p:nvPicPr>
        <p:blipFill rotWithShape="1">
          <a:blip r:embed="rId4">
            <a:alphaModFix/>
          </a:blip>
          <a:srcRect l="31961" t="15173" r="31062" b="35045"/>
          <a:stretch/>
        </p:blipFill>
        <p:spPr>
          <a:xfrm>
            <a:off x="7492399" y="1598725"/>
            <a:ext cx="2906651" cy="29357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p:nvPr/>
        </p:nvSpPr>
        <p:spPr>
          <a:xfrm>
            <a:off x="1391625" y="1333500"/>
            <a:ext cx="9525000" cy="409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31"/>
          <p:cNvSpPr/>
          <p:nvPr/>
        </p:nvSpPr>
        <p:spPr>
          <a:xfrm rot="5400000">
            <a:off x="4959065" y="-1813626"/>
            <a:ext cx="1704300" cy="84339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6" name="Google Shape;196;p31"/>
          <p:cNvSpPr/>
          <p:nvPr/>
        </p:nvSpPr>
        <p:spPr>
          <a:xfrm rot="5400000">
            <a:off x="5312776" y="-229750"/>
            <a:ext cx="1704300" cy="9160500"/>
          </a:xfrm>
          <a:prstGeom prst="rect">
            <a:avLst/>
          </a:prstGeom>
          <a:solidFill>
            <a:srgbClr val="14354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197" name="Google Shape;197;p31"/>
          <p:cNvPicPr preferRelativeResize="0"/>
          <p:nvPr/>
        </p:nvPicPr>
        <p:blipFill rotWithShape="1">
          <a:blip r:embed="rId3">
            <a:alphaModFix/>
          </a:blip>
          <a:srcRect t="16254" b="41786"/>
          <a:stretch/>
        </p:blipFill>
        <p:spPr>
          <a:xfrm>
            <a:off x="1580149" y="1515650"/>
            <a:ext cx="9155500" cy="1773375"/>
          </a:xfrm>
          <a:prstGeom prst="rect">
            <a:avLst/>
          </a:prstGeom>
          <a:noFill/>
          <a:ln>
            <a:noFill/>
          </a:ln>
        </p:spPr>
      </p:pic>
      <p:pic>
        <p:nvPicPr>
          <p:cNvPr id="198" name="Google Shape;198;p31"/>
          <p:cNvPicPr preferRelativeResize="0"/>
          <p:nvPr/>
        </p:nvPicPr>
        <p:blipFill rotWithShape="1">
          <a:blip r:embed="rId4">
            <a:alphaModFix/>
          </a:blip>
          <a:srcRect t="25316" b="38775"/>
          <a:stretch/>
        </p:blipFill>
        <p:spPr>
          <a:xfrm>
            <a:off x="1580150" y="3498075"/>
            <a:ext cx="9160506" cy="1704451"/>
          </a:xfrm>
          <a:prstGeom prst="rect">
            <a:avLst/>
          </a:prstGeom>
          <a:noFill/>
          <a:ln>
            <a:noFill/>
          </a:ln>
        </p:spPr>
      </p:pic>
      <p:sp>
        <p:nvSpPr>
          <p:cNvPr id="199" name="Google Shape;199;p31"/>
          <p:cNvSpPr/>
          <p:nvPr/>
        </p:nvSpPr>
        <p:spPr>
          <a:xfrm>
            <a:off x="2582476" y="4143534"/>
            <a:ext cx="2598300" cy="5649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00" name="Google Shape;200;p31"/>
          <p:cNvSpPr/>
          <p:nvPr/>
        </p:nvSpPr>
        <p:spPr>
          <a:xfrm>
            <a:off x="2582476" y="2096002"/>
            <a:ext cx="2598300" cy="5649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01" name="Google Shape;201;p31"/>
          <p:cNvSpPr txBox="1">
            <a:spLocks noGrp="1"/>
          </p:cNvSpPr>
          <p:nvPr>
            <p:ph type="body" idx="1"/>
          </p:nvPr>
        </p:nvSpPr>
        <p:spPr>
          <a:xfrm>
            <a:off x="1275375" y="440025"/>
            <a:ext cx="5523600" cy="661500"/>
          </a:xfrm>
          <a:prstGeom prst="rect">
            <a:avLst/>
          </a:prstGeom>
          <a:noFill/>
          <a:ln>
            <a:noFill/>
          </a:ln>
        </p:spPr>
        <p:txBody>
          <a:bodyPr spcFirstLastPara="1" wrap="square" lIns="0" tIns="0" rIns="0" bIns="0" anchor="ctr" anchorCtr="0">
            <a:noAutofit/>
          </a:bodyPr>
          <a:lstStyle/>
          <a:p>
            <a:pPr marL="152396" marR="0" lvl="0" indent="0" algn="l" rtl="0">
              <a:lnSpc>
                <a:spcPct val="90000"/>
              </a:lnSpc>
              <a:spcBef>
                <a:spcPts val="0"/>
              </a:spcBef>
              <a:spcAft>
                <a:spcPts val="0"/>
              </a:spcAft>
              <a:buClr>
                <a:schemeClr val="lt1"/>
              </a:buClr>
              <a:buSzPts val="1800"/>
              <a:buFont typeface="Arial"/>
              <a:buNone/>
            </a:pPr>
            <a:r>
              <a:rPr lang="en-US" sz="3000" b="0" i="0" u="none" strike="noStrike" cap="none">
                <a:solidFill>
                  <a:schemeClr val="lt1"/>
                </a:solidFill>
                <a:latin typeface="Raleway"/>
                <a:ea typeface="Raleway"/>
                <a:cs typeface="Raleway"/>
                <a:sym typeface="Raleway"/>
              </a:rPr>
              <a:t>The Wireless Power Universe</a:t>
            </a:r>
            <a:endParaRPr sz="3000" b="0" i="0" u="none" strike="noStrike" cap="none">
              <a:solidFill>
                <a:schemeClr val="lt1"/>
              </a:solidFill>
              <a:latin typeface="Raleway"/>
              <a:ea typeface="Raleway"/>
              <a:cs typeface="Raleway"/>
              <a:sym typeface="Raleway"/>
            </a:endParaRPr>
          </a:p>
        </p:txBody>
      </p:sp>
      <p:sp>
        <p:nvSpPr>
          <p:cNvPr id="202" name="Google Shape;202;p31"/>
          <p:cNvSpPr/>
          <p:nvPr/>
        </p:nvSpPr>
        <p:spPr>
          <a:xfrm>
            <a:off x="2092402" y="4187693"/>
            <a:ext cx="3578400" cy="49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SCOPE</a:t>
            </a:r>
            <a:endParaRPr sz="1600" b="0" i="0" u="none" strike="noStrike" cap="none">
              <a:solidFill>
                <a:srgbClr val="FFFFFF"/>
              </a:solidFill>
              <a:latin typeface="Raleway"/>
              <a:ea typeface="Raleway"/>
              <a:cs typeface="Raleway"/>
              <a:sym typeface="Raleway"/>
            </a:endParaRPr>
          </a:p>
        </p:txBody>
      </p:sp>
      <p:sp>
        <p:nvSpPr>
          <p:cNvPr id="203" name="Google Shape;203;p31"/>
          <p:cNvSpPr/>
          <p:nvPr/>
        </p:nvSpPr>
        <p:spPr>
          <a:xfrm>
            <a:off x="2080433" y="2144553"/>
            <a:ext cx="3578400" cy="49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SIZE</a:t>
            </a:r>
            <a:endParaRPr sz="1600" b="0" i="0" u="none" strike="noStrike" cap="none">
              <a:solidFill>
                <a:srgbClr val="FFFFFF"/>
              </a:solidFill>
              <a:latin typeface="Raleway"/>
              <a:ea typeface="Raleway"/>
              <a:cs typeface="Raleway"/>
              <a:sym typeface="Raleway"/>
            </a:endParaRPr>
          </a:p>
        </p:txBody>
      </p:sp>
      <p:sp>
        <p:nvSpPr>
          <p:cNvPr id="204" name="Google Shape;204;p31"/>
          <p:cNvSpPr/>
          <p:nvPr/>
        </p:nvSpPr>
        <p:spPr>
          <a:xfrm>
            <a:off x="6798850" y="1516575"/>
            <a:ext cx="3936900" cy="17733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05" name="Google Shape;205;p31"/>
          <p:cNvSpPr txBox="1"/>
          <p:nvPr/>
        </p:nvSpPr>
        <p:spPr>
          <a:xfrm>
            <a:off x="7715984" y="2291444"/>
            <a:ext cx="2087100" cy="615600"/>
          </a:xfrm>
          <a:prstGeom prst="rect">
            <a:avLst/>
          </a:prstGeom>
          <a:noFill/>
          <a:ln>
            <a:noFill/>
          </a:ln>
        </p:spPr>
        <p:txBody>
          <a:bodyPr spcFirstLastPara="1" wrap="square" lIns="60950" tIns="60950" rIns="60950" bIns="6095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2 billion receivers &amp;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 transmitters by 2022</a:t>
            </a:r>
            <a:endParaRPr sz="1600" b="0" i="0" u="none" strike="noStrike" cap="none">
              <a:solidFill>
                <a:srgbClr val="FFFFFF"/>
              </a:solidFill>
              <a:latin typeface="Raleway"/>
              <a:ea typeface="Raleway"/>
              <a:cs typeface="Raleway"/>
              <a:sym typeface="Raleway"/>
            </a:endParaRPr>
          </a:p>
        </p:txBody>
      </p:sp>
      <p:sp>
        <p:nvSpPr>
          <p:cNvPr id="206" name="Google Shape;206;p31"/>
          <p:cNvSpPr txBox="1"/>
          <p:nvPr/>
        </p:nvSpPr>
        <p:spPr>
          <a:xfrm>
            <a:off x="7364288" y="1581995"/>
            <a:ext cx="2797800" cy="3693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500 million devices last year</a:t>
            </a:r>
            <a:endParaRPr sz="1400" b="0" i="0" u="none" strike="noStrike" cap="none">
              <a:solidFill>
                <a:srgbClr val="000000"/>
              </a:solidFill>
              <a:latin typeface="Arial"/>
              <a:ea typeface="Arial"/>
              <a:cs typeface="Arial"/>
              <a:sym typeface="Arial"/>
            </a:endParaRPr>
          </a:p>
        </p:txBody>
      </p:sp>
      <p:sp>
        <p:nvSpPr>
          <p:cNvPr id="207" name="Google Shape;207;p31"/>
          <p:cNvSpPr txBox="1"/>
          <p:nvPr/>
        </p:nvSpPr>
        <p:spPr>
          <a:xfrm>
            <a:off x="7495732" y="2866468"/>
            <a:ext cx="2514000" cy="3693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$12B USD by end of 2022</a:t>
            </a:r>
            <a:endParaRPr sz="1400" b="0" i="0" u="none" strike="noStrike" cap="none">
              <a:solidFill>
                <a:srgbClr val="000000"/>
              </a:solidFill>
              <a:latin typeface="Arial"/>
              <a:ea typeface="Arial"/>
              <a:cs typeface="Arial"/>
              <a:sym typeface="Arial"/>
            </a:endParaRPr>
          </a:p>
        </p:txBody>
      </p:sp>
      <p:sp>
        <p:nvSpPr>
          <p:cNvPr id="208" name="Google Shape;208;p31"/>
          <p:cNvSpPr txBox="1"/>
          <p:nvPr/>
        </p:nvSpPr>
        <p:spPr>
          <a:xfrm>
            <a:off x="7622708" y="1947856"/>
            <a:ext cx="2204700" cy="3693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40% increase this year</a:t>
            </a:r>
            <a:endParaRPr sz="1400" b="0" i="0" u="none" strike="noStrike" cap="none">
              <a:solidFill>
                <a:srgbClr val="000000"/>
              </a:solidFill>
              <a:latin typeface="Arial"/>
              <a:ea typeface="Arial"/>
              <a:cs typeface="Arial"/>
              <a:sym typeface="Arial"/>
            </a:endParaRPr>
          </a:p>
        </p:txBody>
      </p:sp>
      <p:sp>
        <p:nvSpPr>
          <p:cNvPr id="209" name="Google Shape;209;p31"/>
          <p:cNvSpPr/>
          <p:nvPr/>
        </p:nvSpPr>
        <p:spPr>
          <a:xfrm>
            <a:off x="6798775" y="3487500"/>
            <a:ext cx="3936900" cy="17151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10" name="Google Shape;210;p31"/>
          <p:cNvSpPr txBox="1"/>
          <p:nvPr/>
        </p:nvSpPr>
        <p:spPr>
          <a:xfrm>
            <a:off x="7419532" y="3739317"/>
            <a:ext cx="1215900" cy="11079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AR/VR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Automotive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Industrial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Robotics</a:t>
            </a:r>
            <a:endParaRPr sz="1600" b="0" i="0" u="none" strike="noStrike" cap="none">
              <a:solidFill>
                <a:srgbClr val="FFFFFF"/>
              </a:solidFill>
              <a:latin typeface="Raleway"/>
              <a:ea typeface="Raleway"/>
              <a:cs typeface="Raleway"/>
              <a:sym typeface="Raleway"/>
            </a:endParaRPr>
          </a:p>
        </p:txBody>
      </p:sp>
      <p:sp>
        <p:nvSpPr>
          <p:cNvPr id="211" name="Google Shape;211;p31"/>
          <p:cNvSpPr txBox="1"/>
          <p:nvPr/>
        </p:nvSpPr>
        <p:spPr>
          <a:xfrm>
            <a:off x="8831246" y="3731095"/>
            <a:ext cx="1267200" cy="11079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Healthcare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IoT</a:t>
            </a:r>
            <a:endParaRPr sz="1600" b="0" i="0" u="none" strike="noStrike" cap="none">
              <a:solidFill>
                <a:srgbClr val="FFFF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Aerospace/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Raleway"/>
                <a:ea typeface="Raleway"/>
                <a:cs typeface="Raleway"/>
                <a:sym typeface="Raleway"/>
              </a:rPr>
              <a:t>Defense</a:t>
            </a:r>
            <a:endParaRPr sz="1600" b="0" i="0" u="none" strike="noStrike" cap="none">
              <a:solidFill>
                <a:srgbClr val="FFFF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par>
                                <p:cTn id="8" presetID="10" presetClass="entr" presetSubtype="0" fill="hold" nodeType="withEffect">
                                  <p:stCondLst>
                                    <p:cond delay="0"/>
                                  </p:stCondLst>
                                  <p:childTnLst>
                                    <p:set>
                                      <p:cBhvr>
                                        <p:cTn id="9" dur="1" fill="hold">
                                          <p:stCondLst>
                                            <p:cond delay="0"/>
                                          </p:stCondLst>
                                        </p:cTn>
                                        <p:tgtEl>
                                          <p:spTgt spid="205"/>
                                        </p:tgtEl>
                                        <p:attrNameLst>
                                          <p:attrName>style.visibility</p:attrName>
                                        </p:attrNameLst>
                                      </p:cBhvr>
                                      <p:to>
                                        <p:strVal val="visible"/>
                                      </p:to>
                                    </p:set>
                                    <p:animEffect transition="in" filter="fade">
                                      <p:cBhvr>
                                        <p:cTn id="10" dur="1000"/>
                                        <p:tgtEl>
                                          <p:spTgt spid="205"/>
                                        </p:tgtEl>
                                      </p:cBhvr>
                                    </p:animEffect>
                                  </p:childTnLst>
                                </p:cTn>
                              </p:par>
                              <p:par>
                                <p:cTn id="11" presetID="10" presetClass="entr" presetSubtype="0" fill="hold" nodeType="withEffect">
                                  <p:stCondLst>
                                    <p:cond delay="0"/>
                                  </p:stCondLst>
                                  <p:childTnLst>
                                    <p:set>
                                      <p:cBhvr>
                                        <p:cTn id="12" dur="1" fill="hold">
                                          <p:stCondLst>
                                            <p:cond delay="0"/>
                                          </p:stCondLst>
                                        </p:cTn>
                                        <p:tgtEl>
                                          <p:spTgt spid="206"/>
                                        </p:tgtEl>
                                        <p:attrNameLst>
                                          <p:attrName>style.visibility</p:attrName>
                                        </p:attrNameLst>
                                      </p:cBhvr>
                                      <p:to>
                                        <p:strVal val="visible"/>
                                      </p:to>
                                    </p:set>
                                    <p:animEffect transition="in" filter="fade">
                                      <p:cBhvr>
                                        <p:cTn id="13" dur="1000"/>
                                        <p:tgtEl>
                                          <p:spTgt spid="206"/>
                                        </p:tgtEl>
                                      </p:cBhvr>
                                    </p:animEffect>
                                  </p:childTnLst>
                                </p:cTn>
                              </p:par>
                              <p:par>
                                <p:cTn id="14" presetID="10" presetClass="entr" presetSubtype="0" fill="hold" nodeType="withEffect">
                                  <p:stCondLst>
                                    <p:cond delay="0"/>
                                  </p:stCondLst>
                                  <p:childTnLst>
                                    <p:set>
                                      <p:cBhvr>
                                        <p:cTn id="15" dur="1" fill="hold">
                                          <p:stCondLst>
                                            <p:cond delay="0"/>
                                          </p:stCondLst>
                                        </p:cTn>
                                        <p:tgtEl>
                                          <p:spTgt spid="207"/>
                                        </p:tgtEl>
                                        <p:attrNameLst>
                                          <p:attrName>style.visibility</p:attrName>
                                        </p:attrNameLst>
                                      </p:cBhvr>
                                      <p:to>
                                        <p:strVal val="visible"/>
                                      </p:to>
                                    </p:set>
                                    <p:animEffect transition="in" filter="fade">
                                      <p:cBhvr>
                                        <p:cTn id="16" dur="1000"/>
                                        <p:tgtEl>
                                          <p:spTgt spid="207"/>
                                        </p:tgtEl>
                                      </p:cBhvr>
                                    </p:animEffect>
                                  </p:childTnLst>
                                </p:cTn>
                              </p:par>
                              <p:par>
                                <p:cTn id="17" presetID="10" presetClass="entr" presetSubtype="0" fill="hold" nodeType="with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fade">
                                      <p:cBhvr>
                                        <p:cTn id="19" dur="1000"/>
                                        <p:tgtEl>
                                          <p:spTgt spid="208"/>
                                        </p:tgtEl>
                                      </p:cBhvr>
                                    </p:animEffect>
                                  </p:childTnLst>
                                </p:cTn>
                              </p:par>
                              <p:par>
                                <p:cTn id="20" presetID="10" presetClass="entr" presetSubtype="0" fill="hold" nodeType="withEffect">
                                  <p:stCondLst>
                                    <p:cond delay="0"/>
                                  </p:stCondLst>
                                  <p:childTnLst>
                                    <p:set>
                                      <p:cBhvr>
                                        <p:cTn id="21" dur="1" fill="hold">
                                          <p:stCondLst>
                                            <p:cond delay="0"/>
                                          </p:stCondLst>
                                        </p:cTn>
                                        <p:tgtEl>
                                          <p:spTgt spid="203"/>
                                        </p:tgtEl>
                                        <p:attrNameLst>
                                          <p:attrName>style.visibility</p:attrName>
                                        </p:attrNameLst>
                                      </p:cBhvr>
                                      <p:to>
                                        <p:strVal val="visible"/>
                                      </p:to>
                                    </p:set>
                                    <p:animEffect transition="in" filter="fade">
                                      <p:cBhvr>
                                        <p:cTn id="22"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2"/>
          <p:cNvSpPr/>
          <p:nvPr/>
        </p:nvSpPr>
        <p:spPr>
          <a:xfrm>
            <a:off x="1076404" y="1365838"/>
            <a:ext cx="10039200" cy="430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32"/>
          <p:cNvSpPr txBox="1"/>
          <p:nvPr/>
        </p:nvSpPr>
        <p:spPr>
          <a:xfrm>
            <a:off x="1076396" y="443360"/>
            <a:ext cx="4823700" cy="661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CC"/>
              </a:buClr>
              <a:buSzPts val="2400"/>
              <a:buFont typeface="Noto Sans Symbols"/>
              <a:buNone/>
            </a:pPr>
            <a:r>
              <a:rPr lang="en-US" sz="3000" b="0" i="0" u="none" strike="noStrike" cap="none">
                <a:solidFill>
                  <a:srgbClr val="FFFFFF"/>
                </a:solidFill>
                <a:latin typeface="Raleway"/>
                <a:ea typeface="Raleway"/>
                <a:cs typeface="Raleway"/>
                <a:sym typeface="Raleway"/>
              </a:rPr>
              <a:t>What Consumers Want</a:t>
            </a:r>
            <a:endParaRPr sz="3000" b="0" i="0" u="none" strike="noStrike" cap="none">
              <a:solidFill>
                <a:srgbClr val="000000"/>
              </a:solidFill>
              <a:latin typeface="Arial"/>
              <a:ea typeface="Arial"/>
              <a:cs typeface="Arial"/>
              <a:sym typeface="Arial"/>
            </a:endParaRPr>
          </a:p>
        </p:txBody>
      </p:sp>
      <p:pic>
        <p:nvPicPr>
          <p:cNvPr id="218" name="Google Shape;218;p32"/>
          <p:cNvPicPr preferRelativeResize="0"/>
          <p:nvPr/>
        </p:nvPicPr>
        <p:blipFill rotWithShape="1">
          <a:blip r:embed="rId3">
            <a:alphaModFix/>
          </a:blip>
          <a:srcRect t="10321"/>
          <a:stretch/>
        </p:blipFill>
        <p:spPr>
          <a:xfrm>
            <a:off x="1305004" y="1562100"/>
            <a:ext cx="6287476" cy="3912175"/>
          </a:xfrm>
          <a:prstGeom prst="rect">
            <a:avLst/>
          </a:prstGeom>
          <a:noFill/>
          <a:ln>
            <a:noFill/>
          </a:ln>
        </p:spPr>
      </p:pic>
      <p:sp>
        <p:nvSpPr>
          <p:cNvPr id="219" name="Google Shape;219;p32"/>
          <p:cNvSpPr/>
          <p:nvPr/>
        </p:nvSpPr>
        <p:spPr>
          <a:xfrm>
            <a:off x="7800254" y="4579025"/>
            <a:ext cx="3090900" cy="8694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0" name="Google Shape;220;p32"/>
          <p:cNvSpPr/>
          <p:nvPr/>
        </p:nvSpPr>
        <p:spPr>
          <a:xfrm>
            <a:off x="7800278" y="4767725"/>
            <a:ext cx="3090900" cy="49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400" b="0" i="0" u="none" strike="noStrike" cap="none">
                <a:solidFill>
                  <a:srgbClr val="FFFFFF"/>
                </a:solidFill>
                <a:latin typeface="Raleway"/>
                <a:ea typeface="Raleway"/>
                <a:cs typeface="Raleway"/>
                <a:sym typeface="Raleway"/>
              </a:rPr>
              <a:t>Fast</a:t>
            </a:r>
            <a:endParaRPr sz="2400" b="0" i="0" u="none" strike="noStrike" cap="none">
              <a:solidFill>
                <a:srgbClr val="FFFFFF"/>
              </a:solidFill>
              <a:latin typeface="Raleway"/>
              <a:ea typeface="Raleway"/>
              <a:cs typeface="Raleway"/>
              <a:sym typeface="Raleway"/>
            </a:endParaRPr>
          </a:p>
        </p:txBody>
      </p:sp>
      <p:grpSp>
        <p:nvGrpSpPr>
          <p:cNvPr id="221" name="Google Shape;221;p32"/>
          <p:cNvGrpSpPr/>
          <p:nvPr/>
        </p:nvGrpSpPr>
        <p:grpSpPr>
          <a:xfrm>
            <a:off x="7800279" y="1568100"/>
            <a:ext cx="3090900" cy="869400"/>
            <a:chOff x="8401050" y="1568875"/>
            <a:chExt cx="3090900" cy="869400"/>
          </a:xfrm>
        </p:grpSpPr>
        <p:sp>
          <p:nvSpPr>
            <p:cNvPr id="222" name="Google Shape;222;p32"/>
            <p:cNvSpPr/>
            <p:nvPr/>
          </p:nvSpPr>
          <p:spPr>
            <a:xfrm>
              <a:off x="8401050" y="1568875"/>
              <a:ext cx="3090900" cy="8694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3" name="Google Shape;223;p32"/>
            <p:cNvSpPr/>
            <p:nvPr/>
          </p:nvSpPr>
          <p:spPr>
            <a:xfrm>
              <a:off x="8447575" y="1795675"/>
              <a:ext cx="2997900" cy="49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400" b="0" i="0" u="none" strike="noStrike" cap="none">
                  <a:solidFill>
                    <a:srgbClr val="FFFFFF"/>
                  </a:solidFill>
                  <a:latin typeface="Raleway"/>
                  <a:ea typeface="Raleway"/>
                  <a:cs typeface="Raleway"/>
                  <a:sym typeface="Raleway"/>
                </a:rPr>
                <a:t>Interoperability</a:t>
              </a:r>
              <a:endParaRPr sz="2400" b="0" i="0" u="none" strike="noStrike" cap="none">
                <a:solidFill>
                  <a:srgbClr val="FFFFFF"/>
                </a:solidFill>
                <a:latin typeface="Raleway"/>
                <a:ea typeface="Raleway"/>
                <a:cs typeface="Raleway"/>
                <a:sym typeface="Raleway"/>
              </a:endParaRPr>
            </a:p>
          </p:txBody>
        </p:sp>
      </p:grpSp>
      <p:grpSp>
        <p:nvGrpSpPr>
          <p:cNvPr id="224" name="Google Shape;224;p32"/>
          <p:cNvGrpSpPr/>
          <p:nvPr/>
        </p:nvGrpSpPr>
        <p:grpSpPr>
          <a:xfrm>
            <a:off x="7800254" y="3110416"/>
            <a:ext cx="3090900" cy="869400"/>
            <a:chOff x="8401050" y="1645075"/>
            <a:chExt cx="3090900" cy="869400"/>
          </a:xfrm>
        </p:grpSpPr>
        <p:sp>
          <p:nvSpPr>
            <p:cNvPr id="225" name="Google Shape;225;p32"/>
            <p:cNvSpPr/>
            <p:nvPr/>
          </p:nvSpPr>
          <p:spPr>
            <a:xfrm>
              <a:off x="8401050" y="1645075"/>
              <a:ext cx="3090900" cy="869400"/>
            </a:xfrm>
            <a:prstGeom prst="rect">
              <a:avLst/>
            </a:prstGeom>
            <a:solidFill>
              <a:srgbClr val="0693D5">
                <a:alpha val="8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6" name="Google Shape;226;p32"/>
            <p:cNvSpPr/>
            <p:nvPr/>
          </p:nvSpPr>
          <p:spPr>
            <a:xfrm>
              <a:off x="8447575" y="1795675"/>
              <a:ext cx="2997900" cy="492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400" b="0" i="0" u="none" strike="noStrike" cap="none">
                  <a:solidFill>
                    <a:srgbClr val="FFFFFF"/>
                  </a:solidFill>
                  <a:latin typeface="Raleway"/>
                  <a:ea typeface="Raleway"/>
                  <a:cs typeface="Raleway"/>
                  <a:sym typeface="Raleway"/>
                </a:rPr>
                <a:t>Versatility</a:t>
              </a:r>
              <a:endParaRPr sz="2400" b="0" i="0" u="none" strike="noStrike" cap="none">
                <a:solidFill>
                  <a:srgbClr val="FFFFFF"/>
                </a:solidFill>
                <a:latin typeface="Raleway"/>
                <a:ea typeface="Raleway"/>
                <a:cs typeface="Raleway"/>
                <a:sym typeface="Raleway"/>
              </a:endParaRPr>
            </a:p>
          </p:txBody>
        </p:sp>
      </p:grpSp>
    </p:spTree>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1560</Words>
  <Application>Microsoft Office PowerPoint</Application>
  <PresentationFormat>Widescreen</PresentationFormat>
  <Paragraphs>327</Paragraphs>
  <Slides>34</Slides>
  <Notes>34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34</vt:i4>
      </vt:variant>
    </vt:vector>
  </HeadingPairs>
  <TitlesOfParts>
    <vt:vector size="49" baseType="lpstr">
      <vt:lpstr>Roboto</vt:lpstr>
      <vt:lpstr>Raleway</vt:lpstr>
      <vt:lpstr>Arial</vt:lpstr>
      <vt:lpstr>Open Sans</vt:lpstr>
      <vt:lpstr>Montserrat</vt:lpstr>
      <vt:lpstr>Montserrat Light</vt:lpstr>
      <vt:lpstr>Noto Sans Symbols</vt:lpstr>
      <vt:lpstr>Raleway Medium</vt:lpstr>
      <vt:lpstr>Calibri</vt:lpstr>
      <vt:lpstr>Times New Roman</vt:lpstr>
      <vt:lpstr>Karla</vt:lpstr>
      <vt:lpstr>Raleway SemiBold</vt:lpstr>
      <vt:lpstr>CABA Presentation 1</vt:lpstr>
      <vt:lpstr>CABA Presentation 1</vt:lpstr>
      <vt:lpstr>Office Theme</vt:lpstr>
      <vt:lpstr>Connected Home Council (CHC) Webinar  Tuesday, May 28, 2019, 12 NOON – 1:30 PM (ET)  </vt:lpstr>
      <vt:lpstr>1.  Agenda Greg Walker (CABA) </vt:lpstr>
      <vt:lpstr>2.  Call to Order, Welcome, Introductions, About the CHC Roy Perry (Alarm.com, Inc.) </vt:lpstr>
      <vt:lpstr>3.  Administrative  Roy Perry (Alarm.com, Inc.)</vt:lpstr>
      <vt:lpstr>4. “RF Power Enables Smart home IoT Sensors to Go Mainstream” Roy Perry (Alarm.com, Inc.)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“RF Power Enables Smart home IoT Sensors to Go Mainstream”   Roy Perry (Alarm.com, Inc.)</vt:lpstr>
      <vt:lpstr>5.  Research Update Obiorah Ike (ABB, Inc) </vt:lpstr>
      <vt:lpstr>5.  Research Update Greg Walker (CABA) </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7.  New Business Ken Wacks (Ken Wacks Associates), Andrew Glennie (CABA)</vt:lpstr>
      <vt:lpstr>7.  New Business Greg Walker (CABA)</vt:lpstr>
      <vt:lpstr>7.  New Business Roy Perry (Alarm.com)</vt:lpstr>
      <vt:lpstr>8.  Announcements  Ron Zimmer (CABA)</vt:lpstr>
      <vt:lpstr>9.  Adjournment Roy Perry (Alarm.com)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Connected Home Council (CHC) Webinar  Tuesday, May 28, 2019, 12 NOON – 1:30 PM (ET)  </dc:title>
  <dc:creator>COMMS</dc:creator>
  <cp:lastModifiedBy>Rawlson King</cp:lastModifiedBy>
  <cp:revision>1</cp:revision>
  <dcterms:modified xsi:type="dcterms:W3CDTF">2019-06-21T12:48:54Z</dcterms:modified>
</cp:coreProperties>
</file>