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 id="2147483872" r:id="rId2"/>
  </p:sldMasterIdLst>
  <p:notesMasterIdLst>
    <p:notesMasterId r:id="rId25"/>
  </p:notesMasterIdLst>
  <p:sldIdLst>
    <p:sldId id="256" r:id="rId3"/>
    <p:sldId id="257" r:id="rId4"/>
    <p:sldId id="258" r:id="rId5"/>
    <p:sldId id="259" r:id="rId6"/>
    <p:sldId id="759" r:id="rId7"/>
    <p:sldId id="461" r:id="rId8"/>
    <p:sldId id="312" r:id="rId9"/>
    <p:sldId id="314" r:id="rId10"/>
    <p:sldId id="315" r:id="rId11"/>
    <p:sldId id="320" r:id="rId12"/>
    <p:sldId id="321" r:id="rId13"/>
    <p:sldId id="318" r:id="rId14"/>
    <p:sldId id="758" r:id="rId15"/>
    <p:sldId id="371" r:id="rId16"/>
    <p:sldId id="755" r:id="rId17"/>
    <p:sldId id="750" r:id="rId18"/>
    <p:sldId id="760" r:id="rId19"/>
    <p:sldId id="443" r:id="rId20"/>
    <p:sldId id="752" r:id="rId21"/>
    <p:sldId id="753" r:id="rId22"/>
    <p:sldId id="476" r:id="rId23"/>
    <p:sldId id="7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31"/>
  </p:normalViewPr>
  <p:slideViewPr>
    <p:cSldViewPr snapToGrid="0" snapToObjects="1">
      <p:cViewPr varScale="1">
        <p:scale>
          <a:sx n="114" d="100"/>
          <a:sy n="114" d="100"/>
        </p:scale>
        <p:origin x="43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endParaRPr lang="en-US" dirty="0"/>
          </a:p>
        </p:txBody>
      </p:sp>
    </p:spTree>
    <p:extLst>
      <p:ext uri="{BB962C8B-B14F-4D97-AF65-F5344CB8AC3E}">
        <p14:creationId xmlns:p14="http://schemas.microsoft.com/office/powerpoint/2010/main" val="84487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3:notes"/>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lang="en-CA" sz="1000" b="0" i="0" u="none" strike="noStrike" cap="none" dirty="0">
              <a:solidFill>
                <a:srgbClr val="000000"/>
              </a:solidFill>
              <a:latin typeface="Arial"/>
              <a:cs typeface="Arial"/>
              <a:sym typeface="Arial"/>
            </a:endParaRPr>
          </a:p>
        </p:txBody>
      </p:sp>
      <p:sp>
        <p:nvSpPr>
          <p:cNvPr id="404" name="Google Shape;404;p13:notes"/>
          <p:cNvSpPr txBox="1">
            <a:spLocks noGrp="1"/>
          </p:cNvSpPr>
          <p:nvPr>
            <p:ph type="sldNum" idx="12"/>
          </p:nvPr>
        </p:nvSpPr>
        <p:spPr>
          <a:xfrm>
            <a:off x="3883851" y="8684836"/>
            <a:ext cx="2972400" cy="4575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801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4:notes"/>
          <p:cNvSpPr txBox="1">
            <a:spLocks noGrp="1"/>
          </p:cNvSpPr>
          <p:nvPr>
            <p:ph type="body" idx="1"/>
          </p:nvPr>
        </p:nvSpPr>
        <p:spPr>
          <a:xfrm>
            <a:off x="685480" y="4343150"/>
            <a:ext cx="5487000" cy="4115100"/>
          </a:xfrm>
          <a:prstGeom prst="rect">
            <a:avLst/>
          </a:prstGeom>
          <a:noFill/>
          <a:ln>
            <a:noFill/>
          </a:ln>
        </p:spPr>
        <p:txBody>
          <a:bodyPr spcFirstLastPara="1" wrap="square" lIns="91425" tIns="91425" rIns="91425" bIns="91425" anchor="ctr" anchorCtr="0">
            <a:noAutofit/>
          </a:bodyPr>
          <a:lstStyle/>
          <a:p>
            <a:pPr marL="628650" lvl="1" indent="-101600" algn="l" rtl="0">
              <a:lnSpc>
                <a:spcPct val="100000"/>
              </a:lnSpc>
              <a:spcBef>
                <a:spcPts val="0"/>
              </a:spcBef>
              <a:spcAft>
                <a:spcPts val="0"/>
              </a:spcAft>
              <a:buSzPts val="1100"/>
              <a:buNone/>
            </a:pPr>
            <a:endParaRPr dirty="0"/>
          </a:p>
        </p:txBody>
      </p:sp>
      <p:sp>
        <p:nvSpPr>
          <p:cNvPr id="423" name="Google Shape;423;p14:notes"/>
          <p:cNvSpPr txBox="1">
            <a:spLocks noGrp="1"/>
          </p:cNvSpPr>
          <p:nvPr>
            <p:ph type="sldNum" idx="12"/>
          </p:nvPr>
        </p:nvSpPr>
        <p:spPr>
          <a:xfrm>
            <a:off x="3883851" y="8684836"/>
            <a:ext cx="2972400" cy="4575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3191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824f94362_0_0:notes"/>
          <p:cNvSpPr>
            <a:spLocks noGrp="1" noRot="1" noChangeAspect="1"/>
          </p:cNvSpPr>
          <p:nvPr>
            <p:ph type="sldImg" idx="2"/>
          </p:nvPr>
        </p:nvSpPr>
        <p:spPr>
          <a:xfrm>
            <a:off x="363538" y="690563"/>
            <a:ext cx="6130925" cy="34496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824f94362_0_0:notes"/>
          <p:cNvSpPr txBox="1">
            <a:spLocks noGrp="1"/>
          </p:cNvSpPr>
          <p:nvPr>
            <p:ph type="body" idx="1"/>
          </p:nvPr>
        </p:nvSpPr>
        <p:spPr>
          <a:xfrm>
            <a:off x="685800" y="4369786"/>
            <a:ext cx="5486400" cy="413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19" name="Google Shape;219;g4824f94362_0_0:notes"/>
          <p:cNvSpPr txBox="1">
            <a:spLocks noGrp="1"/>
          </p:cNvSpPr>
          <p:nvPr>
            <p:ph type="sldNum" idx="12"/>
          </p:nvPr>
        </p:nvSpPr>
        <p:spPr>
          <a:xfrm>
            <a:off x="3884613" y="8737976"/>
            <a:ext cx="2971800" cy="4599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8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e64402122_2_15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2" name="Google Shape;282;g4e64402122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163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0626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58" y="522018"/>
            <a:ext cx="4597400" cy="142115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58" y="522018"/>
            <a:ext cx="4597400" cy="1421156"/>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sp>
        <p:nvSpPr>
          <p:cNvPr id="4" name="Footer Placeholder 3">
            <a:extLst>
              <a:ext uri="{FF2B5EF4-FFF2-40B4-BE49-F238E27FC236}">
                <a16:creationId xmlns:a16="http://schemas.microsoft.com/office/drawing/2014/main" id="{41AAF91A-3258-BF4D-9422-2EB333CF06DE}"/>
              </a:ext>
            </a:extLst>
          </p:cNvPr>
          <p:cNvSpPr>
            <a:spLocks noGrp="1"/>
          </p:cNvSpPr>
          <p:nvPr>
            <p:ph type="ftr" sz="quarter" idx="10"/>
          </p:nvPr>
        </p:nvSpPr>
        <p:spPr>
          <a:xfrm>
            <a:off x="827772" y="6356350"/>
            <a:ext cx="5877827" cy="365125"/>
          </a:xfrm>
          <a:prstGeom prst="rect">
            <a:avLst/>
          </a:prstGeom>
        </p:spPr>
        <p:txBody>
          <a:bodyPr/>
          <a:lstStyle>
            <a:lvl1pPr>
              <a:defRPr baseline="0">
                <a:solidFill>
                  <a:schemeClr val="tx1"/>
                </a:solidFill>
              </a:defRPr>
            </a:lvl1pPr>
          </a:lstStyle>
          <a:p>
            <a:r>
              <a:rPr lang="en-US" dirty="0"/>
              <a:t>© 2019, Continental Automated Buildings Association</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 1">
  <p:cSld name="Title and body - 1">
    <p:spTree>
      <p:nvGrpSpPr>
        <p:cNvPr id="1" name="Shape 120"/>
        <p:cNvGrpSpPr/>
        <p:nvPr/>
      </p:nvGrpSpPr>
      <p:grpSpPr>
        <a:xfrm>
          <a:off x="0" y="0"/>
          <a:ext cx="0" cy="0"/>
          <a:chOff x="0" y="0"/>
          <a:chExt cx="0" cy="0"/>
        </a:xfrm>
      </p:grpSpPr>
      <p:pic>
        <p:nvPicPr>
          <p:cNvPr id="121" name="Google Shape;121;p17"/>
          <p:cNvPicPr preferRelativeResize="0"/>
          <p:nvPr/>
        </p:nvPicPr>
        <p:blipFill rotWithShape="1">
          <a:blip r:embed="rId2">
            <a:alphaModFix/>
          </a:blip>
          <a:srcRect/>
          <a:stretch/>
        </p:blipFill>
        <p:spPr>
          <a:xfrm>
            <a:off x="9680768" y="129599"/>
            <a:ext cx="2449041" cy="524800"/>
          </a:xfrm>
          <a:prstGeom prst="rect">
            <a:avLst/>
          </a:prstGeom>
          <a:noFill/>
          <a:ln>
            <a:noFill/>
          </a:ln>
        </p:spPr>
      </p:pic>
      <p:sp>
        <p:nvSpPr>
          <p:cNvPr id="122" name="Google Shape;122;p17"/>
          <p:cNvSpPr txBox="1">
            <a:spLocks noGrp="1"/>
          </p:cNvSpPr>
          <p:nvPr>
            <p:ph type="title"/>
          </p:nvPr>
        </p:nvSpPr>
        <p:spPr>
          <a:xfrm>
            <a:off x="571500" y="410467"/>
            <a:ext cx="9893200" cy="7636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4B286D"/>
              </a:buClr>
              <a:buSzPts val="3600"/>
              <a:buFont typeface="Helvetica Neue Light"/>
              <a:buNone/>
              <a:defRPr sz="48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123" name="Google Shape;123;p17"/>
          <p:cNvSpPr txBox="1">
            <a:spLocks noGrp="1"/>
          </p:cNvSpPr>
          <p:nvPr>
            <p:ph type="body" idx="1"/>
          </p:nvPr>
        </p:nvSpPr>
        <p:spPr>
          <a:xfrm>
            <a:off x="571500" y="1611767"/>
            <a:ext cx="9893200" cy="4744800"/>
          </a:xfrm>
          <a:prstGeom prst="rect">
            <a:avLst/>
          </a:prstGeom>
          <a:noFill/>
          <a:ln>
            <a:noFill/>
          </a:ln>
        </p:spPr>
        <p:txBody>
          <a:bodyPr spcFirstLastPara="1" wrap="square" lIns="91425" tIns="91425" rIns="91425" bIns="91425" anchor="t" anchorCtr="0"/>
          <a:lstStyle>
            <a:lvl1pPr marL="609585" marR="0" lvl="0" indent="-457189" algn="l">
              <a:lnSpc>
                <a:spcPct val="115000"/>
              </a:lnSpc>
              <a:spcBef>
                <a:spcPts val="0"/>
              </a:spcBef>
              <a:spcAft>
                <a:spcPts val="0"/>
              </a:spcAft>
              <a:buClr>
                <a:srgbClr val="4B286D"/>
              </a:buClr>
              <a:buSzPts val="1800"/>
              <a:buFont typeface="Helvetica Neue Light"/>
              <a:buChar char="●"/>
              <a:defRPr sz="2400" b="0" i="0" u="none" strike="noStrike" cap="none">
                <a:solidFill>
                  <a:srgbClr val="2A2C2E"/>
                </a:solidFill>
                <a:latin typeface="Helvetica Neue Light"/>
                <a:ea typeface="Helvetica Neue Light"/>
                <a:cs typeface="Helvetica Neue Light"/>
                <a:sym typeface="Helvetica Neue Light"/>
              </a:defRPr>
            </a:lvl1pPr>
            <a:lvl2pPr marL="1219170" marR="0" lvl="1"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2pPr>
            <a:lvl3pPr marL="1828754" marR="0" lvl="2"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3pPr>
            <a:lvl4pPr marL="2438339" marR="0" lvl="3"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4pPr>
            <a:lvl5pPr marL="3047924" marR="0" lvl="4"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5pPr>
            <a:lvl6pPr marL="3657509" marR="0" lvl="5"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6pPr>
            <a:lvl7pPr marL="4267093" marR="0" lvl="6"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7pPr>
            <a:lvl8pPr marL="4876678" marR="0" lvl="7"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8pPr>
            <a:lvl9pPr marL="5486263" marR="0" lvl="8" indent="-423323" algn="l">
              <a:lnSpc>
                <a:spcPct val="115000"/>
              </a:lnSpc>
              <a:spcBef>
                <a:spcPts val="2133"/>
              </a:spcBef>
              <a:spcAft>
                <a:spcPts val="2133"/>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9pPr>
          </a:lstStyle>
          <a:p>
            <a:endParaRPr/>
          </a:p>
        </p:txBody>
      </p:sp>
      <p:sp>
        <p:nvSpPr>
          <p:cNvPr id="124" name="Google Shape;124;p17"/>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25" name="Google Shape;125;p17"/>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a:solidFill>
                  <a:srgbClr val="545F59"/>
                </a:solidFill>
                <a:latin typeface="Helvetica Neue Light"/>
                <a:ea typeface="Helvetica Neue Light"/>
                <a:cs typeface="Helvetica Neue Light"/>
                <a:sym typeface="Helvetica Neue Light"/>
              </a:rPr>
              <a:t>Broadband Networks</a:t>
            </a:r>
            <a:endParaRPr sz="1067" b="0" i="0" u="none" strike="noStrike" cap="none">
              <a:solidFill>
                <a:srgbClr val="545F59"/>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00086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 2">
  <p:cSld name="Title and body - 2">
    <p:spTree>
      <p:nvGrpSpPr>
        <p:cNvPr id="1" name="Shape 126"/>
        <p:cNvGrpSpPr/>
        <p:nvPr/>
      </p:nvGrpSpPr>
      <p:grpSpPr>
        <a:xfrm>
          <a:off x="0" y="0"/>
          <a:ext cx="0" cy="0"/>
          <a:chOff x="0" y="0"/>
          <a:chExt cx="0" cy="0"/>
        </a:xfrm>
      </p:grpSpPr>
      <p:pic>
        <p:nvPicPr>
          <p:cNvPr id="127" name="Google Shape;127;p18"/>
          <p:cNvPicPr preferRelativeResize="0"/>
          <p:nvPr/>
        </p:nvPicPr>
        <p:blipFill rotWithShape="1">
          <a:blip r:embed="rId2">
            <a:alphaModFix/>
          </a:blip>
          <a:srcRect/>
          <a:stretch/>
        </p:blipFill>
        <p:spPr>
          <a:xfrm>
            <a:off x="9680768" y="129599"/>
            <a:ext cx="2449041" cy="524800"/>
          </a:xfrm>
          <a:prstGeom prst="rect">
            <a:avLst/>
          </a:prstGeom>
          <a:noFill/>
          <a:ln>
            <a:noFill/>
          </a:ln>
        </p:spPr>
      </p:pic>
      <p:sp>
        <p:nvSpPr>
          <p:cNvPr id="128" name="Google Shape;128;p18"/>
          <p:cNvSpPr txBox="1">
            <a:spLocks noGrp="1"/>
          </p:cNvSpPr>
          <p:nvPr>
            <p:ph type="body" idx="1"/>
          </p:nvPr>
        </p:nvSpPr>
        <p:spPr>
          <a:xfrm>
            <a:off x="571600" y="1536633"/>
            <a:ext cx="5186800" cy="4740000"/>
          </a:xfrm>
          <a:prstGeom prst="rect">
            <a:avLst/>
          </a:prstGeom>
          <a:noFill/>
          <a:ln>
            <a:noFill/>
          </a:ln>
        </p:spPr>
        <p:txBody>
          <a:bodyPr spcFirstLastPara="1" wrap="square" lIns="91425" tIns="91425" rIns="91425" bIns="91425" anchor="t" anchorCtr="0"/>
          <a:lstStyle>
            <a:lvl1pPr marL="609585" marR="0" lvl="0" indent="-423323" algn="l">
              <a:lnSpc>
                <a:spcPct val="115000"/>
              </a:lnSpc>
              <a:spcBef>
                <a:spcPts val="0"/>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1pPr>
            <a:lvl2pPr marL="1219170" marR="0" lvl="1"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2pPr>
            <a:lvl3pPr marL="1828754" marR="0" lvl="2"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3pPr>
            <a:lvl4pPr marL="2438339" marR="0" lvl="3"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4pPr>
            <a:lvl5pPr marL="3047924" marR="0" lvl="4"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5pPr>
            <a:lvl6pPr marL="3657509" marR="0" lvl="5"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6pPr>
            <a:lvl7pPr marL="4267093" marR="0" lvl="6"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7pPr>
            <a:lvl8pPr marL="4876678" marR="0" lvl="7"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8pPr>
            <a:lvl9pPr marL="5486263" marR="0" lvl="8" indent="-406390" algn="l">
              <a:lnSpc>
                <a:spcPct val="115000"/>
              </a:lnSpc>
              <a:spcBef>
                <a:spcPts val="2133"/>
              </a:spcBef>
              <a:spcAft>
                <a:spcPts val="2133"/>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9pPr>
          </a:lstStyle>
          <a:p>
            <a:endParaRPr/>
          </a:p>
        </p:txBody>
      </p:sp>
      <p:sp>
        <p:nvSpPr>
          <p:cNvPr id="129" name="Google Shape;129;p18"/>
          <p:cNvSpPr txBox="1">
            <a:spLocks noGrp="1"/>
          </p:cNvSpPr>
          <p:nvPr>
            <p:ph type="body" idx="2"/>
          </p:nvPr>
        </p:nvSpPr>
        <p:spPr>
          <a:xfrm>
            <a:off x="6433665" y="1536633"/>
            <a:ext cx="5186800" cy="4740000"/>
          </a:xfrm>
          <a:prstGeom prst="rect">
            <a:avLst/>
          </a:prstGeom>
          <a:noFill/>
          <a:ln>
            <a:noFill/>
          </a:ln>
        </p:spPr>
        <p:txBody>
          <a:bodyPr spcFirstLastPara="1" wrap="square" lIns="91425" tIns="91425" rIns="91425" bIns="91425" anchor="t" anchorCtr="0"/>
          <a:lstStyle>
            <a:lvl1pPr marL="609585" marR="0" lvl="0" indent="-423323" algn="l">
              <a:lnSpc>
                <a:spcPct val="115000"/>
              </a:lnSpc>
              <a:spcBef>
                <a:spcPts val="0"/>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1pPr>
            <a:lvl2pPr marL="1219170" marR="0" lvl="1"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2pPr>
            <a:lvl3pPr marL="1828754" marR="0" lvl="2"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3pPr>
            <a:lvl4pPr marL="2438339" marR="0" lvl="3"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4pPr>
            <a:lvl5pPr marL="3047924" marR="0" lvl="4"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5pPr>
            <a:lvl6pPr marL="3657509" marR="0" lvl="5"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6pPr>
            <a:lvl7pPr marL="4267093" marR="0" lvl="6"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7pPr>
            <a:lvl8pPr marL="4876678" marR="0" lvl="7"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8pPr>
            <a:lvl9pPr marL="5486263" marR="0" lvl="8" indent="-406390" algn="l">
              <a:lnSpc>
                <a:spcPct val="115000"/>
              </a:lnSpc>
              <a:spcBef>
                <a:spcPts val="2133"/>
              </a:spcBef>
              <a:spcAft>
                <a:spcPts val="2133"/>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9pPr>
          </a:lstStyle>
          <a:p>
            <a:endParaRPr/>
          </a:p>
        </p:txBody>
      </p:sp>
      <p:sp>
        <p:nvSpPr>
          <p:cNvPr id="130" name="Google Shape;130;p18"/>
          <p:cNvSpPr txBox="1">
            <a:spLocks noGrp="1"/>
          </p:cNvSpPr>
          <p:nvPr>
            <p:ph type="title"/>
          </p:nvPr>
        </p:nvSpPr>
        <p:spPr>
          <a:xfrm>
            <a:off x="571500" y="410467"/>
            <a:ext cx="9893200" cy="7636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4B286D"/>
              </a:buClr>
              <a:buSzPts val="3600"/>
              <a:buFont typeface="Helvetica Neue Light"/>
              <a:buNone/>
              <a:defRPr sz="48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131" name="Google Shape;131;p18"/>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32" name="Google Shape;132;p18"/>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a:solidFill>
                  <a:srgbClr val="545F59"/>
                </a:solidFill>
                <a:latin typeface="Helvetica Neue Light"/>
                <a:ea typeface="Helvetica Neue Light"/>
                <a:cs typeface="Helvetica Neue Light"/>
                <a:sym typeface="Helvetica Neue Light"/>
              </a:rPr>
              <a:t>Broadband Networks</a:t>
            </a:r>
            <a:endParaRPr sz="1067" b="0" i="0" u="none" strike="noStrike" cap="none">
              <a:solidFill>
                <a:srgbClr val="545F59"/>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97514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type="secHead">
  <p:cSld name="Quote slide">
    <p:bg>
      <p:bgPr>
        <a:solidFill>
          <a:srgbClr val="4B286D"/>
        </a:solid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1010200" y="1528367"/>
            <a:ext cx="10171600" cy="35532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lt1"/>
              </a:buClr>
              <a:buSzPts val="3000"/>
              <a:buFont typeface="Helvetica Neue Light"/>
              <a:buNone/>
              <a:defRPr sz="4000" b="0" i="0" u="none" strike="noStrike" cap="none">
                <a:solidFill>
                  <a:schemeClr val="lt1"/>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9pPr>
          </a:lstStyle>
          <a:p>
            <a:endParaRPr/>
          </a:p>
        </p:txBody>
      </p:sp>
      <p:sp>
        <p:nvSpPr>
          <p:cNvPr id="135" name="Google Shape;135;p19"/>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36" name="Google Shape;136;p19"/>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a:solidFill>
                  <a:srgbClr val="FFFFFF"/>
                </a:solidFill>
                <a:latin typeface="Helvetica Neue Light"/>
                <a:ea typeface="Helvetica Neue Light"/>
                <a:cs typeface="Helvetica Neue Light"/>
                <a:sym typeface="Helvetica Neue Light"/>
              </a:rPr>
              <a:t>Broadband Networks</a:t>
            </a:r>
            <a:endParaRPr sz="1067" b="0" i="0" u="none" strike="noStrike" cap="none">
              <a:solidFill>
                <a:srgbClr val="FFFFFF"/>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1931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slide - 1">
  <p:cSld name="Subtitle slide - 1">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057000" y="3248533"/>
            <a:ext cx="6916000" cy="246640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4B286D"/>
              </a:buClr>
              <a:buSzPts val="4800"/>
              <a:buFont typeface="Helvetica Neue Light"/>
              <a:buNone/>
              <a:defRPr sz="64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endParaRPr/>
          </a:p>
        </p:txBody>
      </p:sp>
      <p:pic>
        <p:nvPicPr>
          <p:cNvPr id="139" name="Google Shape;139;p20"/>
          <p:cNvPicPr preferRelativeResize="0"/>
          <p:nvPr/>
        </p:nvPicPr>
        <p:blipFill rotWithShape="1">
          <a:blip r:embed="rId2">
            <a:alphaModFix/>
          </a:blip>
          <a:srcRect/>
          <a:stretch/>
        </p:blipFill>
        <p:spPr>
          <a:xfrm>
            <a:off x="194200" y="451367"/>
            <a:ext cx="4491600" cy="6406632"/>
          </a:xfrm>
          <a:prstGeom prst="rect">
            <a:avLst/>
          </a:prstGeom>
          <a:noFill/>
          <a:ln>
            <a:noFill/>
          </a:ln>
        </p:spPr>
      </p:pic>
      <p:sp>
        <p:nvSpPr>
          <p:cNvPr id="140" name="Google Shape;140;p20"/>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41" name="Google Shape;141;p20"/>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2A2C2E"/>
                </a:solidFill>
                <a:latin typeface="Helvetica Neue Light"/>
                <a:ea typeface="Helvetica Neue Light"/>
                <a:cs typeface="Helvetica Neue Light"/>
                <a:sym typeface="Helvetica Neue Light"/>
              </a:rPr>
              <a:t>TELUS</a:t>
            </a:r>
            <a:endParaRPr sz="1067" b="0" i="0" u="none" strike="noStrike" cap="none" dirty="0">
              <a:solidFill>
                <a:srgbClr val="2A2C2E"/>
              </a:solidFill>
              <a:latin typeface="Helvetica Neue Light"/>
              <a:ea typeface="Helvetica Neue Light"/>
              <a:cs typeface="Helvetica Neue Light"/>
              <a:sym typeface="Helvetica Neue Light"/>
            </a:endParaRPr>
          </a:p>
        </p:txBody>
      </p:sp>
      <p:pic>
        <p:nvPicPr>
          <p:cNvPr id="142" name="Google Shape;142;p20"/>
          <p:cNvPicPr preferRelativeResize="0"/>
          <p:nvPr/>
        </p:nvPicPr>
        <p:blipFill rotWithShape="1">
          <a:blip r:embed="rId3">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419163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slide - 2">
  <p:cSld name="Subtitle slide - 2">
    <p:spTree>
      <p:nvGrpSpPr>
        <p:cNvPr id="1" name="Shape 143"/>
        <p:cNvGrpSpPr/>
        <p:nvPr/>
      </p:nvGrpSpPr>
      <p:grpSpPr>
        <a:xfrm>
          <a:off x="0" y="0"/>
          <a:ext cx="0" cy="0"/>
          <a:chOff x="0" y="0"/>
          <a:chExt cx="0" cy="0"/>
        </a:xfrm>
      </p:grpSpPr>
      <p:pic>
        <p:nvPicPr>
          <p:cNvPr id="144" name="Google Shape;144;p21"/>
          <p:cNvPicPr preferRelativeResize="0"/>
          <p:nvPr/>
        </p:nvPicPr>
        <p:blipFill rotWithShape="1">
          <a:blip r:embed="rId2">
            <a:alphaModFix/>
          </a:blip>
          <a:srcRect/>
          <a:stretch/>
        </p:blipFill>
        <p:spPr>
          <a:xfrm>
            <a:off x="6788467" y="372200"/>
            <a:ext cx="5403532" cy="6485800"/>
          </a:xfrm>
          <a:prstGeom prst="rect">
            <a:avLst/>
          </a:prstGeom>
          <a:noFill/>
          <a:ln>
            <a:noFill/>
          </a:ln>
        </p:spPr>
      </p:pic>
      <p:sp>
        <p:nvSpPr>
          <p:cNvPr id="145" name="Google Shape;145;p21"/>
          <p:cNvSpPr txBox="1">
            <a:spLocks noGrp="1"/>
          </p:cNvSpPr>
          <p:nvPr>
            <p:ph type="title"/>
          </p:nvPr>
        </p:nvSpPr>
        <p:spPr>
          <a:xfrm>
            <a:off x="653667" y="2767267"/>
            <a:ext cx="6575200" cy="25464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4B286D"/>
              </a:buClr>
              <a:buSzPts val="4800"/>
              <a:buFont typeface="Helvetica Neue Light"/>
              <a:buNone/>
              <a:defRPr sz="64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endParaRPr/>
          </a:p>
        </p:txBody>
      </p:sp>
      <p:sp>
        <p:nvSpPr>
          <p:cNvPr id="146" name="Google Shape;146;p21"/>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47" name="Google Shape;147;p21"/>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2A2C2E"/>
                </a:solidFill>
                <a:latin typeface="Helvetica Neue Light"/>
                <a:ea typeface="Helvetica Neue Light"/>
                <a:cs typeface="Helvetica Neue Light"/>
                <a:sym typeface="Helvetica Neue Light"/>
              </a:rPr>
              <a:t>TELUS</a:t>
            </a:r>
            <a:endParaRPr sz="1067" b="0" i="0" u="none" strike="noStrike" cap="none" dirty="0">
              <a:solidFill>
                <a:srgbClr val="2A2C2E"/>
              </a:solidFill>
              <a:latin typeface="Helvetica Neue Light"/>
              <a:ea typeface="Helvetica Neue Light"/>
              <a:cs typeface="Helvetica Neue Light"/>
              <a:sym typeface="Helvetica Neue Light"/>
            </a:endParaRPr>
          </a:p>
        </p:txBody>
      </p:sp>
      <p:pic>
        <p:nvPicPr>
          <p:cNvPr id="148" name="Google Shape;148;p21"/>
          <p:cNvPicPr preferRelativeResize="0"/>
          <p:nvPr/>
        </p:nvPicPr>
        <p:blipFill rotWithShape="1">
          <a:blip r:embed="rId3">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134829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slide - 3">
  <p:cSld name="Subtitle slide - 3">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blip>
          <a:srcRect/>
          <a:stretch/>
        </p:blipFill>
        <p:spPr>
          <a:xfrm>
            <a:off x="0" y="0"/>
            <a:ext cx="5923400" cy="5287200"/>
          </a:xfrm>
          <a:prstGeom prst="rect">
            <a:avLst/>
          </a:prstGeom>
          <a:noFill/>
          <a:ln>
            <a:noFill/>
          </a:ln>
        </p:spPr>
      </p:pic>
      <p:sp>
        <p:nvSpPr>
          <p:cNvPr id="151" name="Google Shape;151;p22"/>
          <p:cNvSpPr txBox="1">
            <a:spLocks noGrp="1"/>
          </p:cNvSpPr>
          <p:nvPr>
            <p:ph type="title"/>
          </p:nvPr>
        </p:nvSpPr>
        <p:spPr>
          <a:xfrm>
            <a:off x="4501800" y="3530633"/>
            <a:ext cx="6471200" cy="190240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4B286D"/>
              </a:buClr>
              <a:buSzPts val="4800"/>
              <a:buFont typeface="Helvetica Neue Light"/>
              <a:buNone/>
              <a:defRPr sz="64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endParaRPr/>
          </a:p>
        </p:txBody>
      </p:sp>
      <p:sp>
        <p:nvSpPr>
          <p:cNvPr id="152" name="Google Shape;152;p22"/>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53" name="Google Shape;153;p22"/>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2A2C2E"/>
                </a:solidFill>
                <a:latin typeface="Helvetica Neue Light"/>
                <a:ea typeface="Helvetica Neue Light"/>
                <a:cs typeface="Helvetica Neue Light"/>
                <a:sym typeface="Helvetica Neue Light"/>
              </a:rPr>
              <a:t>TELUS</a:t>
            </a:r>
            <a:endParaRPr sz="1067" b="0" i="0" u="none" strike="noStrike" cap="none" dirty="0">
              <a:solidFill>
                <a:srgbClr val="2A2C2E"/>
              </a:solidFill>
              <a:latin typeface="Helvetica Neue Light"/>
              <a:ea typeface="Helvetica Neue Light"/>
              <a:cs typeface="Helvetica Neue Light"/>
              <a:sym typeface="Helvetica Neue Light"/>
            </a:endParaRPr>
          </a:p>
        </p:txBody>
      </p:sp>
      <p:pic>
        <p:nvPicPr>
          <p:cNvPr id="154" name="Google Shape;154;p22"/>
          <p:cNvPicPr preferRelativeResize="0"/>
          <p:nvPr/>
        </p:nvPicPr>
        <p:blipFill rotWithShape="1">
          <a:blip r:embed="rId3">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1003161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slide - 4">
  <p:cSld name="Subtitle slide - 4">
    <p:spTree>
      <p:nvGrpSpPr>
        <p:cNvPr id="1" name="Shape 155"/>
        <p:cNvGrpSpPr/>
        <p:nvPr/>
      </p:nvGrpSpPr>
      <p:grpSpPr>
        <a:xfrm>
          <a:off x="0" y="0"/>
          <a:ext cx="0" cy="0"/>
          <a:chOff x="0" y="0"/>
          <a:chExt cx="0" cy="0"/>
        </a:xfrm>
      </p:grpSpPr>
      <p:pic>
        <p:nvPicPr>
          <p:cNvPr id="156" name="Google Shape;156;p23"/>
          <p:cNvPicPr preferRelativeResize="0"/>
          <p:nvPr/>
        </p:nvPicPr>
        <p:blipFill rotWithShape="1">
          <a:blip r:embed="rId2">
            <a:alphaModFix/>
          </a:blip>
          <a:srcRect/>
          <a:stretch/>
        </p:blipFill>
        <p:spPr>
          <a:xfrm>
            <a:off x="7400800" y="730867"/>
            <a:ext cx="4506968" cy="6127140"/>
          </a:xfrm>
          <a:prstGeom prst="rect">
            <a:avLst/>
          </a:prstGeom>
          <a:noFill/>
          <a:ln>
            <a:noFill/>
          </a:ln>
        </p:spPr>
      </p:pic>
      <p:sp>
        <p:nvSpPr>
          <p:cNvPr id="157" name="Google Shape;157;p23"/>
          <p:cNvSpPr txBox="1">
            <a:spLocks noGrp="1"/>
          </p:cNvSpPr>
          <p:nvPr>
            <p:ph type="title"/>
          </p:nvPr>
        </p:nvSpPr>
        <p:spPr>
          <a:xfrm>
            <a:off x="745233" y="3851500"/>
            <a:ext cx="6471200" cy="19024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4B286D"/>
              </a:buClr>
              <a:buSzPts val="4800"/>
              <a:buFont typeface="Helvetica Neue Light"/>
              <a:buNone/>
              <a:defRPr sz="64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endParaRPr/>
          </a:p>
        </p:txBody>
      </p:sp>
      <p:sp>
        <p:nvSpPr>
          <p:cNvPr id="158" name="Google Shape;158;p23"/>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59" name="Google Shape;159;p23"/>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2A2C2E"/>
                </a:solidFill>
                <a:latin typeface="Helvetica Neue Light"/>
                <a:ea typeface="Helvetica Neue Light"/>
                <a:cs typeface="Helvetica Neue Light"/>
                <a:sym typeface="Helvetica Neue Light"/>
              </a:rPr>
              <a:t>TELUS</a:t>
            </a:r>
            <a:endParaRPr sz="1067" b="0" i="0" u="none" strike="noStrike" cap="none" dirty="0">
              <a:solidFill>
                <a:srgbClr val="2A2C2E"/>
              </a:solidFill>
              <a:latin typeface="Helvetica Neue Light"/>
              <a:ea typeface="Helvetica Neue Light"/>
              <a:cs typeface="Helvetica Neue Light"/>
              <a:sym typeface="Helvetica Neue Light"/>
            </a:endParaRPr>
          </a:p>
        </p:txBody>
      </p:sp>
      <p:pic>
        <p:nvPicPr>
          <p:cNvPr id="160" name="Google Shape;160;p23"/>
          <p:cNvPicPr preferRelativeResize="0"/>
          <p:nvPr/>
        </p:nvPicPr>
        <p:blipFill rotWithShape="1">
          <a:blip r:embed="rId3">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1768847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slide - 5">
  <p:cSld name="Subtitle slide - 5">
    <p:spTree>
      <p:nvGrpSpPr>
        <p:cNvPr id="1" name="Shape 161"/>
        <p:cNvGrpSpPr/>
        <p:nvPr/>
      </p:nvGrpSpPr>
      <p:grpSpPr>
        <a:xfrm>
          <a:off x="0" y="0"/>
          <a:ext cx="0" cy="0"/>
          <a:chOff x="0" y="0"/>
          <a:chExt cx="0" cy="0"/>
        </a:xfrm>
      </p:grpSpPr>
      <p:pic>
        <p:nvPicPr>
          <p:cNvPr id="162" name="Google Shape;162;p24"/>
          <p:cNvPicPr preferRelativeResize="0"/>
          <p:nvPr/>
        </p:nvPicPr>
        <p:blipFill rotWithShape="1">
          <a:blip r:embed="rId2">
            <a:alphaModFix/>
          </a:blip>
          <a:srcRect/>
          <a:stretch/>
        </p:blipFill>
        <p:spPr>
          <a:xfrm rot="10800000" flipH="1">
            <a:off x="1" y="2"/>
            <a:ext cx="5008500" cy="4698665"/>
          </a:xfrm>
          <a:prstGeom prst="rect">
            <a:avLst/>
          </a:prstGeom>
          <a:noFill/>
          <a:ln>
            <a:noFill/>
          </a:ln>
        </p:spPr>
      </p:pic>
      <p:sp>
        <p:nvSpPr>
          <p:cNvPr id="163" name="Google Shape;163;p24"/>
          <p:cNvSpPr txBox="1">
            <a:spLocks noGrp="1"/>
          </p:cNvSpPr>
          <p:nvPr>
            <p:ph type="title"/>
          </p:nvPr>
        </p:nvSpPr>
        <p:spPr>
          <a:xfrm>
            <a:off x="4501800" y="3906300"/>
            <a:ext cx="6471200" cy="190240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4B286D"/>
              </a:buClr>
              <a:buSzPts val="4800"/>
              <a:buFont typeface="Helvetica Neue Light"/>
              <a:buNone/>
              <a:defRPr sz="64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endParaRPr/>
          </a:p>
        </p:txBody>
      </p:sp>
      <p:sp>
        <p:nvSpPr>
          <p:cNvPr id="164" name="Google Shape;164;p24"/>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65" name="Google Shape;165;p24"/>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2A2C2E"/>
                </a:solidFill>
                <a:latin typeface="Helvetica Neue Light"/>
                <a:ea typeface="Helvetica Neue Light"/>
                <a:cs typeface="Helvetica Neue Light"/>
                <a:sym typeface="Helvetica Neue Light"/>
              </a:rPr>
              <a:t>TELUS</a:t>
            </a:r>
            <a:endParaRPr sz="1067" b="0" i="0" u="none" strike="noStrike" cap="none" dirty="0">
              <a:solidFill>
                <a:srgbClr val="2A2C2E"/>
              </a:solidFill>
              <a:latin typeface="Helvetica Neue Light"/>
              <a:ea typeface="Helvetica Neue Light"/>
              <a:cs typeface="Helvetica Neue Light"/>
              <a:sym typeface="Helvetica Neue Light"/>
            </a:endParaRPr>
          </a:p>
        </p:txBody>
      </p:sp>
      <p:pic>
        <p:nvPicPr>
          <p:cNvPr id="166" name="Google Shape;166;p24"/>
          <p:cNvPicPr preferRelativeResize="0"/>
          <p:nvPr/>
        </p:nvPicPr>
        <p:blipFill rotWithShape="1">
          <a:blip r:embed="rId3">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3930745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slide - 7">
  <p:cSld name="Subtitle slide - 7">
    <p:spTree>
      <p:nvGrpSpPr>
        <p:cNvPr id="1" name="Shape 174"/>
        <p:cNvGrpSpPr/>
        <p:nvPr/>
      </p:nvGrpSpPr>
      <p:grpSpPr>
        <a:xfrm>
          <a:off x="0" y="0"/>
          <a:ext cx="0" cy="0"/>
          <a:chOff x="0" y="0"/>
          <a:chExt cx="0" cy="0"/>
        </a:xfrm>
      </p:grpSpPr>
      <p:pic>
        <p:nvPicPr>
          <p:cNvPr id="175" name="Google Shape;175;p26"/>
          <p:cNvPicPr preferRelativeResize="0"/>
          <p:nvPr/>
        </p:nvPicPr>
        <p:blipFill rotWithShape="1">
          <a:blip r:embed="rId2">
            <a:alphaModFix/>
          </a:blip>
          <a:srcRect/>
          <a:stretch/>
        </p:blipFill>
        <p:spPr>
          <a:xfrm flipH="1">
            <a:off x="-2" y="400901"/>
            <a:ext cx="7405903" cy="4823335"/>
          </a:xfrm>
          <a:prstGeom prst="rect">
            <a:avLst/>
          </a:prstGeom>
          <a:noFill/>
          <a:ln>
            <a:noFill/>
          </a:ln>
        </p:spPr>
      </p:pic>
      <p:sp>
        <p:nvSpPr>
          <p:cNvPr id="176" name="Google Shape;176;p26"/>
          <p:cNvSpPr txBox="1">
            <a:spLocks noGrp="1"/>
          </p:cNvSpPr>
          <p:nvPr>
            <p:ph type="title"/>
          </p:nvPr>
        </p:nvSpPr>
        <p:spPr>
          <a:xfrm>
            <a:off x="4501800" y="3601500"/>
            <a:ext cx="6471200" cy="1902400"/>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4B286D"/>
              </a:buClr>
              <a:buSzPts val="4800"/>
              <a:buFont typeface="Helvetica Neue Light"/>
              <a:buNone/>
              <a:defRPr sz="64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endParaRPr/>
          </a:p>
        </p:txBody>
      </p:sp>
      <p:sp>
        <p:nvSpPr>
          <p:cNvPr id="177" name="Google Shape;177;p26"/>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pic>
        <p:nvPicPr>
          <p:cNvPr id="178" name="Google Shape;178;p26"/>
          <p:cNvPicPr preferRelativeResize="0"/>
          <p:nvPr/>
        </p:nvPicPr>
        <p:blipFill rotWithShape="1">
          <a:blip r:embed="rId3">
            <a:alphaModFix/>
          </a:blip>
          <a:srcRect/>
          <a:stretch/>
        </p:blipFill>
        <p:spPr>
          <a:xfrm>
            <a:off x="9680768" y="129599"/>
            <a:ext cx="2449041" cy="524800"/>
          </a:xfrm>
          <a:prstGeom prst="rect">
            <a:avLst/>
          </a:prstGeom>
          <a:noFill/>
          <a:ln>
            <a:noFill/>
          </a:ln>
        </p:spPr>
      </p:pic>
      <p:sp>
        <p:nvSpPr>
          <p:cNvPr id="179" name="Google Shape;179;p26"/>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545F59"/>
                </a:solidFill>
                <a:latin typeface="Helvetica Neue Light"/>
                <a:ea typeface="Helvetica Neue Light"/>
                <a:cs typeface="Helvetica Neue Light"/>
                <a:sym typeface="Helvetica Neue Light"/>
              </a:rPr>
              <a:t>TELUS</a:t>
            </a:r>
            <a:endParaRPr sz="1067" b="0" i="0" u="none" strike="noStrike" cap="none" dirty="0">
              <a:solidFill>
                <a:srgbClr val="545F59"/>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632592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ph and content ">
  <p:cSld name="Graph and content ">
    <p:spTree>
      <p:nvGrpSpPr>
        <p:cNvPr id="1" name="Shape 180"/>
        <p:cNvGrpSpPr/>
        <p:nvPr/>
      </p:nvGrpSpPr>
      <p:grpSpPr>
        <a:xfrm>
          <a:off x="0" y="0"/>
          <a:ext cx="0" cy="0"/>
          <a:chOff x="0" y="0"/>
          <a:chExt cx="0" cy="0"/>
        </a:xfrm>
      </p:grpSpPr>
      <p:sp>
        <p:nvSpPr>
          <p:cNvPr id="181" name="Google Shape;181;p27"/>
          <p:cNvSpPr/>
          <p:nvPr/>
        </p:nvSpPr>
        <p:spPr>
          <a:xfrm>
            <a:off x="894567" y="1733339"/>
            <a:ext cx="5292800" cy="4431600"/>
          </a:xfrm>
          <a:prstGeom prst="roundRect">
            <a:avLst>
              <a:gd name="adj" fmla="val 528"/>
            </a:avLst>
          </a:prstGeom>
          <a:solidFill>
            <a:srgbClr val="FFFFFF"/>
          </a:solidFill>
          <a:ln>
            <a:noFill/>
          </a:ln>
          <a:effectLst>
            <a:outerShdw blurRad="11430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2" name="Google Shape;182;p27"/>
          <p:cNvSpPr txBox="1">
            <a:spLocks noGrp="1"/>
          </p:cNvSpPr>
          <p:nvPr>
            <p:ph type="title"/>
          </p:nvPr>
        </p:nvSpPr>
        <p:spPr>
          <a:xfrm>
            <a:off x="6747700" y="2129567"/>
            <a:ext cx="4582000" cy="1082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4B286D"/>
              </a:buClr>
              <a:buSzPts val="3600"/>
              <a:buFont typeface="Helvetica Neue Light"/>
              <a:buNone/>
              <a:defRPr sz="32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183" name="Google Shape;183;p27"/>
          <p:cNvSpPr txBox="1">
            <a:spLocks noGrp="1"/>
          </p:cNvSpPr>
          <p:nvPr>
            <p:ph type="body" idx="1"/>
          </p:nvPr>
        </p:nvSpPr>
        <p:spPr>
          <a:xfrm>
            <a:off x="6747700" y="3454400"/>
            <a:ext cx="4582000" cy="2346000"/>
          </a:xfrm>
          <a:prstGeom prst="rect">
            <a:avLst/>
          </a:prstGeom>
          <a:noFill/>
          <a:ln>
            <a:noFill/>
          </a:ln>
        </p:spPr>
        <p:txBody>
          <a:bodyPr spcFirstLastPara="1" wrap="square" lIns="91425" tIns="91425" rIns="91425" bIns="91425" anchor="t" anchorCtr="0"/>
          <a:lstStyle>
            <a:lvl1pPr marL="609585" marR="0" lvl="0" indent="-423323" algn="l">
              <a:lnSpc>
                <a:spcPct val="115000"/>
              </a:lnSpc>
              <a:spcBef>
                <a:spcPts val="0"/>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1pPr>
            <a:lvl2pPr marL="1219170" marR="0" lvl="1"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2pPr>
            <a:lvl3pPr marL="1828754" marR="0" lvl="2"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3pPr>
            <a:lvl4pPr marL="2438339" marR="0" lvl="3"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4pPr>
            <a:lvl5pPr marL="3047924" marR="0" lvl="4" indent="-397923" algn="l">
              <a:lnSpc>
                <a:spcPct val="115000"/>
              </a:lnSpc>
              <a:spcBef>
                <a:spcPts val="2133"/>
              </a:spcBef>
              <a:spcAft>
                <a:spcPts val="0"/>
              </a:spcAft>
              <a:buClr>
                <a:srgbClr val="4B286D"/>
              </a:buClr>
              <a:buSzPts val="1100"/>
              <a:buFont typeface="Helvetica Neue Light"/>
              <a:buChar char="●"/>
              <a:defRPr sz="1467" b="0" i="0" u="none" strike="noStrike" cap="none">
                <a:solidFill>
                  <a:srgbClr val="2A2C2E"/>
                </a:solidFill>
                <a:latin typeface="Helvetica Neue Light"/>
                <a:ea typeface="Helvetica Neue Light"/>
                <a:cs typeface="Helvetica Neue Light"/>
                <a:sym typeface="Helvetica Neue Light"/>
              </a:defRPr>
            </a:lvl5pPr>
            <a:lvl6pPr marL="3657509" marR="0" lvl="5" indent="-397923" algn="l">
              <a:lnSpc>
                <a:spcPct val="115000"/>
              </a:lnSpc>
              <a:spcBef>
                <a:spcPts val="2133"/>
              </a:spcBef>
              <a:spcAft>
                <a:spcPts val="0"/>
              </a:spcAft>
              <a:buClr>
                <a:srgbClr val="4B286D"/>
              </a:buClr>
              <a:buSzPts val="1100"/>
              <a:buFont typeface="Helvetica Neue Light"/>
              <a:buChar char="○"/>
              <a:defRPr sz="1467" b="0" i="0" u="none" strike="noStrike" cap="none">
                <a:solidFill>
                  <a:srgbClr val="2A2C2E"/>
                </a:solidFill>
                <a:latin typeface="Helvetica Neue Light"/>
                <a:ea typeface="Helvetica Neue Light"/>
                <a:cs typeface="Helvetica Neue Light"/>
                <a:sym typeface="Helvetica Neue Light"/>
              </a:defRPr>
            </a:lvl6pPr>
            <a:lvl7pPr marL="4267093" marR="0" lvl="6" indent="-389457" algn="l">
              <a:lnSpc>
                <a:spcPct val="115000"/>
              </a:lnSpc>
              <a:spcBef>
                <a:spcPts val="2133"/>
              </a:spcBef>
              <a:spcAft>
                <a:spcPts val="0"/>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7pPr>
            <a:lvl8pPr marL="4876678" marR="0" lvl="7" indent="-389457" algn="l">
              <a:lnSpc>
                <a:spcPct val="115000"/>
              </a:lnSpc>
              <a:spcBef>
                <a:spcPts val="2133"/>
              </a:spcBef>
              <a:spcAft>
                <a:spcPts val="0"/>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8pPr>
            <a:lvl9pPr marL="5486263" marR="0" lvl="8" indent="-389457" algn="l">
              <a:lnSpc>
                <a:spcPct val="115000"/>
              </a:lnSpc>
              <a:spcBef>
                <a:spcPts val="2133"/>
              </a:spcBef>
              <a:spcAft>
                <a:spcPts val="2133"/>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9pPr>
          </a:lstStyle>
          <a:p>
            <a:endParaRPr/>
          </a:p>
        </p:txBody>
      </p:sp>
      <p:sp>
        <p:nvSpPr>
          <p:cNvPr id="184" name="Google Shape;184;p27"/>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85" name="Google Shape;185;p27"/>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2A2C2E"/>
                </a:solidFill>
                <a:latin typeface="Helvetica Neue Light"/>
                <a:ea typeface="Helvetica Neue Light"/>
                <a:cs typeface="Helvetica Neue Light"/>
                <a:sym typeface="Helvetica Neue Light"/>
              </a:rPr>
              <a:t>TELUS</a:t>
            </a:r>
            <a:endParaRPr sz="1067" b="0" i="0" u="none" strike="noStrike" cap="none" dirty="0">
              <a:solidFill>
                <a:srgbClr val="2A2C2E"/>
              </a:solidFill>
              <a:latin typeface="Helvetica Neue Light"/>
              <a:ea typeface="Helvetica Neue Light"/>
              <a:cs typeface="Helvetica Neue Light"/>
              <a:sym typeface="Helvetica Neue Light"/>
            </a:endParaRPr>
          </a:p>
        </p:txBody>
      </p:sp>
      <p:sp>
        <p:nvSpPr>
          <p:cNvPr id="186" name="Google Shape;186;p27"/>
          <p:cNvSpPr txBox="1">
            <a:spLocks noGrp="1"/>
          </p:cNvSpPr>
          <p:nvPr>
            <p:ph type="title" idx="2"/>
          </p:nvPr>
        </p:nvSpPr>
        <p:spPr>
          <a:xfrm>
            <a:off x="712600" y="410467"/>
            <a:ext cx="9752000" cy="7636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4B286D"/>
              </a:buClr>
              <a:buSzPts val="3600"/>
              <a:buFont typeface="Helvetica Neue Light"/>
              <a:buNone/>
              <a:defRPr sz="48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pic>
        <p:nvPicPr>
          <p:cNvPr id="187" name="Google Shape;187;p27"/>
          <p:cNvPicPr preferRelativeResize="0"/>
          <p:nvPr/>
        </p:nvPicPr>
        <p:blipFill rotWithShape="1">
          <a:blip r:embed="rId2">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136503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894" y="489760"/>
            <a:ext cx="1062876" cy="761524"/>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a:xfrm>
            <a:off x="827771" y="6356350"/>
            <a:ext cx="5905537" cy="365125"/>
          </a:xfrm>
          <a:prstGeom prst="rect">
            <a:avLst/>
          </a:prstGeom>
        </p:spPr>
        <p:txBody>
          <a:bodyPr/>
          <a:lstStyle>
            <a:lvl1pPr>
              <a:defRPr baseline="0">
                <a:solidFill>
                  <a:schemeClr val="tx1"/>
                </a:solidFill>
              </a:defRPr>
            </a:lvl1pPr>
          </a:lstStyle>
          <a:p>
            <a:r>
              <a:rPr lang="en-US" dirty="0"/>
              <a:t>© 2019, Continental Automated Buildings Association</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ide image">
  <p:cSld name="Wide image">
    <p:spTree>
      <p:nvGrpSpPr>
        <p:cNvPr id="1" name="Shape 188"/>
        <p:cNvGrpSpPr/>
        <p:nvPr/>
      </p:nvGrpSpPr>
      <p:grpSpPr>
        <a:xfrm>
          <a:off x="0" y="0"/>
          <a:ext cx="0" cy="0"/>
          <a:chOff x="0" y="0"/>
          <a:chExt cx="0" cy="0"/>
        </a:xfrm>
      </p:grpSpPr>
      <p:sp>
        <p:nvSpPr>
          <p:cNvPr id="189" name="Google Shape;189;p28"/>
          <p:cNvSpPr/>
          <p:nvPr/>
        </p:nvSpPr>
        <p:spPr>
          <a:xfrm>
            <a:off x="601500" y="671767"/>
            <a:ext cx="10988800" cy="5514400"/>
          </a:xfrm>
          <a:prstGeom prst="roundRect">
            <a:avLst>
              <a:gd name="adj" fmla="val 528"/>
            </a:avLst>
          </a:prstGeom>
          <a:solidFill>
            <a:srgbClr val="FFFFFF"/>
          </a:solidFill>
          <a:ln>
            <a:noFill/>
          </a:ln>
          <a:effectLst>
            <a:outerShdw blurRad="11430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0" name="Google Shape;190;p28"/>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pic>
        <p:nvPicPr>
          <p:cNvPr id="191" name="Google Shape;191;p28"/>
          <p:cNvPicPr preferRelativeResize="0"/>
          <p:nvPr/>
        </p:nvPicPr>
        <p:blipFill rotWithShape="1">
          <a:blip r:embed="rId2">
            <a:alphaModFix/>
          </a:blip>
          <a:srcRect/>
          <a:stretch/>
        </p:blipFill>
        <p:spPr>
          <a:xfrm>
            <a:off x="9680768" y="129599"/>
            <a:ext cx="2449041" cy="524800"/>
          </a:xfrm>
          <a:prstGeom prst="rect">
            <a:avLst/>
          </a:prstGeom>
          <a:noFill/>
          <a:ln>
            <a:noFill/>
          </a:ln>
        </p:spPr>
      </p:pic>
      <p:sp>
        <p:nvSpPr>
          <p:cNvPr id="192" name="Google Shape;192;p28"/>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545F59"/>
                </a:solidFill>
                <a:latin typeface="Helvetica Neue Light"/>
                <a:ea typeface="Helvetica Neue Light"/>
                <a:cs typeface="Helvetica Neue Light"/>
                <a:sym typeface="Helvetica Neue Light"/>
              </a:rPr>
              <a:t>TELUS</a:t>
            </a:r>
          </a:p>
        </p:txBody>
      </p:sp>
    </p:spTree>
    <p:extLst>
      <p:ext uri="{BB962C8B-B14F-4D97-AF65-F5344CB8AC3E}">
        <p14:creationId xmlns:p14="http://schemas.microsoft.com/office/powerpoint/2010/main" val="1630488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nd content - 1">
  <p:cSld name="Image and content - 1">
    <p:spTree>
      <p:nvGrpSpPr>
        <p:cNvPr id="1" name="Shape 193"/>
        <p:cNvGrpSpPr/>
        <p:nvPr/>
      </p:nvGrpSpPr>
      <p:grpSpPr>
        <a:xfrm>
          <a:off x="0" y="0"/>
          <a:ext cx="0" cy="0"/>
          <a:chOff x="0" y="0"/>
          <a:chExt cx="0" cy="0"/>
        </a:xfrm>
      </p:grpSpPr>
      <p:sp>
        <p:nvSpPr>
          <p:cNvPr id="194" name="Google Shape;194;p29"/>
          <p:cNvSpPr/>
          <p:nvPr/>
        </p:nvSpPr>
        <p:spPr>
          <a:xfrm>
            <a:off x="894567" y="1213200"/>
            <a:ext cx="5292800" cy="4431600"/>
          </a:xfrm>
          <a:prstGeom prst="roundRect">
            <a:avLst>
              <a:gd name="adj" fmla="val 528"/>
            </a:avLst>
          </a:prstGeom>
          <a:solidFill>
            <a:srgbClr val="FFFFFF"/>
          </a:solidFill>
          <a:ln>
            <a:noFill/>
          </a:ln>
          <a:effectLst>
            <a:outerShdw blurRad="11430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5" name="Google Shape;195;p29"/>
          <p:cNvSpPr txBox="1">
            <a:spLocks noGrp="1"/>
          </p:cNvSpPr>
          <p:nvPr>
            <p:ph type="title"/>
          </p:nvPr>
        </p:nvSpPr>
        <p:spPr>
          <a:xfrm>
            <a:off x="6747700" y="1824767"/>
            <a:ext cx="4582000" cy="1082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4B286D"/>
              </a:buClr>
              <a:buSzPts val="3600"/>
              <a:buFont typeface="Helvetica Neue Light"/>
              <a:buNone/>
              <a:defRPr sz="32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196" name="Google Shape;196;p29"/>
          <p:cNvSpPr txBox="1">
            <a:spLocks noGrp="1"/>
          </p:cNvSpPr>
          <p:nvPr>
            <p:ph type="body" idx="1"/>
          </p:nvPr>
        </p:nvSpPr>
        <p:spPr>
          <a:xfrm>
            <a:off x="6747700" y="3149600"/>
            <a:ext cx="4582000" cy="2346000"/>
          </a:xfrm>
          <a:prstGeom prst="rect">
            <a:avLst/>
          </a:prstGeom>
          <a:noFill/>
          <a:ln>
            <a:noFill/>
          </a:ln>
        </p:spPr>
        <p:txBody>
          <a:bodyPr spcFirstLastPara="1" wrap="square" lIns="91425" tIns="91425" rIns="91425" bIns="91425" anchor="t" anchorCtr="0"/>
          <a:lstStyle>
            <a:lvl1pPr marL="609585" marR="0" lvl="0" indent="-423323" algn="l">
              <a:lnSpc>
                <a:spcPct val="115000"/>
              </a:lnSpc>
              <a:spcBef>
                <a:spcPts val="0"/>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1pPr>
            <a:lvl2pPr marL="1219170" marR="0" lvl="1"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2pPr>
            <a:lvl3pPr marL="1828754" marR="0" lvl="2"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3pPr>
            <a:lvl4pPr marL="2438339" marR="0" lvl="3"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4pPr>
            <a:lvl5pPr marL="3047924" marR="0" lvl="4" indent="-397923" algn="l">
              <a:lnSpc>
                <a:spcPct val="115000"/>
              </a:lnSpc>
              <a:spcBef>
                <a:spcPts val="2133"/>
              </a:spcBef>
              <a:spcAft>
                <a:spcPts val="0"/>
              </a:spcAft>
              <a:buClr>
                <a:srgbClr val="4B286D"/>
              </a:buClr>
              <a:buSzPts val="1100"/>
              <a:buFont typeface="Helvetica Neue Light"/>
              <a:buChar char="●"/>
              <a:defRPr sz="1467" b="0" i="0" u="none" strike="noStrike" cap="none">
                <a:solidFill>
                  <a:srgbClr val="2A2C2E"/>
                </a:solidFill>
                <a:latin typeface="Helvetica Neue Light"/>
                <a:ea typeface="Helvetica Neue Light"/>
                <a:cs typeface="Helvetica Neue Light"/>
                <a:sym typeface="Helvetica Neue Light"/>
              </a:defRPr>
            </a:lvl5pPr>
            <a:lvl6pPr marL="3657509" marR="0" lvl="5" indent="-397923" algn="l">
              <a:lnSpc>
                <a:spcPct val="115000"/>
              </a:lnSpc>
              <a:spcBef>
                <a:spcPts val="2133"/>
              </a:spcBef>
              <a:spcAft>
                <a:spcPts val="0"/>
              </a:spcAft>
              <a:buClr>
                <a:srgbClr val="4B286D"/>
              </a:buClr>
              <a:buSzPts val="1100"/>
              <a:buFont typeface="Helvetica Neue Light"/>
              <a:buChar char="○"/>
              <a:defRPr sz="1467" b="0" i="0" u="none" strike="noStrike" cap="none">
                <a:solidFill>
                  <a:srgbClr val="2A2C2E"/>
                </a:solidFill>
                <a:latin typeface="Helvetica Neue Light"/>
                <a:ea typeface="Helvetica Neue Light"/>
                <a:cs typeface="Helvetica Neue Light"/>
                <a:sym typeface="Helvetica Neue Light"/>
              </a:defRPr>
            </a:lvl6pPr>
            <a:lvl7pPr marL="4267093" marR="0" lvl="6" indent="-389457" algn="l">
              <a:lnSpc>
                <a:spcPct val="115000"/>
              </a:lnSpc>
              <a:spcBef>
                <a:spcPts val="2133"/>
              </a:spcBef>
              <a:spcAft>
                <a:spcPts val="0"/>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7pPr>
            <a:lvl8pPr marL="4876678" marR="0" lvl="7" indent="-389457" algn="l">
              <a:lnSpc>
                <a:spcPct val="115000"/>
              </a:lnSpc>
              <a:spcBef>
                <a:spcPts val="2133"/>
              </a:spcBef>
              <a:spcAft>
                <a:spcPts val="0"/>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8pPr>
            <a:lvl9pPr marL="5486263" marR="0" lvl="8" indent="-389457" algn="l">
              <a:lnSpc>
                <a:spcPct val="115000"/>
              </a:lnSpc>
              <a:spcBef>
                <a:spcPts val="2133"/>
              </a:spcBef>
              <a:spcAft>
                <a:spcPts val="2133"/>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9pPr>
          </a:lstStyle>
          <a:p>
            <a:endParaRPr/>
          </a:p>
        </p:txBody>
      </p:sp>
      <p:sp>
        <p:nvSpPr>
          <p:cNvPr id="197" name="Google Shape;197;p29"/>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98" name="Google Shape;198;p29"/>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2A2C2E"/>
                </a:solidFill>
                <a:latin typeface="Helvetica Neue Light"/>
                <a:ea typeface="Helvetica Neue Light"/>
                <a:cs typeface="Helvetica Neue Light"/>
                <a:sym typeface="Helvetica Neue Light"/>
              </a:rPr>
              <a:t>TELUS</a:t>
            </a:r>
            <a:endParaRPr sz="1067" b="0" i="0" u="none" strike="noStrike" cap="none" dirty="0">
              <a:solidFill>
                <a:srgbClr val="2A2C2E"/>
              </a:solidFill>
              <a:latin typeface="Helvetica Neue Light"/>
              <a:ea typeface="Helvetica Neue Light"/>
              <a:cs typeface="Helvetica Neue Light"/>
              <a:sym typeface="Helvetica Neue Light"/>
            </a:endParaRPr>
          </a:p>
        </p:txBody>
      </p:sp>
      <p:pic>
        <p:nvPicPr>
          <p:cNvPr id="199" name="Google Shape;199;p29"/>
          <p:cNvPicPr preferRelativeResize="0"/>
          <p:nvPr/>
        </p:nvPicPr>
        <p:blipFill rotWithShape="1">
          <a:blip r:embed="rId2">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1130254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nd content - 2">
  <p:cSld name="Image and content - 2">
    <p:spTree>
      <p:nvGrpSpPr>
        <p:cNvPr id="1" name="Shape 200"/>
        <p:cNvGrpSpPr/>
        <p:nvPr/>
      </p:nvGrpSpPr>
      <p:grpSpPr>
        <a:xfrm>
          <a:off x="0" y="0"/>
          <a:ext cx="0" cy="0"/>
          <a:chOff x="0" y="0"/>
          <a:chExt cx="0" cy="0"/>
        </a:xfrm>
      </p:grpSpPr>
      <p:sp>
        <p:nvSpPr>
          <p:cNvPr id="201" name="Google Shape;201;p30"/>
          <p:cNvSpPr/>
          <p:nvPr/>
        </p:nvSpPr>
        <p:spPr>
          <a:xfrm>
            <a:off x="6003800" y="1213200"/>
            <a:ext cx="5292800" cy="4431600"/>
          </a:xfrm>
          <a:prstGeom prst="roundRect">
            <a:avLst>
              <a:gd name="adj" fmla="val 528"/>
            </a:avLst>
          </a:prstGeom>
          <a:solidFill>
            <a:srgbClr val="FFFFFF"/>
          </a:solidFill>
          <a:ln>
            <a:noFill/>
          </a:ln>
          <a:effectLst>
            <a:outerShdw blurRad="11430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2" name="Google Shape;202;p30"/>
          <p:cNvSpPr txBox="1">
            <a:spLocks noGrp="1"/>
          </p:cNvSpPr>
          <p:nvPr>
            <p:ph type="title"/>
          </p:nvPr>
        </p:nvSpPr>
        <p:spPr>
          <a:xfrm>
            <a:off x="862267" y="1824767"/>
            <a:ext cx="4582000" cy="1082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4B286D"/>
              </a:buClr>
              <a:buSzPts val="3600"/>
              <a:buFont typeface="Helvetica Neue Light"/>
              <a:buNone/>
              <a:defRPr sz="32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203" name="Google Shape;203;p30"/>
          <p:cNvSpPr txBox="1">
            <a:spLocks noGrp="1"/>
          </p:cNvSpPr>
          <p:nvPr>
            <p:ph type="body" idx="1"/>
          </p:nvPr>
        </p:nvSpPr>
        <p:spPr>
          <a:xfrm>
            <a:off x="862267" y="3149600"/>
            <a:ext cx="4582000" cy="2346000"/>
          </a:xfrm>
          <a:prstGeom prst="rect">
            <a:avLst/>
          </a:prstGeom>
          <a:noFill/>
          <a:ln>
            <a:noFill/>
          </a:ln>
        </p:spPr>
        <p:txBody>
          <a:bodyPr spcFirstLastPara="1" wrap="square" lIns="91425" tIns="91425" rIns="91425" bIns="91425" anchor="t" anchorCtr="0"/>
          <a:lstStyle>
            <a:lvl1pPr marL="609585" marR="0" lvl="0" indent="-423323" algn="l">
              <a:lnSpc>
                <a:spcPct val="115000"/>
              </a:lnSpc>
              <a:spcBef>
                <a:spcPts val="0"/>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1pPr>
            <a:lvl2pPr marL="1219170" marR="0" lvl="1" indent="-423323" algn="l">
              <a:lnSpc>
                <a:spcPct val="115000"/>
              </a:lnSpc>
              <a:spcBef>
                <a:spcPts val="2133"/>
              </a:spcBef>
              <a:spcAft>
                <a:spcPts val="0"/>
              </a:spcAft>
              <a:buClr>
                <a:srgbClr val="4B286D"/>
              </a:buClr>
              <a:buSzPts val="1400"/>
              <a:buFont typeface="Helvetica Neue Light"/>
              <a:buChar char="○"/>
              <a:defRPr sz="1867" b="0" i="0" u="none" strike="noStrike" cap="none">
                <a:solidFill>
                  <a:srgbClr val="2A2C2E"/>
                </a:solidFill>
                <a:latin typeface="Helvetica Neue Light"/>
                <a:ea typeface="Helvetica Neue Light"/>
                <a:cs typeface="Helvetica Neue Light"/>
                <a:sym typeface="Helvetica Neue Light"/>
              </a:defRPr>
            </a:lvl2pPr>
            <a:lvl3pPr marL="1828754" marR="0" lvl="2"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3pPr>
            <a:lvl4pPr marL="2438339" marR="0" lvl="3" indent="-406390" algn="l">
              <a:lnSpc>
                <a:spcPct val="115000"/>
              </a:lnSpc>
              <a:spcBef>
                <a:spcPts val="2133"/>
              </a:spcBef>
              <a:spcAft>
                <a:spcPts val="0"/>
              </a:spcAft>
              <a:buClr>
                <a:srgbClr val="4B286D"/>
              </a:buClr>
              <a:buSzPts val="1200"/>
              <a:buFont typeface="Helvetica Neue Light"/>
              <a:buChar char="○"/>
              <a:defRPr sz="1600" b="0" i="0" u="none" strike="noStrike" cap="none">
                <a:solidFill>
                  <a:srgbClr val="2A2C2E"/>
                </a:solidFill>
                <a:latin typeface="Helvetica Neue Light"/>
                <a:ea typeface="Helvetica Neue Light"/>
                <a:cs typeface="Helvetica Neue Light"/>
                <a:sym typeface="Helvetica Neue Light"/>
              </a:defRPr>
            </a:lvl4pPr>
            <a:lvl5pPr marL="3047924" marR="0" lvl="4" indent="-397923" algn="l">
              <a:lnSpc>
                <a:spcPct val="115000"/>
              </a:lnSpc>
              <a:spcBef>
                <a:spcPts val="2133"/>
              </a:spcBef>
              <a:spcAft>
                <a:spcPts val="0"/>
              </a:spcAft>
              <a:buClr>
                <a:srgbClr val="4B286D"/>
              </a:buClr>
              <a:buSzPts val="1100"/>
              <a:buFont typeface="Helvetica Neue Light"/>
              <a:buChar char="●"/>
              <a:defRPr sz="1467" b="0" i="0" u="none" strike="noStrike" cap="none">
                <a:solidFill>
                  <a:srgbClr val="2A2C2E"/>
                </a:solidFill>
                <a:latin typeface="Helvetica Neue Light"/>
                <a:ea typeface="Helvetica Neue Light"/>
                <a:cs typeface="Helvetica Neue Light"/>
                <a:sym typeface="Helvetica Neue Light"/>
              </a:defRPr>
            </a:lvl5pPr>
            <a:lvl6pPr marL="3657509" marR="0" lvl="5" indent="-397923" algn="l">
              <a:lnSpc>
                <a:spcPct val="115000"/>
              </a:lnSpc>
              <a:spcBef>
                <a:spcPts val="2133"/>
              </a:spcBef>
              <a:spcAft>
                <a:spcPts val="0"/>
              </a:spcAft>
              <a:buClr>
                <a:srgbClr val="4B286D"/>
              </a:buClr>
              <a:buSzPts val="1100"/>
              <a:buFont typeface="Helvetica Neue Light"/>
              <a:buChar char="○"/>
              <a:defRPr sz="1467" b="0" i="0" u="none" strike="noStrike" cap="none">
                <a:solidFill>
                  <a:srgbClr val="2A2C2E"/>
                </a:solidFill>
                <a:latin typeface="Helvetica Neue Light"/>
                <a:ea typeface="Helvetica Neue Light"/>
                <a:cs typeface="Helvetica Neue Light"/>
                <a:sym typeface="Helvetica Neue Light"/>
              </a:defRPr>
            </a:lvl6pPr>
            <a:lvl7pPr marL="4267093" marR="0" lvl="6" indent="-389457" algn="l">
              <a:lnSpc>
                <a:spcPct val="115000"/>
              </a:lnSpc>
              <a:spcBef>
                <a:spcPts val="2133"/>
              </a:spcBef>
              <a:spcAft>
                <a:spcPts val="0"/>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7pPr>
            <a:lvl8pPr marL="4876678" marR="0" lvl="7" indent="-389457" algn="l">
              <a:lnSpc>
                <a:spcPct val="115000"/>
              </a:lnSpc>
              <a:spcBef>
                <a:spcPts val="2133"/>
              </a:spcBef>
              <a:spcAft>
                <a:spcPts val="0"/>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8pPr>
            <a:lvl9pPr marL="5486263" marR="0" lvl="8" indent="-389457" algn="l">
              <a:lnSpc>
                <a:spcPct val="115000"/>
              </a:lnSpc>
              <a:spcBef>
                <a:spcPts val="2133"/>
              </a:spcBef>
              <a:spcAft>
                <a:spcPts val="2133"/>
              </a:spcAft>
              <a:buClr>
                <a:srgbClr val="4B286D"/>
              </a:buClr>
              <a:buSzPts val="1000"/>
              <a:buFont typeface="Helvetica Neue Light"/>
              <a:buChar char="●"/>
              <a:defRPr sz="1333" b="0" i="0" u="none" strike="noStrike" cap="none">
                <a:solidFill>
                  <a:srgbClr val="2A2C2E"/>
                </a:solidFill>
                <a:latin typeface="Helvetica Neue Light"/>
                <a:ea typeface="Helvetica Neue Light"/>
                <a:cs typeface="Helvetica Neue Light"/>
                <a:sym typeface="Helvetica Neue Light"/>
              </a:defRPr>
            </a:lvl9pPr>
          </a:lstStyle>
          <a:p>
            <a:endParaRPr/>
          </a:p>
        </p:txBody>
      </p:sp>
      <p:sp>
        <p:nvSpPr>
          <p:cNvPr id="204" name="Google Shape;204;p30"/>
          <p:cNvSpPr txBox="1">
            <a:spLocks noGrp="1"/>
          </p:cNvSpPr>
          <p:nvPr>
            <p:ph type="sldNum" idx="1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205" name="Google Shape;205;p30"/>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2A2C2E"/>
                </a:solidFill>
                <a:latin typeface="Helvetica Neue Light"/>
                <a:ea typeface="Helvetica Neue Light"/>
                <a:cs typeface="Helvetica Neue Light"/>
                <a:sym typeface="Helvetica Neue Light"/>
              </a:rPr>
              <a:t>TELUS</a:t>
            </a:r>
            <a:endParaRPr sz="1067" b="0" i="0" u="none" strike="noStrike" cap="none" dirty="0">
              <a:solidFill>
                <a:srgbClr val="2A2C2E"/>
              </a:solidFill>
              <a:latin typeface="Helvetica Neue Light"/>
              <a:ea typeface="Helvetica Neue Light"/>
              <a:cs typeface="Helvetica Neue Light"/>
              <a:sym typeface="Helvetica Neue Light"/>
            </a:endParaRPr>
          </a:p>
        </p:txBody>
      </p:sp>
      <p:pic>
        <p:nvPicPr>
          <p:cNvPr id="206" name="Google Shape;206;p30"/>
          <p:cNvPicPr preferRelativeResize="0"/>
          <p:nvPr/>
        </p:nvPicPr>
        <p:blipFill rotWithShape="1">
          <a:blip r:embed="rId2">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4213684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207"/>
        <p:cNvGrpSpPr/>
        <p:nvPr/>
      </p:nvGrpSpPr>
      <p:grpSpPr>
        <a:xfrm>
          <a:off x="0" y="0"/>
          <a:ext cx="0" cy="0"/>
          <a:chOff x="0" y="0"/>
          <a:chExt cx="0" cy="0"/>
        </a:xfrm>
      </p:grpSpPr>
      <p:sp>
        <p:nvSpPr>
          <p:cNvPr id="208" name="Google Shape;208;p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3158025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inal slide - option 2">
  <p:cSld name="Final slide - option 2">
    <p:bg>
      <p:bgPr>
        <a:solidFill>
          <a:srgbClr val="4B286D"/>
        </a:solidFill>
        <a:effectLst/>
      </p:bgPr>
    </p:bg>
    <p:spTree>
      <p:nvGrpSpPr>
        <p:cNvPr id="1" name="Shape 209"/>
        <p:cNvGrpSpPr/>
        <p:nvPr/>
      </p:nvGrpSpPr>
      <p:grpSpPr>
        <a:xfrm>
          <a:off x="0" y="0"/>
          <a:ext cx="0" cy="0"/>
          <a:chOff x="0" y="0"/>
          <a:chExt cx="0" cy="0"/>
        </a:xfrm>
      </p:grpSpPr>
      <p:pic>
        <p:nvPicPr>
          <p:cNvPr id="210" name="Google Shape;210;p32"/>
          <p:cNvPicPr preferRelativeResize="0"/>
          <p:nvPr/>
        </p:nvPicPr>
        <p:blipFill rotWithShape="1">
          <a:blip r:embed="rId2">
            <a:alphaModFix/>
          </a:blip>
          <a:srcRect/>
          <a:stretch/>
        </p:blipFill>
        <p:spPr>
          <a:xfrm>
            <a:off x="2988300" y="2128950"/>
            <a:ext cx="6215400" cy="2193700"/>
          </a:xfrm>
          <a:prstGeom prst="rect">
            <a:avLst/>
          </a:prstGeom>
          <a:noFill/>
          <a:ln>
            <a:noFill/>
          </a:ln>
        </p:spPr>
      </p:pic>
    </p:spTree>
    <p:extLst>
      <p:ext uri="{BB962C8B-B14F-4D97-AF65-F5344CB8AC3E}">
        <p14:creationId xmlns:p14="http://schemas.microsoft.com/office/powerpoint/2010/main" val="3107117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slide - 6">
  <p:cSld name="Subtitle slide - 6">
    <p:spTree>
      <p:nvGrpSpPr>
        <p:cNvPr id="1" name="Shape 167"/>
        <p:cNvGrpSpPr/>
        <p:nvPr/>
      </p:nvGrpSpPr>
      <p:grpSpPr>
        <a:xfrm>
          <a:off x="0" y="0"/>
          <a:ext cx="0" cy="0"/>
          <a:chOff x="0" y="0"/>
          <a:chExt cx="0" cy="0"/>
        </a:xfrm>
      </p:grpSpPr>
      <p:sp>
        <p:nvSpPr>
          <p:cNvPr id="168" name="Google Shape;168;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2A2C2E"/>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69" name="Google Shape;169;p25"/>
          <p:cNvSpPr txBox="1">
            <a:spLocks noGrp="1"/>
          </p:cNvSpPr>
          <p:nvPr>
            <p:ph type="title"/>
          </p:nvPr>
        </p:nvSpPr>
        <p:spPr>
          <a:xfrm>
            <a:off x="745233" y="2124300"/>
            <a:ext cx="6471200" cy="19024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4B286D"/>
              </a:buClr>
              <a:buSzPts val="4800"/>
              <a:buFont typeface="Helvetica Neue Light"/>
              <a:buNone/>
              <a:defRPr sz="6400" b="0" i="0" u="none" strike="noStrike" cap="none">
                <a:solidFill>
                  <a:srgbClr val="4B286D"/>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6400" b="0" i="0" u="none" strike="noStrike" cap="none">
                <a:solidFill>
                  <a:schemeClr val="dk1"/>
                </a:solidFill>
                <a:latin typeface="Arial"/>
                <a:ea typeface="Arial"/>
                <a:cs typeface="Arial"/>
                <a:sym typeface="Arial"/>
              </a:defRPr>
            </a:lvl9pPr>
          </a:lstStyle>
          <a:p>
            <a:endParaRPr/>
          </a:p>
        </p:txBody>
      </p:sp>
      <p:pic>
        <p:nvPicPr>
          <p:cNvPr id="170" name="Google Shape;170;p25"/>
          <p:cNvPicPr preferRelativeResize="0"/>
          <p:nvPr/>
        </p:nvPicPr>
        <p:blipFill rotWithShape="1">
          <a:blip r:embed="rId2">
            <a:alphaModFix/>
          </a:blip>
          <a:srcRect t="-7352"/>
          <a:stretch/>
        </p:blipFill>
        <p:spPr>
          <a:xfrm>
            <a:off x="0" y="4026700"/>
            <a:ext cx="12192000" cy="2831301"/>
          </a:xfrm>
          <a:prstGeom prst="rect">
            <a:avLst/>
          </a:prstGeom>
          <a:noFill/>
          <a:ln>
            <a:noFill/>
          </a:ln>
        </p:spPr>
      </p:pic>
      <p:sp>
        <p:nvSpPr>
          <p:cNvPr id="171" name="Google Shape;171;p25"/>
          <p:cNvSpPr txBox="1">
            <a:spLocks noGrp="1"/>
          </p:cNvSpPr>
          <p:nvPr>
            <p:ph type="sldNum" idx="2"/>
          </p:nvPr>
        </p:nvSpPr>
        <p:spPr>
          <a:xfrm>
            <a:off x="11296611" y="63192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FFFFFF"/>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
        <p:nvSpPr>
          <p:cNvPr id="172" name="Google Shape;172;p25"/>
          <p:cNvSpPr txBox="1"/>
          <p:nvPr/>
        </p:nvSpPr>
        <p:spPr>
          <a:xfrm>
            <a:off x="4791200" y="6405623"/>
            <a:ext cx="2609600" cy="35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CA" sz="1067" b="0" i="0" u="none" strike="noStrike" cap="none" dirty="0">
                <a:solidFill>
                  <a:srgbClr val="FFFFFF"/>
                </a:solidFill>
                <a:latin typeface="Helvetica Neue Light"/>
                <a:ea typeface="Helvetica Neue Light"/>
                <a:cs typeface="Helvetica Neue Light"/>
                <a:sym typeface="Helvetica Neue Light"/>
              </a:rPr>
              <a:t>TELUS</a:t>
            </a:r>
            <a:endParaRPr sz="1067" b="0" i="0" u="none" strike="noStrike" cap="none" dirty="0">
              <a:solidFill>
                <a:srgbClr val="FFFFFF"/>
              </a:solidFill>
              <a:latin typeface="Helvetica Neue Light"/>
              <a:ea typeface="Helvetica Neue Light"/>
              <a:cs typeface="Helvetica Neue Light"/>
              <a:sym typeface="Helvetica Neue Light"/>
            </a:endParaRPr>
          </a:p>
        </p:txBody>
      </p:sp>
      <p:pic>
        <p:nvPicPr>
          <p:cNvPr id="173" name="Google Shape;173;p25"/>
          <p:cNvPicPr preferRelativeResize="0"/>
          <p:nvPr/>
        </p:nvPicPr>
        <p:blipFill rotWithShape="1">
          <a:blip r:embed="rId3">
            <a:alphaModFix/>
          </a:blip>
          <a:srcRect/>
          <a:stretch/>
        </p:blipFill>
        <p:spPr>
          <a:xfrm>
            <a:off x="9680768" y="129599"/>
            <a:ext cx="2449041" cy="524800"/>
          </a:xfrm>
          <a:prstGeom prst="rect">
            <a:avLst/>
          </a:prstGeom>
          <a:noFill/>
          <a:ln>
            <a:noFill/>
          </a:ln>
        </p:spPr>
      </p:pic>
    </p:spTree>
    <p:extLst>
      <p:ext uri="{BB962C8B-B14F-4D97-AF65-F5344CB8AC3E}">
        <p14:creationId xmlns:p14="http://schemas.microsoft.com/office/powerpoint/2010/main" val="2419661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rand image lower left">
  <p:cSld name="Brand image lower left">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a:stretch/>
        </p:blipFill>
        <p:spPr>
          <a:xfrm>
            <a:off x="9734" y="5808768"/>
            <a:ext cx="1283169" cy="1047485"/>
          </a:xfrm>
          <a:prstGeom prst="rect">
            <a:avLst/>
          </a:prstGeom>
          <a:noFill/>
          <a:ln>
            <a:noFill/>
          </a:ln>
        </p:spPr>
      </p:pic>
      <p:sp>
        <p:nvSpPr>
          <p:cNvPr id="57" name="Google Shape;57;p14"/>
          <p:cNvSpPr/>
          <p:nvPr/>
        </p:nvSpPr>
        <p:spPr>
          <a:xfrm>
            <a:off x="1589" y="1589"/>
            <a:ext cx="1500" cy="1500"/>
          </a:xfrm>
          <a:prstGeom prst="rect">
            <a:avLst/>
          </a:prstGeom>
          <a:solidFill>
            <a:srgbClr val="FFFFFF"/>
          </a:solidFill>
          <a:ln>
            <a:noFill/>
          </a:ln>
        </p:spPr>
      </p:sp>
      <p:sp>
        <p:nvSpPr>
          <p:cNvPr id="58" name="Google Shape;58;p14"/>
          <p:cNvSpPr txBox="1">
            <a:spLocks noGrp="1"/>
          </p:cNvSpPr>
          <p:nvPr>
            <p:ph type="sldNum" idx="12"/>
          </p:nvPr>
        </p:nvSpPr>
        <p:spPr>
          <a:xfrm>
            <a:off x="8967560" y="6222453"/>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A5A5A5"/>
                </a:solidFill>
                <a:latin typeface="Arial"/>
                <a:ea typeface="Arial"/>
                <a:cs typeface="Arial"/>
                <a:sym typeface="Arial"/>
              </a:defRPr>
            </a:lvl9pPr>
          </a:lstStyle>
          <a:p>
            <a:fld id="{00000000-1234-1234-1234-123412341234}" type="slidenum">
              <a:rPr lang="en" smtClean="0"/>
              <a:pPr/>
              <a:t>‹#›</a:t>
            </a:fld>
            <a:endParaRPr lang="en"/>
          </a:p>
        </p:txBody>
      </p:sp>
      <p:sp>
        <p:nvSpPr>
          <p:cNvPr id="59" name="Google Shape;59;p14"/>
          <p:cNvSpPr txBox="1">
            <a:spLocks noGrp="1"/>
          </p:cNvSpPr>
          <p:nvPr>
            <p:ph type="body" idx="1"/>
          </p:nvPr>
        </p:nvSpPr>
        <p:spPr>
          <a:xfrm>
            <a:off x="557214" y="778779"/>
            <a:ext cx="10271100" cy="6936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rgbClr val="3F3F3F"/>
              </a:buClr>
              <a:buSzPts val="3300"/>
              <a:buFont typeface="Arial"/>
              <a:buNone/>
              <a:defRPr sz="4400" b="0" i="0" u="none" strike="noStrike" cap="none">
                <a:solidFill>
                  <a:srgbClr val="3F3F3F"/>
                </a:solidFill>
                <a:latin typeface="Arial"/>
                <a:ea typeface="Arial"/>
                <a:cs typeface="Arial"/>
                <a:sym typeface="Arial"/>
              </a:defRPr>
            </a:lvl1pPr>
            <a:lvl2pPr marL="1219170" marR="0" lvl="1" indent="-457189" algn="l" rtl="0">
              <a:lnSpc>
                <a:spcPct val="90000"/>
              </a:lnSpc>
              <a:spcBef>
                <a:spcPts val="533"/>
              </a:spcBef>
              <a:spcAft>
                <a:spcPts val="0"/>
              </a:spcAft>
              <a:buClr>
                <a:srgbClr val="3F3F3F"/>
              </a:buClr>
              <a:buSzPts val="1800"/>
              <a:buFont typeface="Arial"/>
              <a:buChar char="•"/>
              <a:defRPr sz="2400" b="0" i="0" u="none" strike="noStrike" cap="none">
                <a:solidFill>
                  <a:srgbClr val="3F3F3F"/>
                </a:solidFill>
                <a:latin typeface="Arial"/>
                <a:ea typeface="Arial"/>
                <a:cs typeface="Arial"/>
                <a:sym typeface="Arial"/>
              </a:defRPr>
            </a:lvl2pPr>
            <a:lvl3pPr marL="1828754" marR="0" lvl="2" indent="-431789" algn="l" rtl="0">
              <a:lnSpc>
                <a:spcPct val="90000"/>
              </a:lnSpc>
              <a:spcBef>
                <a:spcPts val="533"/>
              </a:spcBef>
              <a:spcAft>
                <a:spcPts val="0"/>
              </a:spcAft>
              <a:buClr>
                <a:srgbClr val="3F3F3F"/>
              </a:buClr>
              <a:buSzPts val="1500"/>
              <a:buFont typeface="Arial"/>
              <a:buChar char="•"/>
              <a:defRPr sz="2000" b="0" i="0" u="none" strike="noStrike" cap="none">
                <a:solidFill>
                  <a:srgbClr val="3F3F3F"/>
                </a:solidFill>
                <a:latin typeface="Arial"/>
                <a:ea typeface="Arial"/>
                <a:cs typeface="Arial"/>
                <a:sym typeface="Arial"/>
              </a:defRPr>
            </a:lvl3pPr>
            <a:lvl4pPr marL="2438339" marR="0" lvl="3" indent="-423323" algn="l" rtl="0">
              <a:lnSpc>
                <a:spcPct val="90000"/>
              </a:lnSpc>
              <a:spcBef>
                <a:spcPts val="533"/>
              </a:spcBef>
              <a:spcAft>
                <a:spcPts val="0"/>
              </a:spcAft>
              <a:buClr>
                <a:srgbClr val="3F3F3F"/>
              </a:buClr>
              <a:buSzPts val="1400"/>
              <a:buFont typeface="Arial"/>
              <a:buChar char="•"/>
              <a:defRPr sz="1867" b="0" i="0" u="none" strike="noStrike" cap="none">
                <a:solidFill>
                  <a:srgbClr val="3F3F3F"/>
                </a:solidFill>
                <a:latin typeface="Arial"/>
                <a:ea typeface="Arial"/>
                <a:cs typeface="Arial"/>
                <a:sym typeface="Arial"/>
              </a:defRPr>
            </a:lvl4pPr>
            <a:lvl5pPr marL="3047924" marR="0" lvl="4" indent="-423323" algn="l" rtl="0">
              <a:lnSpc>
                <a:spcPct val="90000"/>
              </a:lnSpc>
              <a:spcBef>
                <a:spcPts val="533"/>
              </a:spcBef>
              <a:spcAft>
                <a:spcPts val="0"/>
              </a:spcAft>
              <a:buClr>
                <a:srgbClr val="3F3F3F"/>
              </a:buClr>
              <a:buSzPts val="1400"/>
              <a:buFont typeface="Arial"/>
              <a:buChar char="•"/>
              <a:defRPr sz="1867" b="0" i="0" u="none" strike="noStrike" cap="none">
                <a:solidFill>
                  <a:srgbClr val="3F3F3F"/>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body" idx="2"/>
          </p:nvPr>
        </p:nvSpPr>
        <p:spPr>
          <a:xfrm>
            <a:off x="938213" y="2125663"/>
            <a:ext cx="10363200" cy="3900600"/>
          </a:xfrm>
          <a:prstGeom prst="rect">
            <a:avLst/>
          </a:prstGeom>
          <a:noFill/>
          <a:ln>
            <a:noFill/>
          </a:ln>
        </p:spPr>
        <p:txBody>
          <a:bodyPr spcFirstLastPara="1" wrap="square" lIns="68575" tIns="68575" rIns="68575" bIns="68575" anchor="t" anchorCtr="0"/>
          <a:lstStyle>
            <a:lvl1pPr marL="609585" marR="0" lvl="0" indent="-482588" algn="l" rtl="0">
              <a:lnSpc>
                <a:spcPct val="90000"/>
              </a:lnSpc>
              <a:spcBef>
                <a:spcPts val="1067"/>
              </a:spcBef>
              <a:spcAft>
                <a:spcPts val="0"/>
              </a:spcAft>
              <a:buClr>
                <a:srgbClr val="3F3F3F"/>
              </a:buClr>
              <a:buSzPts val="2100"/>
              <a:buFont typeface="Noto Sans Symbols"/>
              <a:buChar char="▪"/>
              <a:defRPr sz="2800" b="0" i="0" u="none" strike="noStrike" cap="none">
                <a:solidFill>
                  <a:srgbClr val="3F3F3F"/>
                </a:solidFill>
                <a:latin typeface="Arial"/>
                <a:ea typeface="Arial"/>
                <a:cs typeface="Arial"/>
                <a:sym typeface="Arial"/>
              </a:defRPr>
            </a:lvl1pPr>
            <a:lvl2pPr marL="1219170" marR="0" lvl="1" indent="-457189" algn="l" rtl="0">
              <a:lnSpc>
                <a:spcPct val="90000"/>
              </a:lnSpc>
              <a:spcBef>
                <a:spcPts val="533"/>
              </a:spcBef>
              <a:spcAft>
                <a:spcPts val="0"/>
              </a:spcAft>
              <a:buClr>
                <a:srgbClr val="3F3F3F"/>
              </a:buClr>
              <a:buSzPts val="1800"/>
              <a:buFont typeface="Noto Sans Symbols"/>
              <a:buChar char="▪"/>
              <a:defRPr sz="2400" b="0" i="0" u="none" strike="noStrike" cap="none">
                <a:solidFill>
                  <a:srgbClr val="3F3F3F"/>
                </a:solidFill>
                <a:latin typeface="Arial"/>
                <a:ea typeface="Arial"/>
                <a:cs typeface="Arial"/>
                <a:sym typeface="Arial"/>
              </a:defRPr>
            </a:lvl2pPr>
            <a:lvl3pPr marL="1828754" marR="0" lvl="2" indent="-431789" algn="l" rtl="0">
              <a:lnSpc>
                <a:spcPct val="90000"/>
              </a:lnSpc>
              <a:spcBef>
                <a:spcPts val="533"/>
              </a:spcBef>
              <a:spcAft>
                <a:spcPts val="0"/>
              </a:spcAft>
              <a:buClr>
                <a:srgbClr val="3F3F3F"/>
              </a:buClr>
              <a:buSzPts val="1500"/>
              <a:buFont typeface="Noto Sans Symbols"/>
              <a:buChar char="▪"/>
              <a:defRPr sz="2000" b="0" i="0" u="none" strike="noStrike" cap="none">
                <a:solidFill>
                  <a:srgbClr val="3F3F3F"/>
                </a:solidFill>
                <a:latin typeface="Arial"/>
                <a:ea typeface="Arial"/>
                <a:cs typeface="Arial"/>
                <a:sym typeface="Arial"/>
              </a:defRPr>
            </a:lvl3pPr>
            <a:lvl4pPr marL="2438339" marR="0" lvl="3" indent="-423323" algn="l" rtl="0">
              <a:lnSpc>
                <a:spcPct val="90000"/>
              </a:lnSpc>
              <a:spcBef>
                <a:spcPts val="533"/>
              </a:spcBef>
              <a:spcAft>
                <a:spcPts val="0"/>
              </a:spcAft>
              <a:buClr>
                <a:srgbClr val="3F3F3F"/>
              </a:buClr>
              <a:buSzPts val="1400"/>
              <a:buFont typeface="Noto Sans Symbols"/>
              <a:buChar char="▪"/>
              <a:defRPr sz="1867" b="0" i="0" u="none" strike="noStrike" cap="none">
                <a:solidFill>
                  <a:srgbClr val="3F3F3F"/>
                </a:solidFill>
                <a:latin typeface="Arial"/>
                <a:ea typeface="Arial"/>
                <a:cs typeface="Arial"/>
                <a:sym typeface="Arial"/>
              </a:defRPr>
            </a:lvl4pPr>
            <a:lvl5pPr marL="3047924" marR="0" lvl="4" indent="-423323" algn="l" rtl="0">
              <a:lnSpc>
                <a:spcPct val="90000"/>
              </a:lnSpc>
              <a:spcBef>
                <a:spcPts val="533"/>
              </a:spcBef>
              <a:spcAft>
                <a:spcPts val="0"/>
              </a:spcAft>
              <a:buClr>
                <a:srgbClr val="3F3F3F"/>
              </a:buClr>
              <a:buSzPts val="1400"/>
              <a:buFont typeface="Noto Sans Symbols"/>
              <a:buChar char="▪"/>
              <a:defRPr sz="1867" b="0" i="0" u="none" strike="noStrike" cap="none">
                <a:solidFill>
                  <a:srgbClr val="3F3F3F"/>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0486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Google Shape;13;p3"/>
          <p:cNvSpPr txBox="1">
            <a:spLocks noGrp="1"/>
          </p:cNvSpPr>
          <p:nvPr>
            <p:ph type="body" idx="1"/>
          </p:nvPr>
        </p:nvSpPr>
        <p:spPr>
          <a:xfrm>
            <a:off x="623392" y="260648"/>
            <a:ext cx="7812400" cy="1109200"/>
          </a:xfrm>
          <a:prstGeom prst="rect">
            <a:avLst/>
          </a:prstGeom>
          <a:noFill/>
          <a:ln>
            <a:noFill/>
          </a:ln>
        </p:spPr>
        <p:txBody>
          <a:bodyPr spcFirstLastPara="1" wrap="square" lIns="91425" tIns="91425" rIns="91425" bIns="91425" anchor="ctr" anchorCtr="0"/>
          <a:lstStyle>
            <a:lvl1pPr marL="609585" marR="0" lvl="0" indent="-304792" algn="l">
              <a:lnSpc>
                <a:spcPct val="115000"/>
              </a:lnSpc>
              <a:spcBef>
                <a:spcPts val="1173"/>
              </a:spcBef>
              <a:spcAft>
                <a:spcPts val="0"/>
              </a:spcAft>
              <a:buClr>
                <a:schemeClr val="accent4"/>
              </a:buClr>
              <a:buSzPts val="3200"/>
              <a:buFont typeface="Helvetica Neue Light"/>
              <a:buNone/>
              <a:defRPr sz="5867" b="0" i="0" u="none" strike="noStrike" cap="none">
                <a:solidFill>
                  <a:schemeClr val="dk1"/>
                </a:solidFill>
                <a:latin typeface="Helvetica Neue Light"/>
                <a:ea typeface="Helvetica Neue Light"/>
                <a:cs typeface="Helvetica Neue Light"/>
                <a:sym typeface="Helvetica Neue Light"/>
              </a:defRPr>
            </a:lvl1pPr>
            <a:lvl2pPr marL="1219170" marR="0" lvl="1" indent="-541853" algn="l">
              <a:lnSpc>
                <a:spcPct val="115000"/>
              </a:lnSpc>
              <a:spcBef>
                <a:spcPts val="747"/>
              </a:spcBef>
              <a:spcAft>
                <a:spcPts val="0"/>
              </a:spcAft>
              <a:buClr>
                <a:schemeClr val="accent4"/>
              </a:buClr>
              <a:buSzPts val="2800"/>
              <a:buFont typeface="Helvetica Neue Light"/>
              <a:buChar char="–"/>
              <a:defRPr sz="3733" b="0" i="0" u="none" strike="noStrike" cap="none">
                <a:solidFill>
                  <a:schemeClr val="dk1"/>
                </a:solidFill>
                <a:latin typeface="Helvetica Neue Light"/>
                <a:ea typeface="Helvetica Neue Light"/>
                <a:cs typeface="Helvetica Neue Light"/>
                <a:sym typeface="Helvetica Neue Light"/>
              </a:defRPr>
            </a:lvl2pPr>
            <a:lvl3pPr marL="1828754" marR="0" lvl="2" indent="-507987" algn="l">
              <a:lnSpc>
                <a:spcPct val="115000"/>
              </a:lnSpc>
              <a:spcBef>
                <a:spcPts val="640"/>
              </a:spcBef>
              <a:spcAft>
                <a:spcPts val="0"/>
              </a:spcAft>
              <a:buClr>
                <a:schemeClr val="accent4"/>
              </a:buClr>
              <a:buSzPts val="2400"/>
              <a:buFont typeface="Helvetica Neue Light"/>
              <a:buChar char="•"/>
              <a:defRPr sz="3200" b="0" i="0" u="none" strike="noStrike" cap="none">
                <a:solidFill>
                  <a:schemeClr val="dk1"/>
                </a:solidFill>
                <a:latin typeface="Helvetica Neue Light"/>
                <a:ea typeface="Helvetica Neue Light"/>
                <a:cs typeface="Helvetica Neue Light"/>
                <a:sym typeface="Helvetica Neue Light"/>
              </a:defRPr>
            </a:lvl3pPr>
            <a:lvl4pPr marL="2438339" marR="0" lvl="3" indent="-474121" algn="l">
              <a:lnSpc>
                <a:spcPct val="115000"/>
              </a:lnSpc>
              <a:spcBef>
                <a:spcPts val="533"/>
              </a:spcBef>
              <a:spcAft>
                <a:spcPts val="0"/>
              </a:spcAft>
              <a:buClr>
                <a:schemeClr val="accent4"/>
              </a:buClr>
              <a:buSzPts val="2000"/>
              <a:buFont typeface="Helvetica Neue Light"/>
              <a:buChar char="–"/>
              <a:defRPr sz="2667" b="0" i="0" u="none" strike="noStrike" cap="none">
                <a:solidFill>
                  <a:schemeClr val="dk1"/>
                </a:solidFill>
                <a:latin typeface="Helvetica Neue Light"/>
                <a:ea typeface="Helvetica Neue Light"/>
                <a:cs typeface="Helvetica Neue Light"/>
                <a:sym typeface="Helvetica Neue Light"/>
              </a:defRPr>
            </a:lvl4pPr>
            <a:lvl5pPr marL="3047924" marR="0" lvl="4" indent="-474121" algn="l">
              <a:lnSpc>
                <a:spcPct val="115000"/>
              </a:lnSpc>
              <a:spcBef>
                <a:spcPts val="533"/>
              </a:spcBef>
              <a:spcAft>
                <a:spcPts val="0"/>
              </a:spcAft>
              <a:buClr>
                <a:schemeClr val="accent4"/>
              </a:buClr>
              <a:buSzPts val="2000"/>
              <a:buFont typeface="Helvetica Neue Light"/>
              <a:buChar char="»"/>
              <a:defRPr sz="2667" b="0" i="0" u="none" strike="noStrike" cap="none">
                <a:solidFill>
                  <a:schemeClr val="dk1"/>
                </a:solidFill>
                <a:latin typeface="Helvetica Neue Light"/>
                <a:ea typeface="Helvetica Neue Light"/>
                <a:cs typeface="Helvetica Neue Light"/>
                <a:sym typeface="Helvetica Neue Light"/>
              </a:defRPr>
            </a:lvl5pPr>
            <a:lvl6pPr marL="3657509" marR="0" lvl="5" indent="-474121" algn="l">
              <a:lnSpc>
                <a:spcPct val="115000"/>
              </a:lnSpc>
              <a:spcBef>
                <a:spcPts val="533"/>
              </a:spcBef>
              <a:spcAft>
                <a:spcPts val="0"/>
              </a:spcAft>
              <a:buClr>
                <a:schemeClr val="accent4"/>
              </a:buClr>
              <a:buSzPts val="2000"/>
              <a:buFont typeface="Helvetica Neue Light"/>
              <a:buChar char="–"/>
              <a:defRPr sz="2667" b="0" i="0" u="none" strike="noStrike" cap="none">
                <a:solidFill>
                  <a:schemeClr val="dk1"/>
                </a:solidFill>
                <a:latin typeface="Helvetica Neue Light"/>
                <a:ea typeface="Helvetica Neue Light"/>
                <a:cs typeface="Helvetica Neue Light"/>
                <a:sym typeface="Helvetica Neue Light"/>
              </a:defRPr>
            </a:lvl6pPr>
            <a:lvl7pPr marL="4267093" marR="0" lvl="6" indent="-474121" algn="l">
              <a:lnSpc>
                <a:spcPct val="115000"/>
              </a:lnSpc>
              <a:spcBef>
                <a:spcPts val="533"/>
              </a:spcBef>
              <a:spcAft>
                <a:spcPts val="0"/>
              </a:spcAft>
              <a:buClr>
                <a:schemeClr val="accent4"/>
              </a:buClr>
              <a:buSzPts val="2000"/>
              <a:buFont typeface="Helvetica Neue Light"/>
              <a:buChar char="▪"/>
              <a:defRPr sz="2667" b="0" i="0" u="none" strike="noStrike" cap="none">
                <a:solidFill>
                  <a:schemeClr val="dk1"/>
                </a:solidFill>
                <a:latin typeface="Helvetica Neue Light"/>
                <a:ea typeface="Helvetica Neue Light"/>
                <a:cs typeface="Helvetica Neue Light"/>
                <a:sym typeface="Helvetica Neue Light"/>
              </a:defRPr>
            </a:lvl7pPr>
            <a:lvl8pPr marL="4876678" marR="0" lvl="7" indent="-474121" algn="l">
              <a:lnSpc>
                <a:spcPct val="115000"/>
              </a:lnSpc>
              <a:spcBef>
                <a:spcPts val="533"/>
              </a:spcBef>
              <a:spcAft>
                <a:spcPts val="0"/>
              </a:spcAft>
              <a:buClr>
                <a:schemeClr val="accent4"/>
              </a:buClr>
              <a:buSzPts val="2000"/>
              <a:buFont typeface="Helvetica Neue Light"/>
              <a:buChar char="–"/>
              <a:defRPr sz="2667" b="0" i="0" u="none" strike="noStrike" cap="none">
                <a:solidFill>
                  <a:schemeClr val="dk1"/>
                </a:solidFill>
                <a:latin typeface="Helvetica Neue Light"/>
                <a:ea typeface="Helvetica Neue Light"/>
                <a:cs typeface="Helvetica Neue Light"/>
                <a:sym typeface="Helvetica Neue Light"/>
              </a:defRPr>
            </a:lvl8pPr>
            <a:lvl9pPr marL="5486263" marR="0" lvl="8" indent="-474121" algn="l">
              <a:lnSpc>
                <a:spcPct val="115000"/>
              </a:lnSpc>
              <a:spcBef>
                <a:spcPts val="533"/>
              </a:spcBef>
              <a:spcAft>
                <a:spcPts val="0"/>
              </a:spcAft>
              <a:buClr>
                <a:schemeClr val="accent4"/>
              </a:buClr>
              <a:buSzPts val="2000"/>
              <a:buFont typeface="Helvetica Neue Light"/>
              <a:buChar char="•"/>
              <a:defRPr sz="2667"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14" name="Google Shape;14;p3"/>
          <p:cNvSpPr txBox="1">
            <a:spLocks noGrp="1"/>
          </p:cNvSpPr>
          <p:nvPr>
            <p:ph type="body" idx="2"/>
          </p:nvPr>
        </p:nvSpPr>
        <p:spPr>
          <a:xfrm>
            <a:off x="719667" y="1797051"/>
            <a:ext cx="10752800" cy="4032400"/>
          </a:xfrm>
          <a:prstGeom prst="rect">
            <a:avLst/>
          </a:prstGeom>
          <a:noFill/>
          <a:ln>
            <a:noFill/>
          </a:ln>
        </p:spPr>
        <p:txBody>
          <a:bodyPr spcFirstLastPara="1" wrap="square" lIns="91425" tIns="91425" rIns="91425" bIns="91425" anchor="t" anchorCtr="0"/>
          <a:lstStyle>
            <a:lvl1pPr marL="609585" marR="0" lvl="0" indent="-541853" algn="l">
              <a:lnSpc>
                <a:spcPct val="115000"/>
              </a:lnSpc>
              <a:spcBef>
                <a:spcPts val="747"/>
              </a:spcBef>
              <a:spcAft>
                <a:spcPts val="0"/>
              </a:spcAft>
              <a:buClr>
                <a:srgbClr val="66CC00"/>
              </a:buClr>
              <a:buSzPts val="2800"/>
              <a:buFont typeface="Helvetica Neue Light"/>
              <a:buChar char="▪"/>
              <a:defRPr sz="3733" b="0" i="0" u="none" strike="noStrike" cap="none">
                <a:solidFill>
                  <a:schemeClr val="dk1"/>
                </a:solidFill>
                <a:latin typeface="Helvetica Neue Light"/>
                <a:ea typeface="Helvetica Neue Light"/>
                <a:cs typeface="Helvetica Neue Light"/>
                <a:sym typeface="Helvetica Neue Light"/>
              </a:defRPr>
            </a:lvl1pPr>
            <a:lvl2pPr marL="1219170" marR="0" lvl="1" indent="-507987" algn="l">
              <a:lnSpc>
                <a:spcPct val="115000"/>
              </a:lnSpc>
              <a:spcBef>
                <a:spcPts val="640"/>
              </a:spcBef>
              <a:spcAft>
                <a:spcPts val="0"/>
              </a:spcAft>
              <a:buClr>
                <a:srgbClr val="66CC00"/>
              </a:buClr>
              <a:buSzPts val="2400"/>
              <a:buFont typeface="Helvetica Neue Light"/>
              <a:buChar char="–"/>
              <a:defRPr sz="3200" b="0" i="0" u="none" strike="noStrike" cap="none">
                <a:solidFill>
                  <a:schemeClr val="dk1"/>
                </a:solidFill>
                <a:latin typeface="Helvetica Neue Light"/>
                <a:ea typeface="Helvetica Neue Light"/>
                <a:cs typeface="Helvetica Neue Light"/>
                <a:sym typeface="Helvetica Neue Light"/>
              </a:defRPr>
            </a:lvl2pPr>
            <a:lvl3pPr marL="1828754" marR="0" lvl="2" indent="-474121" algn="l">
              <a:lnSpc>
                <a:spcPct val="115000"/>
              </a:lnSpc>
              <a:spcBef>
                <a:spcPts val="533"/>
              </a:spcBef>
              <a:spcAft>
                <a:spcPts val="0"/>
              </a:spcAft>
              <a:buClr>
                <a:srgbClr val="66CC00"/>
              </a:buClr>
              <a:buSzPts val="2000"/>
              <a:buFont typeface="Helvetica Neue Light"/>
              <a:buChar char="•"/>
              <a:defRPr sz="2667" b="0" i="0" u="none" strike="noStrike" cap="none">
                <a:solidFill>
                  <a:schemeClr val="dk1"/>
                </a:solidFill>
                <a:latin typeface="Helvetica Neue Light"/>
                <a:ea typeface="Helvetica Neue Light"/>
                <a:cs typeface="Helvetica Neue Light"/>
                <a:sym typeface="Helvetica Neue Light"/>
              </a:defRPr>
            </a:lvl3pPr>
            <a:lvl4pPr marL="2438339" marR="0" lvl="3" indent="-457189" algn="l">
              <a:lnSpc>
                <a:spcPct val="115000"/>
              </a:lnSpc>
              <a:spcBef>
                <a:spcPts val="480"/>
              </a:spcBef>
              <a:spcAft>
                <a:spcPts val="0"/>
              </a:spcAft>
              <a:buClr>
                <a:srgbClr val="66CC00"/>
              </a:buClr>
              <a:buSzPts val="1800"/>
              <a:buFont typeface="Helvetica Neue Light"/>
              <a:buChar char="–"/>
              <a:defRPr sz="2400" b="0" i="0" u="none" strike="noStrike" cap="none">
                <a:solidFill>
                  <a:schemeClr val="dk1"/>
                </a:solidFill>
                <a:latin typeface="Helvetica Neue Light"/>
                <a:ea typeface="Helvetica Neue Light"/>
                <a:cs typeface="Helvetica Neue Light"/>
                <a:sym typeface="Helvetica Neue Light"/>
              </a:defRPr>
            </a:lvl4pPr>
            <a:lvl5pPr marL="3047924" marR="0" lvl="4" indent="-457189" algn="l">
              <a:lnSpc>
                <a:spcPct val="115000"/>
              </a:lnSpc>
              <a:spcBef>
                <a:spcPts val="480"/>
              </a:spcBef>
              <a:spcAft>
                <a:spcPts val="0"/>
              </a:spcAft>
              <a:buClr>
                <a:srgbClr val="66CC00"/>
              </a:buClr>
              <a:buSzPts val="1800"/>
              <a:buFont typeface="Helvetica Neue Light"/>
              <a:buChar char="»"/>
              <a:defRPr sz="2400" b="0" i="0" u="none" strike="noStrike" cap="none">
                <a:solidFill>
                  <a:schemeClr val="dk1"/>
                </a:solidFill>
                <a:latin typeface="Helvetica Neue Light"/>
                <a:ea typeface="Helvetica Neue Light"/>
                <a:cs typeface="Helvetica Neue Light"/>
                <a:sym typeface="Helvetica Neue Light"/>
              </a:defRPr>
            </a:lvl5pPr>
            <a:lvl6pPr marL="3657509" marR="0" lvl="5" indent="-406390" algn="l">
              <a:lnSpc>
                <a:spcPct val="115000"/>
              </a:lnSpc>
              <a:spcBef>
                <a:spcPts val="320"/>
              </a:spcBef>
              <a:spcAft>
                <a:spcPts val="0"/>
              </a:spcAft>
              <a:buClr>
                <a:schemeClr val="accent4"/>
              </a:buClr>
              <a:buSzPts val="1200"/>
              <a:buFont typeface="Helvetica Neue Light"/>
              <a:buChar char="–"/>
              <a:defRPr sz="1600" b="0" i="0" u="none" strike="noStrike" cap="none">
                <a:solidFill>
                  <a:schemeClr val="dk1"/>
                </a:solidFill>
                <a:latin typeface="Helvetica Neue Light"/>
                <a:ea typeface="Helvetica Neue Light"/>
                <a:cs typeface="Helvetica Neue Light"/>
                <a:sym typeface="Helvetica Neue Light"/>
              </a:defRPr>
            </a:lvl6pPr>
            <a:lvl7pPr marL="4267093" marR="0" lvl="6" indent="-406390" algn="l">
              <a:lnSpc>
                <a:spcPct val="115000"/>
              </a:lnSpc>
              <a:spcBef>
                <a:spcPts val="320"/>
              </a:spcBef>
              <a:spcAft>
                <a:spcPts val="0"/>
              </a:spcAft>
              <a:buClr>
                <a:schemeClr val="accent4"/>
              </a:buClr>
              <a:buSzPts val="1200"/>
              <a:buFont typeface="Helvetica Neue Light"/>
              <a:buChar char="▪"/>
              <a:defRPr sz="1600" b="0" i="0" u="none" strike="noStrike" cap="none">
                <a:solidFill>
                  <a:schemeClr val="dk1"/>
                </a:solidFill>
                <a:latin typeface="Helvetica Neue Light"/>
                <a:ea typeface="Helvetica Neue Light"/>
                <a:cs typeface="Helvetica Neue Light"/>
                <a:sym typeface="Helvetica Neue Light"/>
              </a:defRPr>
            </a:lvl7pPr>
            <a:lvl8pPr marL="4876678" marR="0" lvl="7" indent="-406390" algn="l">
              <a:lnSpc>
                <a:spcPct val="115000"/>
              </a:lnSpc>
              <a:spcBef>
                <a:spcPts val="320"/>
              </a:spcBef>
              <a:spcAft>
                <a:spcPts val="0"/>
              </a:spcAft>
              <a:buClr>
                <a:schemeClr val="accent4"/>
              </a:buClr>
              <a:buSzPts val="1200"/>
              <a:buFont typeface="Helvetica Neue Light"/>
              <a:buChar char="–"/>
              <a:defRPr sz="1600" b="0" i="0" u="none" strike="noStrike" cap="none">
                <a:solidFill>
                  <a:schemeClr val="dk1"/>
                </a:solidFill>
                <a:latin typeface="Helvetica Neue Light"/>
                <a:ea typeface="Helvetica Neue Light"/>
                <a:cs typeface="Helvetica Neue Light"/>
                <a:sym typeface="Helvetica Neue Light"/>
              </a:defRPr>
            </a:lvl8pPr>
            <a:lvl9pPr marL="5486263" marR="0" lvl="8" indent="-406390" algn="l">
              <a:lnSpc>
                <a:spcPct val="115000"/>
              </a:lnSpc>
              <a:spcBef>
                <a:spcPts val="320"/>
              </a:spcBef>
              <a:spcAft>
                <a:spcPts val="0"/>
              </a:spcAft>
              <a:buClr>
                <a:schemeClr val="accent4"/>
              </a:buClr>
              <a:buSzPts val="1200"/>
              <a:buFont typeface="Helvetica Neue Light"/>
              <a:buChar char="•"/>
              <a:defRPr sz="1600" b="0" i="0" u="none" strike="noStrike" cap="none">
                <a:solidFill>
                  <a:schemeClr val="dk1"/>
                </a:solidFill>
                <a:latin typeface="Helvetica Neue Light"/>
                <a:ea typeface="Helvetica Neue Light"/>
                <a:cs typeface="Helvetica Neue Light"/>
                <a:sym typeface="Helvetica Neue Light"/>
              </a:defRPr>
            </a:lvl9pPr>
          </a:lstStyle>
          <a:p>
            <a:endParaRPr/>
          </a:p>
        </p:txBody>
      </p:sp>
    </p:spTree>
    <p:extLst>
      <p:ext uri="{BB962C8B-B14F-4D97-AF65-F5344CB8AC3E}">
        <p14:creationId xmlns:p14="http://schemas.microsoft.com/office/powerpoint/2010/main" val="54952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0" name="Rectangle 9">
            <a:extLst>
              <a:ext uri="{FF2B5EF4-FFF2-40B4-BE49-F238E27FC236}">
                <a16:creationId xmlns:a16="http://schemas.microsoft.com/office/drawing/2014/main" id="{4D2CBD2D-6700-4013-ABC0-D62EE3281F64}"/>
              </a:ext>
            </a:extLst>
          </p:cNvPr>
          <p:cNvSpPr>
            <a:spLocks noChangeArrowheads="1"/>
          </p:cNvSpPr>
          <p:nvPr userDrawn="1"/>
        </p:nvSpPr>
        <p:spPr bwMode="auto">
          <a:xfrm>
            <a:off x="1737219" y="6405751"/>
            <a:ext cx="452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000" dirty="0">
                <a:solidFill>
                  <a:schemeClr val="accent2"/>
                </a:solidFill>
                <a:latin typeface="+mn-lt"/>
              </a:rPr>
              <a:t>© 2019, Continental Automated Buildings Association (CABA)</a:t>
            </a:r>
          </a:p>
        </p:txBody>
      </p:sp>
      <p:sp>
        <p:nvSpPr>
          <p:cNvPr id="11" name="Rectangle 11">
            <a:extLst>
              <a:ext uri="{FF2B5EF4-FFF2-40B4-BE49-F238E27FC236}">
                <a16:creationId xmlns:a16="http://schemas.microsoft.com/office/drawing/2014/main" id="{66851156-AD5D-44A1-B50E-2972DEAC979A}"/>
              </a:ext>
            </a:extLst>
          </p:cNvPr>
          <p:cNvSpPr>
            <a:spLocks noChangeArrowheads="1"/>
          </p:cNvSpPr>
          <p:nvPr userDrawn="1"/>
        </p:nvSpPr>
        <p:spPr bwMode="auto">
          <a:xfrm>
            <a:off x="6108034" y="6394080"/>
            <a:ext cx="4523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200" dirty="0">
                <a:solidFill>
                  <a:srgbClr val="E83E1D"/>
                </a:solidFill>
                <a:latin typeface="+mn-lt"/>
              </a:rPr>
              <a:t>CABA Connected Home Council (2019)</a:t>
            </a:r>
          </a:p>
        </p:txBody>
      </p:sp>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10467"/>
            <a:ext cx="113608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4B286D"/>
              </a:buClr>
              <a:buSzPts val="3600"/>
              <a:buFont typeface="Helvetica Neue Light"/>
              <a:buNone/>
              <a:defRPr sz="3600" b="0" i="0" u="none" strike="noStrike" cap="none">
                <a:solidFill>
                  <a:srgbClr val="4B286D"/>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421233"/>
            <a:ext cx="11360800" cy="5321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4B286D"/>
              </a:buClr>
              <a:buSzPts val="1800"/>
              <a:buFont typeface="Helvetica Neue Light"/>
              <a:buChar char="●"/>
              <a:defRPr sz="1800" b="0" i="0" u="none" strike="noStrike" cap="none">
                <a:solidFill>
                  <a:srgbClr val="2A2C2E"/>
                </a:solidFill>
                <a:latin typeface="Helvetica Neue Light"/>
                <a:ea typeface="Helvetica Neue Light"/>
                <a:cs typeface="Helvetica Neue Light"/>
                <a:sym typeface="Helvetica Neue Light"/>
              </a:defRPr>
            </a:lvl1pPr>
            <a:lvl2pPr marL="914400" marR="0" lvl="1" indent="-317500" algn="l" rtl="0">
              <a:lnSpc>
                <a:spcPct val="115000"/>
              </a:lnSpc>
              <a:spcBef>
                <a:spcPts val="1600"/>
              </a:spcBef>
              <a:spcAft>
                <a:spcPts val="0"/>
              </a:spcAft>
              <a:buClr>
                <a:srgbClr val="4B286D"/>
              </a:buClr>
              <a:buSzPts val="1400"/>
              <a:buFont typeface="Helvetica Neue Light"/>
              <a:buChar char="○"/>
              <a:defRPr sz="1400" b="0" i="0" u="none" strike="noStrike" cap="none">
                <a:solidFill>
                  <a:srgbClr val="2A2C2E"/>
                </a:solidFill>
                <a:latin typeface="Helvetica Neue Light"/>
                <a:ea typeface="Helvetica Neue Light"/>
                <a:cs typeface="Helvetica Neue Light"/>
                <a:sym typeface="Helvetica Neue Light"/>
              </a:defRPr>
            </a:lvl2pPr>
            <a:lvl3pPr marL="1371600" marR="0" lvl="2" indent="-317500" algn="l" rtl="0">
              <a:lnSpc>
                <a:spcPct val="115000"/>
              </a:lnSpc>
              <a:spcBef>
                <a:spcPts val="1600"/>
              </a:spcBef>
              <a:spcAft>
                <a:spcPts val="0"/>
              </a:spcAft>
              <a:buClr>
                <a:srgbClr val="4B286D"/>
              </a:buClr>
              <a:buSzPts val="1400"/>
              <a:buFont typeface="Helvetica Neue Light"/>
              <a:buChar char="●"/>
              <a:defRPr sz="1400" b="0" i="0" u="none" strike="noStrike" cap="none">
                <a:solidFill>
                  <a:srgbClr val="2A2C2E"/>
                </a:solidFill>
                <a:latin typeface="Helvetica Neue Light"/>
                <a:ea typeface="Helvetica Neue Light"/>
                <a:cs typeface="Helvetica Neue Light"/>
                <a:sym typeface="Helvetica Neue Light"/>
              </a:defRPr>
            </a:lvl3pPr>
            <a:lvl4pPr marL="1828800" marR="0" lvl="3" indent="-317500" algn="l" rtl="0">
              <a:lnSpc>
                <a:spcPct val="115000"/>
              </a:lnSpc>
              <a:spcBef>
                <a:spcPts val="1600"/>
              </a:spcBef>
              <a:spcAft>
                <a:spcPts val="0"/>
              </a:spcAft>
              <a:buClr>
                <a:srgbClr val="4B286D"/>
              </a:buClr>
              <a:buSzPts val="1400"/>
              <a:buFont typeface="Helvetica Neue Light"/>
              <a:buChar char="○"/>
              <a:defRPr sz="1400" b="0" i="0" u="none" strike="noStrike" cap="none">
                <a:solidFill>
                  <a:srgbClr val="2A2C2E"/>
                </a:solidFill>
                <a:latin typeface="Helvetica Neue Light"/>
                <a:ea typeface="Helvetica Neue Light"/>
                <a:cs typeface="Helvetica Neue Light"/>
                <a:sym typeface="Helvetica Neue Light"/>
              </a:defRPr>
            </a:lvl4pPr>
            <a:lvl5pPr marL="2286000" marR="0" lvl="4" indent="-317500" algn="l" rtl="0">
              <a:lnSpc>
                <a:spcPct val="115000"/>
              </a:lnSpc>
              <a:spcBef>
                <a:spcPts val="1600"/>
              </a:spcBef>
              <a:spcAft>
                <a:spcPts val="0"/>
              </a:spcAft>
              <a:buClr>
                <a:srgbClr val="4B286D"/>
              </a:buClr>
              <a:buSzPts val="1400"/>
              <a:buFont typeface="Helvetica Neue Light"/>
              <a:buChar char="●"/>
              <a:defRPr sz="1400" b="0" i="0" u="none" strike="noStrike" cap="none">
                <a:solidFill>
                  <a:srgbClr val="2A2C2E"/>
                </a:solidFill>
                <a:latin typeface="Helvetica Neue Light"/>
                <a:ea typeface="Helvetica Neue Light"/>
                <a:cs typeface="Helvetica Neue Light"/>
                <a:sym typeface="Helvetica Neue Light"/>
              </a:defRPr>
            </a:lvl5pPr>
            <a:lvl6pPr marL="2743200" marR="0" lvl="5" indent="-317500" algn="l" rtl="0">
              <a:lnSpc>
                <a:spcPct val="115000"/>
              </a:lnSpc>
              <a:spcBef>
                <a:spcPts val="1600"/>
              </a:spcBef>
              <a:spcAft>
                <a:spcPts val="0"/>
              </a:spcAft>
              <a:buClr>
                <a:srgbClr val="4B286D"/>
              </a:buClr>
              <a:buSzPts val="1400"/>
              <a:buFont typeface="Helvetica Neue Light"/>
              <a:buChar char="○"/>
              <a:defRPr sz="1400" b="0" i="0" u="none" strike="noStrike" cap="none">
                <a:solidFill>
                  <a:srgbClr val="2A2C2E"/>
                </a:solidFill>
                <a:latin typeface="Helvetica Neue Light"/>
                <a:ea typeface="Helvetica Neue Light"/>
                <a:cs typeface="Helvetica Neue Light"/>
                <a:sym typeface="Helvetica Neue Light"/>
              </a:defRPr>
            </a:lvl6pPr>
            <a:lvl7pPr marL="3200400" marR="0" lvl="6" indent="-317500" algn="l" rtl="0">
              <a:lnSpc>
                <a:spcPct val="115000"/>
              </a:lnSpc>
              <a:spcBef>
                <a:spcPts val="1600"/>
              </a:spcBef>
              <a:spcAft>
                <a:spcPts val="0"/>
              </a:spcAft>
              <a:buClr>
                <a:srgbClr val="4B286D"/>
              </a:buClr>
              <a:buSzPts val="1400"/>
              <a:buFont typeface="Helvetica Neue Light"/>
              <a:buChar char="●"/>
              <a:defRPr sz="1400" b="0" i="0" u="none" strike="noStrike" cap="none">
                <a:solidFill>
                  <a:srgbClr val="2A2C2E"/>
                </a:solidFill>
                <a:latin typeface="Helvetica Neue Light"/>
                <a:ea typeface="Helvetica Neue Light"/>
                <a:cs typeface="Helvetica Neue Light"/>
                <a:sym typeface="Helvetica Neue Light"/>
              </a:defRPr>
            </a:lvl7pPr>
            <a:lvl8pPr marL="3657600" marR="0" lvl="7" indent="-317500" algn="l" rtl="0">
              <a:lnSpc>
                <a:spcPct val="115000"/>
              </a:lnSpc>
              <a:spcBef>
                <a:spcPts val="1600"/>
              </a:spcBef>
              <a:spcAft>
                <a:spcPts val="0"/>
              </a:spcAft>
              <a:buClr>
                <a:srgbClr val="4B286D"/>
              </a:buClr>
              <a:buSzPts val="1400"/>
              <a:buFont typeface="Helvetica Neue Light"/>
              <a:buChar char="○"/>
              <a:defRPr sz="1400" b="0" i="0" u="none" strike="noStrike" cap="none">
                <a:solidFill>
                  <a:srgbClr val="2A2C2E"/>
                </a:solidFill>
                <a:latin typeface="Helvetica Neue Light"/>
                <a:ea typeface="Helvetica Neue Light"/>
                <a:cs typeface="Helvetica Neue Light"/>
                <a:sym typeface="Helvetica Neue Light"/>
              </a:defRPr>
            </a:lvl8pPr>
            <a:lvl9pPr marL="4114800" marR="0" lvl="8" indent="-317500" algn="l" rtl="0">
              <a:lnSpc>
                <a:spcPct val="115000"/>
              </a:lnSpc>
              <a:spcBef>
                <a:spcPts val="1600"/>
              </a:spcBef>
              <a:spcAft>
                <a:spcPts val="1600"/>
              </a:spcAft>
              <a:buClr>
                <a:srgbClr val="4B286D"/>
              </a:buClr>
              <a:buSzPts val="1400"/>
              <a:buFont typeface="Helvetica Neue Light"/>
              <a:buChar char="●"/>
              <a:defRPr sz="1400" b="0" i="0" u="none" strike="noStrike" cap="none">
                <a:solidFill>
                  <a:srgbClr val="2A2C2E"/>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dk1"/>
                </a:solidFill>
                <a:latin typeface="Helvetica Neue Light"/>
                <a:ea typeface="Helvetica Neue Light"/>
                <a:cs typeface="Helvetica Neue Light"/>
                <a:sym typeface="Helvetica Neue Light"/>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150345840"/>
      </p:ext>
    </p:extLst>
  </p:cSld>
  <p:clrMap bg1="lt1" tx1="dk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5.jpe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cid:image001.png@01D4BE00.E159C06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cid:image001.png@01D4BE00.E159C060" TargetMode="External"/><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1.jp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3.xml"/><Relationship Id="rId16"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normAutofit/>
          </a:bodyPr>
          <a:lstStyle/>
          <a:p>
            <a:r>
              <a:rPr lang="en-US" altLang="en-US" sz="3200" b="1" dirty="0">
                <a:solidFill>
                  <a:schemeClr val="tx1"/>
                </a:solidFill>
              </a:rPr>
              <a:t>Connected Home Council (CHC) Webinar </a:t>
            </a:r>
            <a:br>
              <a:rPr lang="en-US" altLang="en-US" sz="1200" b="1" dirty="0">
                <a:solidFill>
                  <a:schemeClr val="tx1"/>
                </a:solidFill>
              </a:rPr>
            </a:br>
            <a:r>
              <a:rPr lang="en-US" sz="2000" dirty="0">
                <a:solidFill>
                  <a:schemeClr val="tx1"/>
                </a:solidFill>
              </a:rPr>
              <a:t>Tuesday, February 12, 2019, 12 NOON – 1:30 PM (ET)</a:t>
            </a:r>
            <a:br>
              <a:rPr lang="en-CA" sz="2000" dirty="0">
                <a:solidFill>
                  <a:schemeClr val="tx1"/>
                </a:solidFill>
              </a:rPr>
            </a:br>
            <a:br>
              <a:rPr lang="en-US" altLang="en-US" sz="1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p:txBody>
          <a:bodyPr>
            <a:normAutofit fontScale="92500" lnSpcReduction="20000"/>
          </a:bodyPr>
          <a:lstStyle/>
          <a:p>
            <a:r>
              <a:rPr lang="en-US" sz="2800" dirty="0"/>
              <a:t>Chair:  Roy Perry (Alarm.com, Inc.)</a:t>
            </a:r>
          </a:p>
          <a:p>
            <a:r>
              <a:rPr lang="en-US" sz="2800" dirty="0"/>
              <a:t>Vice-Chair:  Obiorah Ike (ABB, Inc.)</a:t>
            </a:r>
          </a:p>
          <a:p>
            <a:r>
              <a:rPr lang="en-US" sz="2800" dirty="0"/>
              <a:t>Vice-Chair:  Danny Sran (TELUS)</a:t>
            </a:r>
          </a:p>
          <a:p>
            <a:endParaRPr lang="en-US" dirty="0"/>
          </a:p>
          <a:p>
            <a:endParaRPr lang="en-US" dirty="0"/>
          </a:p>
          <a:p>
            <a:endParaRPr lang="en-US"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40"/>
          <p:cNvSpPr txBox="1">
            <a:spLocks noGrp="1"/>
          </p:cNvSpPr>
          <p:nvPr>
            <p:ph type="body" idx="1"/>
          </p:nvPr>
        </p:nvSpPr>
        <p:spPr>
          <a:xfrm>
            <a:off x="541867" y="344281"/>
            <a:ext cx="10286447" cy="694636"/>
          </a:xfrm>
          <a:prstGeom prst="rect">
            <a:avLst/>
          </a:prstGeom>
          <a:noFill/>
          <a:ln>
            <a:noFill/>
          </a:ln>
        </p:spPr>
        <p:txBody>
          <a:bodyPr spcFirstLastPara="1" wrap="square" lIns="91433" tIns="91433" rIns="91433" bIns="91433" anchor="t" anchorCtr="0">
            <a:noAutofit/>
          </a:bodyPr>
          <a:lstStyle/>
          <a:p>
            <a:pPr marL="457189" indent="-220128"/>
            <a:r>
              <a:rPr lang="en-CA" sz="4000" dirty="0">
                <a:solidFill>
                  <a:srgbClr val="49166D"/>
                </a:solidFill>
              </a:rPr>
              <a:t>Landscape</a:t>
            </a:r>
            <a:endParaRPr sz="4000" dirty="0">
              <a:solidFill>
                <a:srgbClr val="49166D"/>
              </a:solidFill>
            </a:endParaRPr>
          </a:p>
        </p:txBody>
      </p:sp>
      <p:pic>
        <p:nvPicPr>
          <p:cNvPr id="223" name="Google Shape;223;p40"/>
          <p:cNvPicPr preferRelativeResize="0"/>
          <p:nvPr/>
        </p:nvPicPr>
        <p:blipFill>
          <a:blip r:embed="rId3">
            <a:alphaModFix/>
          </a:blip>
          <a:stretch>
            <a:fillRect/>
          </a:stretch>
        </p:blipFill>
        <p:spPr>
          <a:xfrm>
            <a:off x="1712331" y="1350020"/>
            <a:ext cx="7140120" cy="3830681"/>
          </a:xfrm>
          <a:prstGeom prst="rect">
            <a:avLst/>
          </a:prstGeom>
          <a:noFill/>
          <a:ln>
            <a:noFill/>
          </a:ln>
        </p:spPr>
      </p:pic>
      <p:pic>
        <p:nvPicPr>
          <p:cNvPr id="224" name="Google Shape;224;p40"/>
          <p:cNvPicPr preferRelativeResize="0"/>
          <p:nvPr/>
        </p:nvPicPr>
        <p:blipFill>
          <a:blip r:embed="rId4">
            <a:alphaModFix/>
          </a:blip>
          <a:stretch>
            <a:fillRect/>
          </a:stretch>
        </p:blipFill>
        <p:spPr>
          <a:xfrm>
            <a:off x="1249545" y="4677564"/>
            <a:ext cx="315104" cy="315104"/>
          </a:xfrm>
          <a:prstGeom prst="rect">
            <a:avLst/>
          </a:prstGeom>
          <a:noFill/>
          <a:ln>
            <a:noFill/>
          </a:ln>
        </p:spPr>
      </p:pic>
      <p:sp>
        <p:nvSpPr>
          <p:cNvPr id="225" name="Google Shape;225;p40"/>
          <p:cNvSpPr txBox="1"/>
          <p:nvPr/>
        </p:nvSpPr>
        <p:spPr>
          <a:xfrm>
            <a:off x="589935" y="5315049"/>
            <a:ext cx="1712155" cy="353736"/>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Fiber / Copper </a:t>
            </a:r>
          </a:p>
          <a:p>
            <a:pPr defTabSz="1219170">
              <a:buClr>
                <a:srgbClr val="000000"/>
              </a:buClr>
            </a:pPr>
            <a:r>
              <a:rPr lang="en-CA" sz="1067" b="1" kern="0" dirty="0">
                <a:solidFill>
                  <a:srgbClr val="000000"/>
                </a:solidFill>
                <a:latin typeface="Helvetica Neue"/>
                <a:ea typeface="Helvetica Neue"/>
                <a:cs typeface="Helvetica Neue"/>
                <a:sym typeface="Helvetica Neue"/>
              </a:rPr>
              <a:t>Access</a:t>
            </a:r>
            <a:endParaRPr sz="1067" b="1" kern="0" dirty="0">
              <a:solidFill>
                <a:srgbClr val="000000"/>
              </a:solidFill>
              <a:latin typeface="Helvetica Neue"/>
              <a:ea typeface="Helvetica Neue"/>
              <a:cs typeface="Helvetica Neue"/>
              <a:sym typeface="Helvetica Neue"/>
            </a:endParaRPr>
          </a:p>
        </p:txBody>
      </p:sp>
      <p:grpSp>
        <p:nvGrpSpPr>
          <p:cNvPr id="226" name="Google Shape;226;p40"/>
          <p:cNvGrpSpPr/>
          <p:nvPr/>
        </p:nvGrpSpPr>
        <p:grpSpPr>
          <a:xfrm>
            <a:off x="844906" y="1491960"/>
            <a:ext cx="1123148" cy="863993"/>
            <a:chOff x="1306688" y="983625"/>
            <a:chExt cx="841104" cy="647028"/>
          </a:xfrm>
        </p:grpSpPr>
        <p:sp>
          <p:nvSpPr>
            <p:cNvPr id="227" name="Google Shape;227;p40"/>
            <p:cNvSpPr/>
            <p:nvPr/>
          </p:nvSpPr>
          <p:spPr>
            <a:xfrm>
              <a:off x="1306688" y="983625"/>
              <a:ext cx="841104" cy="647028"/>
            </a:xfrm>
            <a:prstGeom prst="cloud">
              <a:avLst/>
            </a:prstGeom>
            <a:solidFill>
              <a:schemeClr val="lt2"/>
            </a:solidFill>
            <a:ln w="9525" cap="flat" cmpd="sng">
              <a:solidFill>
                <a:srgbClr val="66CC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28;p40"/>
            <p:cNvSpPr txBox="1"/>
            <p:nvPr/>
          </p:nvSpPr>
          <p:spPr>
            <a:xfrm>
              <a:off x="1449900" y="1101238"/>
              <a:ext cx="554700" cy="282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CA" sz="1067" b="1" kern="0">
                  <a:solidFill>
                    <a:srgbClr val="000000"/>
                  </a:solidFill>
                  <a:latin typeface="Helvetica Neue"/>
                  <a:ea typeface="Helvetica Neue"/>
                  <a:cs typeface="Helvetica Neue"/>
                  <a:sym typeface="Helvetica Neue"/>
                </a:rPr>
                <a:t>TELUS Cloud </a:t>
              </a:r>
              <a:endParaRPr sz="1067" b="1" kern="0">
                <a:solidFill>
                  <a:srgbClr val="000000"/>
                </a:solidFill>
                <a:latin typeface="Helvetica Neue"/>
                <a:ea typeface="Helvetica Neue"/>
                <a:cs typeface="Helvetica Neue"/>
                <a:sym typeface="Helvetica Neue"/>
              </a:endParaRPr>
            </a:p>
            <a:p>
              <a:pPr defTabSz="1219170">
                <a:buClr>
                  <a:srgbClr val="000000"/>
                </a:buClr>
              </a:pPr>
              <a:endParaRPr sz="1067" kern="0">
                <a:solidFill>
                  <a:srgbClr val="000000"/>
                </a:solidFill>
                <a:latin typeface="Helvetica Neue"/>
                <a:ea typeface="Helvetica Neue"/>
                <a:cs typeface="Helvetica Neue"/>
                <a:sym typeface="Helvetica Neue"/>
              </a:endParaRPr>
            </a:p>
            <a:p>
              <a:pPr defTabSz="1219170">
                <a:buClr>
                  <a:srgbClr val="000000"/>
                </a:buClr>
              </a:pPr>
              <a:endParaRPr sz="1067" kern="0">
                <a:solidFill>
                  <a:srgbClr val="000000"/>
                </a:solidFill>
                <a:latin typeface="Helvetica Neue"/>
                <a:ea typeface="Helvetica Neue"/>
                <a:cs typeface="Helvetica Neue"/>
                <a:sym typeface="Helvetica Neue"/>
              </a:endParaRPr>
            </a:p>
          </p:txBody>
        </p:sp>
      </p:grpSp>
      <p:cxnSp>
        <p:nvCxnSpPr>
          <p:cNvPr id="229" name="Google Shape;229;p40"/>
          <p:cNvCxnSpPr>
            <a:stCxn id="224" idx="0"/>
            <a:endCxn id="227" idx="1"/>
          </p:cNvCxnSpPr>
          <p:nvPr/>
        </p:nvCxnSpPr>
        <p:spPr>
          <a:xfrm flipH="1" flipV="1">
            <a:off x="1406481" y="2355033"/>
            <a:ext cx="617" cy="2322532"/>
          </a:xfrm>
          <a:prstGeom prst="straightConnector1">
            <a:avLst/>
          </a:prstGeom>
          <a:noFill/>
          <a:ln w="9525" cap="flat" cmpd="sng">
            <a:solidFill>
              <a:schemeClr val="dk1"/>
            </a:solidFill>
            <a:prstDash val="solid"/>
            <a:round/>
            <a:headEnd type="stealth" w="med" len="med"/>
            <a:tailEnd type="triangle" w="med" len="med"/>
          </a:ln>
        </p:spPr>
      </p:cxnSp>
      <p:sp>
        <p:nvSpPr>
          <p:cNvPr id="230" name="Google Shape;230;p40"/>
          <p:cNvSpPr txBox="1"/>
          <p:nvPr/>
        </p:nvSpPr>
        <p:spPr>
          <a:xfrm rot="-5400000">
            <a:off x="162310" y="3316411"/>
            <a:ext cx="2126772" cy="362941"/>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CA" sz="1067" kern="0">
                <a:solidFill>
                  <a:srgbClr val="000000"/>
                </a:solidFill>
                <a:latin typeface="Helvetica Neue"/>
                <a:ea typeface="Helvetica Neue"/>
                <a:cs typeface="Helvetica Neue"/>
                <a:sym typeface="Helvetica Neue"/>
              </a:rPr>
              <a:t>Virtualized Network Features</a:t>
            </a:r>
            <a:endParaRPr sz="1067" kern="0">
              <a:solidFill>
                <a:srgbClr val="000000"/>
              </a:solidFill>
              <a:latin typeface="Helvetica Neue"/>
              <a:ea typeface="Helvetica Neue"/>
              <a:cs typeface="Helvetica Neue"/>
              <a:sym typeface="Helvetica Neue"/>
            </a:endParaRPr>
          </a:p>
          <a:p>
            <a:pPr defTabSz="1219170">
              <a:buClr>
                <a:srgbClr val="000000"/>
              </a:buClr>
            </a:pPr>
            <a:endParaRPr sz="1067" kern="0">
              <a:solidFill>
                <a:srgbClr val="000000"/>
              </a:solidFill>
              <a:latin typeface="Helvetica Neue"/>
              <a:ea typeface="Helvetica Neue"/>
              <a:cs typeface="Helvetica Neue"/>
              <a:sym typeface="Helvetica Neue"/>
            </a:endParaRPr>
          </a:p>
          <a:p>
            <a:pPr defTabSz="1219170">
              <a:buClr>
                <a:srgbClr val="000000"/>
              </a:buClr>
            </a:pPr>
            <a:endParaRPr sz="1067" kern="0">
              <a:solidFill>
                <a:srgbClr val="000000"/>
              </a:solidFill>
              <a:latin typeface="Helvetica Neue"/>
              <a:ea typeface="Helvetica Neue"/>
              <a:cs typeface="Helvetica Neue"/>
              <a:sym typeface="Helvetica Neue"/>
            </a:endParaRPr>
          </a:p>
        </p:txBody>
      </p:sp>
      <p:pic>
        <p:nvPicPr>
          <p:cNvPr id="231" name="Google Shape;231;p40"/>
          <p:cNvPicPr preferRelativeResize="0"/>
          <p:nvPr/>
        </p:nvPicPr>
        <p:blipFill>
          <a:blip r:embed="rId5">
            <a:alphaModFix/>
          </a:blip>
          <a:stretch>
            <a:fillRect/>
          </a:stretch>
        </p:blipFill>
        <p:spPr>
          <a:xfrm>
            <a:off x="3692602" y="4401087"/>
            <a:ext cx="277581" cy="277581"/>
          </a:xfrm>
          <a:prstGeom prst="rect">
            <a:avLst/>
          </a:prstGeom>
          <a:noFill/>
          <a:ln>
            <a:noFill/>
          </a:ln>
        </p:spPr>
      </p:pic>
      <p:pic>
        <p:nvPicPr>
          <p:cNvPr id="232" name="Google Shape;232;p40"/>
          <p:cNvPicPr preferRelativeResize="0"/>
          <p:nvPr/>
        </p:nvPicPr>
        <p:blipFill>
          <a:blip r:embed="rId5">
            <a:alphaModFix/>
          </a:blip>
          <a:stretch>
            <a:fillRect/>
          </a:stretch>
        </p:blipFill>
        <p:spPr>
          <a:xfrm>
            <a:off x="6496368" y="4355320"/>
            <a:ext cx="277581" cy="277581"/>
          </a:xfrm>
          <a:prstGeom prst="rect">
            <a:avLst/>
          </a:prstGeom>
          <a:noFill/>
          <a:ln>
            <a:noFill/>
          </a:ln>
        </p:spPr>
      </p:pic>
      <p:pic>
        <p:nvPicPr>
          <p:cNvPr id="233" name="Google Shape;233;p40"/>
          <p:cNvPicPr preferRelativeResize="0"/>
          <p:nvPr/>
        </p:nvPicPr>
        <p:blipFill>
          <a:blip r:embed="rId5">
            <a:alphaModFix/>
          </a:blip>
          <a:stretch>
            <a:fillRect/>
          </a:stretch>
        </p:blipFill>
        <p:spPr>
          <a:xfrm>
            <a:off x="5535968" y="2982420"/>
            <a:ext cx="277581" cy="277581"/>
          </a:xfrm>
          <a:prstGeom prst="rect">
            <a:avLst/>
          </a:prstGeom>
          <a:noFill/>
          <a:ln>
            <a:noFill/>
          </a:ln>
        </p:spPr>
      </p:pic>
      <p:sp>
        <p:nvSpPr>
          <p:cNvPr id="234" name="Google Shape;234;p40"/>
          <p:cNvSpPr txBox="1"/>
          <p:nvPr/>
        </p:nvSpPr>
        <p:spPr>
          <a:xfrm>
            <a:off x="5447649" y="5269896"/>
            <a:ext cx="918164" cy="414833"/>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Wi-Fi</a:t>
            </a:r>
            <a:r>
              <a:rPr lang="en-CA" sz="1067" kern="0" dirty="0">
                <a:solidFill>
                  <a:srgbClr val="000000"/>
                </a:solidFill>
                <a:latin typeface="Helvetica Neue"/>
                <a:ea typeface="Helvetica Neue"/>
                <a:cs typeface="Helvetica Neue"/>
                <a:sym typeface="Helvetica Neue"/>
              </a:rPr>
              <a:t> | </a:t>
            </a:r>
            <a:endParaRPr sz="1067" kern="0" dirty="0">
              <a:solidFill>
                <a:srgbClr val="000000"/>
              </a:solidFill>
              <a:latin typeface="Helvetica Neue"/>
              <a:ea typeface="Helvetica Neue"/>
              <a:cs typeface="Helvetica Neue"/>
              <a:sym typeface="Helvetica Neue"/>
            </a:endParaRPr>
          </a:p>
        </p:txBody>
      </p:sp>
      <p:cxnSp>
        <p:nvCxnSpPr>
          <p:cNvPr id="235" name="Google Shape;235;p40"/>
          <p:cNvCxnSpPr>
            <a:stCxn id="224" idx="3"/>
          </p:cNvCxnSpPr>
          <p:nvPr/>
        </p:nvCxnSpPr>
        <p:spPr>
          <a:xfrm>
            <a:off x="1564650" y="4835117"/>
            <a:ext cx="737599" cy="233"/>
          </a:xfrm>
          <a:prstGeom prst="straightConnector1">
            <a:avLst/>
          </a:prstGeom>
          <a:noFill/>
          <a:ln w="9525" cap="flat" cmpd="sng">
            <a:solidFill>
              <a:schemeClr val="dk1"/>
            </a:solidFill>
            <a:prstDash val="solid"/>
            <a:round/>
            <a:headEnd type="stealth" w="med" len="med"/>
            <a:tailEnd type="stealth" w="med" len="med"/>
          </a:ln>
        </p:spPr>
      </p:cxnSp>
      <p:pic>
        <p:nvPicPr>
          <p:cNvPr id="236" name="Google Shape;236;p40"/>
          <p:cNvPicPr preferRelativeResize="0"/>
          <p:nvPr/>
        </p:nvPicPr>
        <p:blipFill>
          <a:blip r:embed="rId6">
            <a:alphaModFix/>
          </a:blip>
          <a:stretch>
            <a:fillRect/>
          </a:stretch>
        </p:blipFill>
        <p:spPr>
          <a:xfrm>
            <a:off x="2751535" y="4355323"/>
            <a:ext cx="277581" cy="277581"/>
          </a:xfrm>
          <a:prstGeom prst="rect">
            <a:avLst/>
          </a:prstGeom>
          <a:noFill/>
          <a:ln>
            <a:noFill/>
          </a:ln>
        </p:spPr>
      </p:pic>
      <p:sp>
        <p:nvSpPr>
          <p:cNvPr id="237" name="Google Shape;237;p40"/>
          <p:cNvSpPr txBox="1"/>
          <p:nvPr/>
        </p:nvSpPr>
        <p:spPr>
          <a:xfrm>
            <a:off x="2299758" y="5269896"/>
            <a:ext cx="801925" cy="380299"/>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TV STB</a:t>
            </a:r>
            <a:endParaRPr sz="1067" b="1" kern="0" dirty="0">
              <a:solidFill>
                <a:srgbClr val="000000"/>
              </a:solidFill>
              <a:latin typeface="Helvetica Neue"/>
              <a:ea typeface="Helvetica Neue"/>
              <a:cs typeface="Helvetica Neue"/>
              <a:sym typeface="Helvetica Neue"/>
            </a:endParaRPr>
          </a:p>
        </p:txBody>
      </p:sp>
      <p:pic>
        <p:nvPicPr>
          <p:cNvPr id="238" name="Google Shape;238;p40"/>
          <p:cNvPicPr preferRelativeResize="0"/>
          <p:nvPr/>
        </p:nvPicPr>
        <p:blipFill>
          <a:blip r:embed="rId7">
            <a:alphaModFix/>
          </a:blip>
          <a:stretch>
            <a:fillRect/>
          </a:stretch>
        </p:blipFill>
        <p:spPr>
          <a:xfrm>
            <a:off x="6365812" y="2423913"/>
            <a:ext cx="315104" cy="315104"/>
          </a:xfrm>
          <a:prstGeom prst="rect">
            <a:avLst/>
          </a:prstGeom>
          <a:noFill/>
          <a:ln>
            <a:noFill/>
          </a:ln>
        </p:spPr>
      </p:pic>
      <p:pic>
        <p:nvPicPr>
          <p:cNvPr id="239" name="Google Shape;239;p40"/>
          <p:cNvPicPr preferRelativeResize="0"/>
          <p:nvPr/>
        </p:nvPicPr>
        <p:blipFill>
          <a:blip r:embed="rId5">
            <a:alphaModFix/>
          </a:blip>
          <a:stretch>
            <a:fillRect/>
          </a:stretch>
        </p:blipFill>
        <p:spPr>
          <a:xfrm>
            <a:off x="4223668" y="2183287"/>
            <a:ext cx="277581" cy="277581"/>
          </a:xfrm>
          <a:prstGeom prst="rect">
            <a:avLst/>
          </a:prstGeom>
          <a:noFill/>
          <a:ln>
            <a:noFill/>
          </a:ln>
        </p:spPr>
      </p:pic>
      <p:pic>
        <p:nvPicPr>
          <p:cNvPr id="240" name="Google Shape;240;p40"/>
          <p:cNvPicPr preferRelativeResize="0"/>
          <p:nvPr/>
        </p:nvPicPr>
        <p:blipFill>
          <a:blip r:embed="rId8">
            <a:alphaModFix/>
          </a:blip>
          <a:stretch>
            <a:fillRect/>
          </a:stretch>
        </p:blipFill>
        <p:spPr>
          <a:xfrm>
            <a:off x="2870671" y="2508023"/>
            <a:ext cx="231011" cy="231011"/>
          </a:xfrm>
          <a:prstGeom prst="rect">
            <a:avLst/>
          </a:prstGeom>
          <a:noFill/>
          <a:ln>
            <a:noFill/>
          </a:ln>
        </p:spPr>
      </p:pic>
      <p:pic>
        <p:nvPicPr>
          <p:cNvPr id="241" name="Google Shape;241;p40"/>
          <p:cNvPicPr preferRelativeResize="0"/>
          <p:nvPr/>
        </p:nvPicPr>
        <p:blipFill>
          <a:blip r:embed="rId8">
            <a:alphaModFix/>
          </a:blip>
          <a:stretch>
            <a:fillRect/>
          </a:stretch>
        </p:blipFill>
        <p:spPr>
          <a:xfrm>
            <a:off x="3969837" y="3775523"/>
            <a:ext cx="231011" cy="231011"/>
          </a:xfrm>
          <a:prstGeom prst="rect">
            <a:avLst/>
          </a:prstGeom>
          <a:noFill/>
          <a:ln>
            <a:noFill/>
          </a:ln>
        </p:spPr>
      </p:pic>
      <p:pic>
        <p:nvPicPr>
          <p:cNvPr id="242" name="Google Shape;242;p40"/>
          <p:cNvPicPr preferRelativeResize="0"/>
          <p:nvPr/>
        </p:nvPicPr>
        <p:blipFill>
          <a:blip r:embed="rId9">
            <a:alphaModFix/>
          </a:blip>
          <a:stretch>
            <a:fillRect/>
          </a:stretch>
        </p:blipFill>
        <p:spPr>
          <a:xfrm>
            <a:off x="8365604" y="4285889"/>
            <a:ext cx="231011" cy="231011"/>
          </a:xfrm>
          <a:prstGeom prst="rect">
            <a:avLst/>
          </a:prstGeom>
          <a:noFill/>
          <a:ln>
            <a:noFill/>
          </a:ln>
        </p:spPr>
      </p:pic>
      <p:sp>
        <p:nvSpPr>
          <p:cNvPr id="243" name="Google Shape;243;p40"/>
          <p:cNvSpPr txBox="1"/>
          <p:nvPr/>
        </p:nvSpPr>
        <p:spPr>
          <a:xfrm>
            <a:off x="532458" y="1068405"/>
            <a:ext cx="1870791" cy="401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CA" sz="1067" kern="0">
                <a:solidFill>
                  <a:srgbClr val="000000"/>
                </a:solidFill>
                <a:latin typeface="Helvetica Neue"/>
                <a:ea typeface="Helvetica Neue"/>
                <a:cs typeface="Helvetica Neue"/>
                <a:sym typeface="Helvetica Neue"/>
              </a:rPr>
              <a:t>Video Storage | </a:t>
            </a:r>
            <a:r>
              <a:rPr lang="en-CA" sz="1067" b="1" kern="0">
                <a:solidFill>
                  <a:srgbClr val="000000"/>
                </a:solidFill>
                <a:latin typeface="Helvetica Neue"/>
                <a:ea typeface="Helvetica Neue"/>
                <a:cs typeface="Helvetica Neue"/>
                <a:sym typeface="Helvetica Neue"/>
              </a:rPr>
              <a:t>Analytics</a:t>
            </a:r>
            <a:r>
              <a:rPr lang="en-CA" sz="1067" kern="0">
                <a:solidFill>
                  <a:srgbClr val="000000"/>
                </a:solidFill>
                <a:latin typeface="Helvetica Neue"/>
                <a:ea typeface="Helvetica Neue"/>
                <a:cs typeface="Helvetica Neue"/>
                <a:sym typeface="Helvetica Neue"/>
              </a:rPr>
              <a:t> </a:t>
            </a:r>
            <a:endParaRPr sz="1067" kern="0">
              <a:solidFill>
                <a:srgbClr val="000000"/>
              </a:solidFill>
              <a:latin typeface="Helvetica Neue"/>
              <a:ea typeface="Helvetica Neue"/>
              <a:cs typeface="Helvetica Neue"/>
              <a:sym typeface="Helvetica Neue"/>
            </a:endParaRPr>
          </a:p>
          <a:p>
            <a:pPr defTabSz="1219170">
              <a:buClr>
                <a:srgbClr val="000000"/>
              </a:buClr>
            </a:pPr>
            <a:endParaRPr sz="1067" kern="0">
              <a:solidFill>
                <a:srgbClr val="000000"/>
              </a:solidFill>
              <a:latin typeface="Helvetica Neue"/>
              <a:ea typeface="Helvetica Neue"/>
              <a:cs typeface="Helvetica Neue"/>
              <a:sym typeface="Helvetica Neue"/>
            </a:endParaRPr>
          </a:p>
        </p:txBody>
      </p:sp>
      <p:pic>
        <p:nvPicPr>
          <p:cNvPr id="244" name="Google Shape;244;p40"/>
          <p:cNvPicPr preferRelativeResize="0"/>
          <p:nvPr/>
        </p:nvPicPr>
        <p:blipFill>
          <a:blip r:embed="rId10">
            <a:alphaModFix/>
          </a:blip>
          <a:stretch>
            <a:fillRect/>
          </a:stretch>
        </p:blipFill>
        <p:spPr>
          <a:xfrm>
            <a:off x="6568381" y="3680757"/>
            <a:ext cx="231011" cy="231011"/>
          </a:xfrm>
          <a:prstGeom prst="rect">
            <a:avLst/>
          </a:prstGeom>
          <a:noFill/>
          <a:ln>
            <a:noFill/>
          </a:ln>
        </p:spPr>
      </p:pic>
      <p:pic>
        <p:nvPicPr>
          <p:cNvPr id="245" name="Google Shape;245;p40"/>
          <p:cNvPicPr preferRelativeResize="0"/>
          <p:nvPr/>
        </p:nvPicPr>
        <p:blipFill>
          <a:blip r:embed="rId11">
            <a:alphaModFix/>
          </a:blip>
          <a:stretch>
            <a:fillRect/>
          </a:stretch>
        </p:blipFill>
        <p:spPr>
          <a:xfrm flipH="1">
            <a:off x="2870671" y="3775523"/>
            <a:ext cx="231011" cy="231011"/>
          </a:xfrm>
          <a:prstGeom prst="rect">
            <a:avLst/>
          </a:prstGeom>
          <a:noFill/>
          <a:ln>
            <a:noFill/>
          </a:ln>
        </p:spPr>
      </p:pic>
      <p:pic>
        <p:nvPicPr>
          <p:cNvPr id="246" name="Google Shape;246;p40"/>
          <p:cNvPicPr preferRelativeResize="0"/>
          <p:nvPr/>
        </p:nvPicPr>
        <p:blipFill>
          <a:blip r:embed="rId11">
            <a:alphaModFix/>
          </a:blip>
          <a:stretch>
            <a:fillRect/>
          </a:stretch>
        </p:blipFill>
        <p:spPr>
          <a:xfrm rot="10800000" flipH="1">
            <a:off x="10375104" y="4822099"/>
            <a:ext cx="231011" cy="231011"/>
          </a:xfrm>
          <a:prstGeom prst="rect">
            <a:avLst/>
          </a:prstGeom>
          <a:noFill/>
          <a:ln>
            <a:noFill/>
          </a:ln>
        </p:spPr>
      </p:pic>
      <p:cxnSp>
        <p:nvCxnSpPr>
          <p:cNvPr id="247" name="Google Shape;247;p40"/>
          <p:cNvCxnSpPr/>
          <p:nvPr/>
        </p:nvCxnSpPr>
        <p:spPr>
          <a:xfrm flipV="1">
            <a:off x="8775398" y="5081022"/>
            <a:ext cx="1955717" cy="1"/>
          </a:xfrm>
          <a:prstGeom prst="straightConnector1">
            <a:avLst/>
          </a:prstGeom>
          <a:noFill/>
          <a:ln w="19050" cap="flat" cmpd="sng">
            <a:solidFill>
              <a:srgbClr val="999999"/>
            </a:solidFill>
            <a:prstDash val="solid"/>
            <a:round/>
            <a:headEnd type="none" w="med" len="med"/>
            <a:tailEnd type="none" w="med" len="med"/>
          </a:ln>
        </p:spPr>
      </p:cxnSp>
      <p:pic>
        <p:nvPicPr>
          <p:cNvPr id="248" name="Google Shape;248;p40"/>
          <p:cNvPicPr preferRelativeResize="0"/>
          <p:nvPr/>
        </p:nvPicPr>
        <p:blipFill>
          <a:blip r:embed="rId12">
            <a:alphaModFix/>
          </a:blip>
          <a:stretch>
            <a:fillRect/>
          </a:stretch>
        </p:blipFill>
        <p:spPr>
          <a:xfrm>
            <a:off x="5658537" y="1989821"/>
            <a:ext cx="231011" cy="231011"/>
          </a:xfrm>
          <a:prstGeom prst="rect">
            <a:avLst/>
          </a:prstGeom>
          <a:noFill/>
          <a:ln>
            <a:noFill/>
          </a:ln>
        </p:spPr>
      </p:pic>
      <p:cxnSp>
        <p:nvCxnSpPr>
          <p:cNvPr id="249" name="Google Shape;249;p40"/>
          <p:cNvCxnSpPr>
            <a:stCxn id="242" idx="3"/>
            <a:endCxn id="246" idx="2"/>
          </p:cNvCxnSpPr>
          <p:nvPr/>
        </p:nvCxnSpPr>
        <p:spPr>
          <a:xfrm>
            <a:off x="8596615" y="4401395"/>
            <a:ext cx="1893995" cy="420704"/>
          </a:xfrm>
          <a:prstGeom prst="bentConnector2">
            <a:avLst/>
          </a:prstGeom>
          <a:noFill/>
          <a:ln w="9525" cap="flat" cmpd="sng">
            <a:solidFill>
              <a:schemeClr val="dk1"/>
            </a:solidFill>
            <a:prstDash val="solid"/>
            <a:round/>
            <a:headEnd type="stealth" w="med" len="med"/>
            <a:tailEnd type="stealth" w="med" len="med"/>
          </a:ln>
        </p:spPr>
      </p:cxnSp>
      <p:cxnSp>
        <p:nvCxnSpPr>
          <p:cNvPr id="250" name="Google Shape;250;p40"/>
          <p:cNvCxnSpPr>
            <a:endCxn id="224" idx="2"/>
          </p:cNvCxnSpPr>
          <p:nvPr/>
        </p:nvCxnSpPr>
        <p:spPr>
          <a:xfrm flipV="1">
            <a:off x="1404532" y="4992669"/>
            <a:ext cx="2565" cy="275199"/>
          </a:xfrm>
          <a:prstGeom prst="straightConnector1">
            <a:avLst/>
          </a:prstGeom>
          <a:noFill/>
          <a:ln w="9525" cap="flat" cmpd="sng">
            <a:solidFill>
              <a:schemeClr val="dk1"/>
            </a:solidFill>
            <a:prstDash val="solid"/>
            <a:round/>
            <a:headEnd type="stealth" w="med" len="med"/>
            <a:tailEnd type="stealth" w="med" len="med"/>
          </a:ln>
        </p:spPr>
      </p:cxnSp>
      <p:cxnSp>
        <p:nvCxnSpPr>
          <p:cNvPr id="251" name="Google Shape;251;p40"/>
          <p:cNvCxnSpPr>
            <a:endCxn id="236" idx="2"/>
          </p:cNvCxnSpPr>
          <p:nvPr/>
        </p:nvCxnSpPr>
        <p:spPr>
          <a:xfrm flipV="1">
            <a:off x="2882933" y="4632905"/>
            <a:ext cx="7393" cy="659199"/>
          </a:xfrm>
          <a:prstGeom prst="straightConnector1">
            <a:avLst/>
          </a:prstGeom>
          <a:noFill/>
          <a:ln w="9525" cap="flat" cmpd="sng">
            <a:solidFill>
              <a:schemeClr val="dk1"/>
            </a:solidFill>
            <a:prstDash val="solid"/>
            <a:round/>
            <a:headEnd type="stealth" w="med" len="med"/>
            <a:tailEnd type="stealth" w="med" len="med"/>
          </a:ln>
        </p:spPr>
      </p:cxnSp>
      <p:sp>
        <p:nvSpPr>
          <p:cNvPr id="252" name="Google Shape;252;p40"/>
          <p:cNvSpPr txBox="1"/>
          <p:nvPr/>
        </p:nvSpPr>
        <p:spPr>
          <a:xfrm>
            <a:off x="8764490" y="3875812"/>
            <a:ext cx="1670492" cy="450672"/>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Video Doorbell Service</a:t>
            </a:r>
            <a:endParaRPr sz="1067" b="1" kern="0" dirty="0">
              <a:solidFill>
                <a:srgbClr val="000000"/>
              </a:solidFill>
              <a:latin typeface="Helvetica Neue"/>
              <a:ea typeface="Helvetica Neue"/>
              <a:cs typeface="Helvetica Neue"/>
              <a:sym typeface="Helvetica Neue"/>
            </a:endParaRPr>
          </a:p>
          <a:p>
            <a:pPr defTabSz="1219170">
              <a:buClr>
                <a:srgbClr val="000000"/>
              </a:buClr>
            </a:pPr>
            <a:r>
              <a:rPr lang="en-CA" sz="1067" b="1" kern="0" dirty="0">
                <a:solidFill>
                  <a:srgbClr val="000000"/>
                </a:solidFill>
                <a:latin typeface="Helvetica Neue"/>
                <a:ea typeface="Helvetica Neue"/>
                <a:cs typeface="Helvetica Neue"/>
                <a:sym typeface="Helvetica Neue"/>
              </a:rPr>
              <a:t>Early Motion Detection</a:t>
            </a:r>
            <a:endParaRPr sz="1067" b="1" kern="0" dirty="0">
              <a:solidFill>
                <a:srgbClr val="000000"/>
              </a:solidFill>
              <a:latin typeface="Helvetica Neue"/>
              <a:ea typeface="Helvetica Neue"/>
              <a:cs typeface="Helvetica Neue"/>
              <a:sym typeface="Helvetica Neue"/>
            </a:endParaRPr>
          </a:p>
        </p:txBody>
      </p:sp>
      <p:sp>
        <p:nvSpPr>
          <p:cNvPr id="253" name="Google Shape;253;p40"/>
          <p:cNvSpPr txBox="1"/>
          <p:nvPr/>
        </p:nvSpPr>
        <p:spPr>
          <a:xfrm>
            <a:off x="7181957" y="2356028"/>
            <a:ext cx="1670492" cy="450672"/>
          </a:xfrm>
          <a:prstGeom prst="rect">
            <a:avLst/>
          </a:prstGeom>
          <a:noFill/>
          <a:ln>
            <a:noFill/>
          </a:ln>
        </p:spPr>
        <p:txBody>
          <a:bodyPr spcFirstLastPara="1" wrap="square" lIns="72000" tIns="121900" rIns="720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Neighbourhood Watch</a:t>
            </a:r>
            <a:endParaRPr sz="1067" b="1" kern="0" dirty="0">
              <a:solidFill>
                <a:srgbClr val="000000"/>
              </a:solidFill>
              <a:latin typeface="Helvetica Neue"/>
              <a:ea typeface="Helvetica Neue"/>
              <a:cs typeface="Helvetica Neue"/>
              <a:sym typeface="Helvetica Neue"/>
            </a:endParaRPr>
          </a:p>
          <a:p>
            <a:pPr defTabSz="1219170">
              <a:buClr>
                <a:srgbClr val="000000"/>
              </a:buClr>
            </a:pPr>
            <a:r>
              <a:rPr lang="en-CA" sz="1067" b="1" kern="0" dirty="0">
                <a:solidFill>
                  <a:srgbClr val="000000"/>
                </a:solidFill>
                <a:latin typeface="Helvetica Neue"/>
                <a:ea typeface="Helvetica Neue"/>
                <a:cs typeface="Helvetica Neue"/>
                <a:sym typeface="Helvetica Neue"/>
              </a:rPr>
              <a:t>Video Analytics</a:t>
            </a:r>
            <a:endParaRPr sz="1067" b="1" kern="0" dirty="0">
              <a:solidFill>
                <a:srgbClr val="000000"/>
              </a:solidFill>
              <a:latin typeface="Helvetica Neue"/>
              <a:ea typeface="Helvetica Neue"/>
              <a:cs typeface="Helvetica Neue"/>
              <a:sym typeface="Helvetica Neue"/>
            </a:endParaRPr>
          </a:p>
        </p:txBody>
      </p:sp>
      <p:cxnSp>
        <p:nvCxnSpPr>
          <p:cNvPr id="254" name="Google Shape;254;p40"/>
          <p:cNvCxnSpPr>
            <a:endCxn id="232" idx="1"/>
          </p:cNvCxnSpPr>
          <p:nvPr/>
        </p:nvCxnSpPr>
        <p:spPr>
          <a:xfrm rot="5400000" flipH="1" flipV="1">
            <a:off x="5933072" y="4801420"/>
            <a:ext cx="870605" cy="255987"/>
          </a:xfrm>
          <a:prstGeom prst="bentConnector2">
            <a:avLst/>
          </a:prstGeom>
          <a:noFill/>
          <a:ln w="9525" cap="flat" cmpd="sng">
            <a:solidFill>
              <a:schemeClr val="dk1"/>
            </a:solidFill>
            <a:prstDash val="solid"/>
            <a:round/>
            <a:headEnd type="stealth" w="med" len="med"/>
            <a:tailEnd type="stealth" w="med" len="med"/>
          </a:ln>
        </p:spPr>
      </p:cxnSp>
      <p:cxnSp>
        <p:nvCxnSpPr>
          <p:cNvPr id="255" name="Google Shape;255;p40"/>
          <p:cNvCxnSpPr>
            <a:stCxn id="238" idx="3"/>
            <a:endCxn id="253" idx="1"/>
          </p:cNvCxnSpPr>
          <p:nvPr/>
        </p:nvCxnSpPr>
        <p:spPr>
          <a:xfrm flipV="1">
            <a:off x="6680916" y="2581364"/>
            <a:ext cx="501040" cy="101"/>
          </a:xfrm>
          <a:prstGeom prst="straightConnector1">
            <a:avLst/>
          </a:prstGeom>
          <a:noFill/>
          <a:ln w="9525" cap="flat" cmpd="sng">
            <a:solidFill>
              <a:schemeClr val="dk1"/>
            </a:solidFill>
            <a:prstDash val="solid"/>
            <a:round/>
            <a:headEnd type="stealth" w="med" len="med"/>
            <a:tailEnd type="stealth" w="med" len="med"/>
          </a:ln>
        </p:spPr>
      </p:cxnSp>
      <p:cxnSp>
        <p:nvCxnSpPr>
          <p:cNvPr id="256" name="Google Shape;256;p40"/>
          <p:cNvCxnSpPr>
            <a:endCxn id="233" idx="3"/>
          </p:cNvCxnSpPr>
          <p:nvPr/>
        </p:nvCxnSpPr>
        <p:spPr>
          <a:xfrm rot="16200000" flipV="1">
            <a:off x="4871047" y="4063714"/>
            <a:ext cx="2237405" cy="352399"/>
          </a:xfrm>
          <a:prstGeom prst="bentConnector2">
            <a:avLst/>
          </a:prstGeom>
          <a:noFill/>
          <a:ln w="9525" cap="flat" cmpd="sng">
            <a:solidFill>
              <a:schemeClr val="dk1"/>
            </a:solidFill>
            <a:prstDash val="solid"/>
            <a:round/>
            <a:headEnd type="stealth" w="med" len="med"/>
            <a:tailEnd type="stealth" w="med" len="med"/>
          </a:ln>
        </p:spPr>
      </p:cxnSp>
      <p:cxnSp>
        <p:nvCxnSpPr>
          <p:cNvPr id="257" name="Google Shape;257;p40"/>
          <p:cNvCxnSpPr>
            <a:endCxn id="231" idx="2"/>
          </p:cNvCxnSpPr>
          <p:nvPr/>
        </p:nvCxnSpPr>
        <p:spPr>
          <a:xfrm rot="10800000">
            <a:off x="3831394" y="4678670"/>
            <a:ext cx="1709807" cy="815999"/>
          </a:xfrm>
          <a:prstGeom prst="bentConnector2">
            <a:avLst/>
          </a:prstGeom>
          <a:noFill/>
          <a:ln w="9525" cap="flat" cmpd="sng">
            <a:solidFill>
              <a:schemeClr val="dk1"/>
            </a:solidFill>
            <a:prstDash val="solid"/>
            <a:round/>
            <a:headEnd type="stealth" w="med" len="med"/>
            <a:tailEnd type="stealth" w="med" len="med"/>
          </a:ln>
        </p:spPr>
      </p:cxnSp>
      <p:sp>
        <p:nvSpPr>
          <p:cNvPr id="258" name="Google Shape;258;p40"/>
          <p:cNvSpPr txBox="1"/>
          <p:nvPr/>
        </p:nvSpPr>
        <p:spPr>
          <a:xfrm>
            <a:off x="4100459" y="1441828"/>
            <a:ext cx="1038749" cy="450672"/>
          </a:xfrm>
          <a:prstGeom prst="rect">
            <a:avLst/>
          </a:prstGeom>
          <a:noFill/>
          <a:ln>
            <a:noFill/>
          </a:ln>
        </p:spPr>
        <p:txBody>
          <a:bodyPr spcFirstLastPara="1" wrap="square" lIns="72000" tIns="121900" rIns="720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Outdoor Wi-Fi</a:t>
            </a:r>
            <a:endParaRPr sz="1067" b="1" kern="0" dirty="0">
              <a:solidFill>
                <a:srgbClr val="000000"/>
              </a:solidFill>
              <a:latin typeface="Helvetica Neue"/>
              <a:ea typeface="Helvetica Neue"/>
              <a:cs typeface="Helvetica Neue"/>
              <a:sym typeface="Helvetica Neue"/>
            </a:endParaRPr>
          </a:p>
        </p:txBody>
      </p:sp>
      <p:cxnSp>
        <p:nvCxnSpPr>
          <p:cNvPr id="259" name="Google Shape;259;p40"/>
          <p:cNvCxnSpPr>
            <a:stCxn id="258" idx="2"/>
          </p:cNvCxnSpPr>
          <p:nvPr/>
        </p:nvCxnSpPr>
        <p:spPr>
          <a:xfrm flipH="1">
            <a:off x="4501009" y="1892500"/>
            <a:ext cx="118825" cy="297200"/>
          </a:xfrm>
          <a:prstGeom prst="straightConnector1">
            <a:avLst/>
          </a:prstGeom>
          <a:noFill/>
          <a:ln w="9525" cap="flat" cmpd="sng">
            <a:solidFill>
              <a:schemeClr val="dk1"/>
            </a:solidFill>
            <a:prstDash val="solid"/>
            <a:round/>
            <a:headEnd type="stealth" w="med" len="med"/>
            <a:tailEnd type="stealth" w="med" len="med"/>
          </a:ln>
        </p:spPr>
      </p:cxnSp>
      <p:sp>
        <p:nvSpPr>
          <p:cNvPr id="260" name="Google Shape;260;p40"/>
          <p:cNvSpPr txBox="1"/>
          <p:nvPr/>
        </p:nvSpPr>
        <p:spPr>
          <a:xfrm>
            <a:off x="2492649" y="1692695"/>
            <a:ext cx="998289" cy="450672"/>
          </a:xfrm>
          <a:prstGeom prst="rect">
            <a:avLst/>
          </a:prstGeom>
          <a:noFill/>
          <a:ln>
            <a:noFill/>
          </a:ln>
        </p:spPr>
        <p:txBody>
          <a:bodyPr spcFirstLastPara="1" wrap="square" lIns="72000" tIns="121900" rIns="720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Unlimited </a:t>
            </a:r>
            <a:endParaRPr sz="1067" b="1" kern="0" dirty="0">
              <a:solidFill>
                <a:srgbClr val="000000"/>
              </a:solidFill>
              <a:latin typeface="Helvetica Neue"/>
              <a:ea typeface="Helvetica Neue"/>
              <a:cs typeface="Helvetica Neue"/>
              <a:sym typeface="Helvetica Neue"/>
            </a:endParaRPr>
          </a:p>
          <a:p>
            <a:pPr defTabSz="1219170">
              <a:buClr>
                <a:srgbClr val="000000"/>
              </a:buClr>
            </a:pPr>
            <a:r>
              <a:rPr lang="en-CA" sz="1067" b="1" kern="0" dirty="0">
                <a:solidFill>
                  <a:srgbClr val="000000"/>
                </a:solidFill>
                <a:latin typeface="Helvetica Neue"/>
                <a:ea typeface="Helvetica Neue"/>
                <a:cs typeface="Helvetica Neue"/>
                <a:sym typeface="Helvetica Neue"/>
              </a:rPr>
              <a:t>AV Recording</a:t>
            </a:r>
            <a:endParaRPr sz="1067" b="1" kern="0" dirty="0">
              <a:solidFill>
                <a:srgbClr val="000000"/>
              </a:solidFill>
              <a:latin typeface="Helvetica Neue"/>
              <a:ea typeface="Helvetica Neue"/>
              <a:cs typeface="Helvetica Neue"/>
              <a:sym typeface="Helvetica Neue"/>
            </a:endParaRPr>
          </a:p>
        </p:txBody>
      </p:sp>
      <p:cxnSp>
        <p:nvCxnSpPr>
          <p:cNvPr id="261" name="Google Shape;261;p40"/>
          <p:cNvCxnSpPr>
            <a:stCxn id="260" idx="2"/>
            <a:endCxn id="240" idx="0"/>
          </p:cNvCxnSpPr>
          <p:nvPr/>
        </p:nvCxnSpPr>
        <p:spPr>
          <a:xfrm flipH="1">
            <a:off x="2986177" y="2143367"/>
            <a:ext cx="5617" cy="364656"/>
          </a:xfrm>
          <a:prstGeom prst="straightConnector1">
            <a:avLst/>
          </a:prstGeom>
          <a:noFill/>
          <a:ln w="9525" cap="flat" cmpd="sng">
            <a:solidFill>
              <a:schemeClr val="dk1"/>
            </a:solidFill>
            <a:prstDash val="solid"/>
            <a:round/>
            <a:headEnd type="stealth" w="med" len="med"/>
            <a:tailEnd type="stealth" w="med" len="med"/>
          </a:ln>
        </p:spPr>
      </p:cxnSp>
      <p:cxnSp>
        <p:nvCxnSpPr>
          <p:cNvPr id="262" name="Google Shape;262;p40"/>
          <p:cNvCxnSpPr>
            <a:stCxn id="227" idx="0"/>
            <a:endCxn id="260" idx="1"/>
          </p:cNvCxnSpPr>
          <p:nvPr/>
        </p:nvCxnSpPr>
        <p:spPr>
          <a:xfrm flipV="1">
            <a:off x="1967117" y="1918031"/>
            <a:ext cx="525531" cy="5925"/>
          </a:xfrm>
          <a:prstGeom prst="straightConnector1">
            <a:avLst/>
          </a:prstGeom>
          <a:noFill/>
          <a:ln w="9525" cap="flat" cmpd="sng">
            <a:solidFill>
              <a:schemeClr val="dk1"/>
            </a:solidFill>
            <a:prstDash val="solid"/>
            <a:round/>
            <a:headEnd type="stealth" w="med" len="med"/>
            <a:tailEnd type="stealth" w="med" len="med"/>
          </a:ln>
        </p:spPr>
      </p:cxnSp>
      <p:sp>
        <p:nvSpPr>
          <p:cNvPr id="263" name="Google Shape;263;p40"/>
          <p:cNvSpPr txBox="1"/>
          <p:nvPr/>
        </p:nvSpPr>
        <p:spPr>
          <a:xfrm>
            <a:off x="9785001" y="1197044"/>
            <a:ext cx="1670492" cy="450672"/>
          </a:xfrm>
          <a:prstGeom prst="rect">
            <a:avLst/>
          </a:prstGeom>
          <a:noFill/>
          <a:ln>
            <a:noFill/>
          </a:ln>
        </p:spPr>
        <p:txBody>
          <a:bodyPr spcFirstLastPara="1" wrap="square" lIns="72000" tIns="121900" rIns="720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Distribution process </a:t>
            </a:r>
          </a:p>
          <a:p>
            <a:pPr defTabSz="1219170">
              <a:buClr>
                <a:srgbClr val="000000"/>
              </a:buClr>
            </a:pPr>
            <a:r>
              <a:rPr lang="en-CA" sz="1067" b="1" kern="0" dirty="0">
                <a:solidFill>
                  <a:srgbClr val="000000"/>
                </a:solidFill>
                <a:latin typeface="Helvetica Neue"/>
                <a:ea typeface="Helvetica Neue"/>
                <a:cs typeface="Helvetica Neue"/>
                <a:sym typeface="Helvetica Neue"/>
              </a:rPr>
              <a:t>Just in time channel fill</a:t>
            </a:r>
            <a:endParaRPr sz="1067" b="1" kern="0" dirty="0">
              <a:solidFill>
                <a:srgbClr val="000000"/>
              </a:solidFill>
              <a:latin typeface="Helvetica Neue"/>
              <a:ea typeface="Helvetica Neue"/>
              <a:cs typeface="Helvetica Neue"/>
              <a:sym typeface="Helvetica Neue"/>
            </a:endParaRPr>
          </a:p>
        </p:txBody>
      </p:sp>
      <p:sp>
        <p:nvSpPr>
          <p:cNvPr id="264" name="Google Shape;264;p40"/>
          <p:cNvSpPr/>
          <p:nvPr/>
        </p:nvSpPr>
        <p:spPr>
          <a:xfrm>
            <a:off x="963362" y="5058565"/>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a:solidFill>
                  <a:srgbClr val="FFFFFF"/>
                </a:solidFill>
                <a:latin typeface="Helvetica Neue"/>
                <a:ea typeface="Helvetica Neue"/>
                <a:cs typeface="Helvetica Neue"/>
                <a:sym typeface="Helvetica Neue"/>
              </a:rPr>
              <a:t>1</a:t>
            </a:r>
            <a:endParaRPr sz="1600" b="1" kern="0">
              <a:solidFill>
                <a:srgbClr val="000000"/>
              </a:solidFill>
              <a:latin typeface="Helvetica Neue"/>
              <a:ea typeface="Helvetica Neue"/>
              <a:cs typeface="Helvetica Neue"/>
              <a:sym typeface="Helvetica Neue"/>
            </a:endParaRPr>
          </a:p>
        </p:txBody>
      </p:sp>
      <p:sp>
        <p:nvSpPr>
          <p:cNvPr id="265" name="Google Shape;265;p40"/>
          <p:cNvSpPr/>
          <p:nvPr/>
        </p:nvSpPr>
        <p:spPr>
          <a:xfrm>
            <a:off x="3073171" y="5270565"/>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dirty="0">
                <a:solidFill>
                  <a:srgbClr val="FFFFFF"/>
                </a:solidFill>
                <a:latin typeface="Helvetica Neue"/>
                <a:ea typeface="Helvetica Neue"/>
                <a:cs typeface="Helvetica Neue"/>
                <a:sym typeface="Helvetica Neue"/>
              </a:rPr>
              <a:t>2</a:t>
            </a:r>
            <a:endParaRPr sz="1600" b="1" kern="0" dirty="0">
              <a:solidFill>
                <a:srgbClr val="000000"/>
              </a:solidFill>
              <a:latin typeface="Helvetica Neue"/>
              <a:ea typeface="Helvetica Neue"/>
              <a:cs typeface="Helvetica Neue"/>
              <a:sym typeface="Helvetica Neue"/>
            </a:endParaRPr>
          </a:p>
        </p:txBody>
      </p:sp>
      <p:sp>
        <p:nvSpPr>
          <p:cNvPr id="266" name="Google Shape;266;p40"/>
          <p:cNvSpPr/>
          <p:nvPr/>
        </p:nvSpPr>
        <p:spPr>
          <a:xfrm>
            <a:off x="5584646" y="5655779"/>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dirty="0">
                <a:solidFill>
                  <a:srgbClr val="FFFFFF"/>
                </a:solidFill>
                <a:latin typeface="Helvetica Neue"/>
                <a:ea typeface="Helvetica Neue"/>
                <a:cs typeface="Helvetica Neue"/>
                <a:sym typeface="Helvetica Neue"/>
              </a:rPr>
              <a:t>3</a:t>
            </a:r>
            <a:endParaRPr sz="1600" b="1" kern="0" dirty="0">
              <a:solidFill>
                <a:srgbClr val="000000"/>
              </a:solidFill>
              <a:latin typeface="Helvetica Neue"/>
              <a:ea typeface="Helvetica Neue"/>
              <a:cs typeface="Helvetica Neue"/>
              <a:sym typeface="Helvetica Neue"/>
            </a:endParaRPr>
          </a:p>
        </p:txBody>
      </p:sp>
      <p:sp>
        <p:nvSpPr>
          <p:cNvPr id="267" name="Google Shape;267;p40"/>
          <p:cNvSpPr/>
          <p:nvPr/>
        </p:nvSpPr>
        <p:spPr>
          <a:xfrm>
            <a:off x="8280486" y="2567261"/>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dirty="0">
                <a:solidFill>
                  <a:srgbClr val="FFFFFF"/>
                </a:solidFill>
                <a:latin typeface="Helvetica Neue"/>
                <a:ea typeface="Helvetica Neue"/>
                <a:cs typeface="Helvetica Neue"/>
                <a:sym typeface="Helvetica Neue"/>
              </a:rPr>
              <a:t>8</a:t>
            </a:r>
            <a:endParaRPr sz="1600" b="1" kern="0" dirty="0">
              <a:solidFill>
                <a:srgbClr val="FFFFFF"/>
              </a:solidFill>
              <a:latin typeface="Helvetica Neue"/>
              <a:ea typeface="Helvetica Neue"/>
              <a:cs typeface="Helvetica Neue"/>
              <a:sym typeface="Helvetica Neue"/>
            </a:endParaRPr>
          </a:p>
        </p:txBody>
      </p:sp>
      <p:sp>
        <p:nvSpPr>
          <p:cNvPr id="268" name="Google Shape;268;p40"/>
          <p:cNvSpPr/>
          <p:nvPr/>
        </p:nvSpPr>
        <p:spPr>
          <a:xfrm>
            <a:off x="8464410" y="4596134"/>
            <a:ext cx="485973" cy="236223"/>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dirty="0">
                <a:solidFill>
                  <a:srgbClr val="FFFFFF"/>
                </a:solidFill>
                <a:latin typeface="Helvetica Neue"/>
                <a:ea typeface="Helvetica Neue"/>
                <a:cs typeface="Helvetica Neue"/>
                <a:sym typeface="Helvetica Neue"/>
              </a:rPr>
              <a:t>10</a:t>
            </a:r>
            <a:endParaRPr sz="1600" b="1" kern="0" dirty="0">
              <a:solidFill>
                <a:srgbClr val="FFFFFF"/>
              </a:solidFill>
              <a:latin typeface="Helvetica Neue"/>
              <a:ea typeface="Helvetica Neue"/>
              <a:cs typeface="Helvetica Neue"/>
              <a:sym typeface="Helvetica Neue"/>
            </a:endParaRPr>
          </a:p>
        </p:txBody>
      </p:sp>
      <p:sp>
        <p:nvSpPr>
          <p:cNvPr id="269" name="Google Shape;269;p40"/>
          <p:cNvSpPr/>
          <p:nvPr/>
        </p:nvSpPr>
        <p:spPr>
          <a:xfrm>
            <a:off x="10655175" y="823016"/>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a:solidFill>
                  <a:srgbClr val="FFFFFF"/>
                </a:solidFill>
                <a:latin typeface="Helvetica Neue"/>
                <a:ea typeface="Helvetica Neue"/>
                <a:cs typeface="Helvetica Neue"/>
                <a:sym typeface="Helvetica Neue"/>
              </a:rPr>
              <a:t>6</a:t>
            </a:r>
            <a:endParaRPr sz="1600" b="1" kern="0">
              <a:solidFill>
                <a:srgbClr val="000000"/>
              </a:solidFill>
              <a:latin typeface="Helvetica Neue"/>
              <a:ea typeface="Helvetica Neue"/>
              <a:cs typeface="Helvetica Neue"/>
              <a:sym typeface="Helvetica Neue"/>
            </a:endParaRPr>
          </a:p>
        </p:txBody>
      </p:sp>
      <p:sp>
        <p:nvSpPr>
          <p:cNvPr id="270" name="Google Shape;270;p40"/>
          <p:cNvSpPr/>
          <p:nvPr/>
        </p:nvSpPr>
        <p:spPr>
          <a:xfrm>
            <a:off x="2824075" y="1355365"/>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a:solidFill>
                  <a:srgbClr val="FFFFFF"/>
                </a:solidFill>
                <a:latin typeface="Helvetica Neue"/>
                <a:ea typeface="Helvetica Neue"/>
                <a:cs typeface="Helvetica Neue"/>
                <a:sym typeface="Helvetica Neue"/>
              </a:rPr>
              <a:t>7</a:t>
            </a:r>
            <a:endParaRPr sz="1600" b="1" kern="0">
              <a:solidFill>
                <a:srgbClr val="FFFFFF"/>
              </a:solidFill>
              <a:latin typeface="Helvetica Neue"/>
              <a:ea typeface="Helvetica Neue"/>
              <a:cs typeface="Helvetica Neue"/>
              <a:sym typeface="Helvetica Neue"/>
            </a:endParaRPr>
          </a:p>
        </p:txBody>
      </p:sp>
      <p:sp>
        <p:nvSpPr>
          <p:cNvPr id="271" name="Google Shape;271;p40"/>
          <p:cNvSpPr/>
          <p:nvPr/>
        </p:nvSpPr>
        <p:spPr>
          <a:xfrm>
            <a:off x="7138415" y="312708"/>
            <a:ext cx="1348556" cy="863993"/>
          </a:xfrm>
          <a:prstGeom prst="cloud">
            <a:avLst/>
          </a:prstGeom>
          <a:solidFill>
            <a:schemeClr val="lt2"/>
          </a:solidFill>
          <a:ln w="9525" cap="flat" cmpd="sng">
            <a:solidFill>
              <a:srgbClr val="66CC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40"/>
          <p:cNvSpPr txBox="1"/>
          <p:nvPr/>
        </p:nvSpPr>
        <p:spPr>
          <a:xfrm>
            <a:off x="7276348" y="562725"/>
            <a:ext cx="1188573" cy="376561"/>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HW Release</a:t>
            </a:r>
            <a:endParaRPr sz="1067" b="1" kern="0" dirty="0">
              <a:solidFill>
                <a:srgbClr val="000000"/>
              </a:solidFill>
              <a:latin typeface="Helvetica Neue"/>
              <a:ea typeface="Helvetica Neue"/>
              <a:cs typeface="Helvetica Neue"/>
              <a:sym typeface="Helvetica Neue"/>
            </a:endParaRPr>
          </a:p>
          <a:p>
            <a:pPr defTabSz="1219170">
              <a:buClr>
                <a:srgbClr val="000000"/>
              </a:buClr>
            </a:pPr>
            <a:r>
              <a:rPr lang="en-CA" sz="1067" b="1" kern="0" dirty="0">
                <a:solidFill>
                  <a:srgbClr val="000000"/>
                </a:solidFill>
                <a:latin typeface="Helvetica Neue"/>
                <a:ea typeface="Helvetica Neue"/>
                <a:cs typeface="Helvetica Neue"/>
                <a:sym typeface="Helvetica Neue"/>
              </a:rPr>
              <a:t>Management</a:t>
            </a:r>
            <a:endParaRPr sz="1067" kern="0" dirty="0">
              <a:solidFill>
                <a:srgbClr val="000000"/>
              </a:solidFill>
              <a:latin typeface="Helvetica Neue"/>
              <a:ea typeface="Helvetica Neue"/>
              <a:cs typeface="Helvetica Neue"/>
              <a:sym typeface="Helvetica Neue"/>
            </a:endParaRPr>
          </a:p>
        </p:txBody>
      </p:sp>
      <p:sp>
        <p:nvSpPr>
          <p:cNvPr id="273" name="Google Shape;273;p40"/>
          <p:cNvSpPr txBox="1"/>
          <p:nvPr/>
        </p:nvSpPr>
        <p:spPr>
          <a:xfrm>
            <a:off x="7191794" y="1286916"/>
            <a:ext cx="1670492" cy="416112"/>
          </a:xfrm>
          <a:prstGeom prst="rect">
            <a:avLst/>
          </a:prstGeom>
          <a:noFill/>
          <a:ln>
            <a:noFill/>
          </a:ln>
        </p:spPr>
        <p:txBody>
          <a:bodyPr spcFirstLastPara="1" wrap="square" lIns="72000" tIns="121900" rIns="720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Firmware management for TV, HSIA, SHS</a:t>
            </a:r>
            <a:endParaRPr sz="1067" b="1" kern="0" dirty="0">
              <a:solidFill>
                <a:srgbClr val="000000"/>
              </a:solidFill>
              <a:latin typeface="Helvetica Neue"/>
              <a:ea typeface="Helvetica Neue"/>
              <a:cs typeface="Helvetica Neue"/>
              <a:sym typeface="Helvetica Neue"/>
            </a:endParaRPr>
          </a:p>
        </p:txBody>
      </p:sp>
      <p:sp>
        <p:nvSpPr>
          <p:cNvPr id="274" name="Google Shape;274;p40"/>
          <p:cNvSpPr/>
          <p:nvPr/>
        </p:nvSpPr>
        <p:spPr>
          <a:xfrm>
            <a:off x="8392359" y="1020984"/>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a:solidFill>
                  <a:srgbClr val="FFFFFF"/>
                </a:solidFill>
                <a:latin typeface="Helvetica Neue"/>
                <a:ea typeface="Helvetica Neue"/>
                <a:cs typeface="Helvetica Neue"/>
                <a:sym typeface="Helvetica Neue"/>
              </a:rPr>
              <a:t>4</a:t>
            </a:r>
            <a:endParaRPr sz="1600" b="1" kern="0">
              <a:solidFill>
                <a:srgbClr val="000000"/>
              </a:solidFill>
              <a:latin typeface="Helvetica Neue"/>
              <a:ea typeface="Helvetica Neue"/>
              <a:cs typeface="Helvetica Neue"/>
              <a:sym typeface="Helvetica Neue"/>
            </a:endParaRPr>
          </a:p>
        </p:txBody>
      </p:sp>
      <p:sp>
        <p:nvSpPr>
          <p:cNvPr id="275" name="Google Shape;275;p40"/>
          <p:cNvSpPr txBox="1"/>
          <p:nvPr/>
        </p:nvSpPr>
        <p:spPr>
          <a:xfrm>
            <a:off x="6163892" y="3243045"/>
            <a:ext cx="1038749" cy="450672"/>
          </a:xfrm>
          <a:prstGeom prst="rect">
            <a:avLst/>
          </a:prstGeom>
          <a:noFill/>
          <a:ln>
            <a:noFill/>
          </a:ln>
        </p:spPr>
        <p:txBody>
          <a:bodyPr spcFirstLastPara="1" wrap="square" lIns="72000" tIns="121900" rIns="72000" bIns="121900" anchor="ctr" anchorCtr="0">
            <a:noAutofit/>
          </a:bodyPr>
          <a:lstStyle/>
          <a:p>
            <a:pPr algn="ctr" defTabSz="1219170">
              <a:buClr>
                <a:srgbClr val="000000"/>
              </a:buClr>
            </a:pPr>
            <a:r>
              <a:rPr lang="en-CA" sz="1067" b="1" kern="0" dirty="0">
                <a:solidFill>
                  <a:srgbClr val="000000"/>
                </a:solidFill>
                <a:latin typeface="Helvetica Neue"/>
                <a:ea typeface="Helvetica Neue"/>
                <a:cs typeface="Helvetica Neue"/>
                <a:sym typeface="Helvetica Neue"/>
              </a:rPr>
              <a:t>“Works with”</a:t>
            </a:r>
            <a:endParaRPr sz="1067" b="1" kern="0" dirty="0">
              <a:solidFill>
                <a:srgbClr val="000000"/>
              </a:solidFill>
              <a:latin typeface="Helvetica Neue"/>
              <a:ea typeface="Helvetica Neue"/>
              <a:cs typeface="Helvetica Neue"/>
              <a:sym typeface="Helvetica Neue"/>
            </a:endParaRPr>
          </a:p>
        </p:txBody>
      </p:sp>
      <p:sp>
        <p:nvSpPr>
          <p:cNvPr id="276" name="Google Shape;276;p40"/>
          <p:cNvSpPr/>
          <p:nvPr/>
        </p:nvSpPr>
        <p:spPr>
          <a:xfrm>
            <a:off x="7140009" y="3393465"/>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dirty="0">
                <a:solidFill>
                  <a:srgbClr val="FFFFFF"/>
                </a:solidFill>
                <a:latin typeface="Helvetica Neue"/>
                <a:ea typeface="Helvetica Neue"/>
                <a:cs typeface="Helvetica Neue"/>
                <a:sym typeface="Helvetica Neue"/>
              </a:rPr>
              <a:t>9</a:t>
            </a:r>
            <a:endParaRPr sz="1600" b="1" kern="0" dirty="0">
              <a:solidFill>
                <a:srgbClr val="FFFFFF"/>
              </a:solidFill>
              <a:latin typeface="Helvetica Neue"/>
              <a:ea typeface="Helvetica Neue"/>
              <a:cs typeface="Helvetica Neue"/>
              <a:sym typeface="Helvetica Neue"/>
            </a:endParaRPr>
          </a:p>
        </p:txBody>
      </p:sp>
      <p:pic>
        <p:nvPicPr>
          <p:cNvPr id="277" name="Google Shape;277;p40"/>
          <p:cNvPicPr preferRelativeResize="0"/>
          <p:nvPr/>
        </p:nvPicPr>
        <p:blipFill>
          <a:blip r:embed="rId13">
            <a:alphaModFix/>
          </a:blip>
          <a:stretch>
            <a:fillRect/>
          </a:stretch>
        </p:blipFill>
        <p:spPr>
          <a:xfrm rot="10800000">
            <a:off x="7464783" y="4081645"/>
            <a:ext cx="316239" cy="316239"/>
          </a:xfrm>
          <a:prstGeom prst="rect">
            <a:avLst/>
          </a:prstGeom>
          <a:noFill/>
          <a:ln>
            <a:noFill/>
          </a:ln>
        </p:spPr>
      </p:pic>
      <p:pic>
        <p:nvPicPr>
          <p:cNvPr id="278" name="Google Shape;278;p40"/>
          <p:cNvPicPr preferRelativeResize="0"/>
          <p:nvPr/>
        </p:nvPicPr>
        <p:blipFill>
          <a:blip r:embed="rId14">
            <a:alphaModFix/>
          </a:blip>
          <a:stretch>
            <a:fillRect/>
          </a:stretch>
        </p:blipFill>
        <p:spPr>
          <a:xfrm>
            <a:off x="9867716" y="418473"/>
            <a:ext cx="660185" cy="660185"/>
          </a:xfrm>
          <a:prstGeom prst="rect">
            <a:avLst/>
          </a:prstGeom>
          <a:noFill/>
          <a:ln>
            <a:noFill/>
          </a:ln>
        </p:spPr>
      </p:pic>
      <p:sp>
        <p:nvSpPr>
          <p:cNvPr id="279" name="Google Shape;279;p40"/>
          <p:cNvSpPr txBox="1"/>
          <p:nvPr/>
        </p:nvSpPr>
        <p:spPr>
          <a:xfrm>
            <a:off x="9806735" y="2671310"/>
            <a:ext cx="1517064" cy="311111"/>
          </a:xfrm>
          <a:prstGeom prst="rect">
            <a:avLst/>
          </a:prstGeom>
          <a:noFill/>
          <a:ln>
            <a:noFill/>
          </a:ln>
        </p:spPr>
        <p:txBody>
          <a:bodyPr spcFirstLastPara="1" wrap="square" lIns="72000" tIns="121900" rIns="72000" bIns="121900" anchor="ctr" anchorCtr="0">
            <a:noAutofit/>
          </a:bodyPr>
          <a:lstStyle/>
          <a:p>
            <a:pPr defTabSz="1219170">
              <a:buClr>
                <a:srgbClr val="000000"/>
              </a:buClr>
            </a:pPr>
            <a:r>
              <a:rPr lang="en-CA" sz="1067" b="1" kern="0" dirty="0">
                <a:solidFill>
                  <a:srgbClr val="000000"/>
                </a:solidFill>
                <a:latin typeface="Helvetica Neue"/>
                <a:ea typeface="Helvetica Neue"/>
                <a:cs typeface="Helvetica Neue"/>
                <a:sym typeface="Helvetica Neue"/>
              </a:rPr>
              <a:t>Moves</a:t>
            </a:r>
            <a:endParaRPr sz="1067" b="1" kern="0" dirty="0">
              <a:solidFill>
                <a:srgbClr val="000000"/>
              </a:solidFill>
              <a:latin typeface="Helvetica Neue"/>
              <a:ea typeface="Helvetica Neue"/>
              <a:cs typeface="Helvetica Neue"/>
              <a:sym typeface="Helvetica Neue"/>
            </a:endParaRPr>
          </a:p>
        </p:txBody>
      </p:sp>
      <p:sp>
        <p:nvSpPr>
          <p:cNvPr id="280" name="Google Shape;280;p40"/>
          <p:cNvSpPr/>
          <p:nvPr/>
        </p:nvSpPr>
        <p:spPr>
          <a:xfrm>
            <a:off x="10714905" y="2367847"/>
            <a:ext cx="277615" cy="245968"/>
          </a:xfrm>
          <a:prstGeom prst="roundRect">
            <a:avLst>
              <a:gd name="adj" fmla="val 16667"/>
            </a:avLst>
          </a:prstGeom>
          <a:solidFill>
            <a:schemeClr val="dk1"/>
          </a:solidFill>
          <a:ln>
            <a:noFill/>
          </a:ln>
          <a:effectLst>
            <a:outerShdw blurRad="50800" dist="38100" dir="2700000" algn="tl" rotWithShape="0">
              <a:srgbClr val="808080">
                <a:alpha val="39610"/>
              </a:srgbClr>
            </a:outerShdw>
          </a:effectLst>
        </p:spPr>
        <p:txBody>
          <a:bodyPr spcFirstLastPara="1" wrap="square" lIns="72000" tIns="60933" rIns="121900" bIns="60933" anchor="ctr" anchorCtr="0">
            <a:noAutofit/>
          </a:bodyPr>
          <a:lstStyle/>
          <a:p>
            <a:pPr defTabSz="1219170">
              <a:buClr>
                <a:srgbClr val="000000"/>
              </a:buClr>
            </a:pPr>
            <a:r>
              <a:rPr lang="en-CA" sz="1600" b="1" kern="0">
                <a:solidFill>
                  <a:srgbClr val="FFFFFF"/>
                </a:solidFill>
                <a:latin typeface="Helvetica Neue"/>
                <a:ea typeface="Helvetica Neue"/>
                <a:cs typeface="Helvetica Neue"/>
                <a:sym typeface="Helvetica Neue"/>
              </a:rPr>
              <a:t>5</a:t>
            </a:r>
            <a:endParaRPr sz="1600" b="1" kern="0">
              <a:solidFill>
                <a:srgbClr val="000000"/>
              </a:solidFill>
              <a:latin typeface="Helvetica Neue"/>
              <a:ea typeface="Helvetica Neue"/>
              <a:cs typeface="Helvetica Neue"/>
              <a:sym typeface="Helvetica Neue"/>
            </a:endParaRPr>
          </a:p>
        </p:txBody>
      </p:sp>
      <p:pic>
        <p:nvPicPr>
          <p:cNvPr id="281" name="Google Shape;281;p40"/>
          <p:cNvPicPr preferRelativeResize="0"/>
          <p:nvPr/>
        </p:nvPicPr>
        <p:blipFill>
          <a:blip r:embed="rId15">
            <a:alphaModFix/>
          </a:blip>
          <a:stretch>
            <a:fillRect/>
          </a:stretch>
        </p:blipFill>
        <p:spPr>
          <a:xfrm>
            <a:off x="9850995" y="2104209"/>
            <a:ext cx="738703" cy="738703"/>
          </a:xfrm>
          <a:prstGeom prst="rect">
            <a:avLst/>
          </a:prstGeom>
          <a:noFill/>
          <a:ln>
            <a:noFill/>
          </a:ln>
        </p:spPr>
      </p:pic>
      <p:sp>
        <p:nvSpPr>
          <p:cNvPr id="65" name="Google Shape;301;p45"/>
          <p:cNvSpPr/>
          <p:nvPr/>
        </p:nvSpPr>
        <p:spPr>
          <a:xfrm>
            <a:off x="1273386" y="5879939"/>
            <a:ext cx="9554927" cy="829123"/>
          </a:xfrm>
          <a:prstGeom prst="leftRightArrow">
            <a:avLst>
              <a:gd name="adj1" fmla="val 50000"/>
              <a:gd name="adj2" fmla="val 50000"/>
            </a:avLst>
          </a:prstGeom>
          <a:solidFill>
            <a:srgbClr val="66CC00"/>
          </a:solidFill>
          <a:ln w="25400" cap="flat" cmpd="sng">
            <a:solidFill>
              <a:srgbClr val="66CC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r>
              <a:rPr lang="en" sz="2000" b="1" kern="0" dirty="0">
                <a:solidFill>
                  <a:srgbClr val="FFFFFF"/>
                </a:solidFill>
                <a:latin typeface="Arial"/>
                <a:ea typeface="Arial"/>
                <a:cs typeface="Arial"/>
                <a:sym typeface="Arial"/>
              </a:rPr>
              <a:t>The home ecosystem</a:t>
            </a:r>
            <a:endParaRPr sz="2000" b="1" kern="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59144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45"/>
          <p:cNvSpPr txBox="1">
            <a:spLocks noGrp="1"/>
          </p:cNvSpPr>
          <p:nvPr>
            <p:ph type="body" idx="1"/>
          </p:nvPr>
        </p:nvSpPr>
        <p:spPr>
          <a:xfrm>
            <a:off x="577991" y="767645"/>
            <a:ext cx="10250323" cy="704735"/>
          </a:xfrm>
          <a:prstGeom prst="rect">
            <a:avLst/>
          </a:prstGeom>
          <a:noFill/>
          <a:ln>
            <a:noFill/>
          </a:ln>
        </p:spPr>
        <p:txBody>
          <a:bodyPr spcFirstLastPara="1" wrap="square" lIns="91433" tIns="91433" rIns="91433" bIns="91433" anchor="t" anchorCtr="0">
            <a:noAutofit/>
          </a:bodyPr>
          <a:lstStyle/>
          <a:p>
            <a:pPr marL="457189" indent="-220128"/>
            <a:r>
              <a:rPr lang="en" sz="4000" dirty="0">
                <a:solidFill>
                  <a:srgbClr val="49166D"/>
                </a:solidFill>
              </a:rPr>
              <a:t>Challenges</a:t>
            </a:r>
            <a:endParaRPr sz="4000" dirty="0">
              <a:solidFill>
                <a:srgbClr val="49166D"/>
              </a:solidFill>
            </a:endParaRPr>
          </a:p>
        </p:txBody>
      </p:sp>
      <p:sp>
        <p:nvSpPr>
          <p:cNvPr id="286" name="Google Shape;286;p45"/>
          <p:cNvSpPr txBox="1"/>
          <p:nvPr/>
        </p:nvSpPr>
        <p:spPr>
          <a:xfrm>
            <a:off x="508445" y="4256487"/>
            <a:ext cx="1681115" cy="707887"/>
          </a:xfrm>
          <a:prstGeom prst="rect">
            <a:avLst/>
          </a:prstGeom>
          <a:noFill/>
          <a:ln>
            <a:noFill/>
          </a:ln>
        </p:spPr>
        <p:txBody>
          <a:bodyPr spcFirstLastPara="1" wrap="square" lIns="91433" tIns="45700" rIns="91433" bIns="45700" anchor="ctr" anchorCtr="0">
            <a:noAutofit/>
          </a:bodyPr>
          <a:lstStyle/>
          <a:p>
            <a:pPr algn="ctr" defTabSz="1219170">
              <a:buClr>
                <a:srgbClr val="000000"/>
              </a:buClr>
            </a:pPr>
            <a:r>
              <a:rPr lang="en" sz="2000" kern="0" dirty="0">
                <a:solidFill>
                  <a:srgbClr val="49166D"/>
                </a:solidFill>
                <a:latin typeface="Arial"/>
                <a:ea typeface="Arial"/>
                <a:cs typeface="Arial"/>
                <a:sym typeface="Arial"/>
              </a:rPr>
              <a:t>Self-Install</a:t>
            </a:r>
            <a:endParaRPr sz="2000" kern="0" dirty="0">
              <a:solidFill>
                <a:srgbClr val="49166D"/>
              </a:solidFill>
              <a:latin typeface="Arial"/>
              <a:ea typeface="Arial"/>
              <a:cs typeface="Arial"/>
              <a:sym typeface="Arial"/>
            </a:endParaRPr>
          </a:p>
        </p:txBody>
      </p:sp>
      <p:sp>
        <p:nvSpPr>
          <p:cNvPr id="287" name="Google Shape;287;p45"/>
          <p:cNvSpPr txBox="1"/>
          <p:nvPr/>
        </p:nvSpPr>
        <p:spPr>
          <a:xfrm>
            <a:off x="2808533" y="4256487"/>
            <a:ext cx="1681115" cy="707887"/>
          </a:xfrm>
          <a:prstGeom prst="rect">
            <a:avLst/>
          </a:prstGeom>
          <a:noFill/>
          <a:ln>
            <a:noFill/>
          </a:ln>
        </p:spPr>
        <p:txBody>
          <a:bodyPr spcFirstLastPara="1" wrap="square" lIns="91433" tIns="45700" rIns="91433" bIns="45700" anchor="ctr" anchorCtr="0">
            <a:noAutofit/>
          </a:bodyPr>
          <a:lstStyle/>
          <a:p>
            <a:pPr algn="ctr" defTabSz="1219170">
              <a:buClr>
                <a:srgbClr val="000000"/>
              </a:buClr>
            </a:pPr>
            <a:r>
              <a:rPr lang="en" sz="2000" kern="0" dirty="0">
                <a:solidFill>
                  <a:srgbClr val="49166D"/>
                </a:solidFill>
                <a:latin typeface="Arial"/>
                <a:ea typeface="Arial"/>
                <a:cs typeface="Arial"/>
                <a:sym typeface="Arial"/>
              </a:rPr>
              <a:t>Power</a:t>
            </a:r>
          </a:p>
          <a:p>
            <a:pPr algn="ctr" defTabSz="1219170">
              <a:buClr>
                <a:srgbClr val="000000"/>
              </a:buClr>
            </a:pPr>
            <a:r>
              <a:rPr lang="en" sz="2000" kern="0" dirty="0">
                <a:solidFill>
                  <a:srgbClr val="49166D"/>
                </a:solidFill>
                <a:latin typeface="Arial"/>
                <a:cs typeface="Arial"/>
                <a:sym typeface="Arial"/>
              </a:rPr>
              <a:t>Supply</a:t>
            </a:r>
            <a:endParaRPr sz="2000" kern="0" dirty="0">
              <a:solidFill>
                <a:srgbClr val="49166D"/>
              </a:solidFill>
              <a:latin typeface="Arial"/>
              <a:ea typeface="Arial"/>
              <a:cs typeface="Arial"/>
              <a:sym typeface="Arial"/>
            </a:endParaRPr>
          </a:p>
        </p:txBody>
      </p:sp>
      <p:sp>
        <p:nvSpPr>
          <p:cNvPr id="288" name="Google Shape;288;p45"/>
          <p:cNvSpPr txBox="1"/>
          <p:nvPr/>
        </p:nvSpPr>
        <p:spPr>
          <a:xfrm>
            <a:off x="5031832" y="4256487"/>
            <a:ext cx="1920617" cy="790640"/>
          </a:xfrm>
          <a:prstGeom prst="rect">
            <a:avLst/>
          </a:prstGeom>
          <a:noFill/>
          <a:ln>
            <a:noFill/>
          </a:ln>
        </p:spPr>
        <p:txBody>
          <a:bodyPr spcFirstLastPara="1" wrap="square" lIns="91433" tIns="45700" rIns="91433" bIns="45700" anchor="ctr" anchorCtr="0">
            <a:noAutofit/>
          </a:bodyPr>
          <a:lstStyle/>
          <a:p>
            <a:pPr algn="ctr" defTabSz="1219170">
              <a:buClr>
                <a:srgbClr val="000000"/>
              </a:buClr>
            </a:pPr>
            <a:r>
              <a:rPr lang="en" sz="2000" kern="0" dirty="0">
                <a:solidFill>
                  <a:srgbClr val="49166D"/>
                </a:solidFill>
                <a:latin typeface="Arial"/>
                <a:ea typeface="Arial"/>
                <a:cs typeface="Arial"/>
                <a:sym typeface="Arial"/>
              </a:rPr>
              <a:t>Integration</a:t>
            </a:r>
          </a:p>
          <a:p>
            <a:pPr algn="ctr" defTabSz="1219170">
              <a:buClr>
                <a:srgbClr val="000000"/>
              </a:buClr>
            </a:pPr>
            <a:r>
              <a:rPr lang="en" sz="2000" kern="0" dirty="0">
                <a:solidFill>
                  <a:srgbClr val="49166D"/>
                </a:solidFill>
                <a:latin typeface="Arial"/>
                <a:cs typeface="Arial"/>
                <a:sym typeface="Arial"/>
              </a:rPr>
              <a:t>Dilemma</a:t>
            </a:r>
            <a:endParaRPr sz="2000" kern="0" dirty="0">
              <a:solidFill>
                <a:srgbClr val="49166D"/>
              </a:solidFill>
              <a:latin typeface="Arial"/>
              <a:ea typeface="Arial"/>
              <a:cs typeface="Arial"/>
              <a:sym typeface="Arial"/>
            </a:endParaRPr>
          </a:p>
        </p:txBody>
      </p:sp>
      <p:sp>
        <p:nvSpPr>
          <p:cNvPr id="289" name="Google Shape;289;p45"/>
          <p:cNvSpPr txBox="1"/>
          <p:nvPr/>
        </p:nvSpPr>
        <p:spPr>
          <a:xfrm>
            <a:off x="9827243" y="4256487"/>
            <a:ext cx="1883517" cy="674400"/>
          </a:xfrm>
          <a:prstGeom prst="rect">
            <a:avLst/>
          </a:prstGeom>
          <a:noFill/>
          <a:ln>
            <a:noFill/>
          </a:ln>
        </p:spPr>
        <p:txBody>
          <a:bodyPr spcFirstLastPara="1" wrap="square" lIns="91433" tIns="45700" rIns="91433" bIns="45700" anchor="ctr" anchorCtr="0">
            <a:noAutofit/>
          </a:bodyPr>
          <a:lstStyle/>
          <a:p>
            <a:pPr algn="ctr" defTabSz="1219170">
              <a:buClr>
                <a:srgbClr val="000000"/>
              </a:buClr>
            </a:pPr>
            <a:r>
              <a:rPr lang="en-US" sz="2000" kern="0" dirty="0">
                <a:solidFill>
                  <a:srgbClr val="49166D"/>
                </a:solidFill>
                <a:latin typeface="Arial"/>
                <a:ea typeface="Arial"/>
                <a:cs typeface="Arial"/>
                <a:sym typeface="Arial"/>
              </a:rPr>
              <a:t>Complexity</a:t>
            </a:r>
            <a:endParaRPr sz="2000" kern="0" dirty="0">
              <a:solidFill>
                <a:srgbClr val="49166D"/>
              </a:solidFill>
              <a:latin typeface="Arial"/>
              <a:ea typeface="Arial"/>
              <a:cs typeface="Arial"/>
              <a:sym typeface="Arial"/>
            </a:endParaRPr>
          </a:p>
        </p:txBody>
      </p:sp>
      <p:pic>
        <p:nvPicPr>
          <p:cNvPr id="290" name="Google Shape;290;p45"/>
          <p:cNvPicPr preferRelativeResize="0"/>
          <p:nvPr/>
        </p:nvPicPr>
        <p:blipFill rotWithShape="1">
          <a:blip r:embed="rId3">
            <a:alphaModFix/>
          </a:blip>
          <a:srcRect/>
          <a:stretch/>
        </p:blipFill>
        <p:spPr>
          <a:xfrm>
            <a:off x="5295398" y="2303069"/>
            <a:ext cx="1393484" cy="1348623"/>
          </a:xfrm>
          <a:prstGeom prst="rect">
            <a:avLst/>
          </a:prstGeom>
          <a:noFill/>
          <a:ln>
            <a:noFill/>
          </a:ln>
        </p:spPr>
      </p:pic>
      <p:sp>
        <p:nvSpPr>
          <p:cNvPr id="292" name="Google Shape;292;p45"/>
          <p:cNvSpPr txBox="1"/>
          <p:nvPr/>
        </p:nvSpPr>
        <p:spPr>
          <a:xfrm>
            <a:off x="7175466" y="4256487"/>
            <a:ext cx="2312857" cy="707887"/>
          </a:xfrm>
          <a:prstGeom prst="rect">
            <a:avLst/>
          </a:prstGeom>
          <a:noFill/>
          <a:ln>
            <a:noFill/>
          </a:ln>
        </p:spPr>
        <p:txBody>
          <a:bodyPr spcFirstLastPara="1" wrap="square" lIns="91433" tIns="45700" rIns="91433" bIns="45700" anchor="ctr" anchorCtr="0">
            <a:noAutofit/>
          </a:bodyPr>
          <a:lstStyle/>
          <a:p>
            <a:pPr algn="ctr" defTabSz="1219170">
              <a:buClr>
                <a:srgbClr val="000000"/>
              </a:buClr>
            </a:pPr>
            <a:r>
              <a:rPr lang="en" sz="2000" kern="0" dirty="0">
                <a:solidFill>
                  <a:srgbClr val="49166D"/>
                </a:solidFill>
                <a:latin typeface="Arial"/>
                <a:ea typeface="Arial"/>
                <a:cs typeface="Arial"/>
                <a:sym typeface="Arial"/>
              </a:rPr>
              <a:t>Cost</a:t>
            </a:r>
            <a:endParaRPr sz="2000" kern="0" dirty="0">
              <a:solidFill>
                <a:srgbClr val="49166D"/>
              </a:solidFill>
              <a:latin typeface="Arial"/>
              <a:ea typeface="Arial"/>
              <a:cs typeface="Arial"/>
              <a:sym typeface="Arial"/>
            </a:endParaRPr>
          </a:p>
        </p:txBody>
      </p:sp>
      <p:pic>
        <p:nvPicPr>
          <p:cNvPr id="293" name="Google Shape;293;p45" descr="C:\Users\T874192\Documents\My Docs\FALCON\PPT Templates\ICONS\Coins dollar alt_RGB_PU.jpg"/>
          <p:cNvPicPr preferRelativeResize="0"/>
          <p:nvPr/>
        </p:nvPicPr>
        <p:blipFill rotWithShape="1">
          <a:blip r:embed="rId4">
            <a:alphaModFix/>
          </a:blip>
          <a:srcRect/>
          <a:stretch/>
        </p:blipFill>
        <p:spPr>
          <a:xfrm>
            <a:off x="7558012" y="2173331"/>
            <a:ext cx="1525072" cy="1348623"/>
          </a:xfrm>
          <a:prstGeom prst="rect">
            <a:avLst/>
          </a:prstGeom>
          <a:noFill/>
          <a:ln>
            <a:noFill/>
          </a:ln>
        </p:spPr>
      </p:pic>
      <p:sp>
        <p:nvSpPr>
          <p:cNvPr id="296" name="Google Shape;296;p45"/>
          <p:cNvSpPr/>
          <p:nvPr/>
        </p:nvSpPr>
        <p:spPr>
          <a:xfrm>
            <a:off x="276226" y="1985757"/>
            <a:ext cx="2095500" cy="1909969"/>
          </a:xfrm>
          <a:prstGeom prst="rect">
            <a:avLst/>
          </a:prstGeom>
          <a:noFill/>
          <a:ln w="25400" cap="flat" cmpd="sng">
            <a:solidFill>
              <a:srgbClr val="49166D"/>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297" name="Google Shape;297;p45"/>
          <p:cNvSpPr/>
          <p:nvPr/>
        </p:nvSpPr>
        <p:spPr>
          <a:xfrm>
            <a:off x="2601342" y="2009282"/>
            <a:ext cx="2095500" cy="1909969"/>
          </a:xfrm>
          <a:prstGeom prst="rect">
            <a:avLst/>
          </a:prstGeom>
          <a:noFill/>
          <a:ln w="25400" cap="flat" cmpd="sng">
            <a:solidFill>
              <a:srgbClr val="49166D"/>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298" name="Google Shape;298;p45"/>
          <p:cNvSpPr/>
          <p:nvPr/>
        </p:nvSpPr>
        <p:spPr>
          <a:xfrm>
            <a:off x="4944390" y="2022397"/>
            <a:ext cx="2095500" cy="1909969"/>
          </a:xfrm>
          <a:prstGeom prst="rect">
            <a:avLst/>
          </a:prstGeom>
          <a:noFill/>
          <a:ln w="25400" cap="flat" cmpd="sng">
            <a:solidFill>
              <a:srgbClr val="49166D"/>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299" name="Google Shape;299;p45"/>
          <p:cNvSpPr/>
          <p:nvPr/>
        </p:nvSpPr>
        <p:spPr>
          <a:xfrm>
            <a:off x="7272798" y="2009281"/>
            <a:ext cx="2095500" cy="1909969"/>
          </a:xfrm>
          <a:prstGeom prst="rect">
            <a:avLst/>
          </a:prstGeom>
          <a:noFill/>
          <a:ln w="25400" cap="flat" cmpd="sng">
            <a:solidFill>
              <a:srgbClr val="49166D"/>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00" name="Google Shape;300;p45"/>
          <p:cNvSpPr/>
          <p:nvPr/>
        </p:nvSpPr>
        <p:spPr>
          <a:xfrm>
            <a:off x="9653513" y="2009280"/>
            <a:ext cx="2095500" cy="1909969"/>
          </a:xfrm>
          <a:prstGeom prst="rect">
            <a:avLst/>
          </a:prstGeom>
          <a:noFill/>
          <a:ln w="25400" cap="flat" cmpd="sng">
            <a:solidFill>
              <a:srgbClr val="49166D"/>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467" kern="0">
              <a:solidFill>
                <a:srgbClr val="FFFFFF"/>
              </a:solidFill>
              <a:latin typeface="Arial"/>
              <a:ea typeface="Arial"/>
              <a:cs typeface="Arial"/>
              <a:sym typeface="Arial"/>
            </a:endParaRPr>
          </a:p>
        </p:txBody>
      </p:sp>
      <p:sp>
        <p:nvSpPr>
          <p:cNvPr id="301" name="Google Shape;301;p45"/>
          <p:cNvSpPr/>
          <p:nvPr/>
        </p:nvSpPr>
        <p:spPr>
          <a:xfrm>
            <a:off x="1273386" y="5238731"/>
            <a:ext cx="9554927" cy="829123"/>
          </a:xfrm>
          <a:prstGeom prst="leftRightArrow">
            <a:avLst>
              <a:gd name="adj1" fmla="val 50000"/>
              <a:gd name="adj2" fmla="val 50000"/>
            </a:avLst>
          </a:prstGeom>
          <a:solidFill>
            <a:srgbClr val="66CC00"/>
          </a:solidFill>
          <a:ln w="25400" cap="flat" cmpd="sng">
            <a:solidFill>
              <a:srgbClr val="66CC00"/>
            </a:solid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r>
              <a:rPr lang="en" sz="2000" b="1" kern="0" dirty="0">
                <a:solidFill>
                  <a:srgbClr val="FFFFFF"/>
                </a:solidFill>
                <a:latin typeface="Arial"/>
                <a:ea typeface="Arial"/>
                <a:cs typeface="Arial"/>
                <a:sym typeface="Arial"/>
              </a:rPr>
              <a:t>The industry has to address these challenges and more…</a:t>
            </a:r>
            <a:endParaRPr sz="2000" b="1" kern="0" dirty="0">
              <a:solidFill>
                <a:srgbClr val="FFFFFF"/>
              </a:solidFill>
              <a:latin typeface="Arial"/>
              <a:ea typeface="Arial"/>
              <a:cs typeface="Arial"/>
              <a:sym typeface="Arial"/>
            </a:endParaRP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5870" y="2436204"/>
            <a:ext cx="1090783" cy="105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8" descr="C:\Users\T874192\Documents\My Docs\FALCON\PPT Templates\ICONS\Client_RGB_P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581" y="2300873"/>
            <a:ext cx="1318647" cy="12210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1" descr="C:\Users\T874192\Documents\My Docs\FALCON\PPT Templates\ICONs 3\Speed gauge_RGB_PU.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4333" y="2326929"/>
            <a:ext cx="1689515" cy="119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4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Thank You</a:t>
            </a:r>
            <a:endParaRPr lang="en-US" dirty="0"/>
          </a:p>
        </p:txBody>
      </p:sp>
    </p:spTree>
    <p:extLst>
      <p:ext uri="{BB962C8B-B14F-4D97-AF65-F5344CB8AC3E}">
        <p14:creationId xmlns:p14="http://schemas.microsoft.com/office/powerpoint/2010/main" val="1180014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F123E5-91F7-4590-A086-2019431CCB1F}"/>
              </a:ext>
            </a:extLst>
          </p:cNvPr>
          <p:cNvSpPr>
            <a:spLocks noGrp="1"/>
          </p:cNvSpPr>
          <p:nvPr>
            <p:ph type="body" sz="quarter" idx="12"/>
          </p:nvPr>
        </p:nvSpPr>
        <p:spPr>
          <a:xfrm>
            <a:off x="839788" y="1233794"/>
            <a:ext cx="10512425" cy="512762"/>
          </a:xfrm>
        </p:spPr>
        <p:txBody>
          <a:bodyPr/>
          <a:lstStyle/>
          <a:p>
            <a:pPr marL="0" indent="0">
              <a:buNone/>
            </a:pPr>
            <a:r>
              <a:rPr lang="en-CA" dirty="0"/>
              <a:t>Questions? </a:t>
            </a:r>
          </a:p>
          <a:p>
            <a:pPr marL="0" indent="0">
              <a:buNone/>
            </a:pPr>
            <a:endParaRPr lang="en-CA" dirty="0"/>
          </a:p>
        </p:txBody>
      </p:sp>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4"/>
          </p:nvPr>
        </p:nvSpPr>
        <p:spPr/>
        <p:txBody>
          <a:bodyPr/>
          <a:lstStyle/>
          <a:p>
            <a:fld id="{4658F449-AC56-C64A-8488-86A10DE691DA}" type="slidenum">
              <a:rPr lang="en-US" smtClean="0"/>
              <a:pPr/>
              <a:t>13</a:t>
            </a:fld>
            <a:endParaRPr lang="en-US"/>
          </a:p>
        </p:txBody>
      </p:sp>
      <p:pic>
        <p:nvPicPr>
          <p:cNvPr id="6" name="Picture 5" descr="Related image">
            <a:extLst>
              <a:ext uri="{FF2B5EF4-FFF2-40B4-BE49-F238E27FC236}">
                <a16:creationId xmlns:a16="http://schemas.microsoft.com/office/drawing/2014/main" id="{AB630979-6823-4703-A346-192B8C322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739629"/>
            <a:ext cx="5494091" cy="41205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4">
            <a:extLst>
              <a:ext uri="{FF2B5EF4-FFF2-40B4-BE49-F238E27FC236}">
                <a16:creationId xmlns:a16="http://schemas.microsoft.com/office/drawing/2014/main" id="{1E23D50A-ACC5-4114-A58D-AE375077ED02}"/>
              </a:ext>
            </a:extLst>
          </p:cNvPr>
          <p:cNvSpPr>
            <a:spLocks noGrp="1"/>
          </p:cNvSpPr>
          <p:nvPr>
            <p:ph type="title"/>
          </p:nvPr>
        </p:nvSpPr>
        <p:spPr>
          <a:xfrm>
            <a:off x="838202" y="71518"/>
            <a:ext cx="10679543" cy="524107"/>
          </a:xfrm>
        </p:spPr>
        <p:txBody>
          <a:bodyPr/>
          <a:lstStyle/>
          <a:p>
            <a:r>
              <a:rPr lang="en-CA" b="1" dirty="0"/>
              <a:t>4. </a:t>
            </a:r>
            <a:r>
              <a:rPr lang="en-US" b="1" dirty="0"/>
              <a:t>“The Connected Home - A Perspective from the Field”  </a:t>
            </a:r>
            <a:br>
              <a:rPr lang="en-US" b="1" dirty="0"/>
            </a:br>
            <a:r>
              <a:rPr lang="en-US" sz="2800" dirty="0"/>
              <a:t>Roy Perry (Alarm.com)</a:t>
            </a:r>
            <a:endParaRPr lang="en-CA" dirty="0"/>
          </a:p>
        </p:txBody>
      </p:sp>
      <p:pic>
        <p:nvPicPr>
          <p:cNvPr id="8" name="Picture 7" descr="Presentation1 - PowerPoint">
            <a:extLst>
              <a:ext uri="{FF2B5EF4-FFF2-40B4-BE49-F238E27FC236}">
                <a16:creationId xmlns:a16="http://schemas.microsoft.com/office/drawing/2014/main" id="{D14A8F8C-80F3-4021-B6EF-A3D4BD7769ED}"/>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46737"/>
          <a:stretch>
            <a:fillRect/>
          </a:stretch>
        </p:blipFill>
        <p:spPr bwMode="auto">
          <a:xfrm>
            <a:off x="7700021" y="4731097"/>
            <a:ext cx="2162952" cy="1427540"/>
          </a:xfrm>
          <a:prstGeom prst="rect">
            <a:avLst/>
          </a:prstGeom>
          <a:noFill/>
          <a:ln>
            <a:noFill/>
          </a:ln>
        </p:spPr>
      </p:pic>
      <p:pic>
        <p:nvPicPr>
          <p:cNvPr id="9" name="Picture 8" descr="C:\Users\mansouzo\AppData\Local\Microsoft\Windows\INetCache\Content.Outlook\B0AW3R4F\#2.jpg">
            <a:extLst>
              <a:ext uri="{FF2B5EF4-FFF2-40B4-BE49-F238E27FC236}">
                <a16:creationId xmlns:a16="http://schemas.microsoft.com/office/drawing/2014/main" id="{425F17E0-A7CD-4132-96CE-938B172F8F0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641672" y="1492597"/>
            <a:ext cx="2279650" cy="3238500"/>
          </a:xfrm>
          <a:prstGeom prst="rect">
            <a:avLst/>
          </a:prstGeom>
          <a:noFill/>
          <a:ln>
            <a:noFill/>
          </a:ln>
        </p:spPr>
      </p:pic>
    </p:spTree>
    <p:extLst>
      <p:ext uri="{BB962C8B-B14F-4D97-AF65-F5344CB8AC3E}">
        <p14:creationId xmlns:p14="http://schemas.microsoft.com/office/powerpoint/2010/main" val="254571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90286" y="5977904"/>
            <a:ext cx="3039979" cy="369332"/>
          </a:xfrm>
          <a:prstGeom prst="rect">
            <a:avLst/>
          </a:prstGeom>
        </p:spPr>
        <p:txBody>
          <a:bodyPr wrap="square">
            <a:spAutoFit/>
          </a:bodyPr>
          <a:lstStyle/>
          <a:p>
            <a:r>
              <a:rPr lang="en-US" dirty="0">
                <a:solidFill>
                  <a:schemeClr val="accent1"/>
                </a:solidFill>
              </a:rPr>
              <a:t>www.caba.org/research</a:t>
            </a:r>
          </a:p>
        </p:txBody>
      </p:sp>
      <p:pic>
        <p:nvPicPr>
          <p:cNvPr id="12292" name="Picture 4" descr="http://www.caba.org/images/VRAI.png">
            <a:extLst>
              <a:ext uri="{FF2B5EF4-FFF2-40B4-BE49-F238E27FC236}">
                <a16:creationId xmlns:a16="http://schemas.microsoft.com/office/drawing/2014/main" id="{5C67BD01-4245-4A12-B90B-DD00EDA5B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286"/>
          <a:stretch/>
        </p:blipFill>
        <p:spPr bwMode="auto">
          <a:xfrm>
            <a:off x="3959963" y="4121324"/>
            <a:ext cx="4272073" cy="1926958"/>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4F4594C-8202-4121-BDC6-B2971D8D8E77}"/>
              </a:ext>
            </a:extLst>
          </p:cNvPr>
          <p:cNvSpPr>
            <a:spLocks noGrp="1"/>
          </p:cNvSpPr>
          <p:nvPr>
            <p:ph type="title"/>
          </p:nvPr>
        </p:nvSpPr>
        <p:spPr>
          <a:xfrm>
            <a:off x="838200" y="57515"/>
            <a:ext cx="6873240" cy="492443"/>
          </a:xfrm>
        </p:spPr>
        <p:txBody>
          <a:bodyPr/>
          <a:lstStyle/>
          <a:p>
            <a:r>
              <a:rPr lang="en-US" b="1" dirty="0"/>
              <a:t>5.  Research Update</a:t>
            </a:r>
            <a:br>
              <a:rPr lang="en-US" dirty="0"/>
            </a:br>
            <a:r>
              <a:rPr lang="en-US" sz="2800" dirty="0"/>
              <a:t>Obiorah Ike (ABB, Inc) </a:t>
            </a:r>
            <a:endParaRPr lang="en-CA" dirty="0"/>
          </a:p>
        </p:txBody>
      </p:sp>
      <p:sp>
        <p:nvSpPr>
          <p:cNvPr id="5" name="Text Placeholder 4">
            <a:extLst>
              <a:ext uri="{FF2B5EF4-FFF2-40B4-BE49-F238E27FC236}">
                <a16:creationId xmlns:a16="http://schemas.microsoft.com/office/drawing/2014/main" id="{EB730797-5635-4AA2-96F3-8091C412A1A1}"/>
              </a:ext>
            </a:extLst>
          </p:cNvPr>
          <p:cNvSpPr>
            <a:spLocks noGrp="1"/>
          </p:cNvSpPr>
          <p:nvPr>
            <p:ph type="body" sz="quarter" idx="12"/>
          </p:nvPr>
        </p:nvSpPr>
        <p:spPr/>
        <p:txBody>
          <a:bodyPr/>
          <a:lstStyle/>
          <a:p>
            <a:pPr marL="0" indent="0">
              <a:buNone/>
            </a:pPr>
            <a:r>
              <a:rPr lang="en-CA" dirty="0"/>
              <a:t>5.1  “Connected Home Roadmap” CHC Research </a:t>
            </a:r>
          </a:p>
        </p:txBody>
      </p:sp>
      <p:sp>
        <p:nvSpPr>
          <p:cNvPr id="2" name="Slide Number Placeholder 1">
            <a:extLst>
              <a:ext uri="{FF2B5EF4-FFF2-40B4-BE49-F238E27FC236}">
                <a16:creationId xmlns:a16="http://schemas.microsoft.com/office/drawing/2014/main" id="{B23BD385-FF7E-4567-AB86-449A08CBBB1C}"/>
              </a:ext>
            </a:extLst>
          </p:cNvPr>
          <p:cNvSpPr>
            <a:spLocks noGrp="1"/>
          </p:cNvSpPr>
          <p:nvPr>
            <p:ph type="sldNum" sz="quarter" idx="14"/>
          </p:nvPr>
        </p:nvSpPr>
        <p:spPr/>
        <p:txBody>
          <a:bodyPr/>
          <a:lstStyle/>
          <a:p>
            <a:fld id="{4658F449-AC56-C64A-8488-86A10DE691DA}" type="slidenum">
              <a:rPr lang="en-US" smtClean="0"/>
              <a:pPr/>
              <a:t>14</a:t>
            </a:fld>
            <a:endParaRPr lang="en-US"/>
          </a:p>
        </p:txBody>
      </p:sp>
      <p:pic>
        <p:nvPicPr>
          <p:cNvPr id="1026" name="Picture 2" descr="https://lh5.googleusercontent.com/ib335rr8Cv_3KwzaO0JbLUKSi1B8_lPInBj0U3a4Xg_Gzw8pR3-lOk2rY7d79fPE9b1s6el53bPEc0W09lcbLMDN2D0j4_F_G5i4-Wt7vSpqv7lS3jqD7pPrd26QahLH6-TfFVYic-Y">
            <a:extLst>
              <a:ext uri="{FF2B5EF4-FFF2-40B4-BE49-F238E27FC236}">
                <a16:creationId xmlns:a16="http://schemas.microsoft.com/office/drawing/2014/main" id="{7325BFCE-CAFB-4518-B6AF-22DF1EF0F7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479" t="57615"/>
          <a:stretch/>
        </p:blipFill>
        <p:spPr bwMode="auto">
          <a:xfrm>
            <a:off x="9183658" y="2991314"/>
            <a:ext cx="1672730" cy="7189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7">
            <a:extLst>
              <a:ext uri="{FF2B5EF4-FFF2-40B4-BE49-F238E27FC236}">
                <a16:creationId xmlns:a16="http://schemas.microsoft.com/office/drawing/2014/main" id="{549496FC-8B49-41D5-90DF-8613902DC663}"/>
              </a:ext>
            </a:extLst>
          </p:cNvPr>
          <p:cNvSpPr txBox="1">
            <a:spLocks/>
          </p:cNvSpPr>
          <p:nvPr/>
        </p:nvSpPr>
        <p:spPr>
          <a:xfrm>
            <a:off x="754062" y="1822967"/>
            <a:ext cx="10512425" cy="5127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CA" dirty="0"/>
          </a:p>
        </p:txBody>
      </p:sp>
      <p:pic>
        <p:nvPicPr>
          <p:cNvPr id="9" name="Picture 2" descr="https://lh5.googleusercontent.com/ib335rr8Cv_3KwzaO0JbLUKSi1B8_lPInBj0U3a4Xg_Gzw8pR3-lOk2rY7d79fPE9b1s6el53bPEc0W09lcbLMDN2D0j4_F_G5i4-Wt7vSpqv7lS3jqD7pPrd26QahLH6-TfFVYic-Y">
            <a:extLst>
              <a:ext uri="{FF2B5EF4-FFF2-40B4-BE49-F238E27FC236}">
                <a16:creationId xmlns:a16="http://schemas.microsoft.com/office/drawing/2014/main" id="{78F908E5-E1B3-46A4-9F1C-EDFA253219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589"/>
          <a:stretch/>
        </p:blipFill>
        <p:spPr bwMode="auto">
          <a:xfrm>
            <a:off x="839788" y="2014046"/>
            <a:ext cx="8343870" cy="16962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anasonic corporation logo">
            <a:extLst>
              <a:ext uri="{FF2B5EF4-FFF2-40B4-BE49-F238E27FC236}">
                <a16:creationId xmlns:a16="http://schemas.microsoft.com/office/drawing/2014/main" id="{BDD4ECCA-DDB8-483B-B009-BDEBB18D8E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05" t="28716" r="11094" b="30835"/>
          <a:stretch/>
        </p:blipFill>
        <p:spPr bwMode="auto">
          <a:xfrm>
            <a:off x="9269384" y="2191112"/>
            <a:ext cx="1819564" cy="43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5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CEEDC91-3E06-4EC5-BFB9-D659D11294E8}"/>
              </a:ext>
            </a:extLst>
          </p:cNvPr>
          <p:cNvSpPr>
            <a:spLocks noGrp="1"/>
          </p:cNvSpPr>
          <p:nvPr>
            <p:ph type="body" sz="quarter" idx="12"/>
          </p:nvPr>
        </p:nvSpPr>
        <p:spPr>
          <a:xfrm>
            <a:off x="839788" y="1306988"/>
            <a:ext cx="10512425" cy="512762"/>
          </a:xfrm>
        </p:spPr>
        <p:txBody>
          <a:bodyPr/>
          <a:lstStyle/>
          <a:p>
            <a:pPr marL="0" indent="0">
              <a:buNone/>
            </a:pPr>
            <a:r>
              <a:rPr lang="en-CA" dirty="0"/>
              <a:t>5.2  2019 CHC Landmark Research Topic? </a:t>
            </a:r>
          </a:p>
        </p:txBody>
      </p:sp>
      <p:sp>
        <p:nvSpPr>
          <p:cNvPr id="6" name="Title 5">
            <a:extLst>
              <a:ext uri="{FF2B5EF4-FFF2-40B4-BE49-F238E27FC236}">
                <a16:creationId xmlns:a16="http://schemas.microsoft.com/office/drawing/2014/main" id="{87F84194-2237-482C-8F5C-23E3069A3CCB}"/>
              </a:ext>
            </a:extLst>
          </p:cNvPr>
          <p:cNvSpPr>
            <a:spLocks noGrp="1"/>
          </p:cNvSpPr>
          <p:nvPr>
            <p:ph type="title"/>
          </p:nvPr>
        </p:nvSpPr>
        <p:spPr>
          <a:xfrm>
            <a:off x="838200" y="71510"/>
            <a:ext cx="6873240" cy="447675"/>
          </a:xfrm>
        </p:spPr>
        <p:txBody>
          <a:bodyPr/>
          <a:lstStyle/>
          <a:p>
            <a:r>
              <a:rPr lang="en-CA" b="1" dirty="0"/>
              <a:t>5.  Research Update</a:t>
            </a:r>
            <a:br>
              <a:rPr lang="en-CA" dirty="0"/>
            </a:br>
            <a:r>
              <a:rPr lang="en-US" sz="2800" dirty="0"/>
              <a:t>Danny Sran (TELUS)</a:t>
            </a:r>
            <a:endParaRPr lang="en-CA" dirty="0"/>
          </a:p>
        </p:txBody>
      </p:sp>
      <p:pic>
        <p:nvPicPr>
          <p:cNvPr id="3" name="Picture 2" descr="Image result for building  research image vector">
            <a:extLst>
              <a:ext uri="{FF2B5EF4-FFF2-40B4-BE49-F238E27FC236}">
                <a16:creationId xmlns:a16="http://schemas.microsoft.com/office/drawing/2014/main" id="{E81488FA-5A8F-4BE8-AD83-B53A4A08F7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279" b="58674"/>
          <a:stretch/>
        </p:blipFill>
        <p:spPr bwMode="auto">
          <a:xfrm>
            <a:off x="7821834" y="1750423"/>
            <a:ext cx="3991475" cy="3952761"/>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7E88E7F-E490-4013-8F8D-E5C1876B01DC}"/>
              </a:ext>
            </a:extLst>
          </p:cNvPr>
          <p:cNvSpPr>
            <a:spLocks noGrp="1"/>
          </p:cNvSpPr>
          <p:nvPr>
            <p:ph type="sldNum" sz="quarter" idx="14"/>
          </p:nvPr>
        </p:nvSpPr>
        <p:spPr/>
        <p:txBody>
          <a:bodyPr/>
          <a:lstStyle/>
          <a:p>
            <a:fld id="{4658F449-AC56-C64A-8488-86A10DE691DA}" type="slidenum">
              <a:rPr lang="en-US" smtClean="0"/>
              <a:pPr/>
              <a:t>15</a:t>
            </a:fld>
            <a:endParaRPr lang="en-US"/>
          </a:p>
        </p:txBody>
      </p:sp>
      <p:sp>
        <p:nvSpPr>
          <p:cNvPr id="4" name="Rectangle 3">
            <a:extLst>
              <a:ext uri="{FF2B5EF4-FFF2-40B4-BE49-F238E27FC236}">
                <a16:creationId xmlns:a16="http://schemas.microsoft.com/office/drawing/2014/main" id="{0ED3BB5F-EB95-45DB-BDC3-C66308A4D668}"/>
              </a:ext>
            </a:extLst>
          </p:cNvPr>
          <p:cNvSpPr/>
          <p:nvPr/>
        </p:nvSpPr>
        <p:spPr>
          <a:xfrm>
            <a:off x="833388" y="1992803"/>
            <a:ext cx="7636357" cy="4708981"/>
          </a:xfrm>
          <a:prstGeom prst="rect">
            <a:avLst/>
          </a:prstGeom>
        </p:spPr>
        <p:txBody>
          <a:bodyPr wrap="square">
            <a:spAutoFit/>
          </a:bodyPr>
          <a:lstStyle/>
          <a:p>
            <a:pPr marL="514350" indent="-514350">
              <a:buFont typeface="Arial"/>
              <a:buAutoNum type="arabicParenR"/>
            </a:pPr>
            <a:r>
              <a:rPr lang="en-CA" sz="2800" dirty="0">
                <a:solidFill>
                  <a:schemeClr val="tx2"/>
                </a:solidFill>
              </a:rPr>
              <a:t>Connected Home Cybersecurity and Privacy</a:t>
            </a:r>
          </a:p>
          <a:p>
            <a:pPr marL="514350" indent="-514350">
              <a:buFont typeface="Arial"/>
              <a:buAutoNum type="arabicParenR"/>
            </a:pPr>
            <a:r>
              <a:rPr lang="en-CA" sz="2800" dirty="0">
                <a:solidFill>
                  <a:schemeClr val="tx2"/>
                </a:solidFill>
              </a:rPr>
              <a:t>Connected Home Digital Assistants</a:t>
            </a:r>
          </a:p>
          <a:p>
            <a:pPr marL="514350" indent="-514350">
              <a:buFont typeface="Arial"/>
              <a:buAutoNum type="arabicParenR"/>
            </a:pPr>
            <a:r>
              <a:rPr lang="en-US" sz="2800" dirty="0">
                <a:solidFill>
                  <a:schemeClr val="tx2"/>
                </a:solidFill>
              </a:rPr>
              <a:t>Smart Home as a Service</a:t>
            </a:r>
          </a:p>
          <a:p>
            <a:pPr marL="514350" indent="-514350">
              <a:buFont typeface="Arial"/>
              <a:buAutoNum type="arabicParenR"/>
            </a:pPr>
            <a:endParaRPr lang="en-US" sz="2000" dirty="0">
              <a:solidFill>
                <a:schemeClr val="tx2"/>
              </a:solidFill>
            </a:endParaRPr>
          </a:p>
          <a:p>
            <a:r>
              <a:rPr lang="en-CA" sz="2000" b="1" u="sng" dirty="0">
                <a:solidFill>
                  <a:schemeClr val="tx2"/>
                </a:solidFill>
              </a:rPr>
              <a:t>Task Force:</a:t>
            </a:r>
          </a:p>
          <a:p>
            <a:r>
              <a:rPr lang="en-CA" sz="2000" dirty="0">
                <a:solidFill>
                  <a:schemeClr val="tx2"/>
                </a:solidFill>
              </a:rPr>
              <a:t>ABB, Inc. – Obiorah Ike</a:t>
            </a:r>
          </a:p>
          <a:p>
            <a:r>
              <a:rPr lang="en-CA" sz="2000" dirty="0">
                <a:solidFill>
                  <a:schemeClr val="tx2"/>
                </a:solidFill>
              </a:rPr>
              <a:t>Acuity Brands, Inc. – Tucker Boren</a:t>
            </a:r>
          </a:p>
          <a:p>
            <a:r>
              <a:rPr lang="en-CA" sz="2000" dirty="0">
                <a:solidFill>
                  <a:schemeClr val="tx2"/>
                </a:solidFill>
              </a:rPr>
              <a:t>Alarm.com, Inc. – Roy Perry</a:t>
            </a:r>
          </a:p>
          <a:p>
            <a:r>
              <a:rPr lang="en-CA" sz="2000" dirty="0">
                <a:solidFill>
                  <a:schemeClr val="tx2"/>
                </a:solidFill>
              </a:rPr>
              <a:t>Control4 – Martin Plaehn</a:t>
            </a:r>
          </a:p>
          <a:p>
            <a:r>
              <a:rPr lang="en-CA" sz="2000" dirty="0">
                <a:solidFill>
                  <a:schemeClr val="tx2"/>
                </a:solidFill>
              </a:rPr>
              <a:t>Kimberly-Clark Professional – Stephen Becker</a:t>
            </a:r>
          </a:p>
          <a:p>
            <a:r>
              <a:rPr lang="en-CA" sz="2000" dirty="0">
                <a:solidFill>
                  <a:schemeClr val="tx2"/>
                </a:solidFill>
              </a:rPr>
              <a:t>TELUS – Danny Sran</a:t>
            </a:r>
          </a:p>
          <a:p>
            <a:r>
              <a:rPr lang="en-CA" sz="2000" dirty="0">
                <a:solidFill>
                  <a:schemeClr val="tx2"/>
                </a:solidFill>
              </a:rPr>
              <a:t>UL – Brian Ferriol</a:t>
            </a:r>
          </a:p>
          <a:p>
            <a:pPr marL="514350" indent="-514350">
              <a:buFont typeface="Arial"/>
              <a:buAutoNum type="arabicParenR"/>
            </a:pPr>
            <a:endParaRPr lang="en-CA" sz="2800" dirty="0">
              <a:solidFill>
                <a:schemeClr val="tx2"/>
              </a:solidFill>
            </a:endParaRPr>
          </a:p>
        </p:txBody>
      </p:sp>
    </p:spTree>
    <p:extLst>
      <p:ext uri="{BB962C8B-B14F-4D97-AF65-F5344CB8AC3E}">
        <p14:creationId xmlns:p14="http://schemas.microsoft.com/office/powerpoint/2010/main" val="412564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16</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5" name="Rectangle 4">
            <a:extLst>
              <a:ext uri="{FF2B5EF4-FFF2-40B4-BE49-F238E27FC236}">
                <a16:creationId xmlns:a16="http://schemas.microsoft.com/office/drawing/2014/main" id="{2B0957A4-CD63-4FBD-A7EC-3D5FB6AEA38D}"/>
              </a:ext>
            </a:extLst>
          </p:cNvPr>
          <p:cNvSpPr/>
          <p:nvPr/>
        </p:nvSpPr>
        <p:spPr>
          <a:xfrm>
            <a:off x="1453415" y="4472123"/>
            <a:ext cx="6513676" cy="369332"/>
          </a:xfrm>
          <a:prstGeom prst="rect">
            <a:avLst/>
          </a:prstGeom>
        </p:spPr>
        <p:txBody>
          <a:bodyPr wrap="square">
            <a:spAutoFit/>
          </a:bodyPr>
          <a:lstStyle/>
          <a:p>
            <a:pPr>
              <a:defRPr/>
            </a:pPr>
            <a:r>
              <a:rPr lang="en-US" b="1" dirty="0">
                <a:solidFill>
                  <a:srgbClr val="E83E1D"/>
                </a:solidFill>
                <a:latin typeface="Montserrat"/>
              </a:rPr>
              <a:t>www.caba.org/whitepapers</a:t>
            </a:r>
          </a:p>
        </p:txBody>
      </p:sp>
      <p:sp>
        <p:nvSpPr>
          <p:cNvPr id="12" name="Text Placeholder 12">
            <a:extLst>
              <a:ext uri="{FF2B5EF4-FFF2-40B4-BE49-F238E27FC236}">
                <a16:creationId xmlns:a16="http://schemas.microsoft.com/office/drawing/2014/main" id="{26BF53E5-B88D-473C-920E-E8E885F8CCF4}"/>
              </a:ext>
            </a:extLst>
          </p:cNvPr>
          <p:cNvSpPr>
            <a:spLocks noGrp="1"/>
          </p:cNvSpPr>
          <p:nvPr>
            <p:ph type="body" sz="quarter" idx="12"/>
          </p:nvPr>
        </p:nvSpPr>
        <p:spPr>
          <a:xfrm>
            <a:off x="838200" y="1809288"/>
            <a:ext cx="9192491" cy="1744775"/>
          </a:xfrm>
        </p:spPr>
        <p:txBody>
          <a:bodyPr>
            <a:normAutofit/>
          </a:bodyPr>
          <a:lstStyle/>
          <a:p>
            <a:pPr marL="0" indent="0">
              <a:buNone/>
            </a:pPr>
            <a:r>
              <a:rPr lang="en-CA" dirty="0"/>
              <a:t>6.1 Recently Completed: </a:t>
            </a:r>
            <a:endParaRPr lang="en-US" dirty="0"/>
          </a:p>
          <a:p>
            <a:pPr marL="0" indent="0">
              <a:buNone/>
            </a:pPr>
            <a:endParaRPr lang="en-US" dirty="0"/>
          </a:p>
          <a:p>
            <a:pPr marL="0" indent="0">
              <a:buNone/>
            </a:pPr>
            <a:r>
              <a:rPr lang="en-US" dirty="0"/>
              <a:t> </a:t>
            </a:r>
          </a:p>
        </p:txBody>
      </p:sp>
      <p:pic>
        <p:nvPicPr>
          <p:cNvPr id="13" name="Picture 12">
            <a:extLst>
              <a:ext uri="{FF2B5EF4-FFF2-40B4-BE49-F238E27FC236}">
                <a16:creationId xmlns:a16="http://schemas.microsoft.com/office/drawing/2014/main" id="{35CDEF79-1FCB-43B0-9E91-87B11F76010F}"/>
              </a:ext>
            </a:extLst>
          </p:cNvPr>
          <p:cNvPicPr>
            <a:picLocks noChangeAspect="1"/>
          </p:cNvPicPr>
          <p:nvPr/>
        </p:nvPicPr>
        <p:blipFill>
          <a:blip r:embed="rId2"/>
          <a:stretch>
            <a:fillRect/>
          </a:stretch>
        </p:blipFill>
        <p:spPr>
          <a:xfrm>
            <a:off x="2086859" y="2809775"/>
            <a:ext cx="1488576" cy="1488576"/>
          </a:xfrm>
          <a:prstGeom prst="rect">
            <a:avLst/>
          </a:prstGeom>
        </p:spPr>
      </p:pic>
      <p:pic>
        <p:nvPicPr>
          <p:cNvPr id="14" name="Picture Placeholder 5" descr="Window">
            <a:extLst>
              <a:ext uri="{FF2B5EF4-FFF2-40B4-BE49-F238E27FC236}">
                <a16:creationId xmlns:a16="http://schemas.microsoft.com/office/drawing/2014/main" id="{48194E28-69B3-447C-BB1B-342D4C1C1E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567880" y="1208918"/>
            <a:ext cx="4323580" cy="5147433"/>
          </a:xfrm>
          <a:prstGeom prst="rect">
            <a:avLst/>
          </a:prstGeom>
        </p:spPr>
      </p:pic>
    </p:spTree>
    <p:extLst>
      <p:ext uri="{BB962C8B-B14F-4D97-AF65-F5344CB8AC3E}">
        <p14:creationId xmlns:p14="http://schemas.microsoft.com/office/powerpoint/2010/main" val="425159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17</a:t>
            </a:fld>
            <a:endParaRPr lang="en-US"/>
          </a:p>
        </p:txBody>
      </p:sp>
      <p:sp>
        <p:nvSpPr>
          <p:cNvPr id="12" name="Text Placeholder 12">
            <a:extLst>
              <a:ext uri="{FF2B5EF4-FFF2-40B4-BE49-F238E27FC236}">
                <a16:creationId xmlns:a16="http://schemas.microsoft.com/office/drawing/2014/main" id="{26BF53E5-B88D-473C-920E-E8E885F8CCF4}"/>
              </a:ext>
            </a:extLst>
          </p:cNvPr>
          <p:cNvSpPr>
            <a:spLocks noGrp="1"/>
          </p:cNvSpPr>
          <p:nvPr>
            <p:ph type="body" sz="quarter" idx="12"/>
          </p:nvPr>
        </p:nvSpPr>
        <p:spPr>
          <a:xfrm>
            <a:off x="839788" y="1233488"/>
            <a:ext cx="11189722" cy="2922876"/>
          </a:xfrm>
        </p:spPr>
        <p:txBody>
          <a:bodyPr>
            <a:normAutofit/>
          </a:bodyPr>
          <a:lstStyle/>
          <a:p>
            <a:pPr marL="0" indent="0">
              <a:buNone/>
            </a:pPr>
            <a:r>
              <a:rPr lang="en-US" sz="2400" dirty="0"/>
              <a:t>6.2 In Progress:  “IOT cyber security guidelines, standards and verification systems”</a:t>
            </a:r>
          </a:p>
          <a:p>
            <a:pPr marL="0" indent="0">
              <a:buNone/>
            </a:pPr>
            <a:endParaRPr lang="en-US" dirty="0"/>
          </a:p>
          <a:p>
            <a:pPr marL="0" indent="0">
              <a:buNone/>
            </a:pPr>
            <a:r>
              <a:rPr lang="en-US" dirty="0"/>
              <a:t> </a:t>
            </a:r>
          </a:p>
        </p:txBody>
      </p:sp>
      <p:sp>
        <p:nvSpPr>
          <p:cNvPr id="7" name="Rectangle 6">
            <a:extLst>
              <a:ext uri="{FF2B5EF4-FFF2-40B4-BE49-F238E27FC236}">
                <a16:creationId xmlns:a16="http://schemas.microsoft.com/office/drawing/2014/main" id="{67D4643B-ECE2-49E8-BBF4-58720D4F4DC4}"/>
              </a:ext>
            </a:extLst>
          </p:cNvPr>
          <p:cNvSpPr/>
          <p:nvPr/>
        </p:nvSpPr>
        <p:spPr>
          <a:xfrm>
            <a:off x="4738254" y="1885153"/>
            <a:ext cx="6096000" cy="4278094"/>
          </a:xfrm>
          <a:prstGeom prst="rect">
            <a:avLst/>
          </a:prstGeom>
        </p:spPr>
        <p:txBody>
          <a:bodyPr>
            <a:spAutoFit/>
          </a:bodyPr>
          <a:lstStyle/>
          <a:p>
            <a:r>
              <a:rPr lang="en-CA" sz="1600" dirty="0"/>
              <a:t>George Brown College</a:t>
            </a:r>
          </a:p>
          <a:p>
            <a:r>
              <a:rPr lang="en-CA" sz="1600" dirty="0"/>
              <a:t>Honeywell International Inc.</a:t>
            </a:r>
          </a:p>
          <a:p>
            <a:r>
              <a:rPr lang="en-CA" sz="1600" dirty="0"/>
              <a:t>Internet Society </a:t>
            </a:r>
          </a:p>
          <a:p>
            <a:r>
              <a:rPr lang="en-CA" sz="1600" dirty="0"/>
              <a:t>Johnson Controls Inc.</a:t>
            </a:r>
          </a:p>
          <a:p>
            <a:r>
              <a:rPr lang="en-CA" sz="1600" dirty="0"/>
              <a:t>Ken Wacks Associates</a:t>
            </a:r>
          </a:p>
          <a:p>
            <a:r>
              <a:rPr lang="en-CA" sz="1600" dirty="0" err="1"/>
              <a:t>LonMark</a:t>
            </a:r>
            <a:r>
              <a:rPr lang="en-CA" sz="1600" dirty="0"/>
              <a:t> International</a:t>
            </a:r>
          </a:p>
          <a:p>
            <a:r>
              <a:rPr lang="en-CA" sz="1600" dirty="0"/>
              <a:t>National Electrical Manufacturers Association (NEMA)</a:t>
            </a:r>
          </a:p>
          <a:p>
            <a:r>
              <a:rPr lang="en-CA" sz="1600" dirty="0"/>
              <a:t>RYCOM Inc.</a:t>
            </a:r>
          </a:p>
          <a:p>
            <a:r>
              <a:rPr lang="en-CA" sz="1600" dirty="0"/>
              <a:t>SPARQ Global</a:t>
            </a:r>
          </a:p>
          <a:p>
            <a:r>
              <a:rPr lang="en-CA" sz="1600" dirty="0"/>
              <a:t>Sustainable Resources Management Inc.</a:t>
            </a:r>
          </a:p>
          <a:p>
            <a:r>
              <a:rPr lang="en-CA" sz="1600" dirty="0" err="1"/>
              <a:t>Syska</a:t>
            </a:r>
            <a:r>
              <a:rPr lang="en-CA" sz="1600" dirty="0"/>
              <a:t> Hennessy Group, Inc.</a:t>
            </a:r>
          </a:p>
          <a:p>
            <a:r>
              <a:rPr lang="en-CA" sz="1600" dirty="0"/>
              <a:t>TC9, Inc</a:t>
            </a:r>
          </a:p>
          <a:p>
            <a:r>
              <a:rPr lang="en-CA" sz="1600" dirty="0"/>
              <a:t>The International Society of Automation</a:t>
            </a:r>
          </a:p>
          <a:p>
            <a:r>
              <a:rPr lang="en-CA" sz="1600" dirty="0"/>
              <a:t>The </a:t>
            </a:r>
            <a:r>
              <a:rPr lang="en-CA" sz="1600" dirty="0" err="1"/>
              <a:t>Siemon</a:t>
            </a:r>
            <a:r>
              <a:rPr lang="en-CA" sz="1600" dirty="0"/>
              <a:t> Company</a:t>
            </a:r>
          </a:p>
          <a:p>
            <a:r>
              <a:rPr lang="en-CA" sz="1600" dirty="0" err="1"/>
              <a:t>TrustCentral</a:t>
            </a:r>
            <a:endParaRPr lang="en-CA" sz="1600" dirty="0"/>
          </a:p>
          <a:p>
            <a:r>
              <a:rPr lang="en-CA" sz="1600" dirty="0" err="1"/>
              <a:t>TwelveDot</a:t>
            </a:r>
            <a:r>
              <a:rPr lang="en-CA" sz="1600" dirty="0"/>
              <a:t> Inc.</a:t>
            </a:r>
          </a:p>
          <a:p>
            <a:r>
              <a:rPr lang="en-CA" sz="1600" dirty="0"/>
              <a:t>UL LLC</a:t>
            </a:r>
          </a:p>
        </p:txBody>
      </p:sp>
      <p:sp>
        <p:nvSpPr>
          <p:cNvPr id="8" name="Rectangle 7">
            <a:extLst>
              <a:ext uri="{FF2B5EF4-FFF2-40B4-BE49-F238E27FC236}">
                <a16:creationId xmlns:a16="http://schemas.microsoft.com/office/drawing/2014/main" id="{18DA1BBE-C45E-4664-9DB7-4E6E40437487}"/>
              </a:ext>
            </a:extLst>
          </p:cNvPr>
          <p:cNvSpPr/>
          <p:nvPr/>
        </p:nvSpPr>
        <p:spPr>
          <a:xfrm>
            <a:off x="839788" y="1885153"/>
            <a:ext cx="6096000" cy="4278094"/>
          </a:xfrm>
          <a:prstGeom prst="rect">
            <a:avLst/>
          </a:prstGeom>
        </p:spPr>
        <p:txBody>
          <a:bodyPr>
            <a:spAutoFit/>
          </a:bodyPr>
          <a:lstStyle/>
          <a:p>
            <a:r>
              <a:rPr lang="en-CA" sz="1600" dirty="0"/>
              <a:t>BC Hydro</a:t>
            </a:r>
          </a:p>
          <a:p>
            <a:r>
              <a:rPr lang="en-CA" sz="1600" dirty="0" err="1"/>
              <a:t>AgeLight</a:t>
            </a:r>
            <a:r>
              <a:rPr lang="en-CA" sz="1600" dirty="0"/>
              <a:t> LLC</a:t>
            </a:r>
          </a:p>
          <a:p>
            <a:r>
              <a:rPr lang="en-CA" sz="1600" dirty="0"/>
              <a:t>ARC Advisory Group</a:t>
            </a:r>
          </a:p>
          <a:p>
            <a:r>
              <a:rPr lang="en-CA" sz="1600" dirty="0" err="1"/>
              <a:t>ArcoLogix</a:t>
            </a:r>
            <a:r>
              <a:rPr lang="en-CA" sz="1600" dirty="0"/>
              <a:t> LLC</a:t>
            </a:r>
          </a:p>
          <a:p>
            <a:r>
              <a:rPr lang="en-CA" sz="1600" dirty="0"/>
              <a:t>BC Hydro</a:t>
            </a:r>
          </a:p>
          <a:p>
            <a:r>
              <a:rPr lang="en-CA" sz="1600" dirty="0"/>
              <a:t>CANASA (Canadian Security Association)</a:t>
            </a:r>
          </a:p>
          <a:p>
            <a:r>
              <a:rPr lang="en-CA" sz="1600" dirty="0"/>
              <a:t>CEDIA</a:t>
            </a:r>
          </a:p>
          <a:p>
            <a:r>
              <a:rPr lang="en-CA" sz="1600" dirty="0" err="1"/>
              <a:t>Cimetrics</a:t>
            </a:r>
            <a:r>
              <a:rPr lang="en-CA" sz="1600" dirty="0"/>
              <a:t>, Inc.</a:t>
            </a:r>
          </a:p>
          <a:p>
            <a:r>
              <a:rPr lang="en-CA" sz="1600" dirty="0"/>
              <a:t>Compass Intelligence, LLC</a:t>
            </a:r>
          </a:p>
          <a:p>
            <a:r>
              <a:rPr lang="en-CA" sz="1600" dirty="0"/>
              <a:t>Consultant</a:t>
            </a:r>
          </a:p>
          <a:p>
            <a:r>
              <a:rPr lang="en-CA" sz="1600" dirty="0"/>
              <a:t>Control4</a:t>
            </a:r>
          </a:p>
          <a:p>
            <a:r>
              <a:rPr lang="en-CA" sz="1600" dirty="0" err="1"/>
              <a:t>CopperTree</a:t>
            </a:r>
            <a:r>
              <a:rPr lang="en-CA" sz="1600" dirty="0"/>
              <a:t> Analytics Inc.</a:t>
            </a:r>
          </a:p>
          <a:p>
            <a:r>
              <a:rPr lang="en-CA" sz="1600" dirty="0"/>
              <a:t>CSA Group</a:t>
            </a:r>
          </a:p>
          <a:p>
            <a:r>
              <a:rPr lang="en-CA" sz="1600" dirty="0"/>
              <a:t>Current, powered by GE</a:t>
            </a:r>
          </a:p>
          <a:p>
            <a:r>
              <a:rPr lang="en-CA" sz="1600" dirty="0"/>
              <a:t>Domotz</a:t>
            </a:r>
          </a:p>
          <a:p>
            <a:r>
              <a:rPr lang="en-CA" sz="1600" dirty="0" err="1"/>
              <a:t>eMcRey</a:t>
            </a:r>
            <a:endParaRPr lang="en-CA" sz="1600" dirty="0"/>
          </a:p>
          <a:p>
            <a:r>
              <a:rPr lang="en-CA" sz="1600" dirty="0"/>
              <a:t>exp US Services, Inc.</a:t>
            </a:r>
          </a:p>
        </p:txBody>
      </p:sp>
    </p:spTree>
    <p:extLst>
      <p:ext uri="{BB962C8B-B14F-4D97-AF65-F5344CB8AC3E}">
        <p14:creationId xmlns:p14="http://schemas.microsoft.com/office/powerpoint/2010/main" val="43855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indent="-228600">
              <a:tabLst>
                <a:tab pos="514350" algn="l"/>
              </a:tabLst>
              <a:defRPr/>
            </a:pPr>
            <a:r>
              <a:rPr lang="en-US" dirty="0">
                <a:solidFill>
                  <a:srgbClr val="000000"/>
                </a:solidFill>
                <a:latin typeface="Arial" panose="020B0604020202020204" pitchFamily="34" charset="0"/>
                <a:ea typeface="Times New Roman" panose="02020603050405020304" pitchFamily="18" charset="0"/>
              </a:rPr>
              <a:t>	All proposals and previously completed CHC White Papers can be downloaded at: </a:t>
            </a:r>
            <a:endParaRPr lang="en-CA" sz="2400" dirty="0">
              <a:solidFill>
                <a:srgbClr val="E83E1D"/>
              </a:solidFill>
              <a:latin typeface="Arial" panose="020B0604020202020204" pitchFamily="34" charset="0"/>
              <a:ea typeface="Times New Roman" panose="02020603050405020304" pitchFamily="18" charset="0"/>
            </a:endParaRPr>
          </a:p>
          <a:p>
            <a:pPr marL="457200" indent="-228600">
              <a:tabLst>
                <a:tab pos="514350" algn="l"/>
              </a:tabLst>
              <a:defRPr/>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hlinkClick r:id="rId2"/>
              </a:rPr>
              <a:t>www.caba.org/whitepapers</a:t>
            </a:r>
            <a:endParaRPr lang="en-CA" sz="2400" dirty="0">
              <a:solidFill>
                <a:srgbClr val="E83E1D"/>
              </a:solidFill>
              <a:latin typeface="Arial" panose="020B0604020202020204" pitchFamily="34" charset="0"/>
              <a:ea typeface="Times New Roman" panose="02020603050405020304" pitchFamily="18" charset="0"/>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315" y="3845507"/>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fld id="{4658F449-AC56-C64A-8488-86A10DE691DA}" type="slidenum">
              <a:rPr lang="en-US" smtClean="0"/>
              <a:pPr/>
              <a:t>18</a:t>
            </a:fld>
            <a:endParaRPr lang="en-US"/>
          </a:p>
        </p:txBody>
      </p:sp>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36351" y="3669551"/>
            <a:ext cx="1876937" cy="1685413"/>
          </a:xfrm>
          <a:prstGeom prst="rect">
            <a:avLst/>
          </a:prstGeom>
        </p:spPr>
      </p:pic>
    </p:spTree>
    <p:extLst>
      <p:ext uri="{BB962C8B-B14F-4D97-AF65-F5344CB8AC3E}">
        <p14:creationId xmlns:p14="http://schemas.microsoft.com/office/powerpoint/2010/main" val="80935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BFE9017E-366C-4EC1-AE84-A37DCE3A088E}"/>
              </a:ext>
            </a:extLst>
          </p:cNvPr>
          <p:cNvSpPr>
            <a:spLocks noGrp="1"/>
          </p:cNvSpPr>
          <p:nvPr>
            <p:ph type="title"/>
          </p:nvPr>
        </p:nvSpPr>
        <p:spPr>
          <a:xfrm>
            <a:off x="838199" y="41865"/>
            <a:ext cx="9257145" cy="447675"/>
          </a:xfrm>
        </p:spPr>
        <p:txBody>
          <a:bodyPr/>
          <a:lstStyle/>
          <a:p>
            <a:r>
              <a:rPr lang="en-US" b="1" dirty="0"/>
              <a:t>7.  New Business</a:t>
            </a:r>
            <a:br>
              <a:rPr lang="en-US" dirty="0"/>
            </a:br>
            <a:r>
              <a:rPr lang="en-US" sz="2800" dirty="0"/>
              <a:t>Andrew Glennie (CABA) </a:t>
            </a:r>
            <a:endParaRPr lang="en-US" dirty="0"/>
          </a:p>
        </p:txBody>
      </p:sp>
      <p:sp>
        <p:nvSpPr>
          <p:cNvPr id="3" name="Text Placeholder 2">
            <a:extLst>
              <a:ext uri="{FF2B5EF4-FFF2-40B4-BE49-F238E27FC236}">
                <a16:creationId xmlns:a16="http://schemas.microsoft.com/office/drawing/2014/main" id="{35AB8DD6-025D-4050-9ED8-96415D9D96D4}"/>
              </a:ext>
            </a:extLst>
          </p:cNvPr>
          <p:cNvSpPr>
            <a:spLocks noGrp="1"/>
          </p:cNvSpPr>
          <p:nvPr>
            <p:ph type="body" sz="quarter" idx="12"/>
          </p:nvPr>
        </p:nvSpPr>
        <p:spPr/>
        <p:txBody>
          <a:bodyPr>
            <a:normAutofit/>
          </a:bodyPr>
          <a:lstStyle/>
          <a:p>
            <a:pPr marL="0" indent="0">
              <a:buNone/>
            </a:pPr>
            <a:r>
              <a:rPr lang="en-US" dirty="0"/>
              <a:t>7.1  Featured CABA Member Benefit </a:t>
            </a:r>
            <a:endParaRPr lang="en-CA" dirty="0"/>
          </a:p>
        </p:txBody>
      </p:sp>
      <p:sp>
        <p:nvSpPr>
          <p:cNvPr id="2" name="Slide Number Placeholder 1">
            <a:extLst>
              <a:ext uri="{FF2B5EF4-FFF2-40B4-BE49-F238E27FC236}">
                <a16:creationId xmlns:a16="http://schemas.microsoft.com/office/drawing/2014/main" id="{16739DD0-91E5-446E-B2C6-913CF952A1A2}"/>
              </a:ext>
            </a:extLst>
          </p:cNvPr>
          <p:cNvSpPr>
            <a:spLocks noGrp="1"/>
          </p:cNvSpPr>
          <p:nvPr>
            <p:ph type="sldNum" sz="quarter" idx="14"/>
          </p:nvPr>
        </p:nvSpPr>
        <p:spPr/>
        <p:txBody>
          <a:bodyPr/>
          <a:lstStyle/>
          <a:p>
            <a:fld id="{4658F449-AC56-C64A-8488-86A10DE691DA}" type="slidenum">
              <a:rPr lang="en-US" smtClean="0"/>
              <a:pPr/>
              <a:t>19</a:t>
            </a:fld>
            <a:endParaRPr lang="en-US"/>
          </a:p>
        </p:txBody>
      </p:sp>
      <p:sp>
        <p:nvSpPr>
          <p:cNvPr id="12" name="Rectangle 11">
            <a:extLst>
              <a:ext uri="{FF2B5EF4-FFF2-40B4-BE49-F238E27FC236}">
                <a16:creationId xmlns:a16="http://schemas.microsoft.com/office/drawing/2014/main" id="{DA189AB5-85D4-41E8-817C-DFFC22948988}"/>
              </a:ext>
            </a:extLst>
          </p:cNvPr>
          <p:cNvSpPr/>
          <p:nvPr/>
        </p:nvSpPr>
        <p:spPr>
          <a:xfrm>
            <a:off x="833388" y="3670077"/>
            <a:ext cx="5806240" cy="2031325"/>
          </a:xfrm>
          <a:prstGeom prst="rect">
            <a:avLst/>
          </a:prstGeom>
        </p:spPr>
        <p:txBody>
          <a:bodyPr wrap="square">
            <a:spAutoFit/>
          </a:bodyPr>
          <a:lstStyle/>
          <a:p>
            <a:r>
              <a:rPr lang="en-US" dirty="0">
                <a:solidFill>
                  <a:srgbClr val="333333"/>
                </a:solidFill>
              </a:rPr>
              <a:t>The CABA Information Council identifies and reviews white papers and research for the CABA Information Series, the most authoritative source for technical information in the home and large building automation sectors. CABA Information Series reports are published both in the CABA Public Research Library and the CABA Member Research Library.</a:t>
            </a:r>
            <a:endParaRPr lang="en-CA" dirty="0"/>
          </a:p>
        </p:txBody>
      </p:sp>
      <p:sp>
        <p:nvSpPr>
          <p:cNvPr id="13" name="Rectangle 12">
            <a:extLst>
              <a:ext uri="{FF2B5EF4-FFF2-40B4-BE49-F238E27FC236}">
                <a16:creationId xmlns:a16="http://schemas.microsoft.com/office/drawing/2014/main" id="{A8CC6727-B1EA-4E6F-BF93-199D455EF62D}"/>
              </a:ext>
            </a:extLst>
          </p:cNvPr>
          <p:cNvSpPr/>
          <p:nvPr/>
        </p:nvSpPr>
        <p:spPr>
          <a:xfrm>
            <a:off x="1888526" y="5435425"/>
            <a:ext cx="1980094" cy="369332"/>
          </a:xfrm>
          <a:prstGeom prst="rect">
            <a:avLst/>
          </a:prstGeom>
        </p:spPr>
        <p:txBody>
          <a:bodyPr wrap="none">
            <a:spAutoFit/>
          </a:bodyPr>
          <a:lstStyle/>
          <a:p>
            <a:r>
              <a:rPr lang="en-US" u="sng" dirty="0">
                <a:solidFill>
                  <a:srgbClr val="0000FF"/>
                </a:solidFill>
                <a:latin typeface="Arial" panose="020B0604020202020204" pitchFamily="34" charset="0"/>
              </a:rPr>
              <a:t>www.caba.org/cic</a:t>
            </a:r>
            <a:endParaRPr lang="en-CA" u="sng" dirty="0">
              <a:solidFill>
                <a:srgbClr val="0000FF"/>
              </a:solidFill>
              <a:latin typeface="Arial" panose="020B0604020202020204" pitchFamily="34" charset="0"/>
            </a:endParaRPr>
          </a:p>
        </p:txBody>
      </p:sp>
      <p:pic>
        <p:nvPicPr>
          <p:cNvPr id="14" name="Picture 4" descr="http://caba.org/images/CABA-IC-XL.png">
            <a:extLst>
              <a:ext uri="{FF2B5EF4-FFF2-40B4-BE49-F238E27FC236}">
                <a16:creationId xmlns:a16="http://schemas.microsoft.com/office/drawing/2014/main" id="{413F5C5A-3B9C-4742-B7ED-AA0A44E82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56" y="2041413"/>
            <a:ext cx="42862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digitalbookworld.com/wp-content/uploads/digital-library.jpg">
            <a:extLst>
              <a:ext uri="{FF2B5EF4-FFF2-40B4-BE49-F238E27FC236}">
                <a16:creationId xmlns:a16="http://schemas.microsoft.com/office/drawing/2014/main" id="{EF8A6C52-6D15-4EF9-B353-DA25AB5D82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18" r="8552"/>
          <a:stretch/>
        </p:blipFill>
        <p:spPr bwMode="auto">
          <a:xfrm>
            <a:off x="6891047" y="1674172"/>
            <a:ext cx="4461165" cy="3935508"/>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2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8896487" y="936211"/>
            <a:ext cx="3295513" cy="2222625"/>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839793" y="1606088"/>
            <a:ext cx="8867625" cy="4932362"/>
          </a:xfrm>
        </p:spPr>
        <p:txBody>
          <a:bodyPr>
            <a:normAutofit/>
          </a:bodyPr>
          <a:lstStyle/>
          <a:p>
            <a:pPr marL="0" indent="0">
              <a:buNone/>
            </a:pPr>
            <a:r>
              <a:rPr lang="en-US" sz="2400" dirty="0"/>
              <a:t>1.  Agenda</a:t>
            </a:r>
          </a:p>
          <a:p>
            <a:pPr marL="0" indent="0">
              <a:buNone/>
            </a:pPr>
            <a:r>
              <a:rPr lang="en-US" sz="2400" dirty="0"/>
              <a:t>2.  Call to Order, Welcome, Introductions, about CHC</a:t>
            </a:r>
          </a:p>
          <a:p>
            <a:pPr marL="0" indent="0">
              <a:buNone/>
            </a:pPr>
            <a:r>
              <a:rPr lang="en-US" sz="2400" dirty="0"/>
              <a:t>3.  Administrative </a:t>
            </a:r>
          </a:p>
          <a:p>
            <a:pPr marL="342900" indent="-342900">
              <a:buAutoNum type="arabicPeriod" startAt="4"/>
            </a:pPr>
            <a:r>
              <a:rPr lang="en-US" sz="2400" dirty="0"/>
              <a:t>“The Connected Home - A Perspective from the Field” (30 min)</a:t>
            </a:r>
          </a:p>
          <a:p>
            <a:pPr marL="0" indent="0">
              <a:buNone/>
            </a:pPr>
            <a:r>
              <a:rPr lang="en-US" sz="2400" dirty="0"/>
              <a:t>	Zouheir Mansourati (TELUS)</a:t>
            </a:r>
          </a:p>
          <a:p>
            <a:pPr marL="0" indent="0">
              <a:buNone/>
            </a:pPr>
            <a:r>
              <a:rPr lang="en-US" sz="2400" dirty="0"/>
              <a:t>5.   Research Update  </a:t>
            </a:r>
          </a:p>
          <a:p>
            <a:pPr marL="0" indent="0">
              <a:buNone/>
            </a:pPr>
            <a:r>
              <a:rPr lang="en-US" sz="2400" dirty="0"/>
              <a:t>6.   White Paper Sub-Committee Update</a:t>
            </a:r>
          </a:p>
          <a:p>
            <a:pPr marL="0" indent="0">
              <a:buNone/>
            </a:pPr>
            <a:r>
              <a:rPr lang="en-US" sz="2400" dirty="0"/>
              <a:t>7.   New Business 	</a:t>
            </a:r>
          </a:p>
          <a:p>
            <a:pPr marL="0" indent="0">
              <a:buNone/>
            </a:pPr>
            <a:r>
              <a:rPr lang="en-US" sz="2400" dirty="0"/>
              <a:t>8.   Announcements</a:t>
            </a:r>
          </a:p>
          <a:p>
            <a:pPr marL="0" indent="0">
              <a:buNone/>
            </a:pPr>
            <a:r>
              <a:rPr lang="en-US" sz="2400" dirty="0"/>
              <a:t>9.   Adjournment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5541740" y="531133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a:p>
        </p:txBody>
      </p:sp>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7.  New Business</a:t>
            </a:r>
            <a:br>
              <a:rPr lang="en-US" dirty="0"/>
            </a:br>
            <a:r>
              <a:rPr lang="en-US" sz="2800" dirty="0"/>
              <a:t>Roy Perry (Alarm.com)</a:t>
            </a:r>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p:txBody>
          <a:bodyPr/>
          <a:lstStyle/>
          <a:p>
            <a:pPr marL="0" indent="0">
              <a:buNone/>
            </a:pPr>
            <a:r>
              <a:rPr lang="en-US" dirty="0"/>
              <a:t>7.2  Other new CHC business? </a:t>
            </a:r>
          </a:p>
          <a:p>
            <a:endParaRPr lang="en-CA"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20</a:t>
            </a:fld>
            <a:endParaRPr lang="en-US"/>
          </a:p>
        </p:txBody>
      </p:sp>
      <p:pic>
        <p:nvPicPr>
          <p:cNvPr id="7" name="Picture 2" descr="Image result for new business">
            <a:extLst>
              <a:ext uri="{FF2B5EF4-FFF2-40B4-BE49-F238E27FC236}">
                <a16:creationId xmlns:a16="http://schemas.microsoft.com/office/drawing/2014/main" id="{74250A0E-168D-406B-B86D-D4B7B22A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12305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1865"/>
            <a:ext cx="6873240" cy="447675"/>
          </a:xfrm>
        </p:spPr>
        <p:txBody>
          <a:bodyPr/>
          <a:lstStyle/>
          <a:p>
            <a:r>
              <a:rPr lang="en-US" b="1" dirty="0"/>
              <a:t>8.  Announcements</a:t>
            </a:r>
            <a:r>
              <a:rPr lang="en-US" dirty="0"/>
              <a:t> </a:t>
            </a:r>
            <a:br>
              <a:rPr lang="en-US" dirty="0"/>
            </a:br>
            <a:r>
              <a:rPr lang="en-CA" sz="2800" dirty="0"/>
              <a:t>Ron Zimmer (CABA)</a:t>
            </a:r>
            <a:endParaRPr lang="en-US" dirty="0"/>
          </a:p>
        </p:txBody>
      </p:sp>
      <p:sp>
        <p:nvSpPr>
          <p:cNvPr id="6" name="Content Placeholder 5"/>
          <p:cNvSpPr>
            <a:spLocks noGrp="1"/>
          </p:cNvSpPr>
          <p:nvPr>
            <p:ph sz="half" idx="1"/>
          </p:nvPr>
        </p:nvSpPr>
        <p:spPr>
          <a:xfrm>
            <a:off x="839788" y="1695738"/>
            <a:ext cx="10514013" cy="1543700"/>
          </a:xfrm>
        </p:spPr>
        <p:txBody>
          <a:bodyPr>
            <a:normAutofit/>
          </a:bodyPr>
          <a:lstStyle/>
          <a:p>
            <a:pPr marL="0" indent="0">
              <a:buNone/>
            </a:pPr>
            <a:r>
              <a:rPr lang="en-US" b="1" dirty="0"/>
              <a:t>CES International 2019</a:t>
            </a:r>
            <a:r>
              <a:rPr lang="en-US" dirty="0"/>
              <a:t>, Jan 8-11, Las Vegas, NV</a:t>
            </a:r>
          </a:p>
          <a:p>
            <a:pPr marL="0" indent="0">
              <a:buNone/>
            </a:pPr>
            <a:endParaRPr lang="en-US" dirty="0"/>
          </a:p>
          <a:p>
            <a:pPr marL="0" indent="0">
              <a:buNone/>
            </a:pPr>
            <a:endParaRPr lang="en-CA" dirty="0"/>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ACEC5451-9406-4526-AF43-961EB8CEE019}"/>
              </a:ext>
            </a:extLst>
          </p:cNvPr>
          <p:cNvSpPr>
            <a:spLocks noGrp="1"/>
          </p:cNvSpPr>
          <p:nvPr>
            <p:ph type="body" sz="quarter" idx="12"/>
          </p:nvPr>
        </p:nvSpPr>
        <p:spPr/>
        <p:txBody>
          <a:bodyPr/>
          <a:lstStyle/>
          <a:p>
            <a:pPr marL="0" indent="0">
              <a:buNone/>
            </a:pPr>
            <a:r>
              <a:rPr lang="en-CA" dirty="0"/>
              <a:t>8.1  Past Event Overview: </a:t>
            </a:r>
          </a:p>
          <a:p>
            <a:endParaRPr lang="en-CA" dirty="0"/>
          </a:p>
        </p:txBody>
      </p:sp>
      <p:sp>
        <p:nvSpPr>
          <p:cNvPr id="2" name="Slide Number Placeholder 1">
            <a:extLst>
              <a:ext uri="{FF2B5EF4-FFF2-40B4-BE49-F238E27FC236}">
                <a16:creationId xmlns:a16="http://schemas.microsoft.com/office/drawing/2014/main" id="{832F9DC7-049F-4601-BFF6-243325202191}"/>
              </a:ext>
            </a:extLst>
          </p:cNvPr>
          <p:cNvSpPr>
            <a:spLocks noGrp="1"/>
          </p:cNvSpPr>
          <p:nvPr>
            <p:ph type="sldNum" sz="quarter" idx="14"/>
          </p:nvPr>
        </p:nvSpPr>
        <p:spPr/>
        <p:txBody>
          <a:bodyPr/>
          <a:lstStyle/>
          <a:p>
            <a:fld id="{4658F449-AC56-C64A-8488-86A10DE691DA}" type="slidenum">
              <a:rPr lang="en-US" smtClean="0"/>
              <a:pPr/>
              <a:t>21</a:t>
            </a:fld>
            <a:endParaRPr lang="en-US" dirty="0"/>
          </a:p>
        </p:txBody>
      </p:sp>
      <p:pic>
        <p:nvPicPr>
          <p:cNvPr id="8" name="Picture 2" descr="Image result for trade show vector">
            <a:extLst>
              <a:ext uri="{FF2B5EF4-FFF2-40B4-BE49-F238E27FC236}">
                <a16:creationId xmlns:a16="http://schemas.microsoft.com/office/drawing/2014/main" id="{ECBE8FD8-DCC1-4423-810B-0477ED806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170" y="3860605"/>
            <a:ext cx="2258391" cy="17639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E4FF4F6B-CF5E-4B52-869E-58828F71DC9F}"/>
              </a:ext>
            </a:extLst>
          </p:cNvPr>
          <p:cNvSpPr txBox="1">
            <a:spLocks/>
          </p:cNvSpPr>
          <p:nvPr/>
        </p:nvSpPr>
        <p:spPr>
          <a:xfrm>
            <a:off x="839788" y="3088755"/>
            <a:ext cx="10718252" cy="2859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The NAHB International Builders' Show (IBS)</a:t>
            </a:r>
            <a:r>
              <a:rPr lang="en-US" dirty="0"/>
              <a:t>, Feb 19-21, Las Vegas, NV</a:t>
            </a:r>
          </a:p>
          <a:p>
            <a:pPr marL="0" indent="0">
              <a:buNone/>
            </a:pPr>
            <a:r>
              <a:rPr lang="en-US" b="1" dirty="0"/>
              <a:t>The Kitchen &amp; Bath Industry Show (KBIS)</a:t>
            </a:r>
            <a:r>
              <a:rPr lang="en-US" dirty="0"/>
              <a:t>, Feb 19-21, Las Vegas, NV</a:t>
            </a:r>
          </a:p>
          <a:p>
            <a:pPr marL="0" indent="0">
              <a:buNone/>
            </a:pPr>
            <a:r>
              <a:rPr lang="en-US" b="1" dirty="0"/>
              <a:t>Internet of Things World</a:t>
            </a:r>
            <a:r>
              <a:rPr lang="en-US" dirty="0"/>
              <a:t>, May 13-16, Santa Clara, CA</a:t>
            </a:r>
          </a:p>
          <a:p>
            <a:pPr marL="0" indent="0">
              <a:buNone/>
            </a:pPr>
            <a:r>
              <a:rPr lang="en-US" b="1" dirty="0"/>
              <a:t>CONNECTIONS</a:t>
            </a:r>
            <a:r>
              <a:rPr lang="en-US" dirty="0"/>
              <a:t>, May 21-23, San Francisco, CA</a:t>
            </a:r>
          </a:p>
          <a:p>
            <a:pPr marL="0" indent="0">
              <a:buNone/>
            </a:pPr>
            <a:r>
              <a:rPr lang="en-US" b="1" dirty="0"/>
              <a:t>CEDIA Expo</a:t>
            </a:r>
            <a:r>
              <a:rPr lang="en-US" dirty="0"/>
              <a:t>, Sept 10-14, Denver, CO</a:t>
            </a:r>
          </a:p>
          <a:p>
            <a:pPr marL="0" indent="0">
              <a:buNone/>
            </a:pPr>
            <a:endParaRPr lang="en-US" dirty="0"/>
          </a:p>
          <a:p>
            <a:pPr marL="0" indent="0">
              <a:buNone/>
            </a:pPr>
            <a:endParaRPr lang="en-CA" dirty="0"/>
          </a:p>
          <a:p>
            <a:pPr marL="0" indent="0">
              <a:buNone/>
            </a:pPr>
            <a:endParaRPr lang="en-US" dirty="0"/>
          </a:p>
          <a:p>
            <a:endParaRPr lang="en-US" dirty="0"/>
          </a:p>
        </p:txBody>
      </p:sp>
      <p:sp>
        <p:nvSpPr>
          <p:cNvPr id="9" name="Text Placeholder 2">
            <a:extLst>
              <a:ext uri="{FF2B5EF4-FFF2-40B4-BE49-F238E27FC236}">
                <a16:creationId xmlns:a16="http://schemas.microsoft.com/office/drawing/2014/main" id="{F911A6FB-9F62-41E1-BB52-9671F6A8BE0C}"/>
              </a:ext>
            </a:extLst>
          </p:cNvPr>
          <p:cNvSpPr txBox="1">
            <a:spLocks/>
          </p:cNvSpPr>
          <p:nvPr/>
        </p:nvSpPr>
        <p:spPr>
          <a:xfrm>
            <a:off x="841376" y="2626505"/>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dirty="0"/>
              <a:t>8.2  Upcoming events: </a:t>
            </a:r>
          </a:p>
          <a:p>
            <a:pPr lvl="1"/>
            <a:endParaRPr lang="en-CA" dirty="0"/>
          </a:p>
        </p:txBody>
      </p:sp>
    </p:spTree>
    <p:extLst>
      <p:ext uri="{BB962C8B-B14F-4D97-AF65-F5344CB8AC3E}">
        <p14:creationId xmlns:p14="http://schemas.microsoft.com/office/powerpoint/2010/main" val="317919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9996" y="3292897"/>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9.  Adjournment</a:t>
            </a:r>
            <a:br>
              <a:rPr lang="en-US" dirty="0"/>
            </a:br>
            <a:r>
              <a:rPr lang="en-US" sz="2800" dirty="0"/>
              <a:t>Roy Perry (Alarm.com)</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4274820" y="5057331"/>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22</a:t>
            </a:fld>
            <a:endParaRPr lang="en-US"/>
          </a:p>
        </p:txBody>
      </p:sp>
      <p:sp>
        <p:nvSpPr>
          <p:cNvPr id="8" name="Rectangle 7">
            <a:extLst>
              <a:ext uri="{FF2B5EF4-FFF2-40B4-BE49-F238E27FC236}">
                <a16:creationId xmlns:a16="http://schemas.microsoft.com/office/drawing/2014/main" id="{994CAA25-984D-4484-838B-9B092E7155F2}"/>
              </a:ext>
            </a:extLst>
          </p:cNvPr>
          <p:cNvSpPr/>
          <p:nvPr/>
        </p:nvSpPr>
        <p:spPr>
          <a:xfrm>
            <a:off x="3755788" y="1918237"/>
            <a:ext cx="4184992" cy="492443"/>
          </a:xfrm>
          <a:prstGeom prst="rect">
            <a:avLst/>
          </a:prstGeom>
          <a:solidFill>
            <a:schemeClr val="accent5"/>
          </a:solidFill>
          <a:ln w="47625">
            <a:solidFill>
              <a:schemeClr val="tx2"/>
            </a:solidFill>
          </a:ln>
        </p:spPr>
        <p:txBody>
          <a:bodyPr wrap="none">
            <a:spAutoFit/>
          </a:bodyPr>
          <a:lstStyle/>
          <a:p>
            <a:pPr lvl="0"/>
            <a:r>
              <a:rPr lang="en-US" sz="2500" b="1" dirty="0">
                <a:solidFill>
                  <a:srgbClr val="E83E1D"/>
                </a:solidFill>
              </a:rPr>
              <a:t>Next CHC Meeting: </a:t>
            </a:r>
            <a:r>
              <a:rPr lang="en-US" sz="2600" b="1" dirty="0">
                <a:solidFill>
                  <a:schemeClr val="tx2"/>
                </a:solidFill>
              </a:rPr>
              <a:t>April 2019</a:t>
            </a:r>
          </a:p>
        </p:txBody>
      </p:sp>
    </p:spTree>
    <p:extLst>
      <p:ext uri="{BB962C8B-B14F-4D97-AF65-F5344CB8AC3E}">
        <p14:creationId xmlns:p14="http://schemas.microsoft.com/office/powerpoint/2010/main" val="293244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275176" cy="524107"/>
          </a:xfrm>
        </p:spPr>
        <p:txBody>
          <a:bodyPr/>
          <a:lstStyle/>
          <a:p>
            <a:r>
              <a:rPr lang="en-US" altLang="en-US" b="1" dirty="0"/>
              <a:t>2.  Call to Order, Welcome, Introductions, About the CHC</a:t>
            </a:r>
            <a:br>
              <a:rPr lang="en-US" altLang="en-US" sz="2800" b="1" dirty="0"/>
            </a:br>
            <a:r>
              <a:rPr lang="en-US" sz="2800" dirty="0"/>
              <a:t>Roy Perry (Alarm.com, Inc.)</a:t>
            </a:r>
            <a:br>
              <a:rPr lang="en-US" altLang="en-US" sz="2800" dirty="0"/>
            </a:br>
            <a:endParaRPr lang="en-US" altLang="en-US" sz="1800" dirty="0"/>
          </a:p>
        </p:txBody>
      </p:sp>
      <p:sp>
        <p:nvSpPr>
          <p:cNvPr id="5" name="Content Placeholder 1"/>
          <p:cNvSpPr txBox="1">
            <a:spLocks noChangeArrowheads="1"/>
          </p:cNvSpPr>
          <p:nvPr/>
        </p:nvSpPr>
        <p:spPr>
          <a:xfrm>
            <a:off x="1632040" y="5387396"/>
            <a:ext cx="8007566"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a:t>
            </a:r>
          </a:p>
        </p:txBody>
      </p:sp>
      <p:sp>
        <p:nvSpPr>
          <p:cNvPr id="6" name="Rectangle 3"/>
          <p:cNvSpPr>
            <a:spLocks noChangeArrowheads="1"/>
          </p:cNvSpPr>
          <p:nvPr/>
        </p:nvSpPr>
        <p:spPr bwMode="auto">
          <a:xfrm>
            <a:off x="8410591" y="3213536"/>
            <a:ext cx="2702787"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rPr>
              <a:t>Past CHC Chair </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rPr>
              <a:t>Jay McLellan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rPr>
              <a:t>VP, Energy Management, Controls and Automation Leviton Manufacturing Co., Inc.</a:t>
            </a:r>
            <a:endParaRPr lang="en-CA" altLang="en-US" sz="1600" dirty="0">
              <a:solidFill>
                <a:schemeClr val="tx1"/>
              </a:solidFill>
              <a:ea typeface="SimSun" pitchFamily="2" charset="-122"/>
            </a:endParaRPr>
          </a:p>
        </p:txBody>
      </p:sp>
      <p:sp>
        <p:nvSpPr>
          <p:cNvPr id="7" name="Rectangle 5"/>
          <p:cNvSpPr>
            <a:spLocks noChangeArrowheads="1"/>
          </p:cNvSpPr>
          <p:nvPr/>
        </p:nvSpPr>
        <p:spPr bwMode="auto">
          <a:xfrm>
            <a:off x="1605654" y="3262203"/>
            <a:ext cx="2655032"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Roy Perry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VP </a:t>
            </a:r>
            <a:r>
              <a:rPr lang="fr-FR" altLang="en-US" sz="1600" dirty="0" err="1">
                <a:solidFill>
                  <a:schemeClr val="tx1"/>
                </a:solidFill>
                <a:ea typeface="SimSun" pitchFamily="2" charset="-122"/>
                <a:cs typeface="Arial" pitchFamily="34" charset="0"/>
              </a:rPr>
              <a:t>Ecosystem</a:t>
            </a:r>
            <a:r>
              <a:rPr lang="fr-FR" altLang="en-US" sz="1600" dirty="0">
                <a:solidFill>
                  <a:schemeClr val="tx1"/>
                </a:solidFill>
                <a:ea typeface="SimSun" pitchFamily="2" charset="-122"/>
                <a:cs typeface="Arial" pitchFamily="34" charset="0"/>
              </a:rPr>
              <a:t> Alliances</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Alarm.com</a:t>
            </a:r>
            <a:endParaRPr lang="en-CA" altLang="en-US" sz="1600" dirty="0">
              <a:solidFill>
                <a:schemeClr val="tx1"/>
              </a:solidFill>
              <a:ea typeface="SimSun" pitchFamily="2" charset="-122"/>
              <a:cs typeface="Arial" pitchFamily="34" charset="0"/>
            </a:endParaRPr>
          </a:p>
        </p:txBody>
      </p:sp>
      <p:sp>
        <p:nvSpPr>
          <p:cNvPr id="12" name="Rectangle 1"/>
          <p:cNvSpPr>
            <a:spLocks noChangeArrowheads="1"/>
          </p:cNvSpPr>
          <p:nvPr/>
        </p:nvSpPr>
        <p:spPr bwMode="auto">
          <a:xfrm>
            <a:off x="6780791" y="5978072"/>
            <a:ext cx="205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800" dirty="0">
                <a:solidFill>
                  <a:schemeClr val="accent1"/>
                </a:solidFill>
                <a:ea typeface="SimSun" pitchFamily="2" charset="-122"/>
              </a:rPr>
              <a:t>www.caba.org/chc</a:t>
            </a:r>
          </a:p>
        </p:txBody>
      </p:sp>
      <p:pic>
        <p:nvPicPr>
          <p:cNvPr id="1028" name="Picture 4" descr="Obiorah 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414" y="133921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a:spLocks noChangeArrowheads="1"/>
          </p:cNvSpPr>
          <p:nvPr/>
        </p:nvSpPr>
        <p:spPr bwMode="auto">
          <a:xfrm>
            <a:off x="3880029" y="3228975"/>
            <a:ext cx="264502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Obiorah Ike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Product Marketing Manager  </a:t>
            </a: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ABB Inc.</a:t>
            </a:r>
            <a:endParaRPr lang="en-CA" altLang="en-US" sz="1600" dirty="0">
              <a:solidFill>
                <a:schemeClr val="tx1"/>
              </a:solidFill>
              <a:ea typeface="SimSun" pitchFamily="2" charset="-122"/>
              <a:cs typeface="Arial" pitchFamily="34" charset="0"/>
            </a:endParaRPr>
          </a:p>
        </p:txBody>
      </p:sp>
      <p:pic>
        <p:nvPicPr>
          <p:cNvPr id="1030" name="Picture 6" descr="Image result for abb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968" y="4546599"/>
            <a:ext cx="1140385" cy="459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alkerg\AppData\Local\Microsoft\Windows\Temporary Internet Files\Content.Outlook\MH9LZ0E4\Perry09.jpg"/>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t="5777" b="26990"/>
          <a:stretch/>
        </p:blipFill>
        <p:spPr bwMode="auto">
          <a:xfrm>
            <a:off x="1711875" y="1339215"/>
            <a:ext cx="1828800" cy="18366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caba.org/images/logos/100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990" y="4308556"/>
            <a:ext cx="2154932" cy="4848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a:extLst>
              <a:ext uri="{FF2B5EF4-FFF2-40B4-BE49-F238E27FC236}">
                <a16:creationId xmlns:a16="http://schemas.microsoft.com/office/drawing/2014/main" id="{7FE45B15-6A5F-46D4-9351-1293FBC0A3CE}"/>
              </a:ext>
            </a:extLst>
          </p:cNvPr>
          <p:cNvSpPr>
            <a:spLocks noChangeArrowheads="1"/>
          </p:cNvSpPr>
          <p:nvPr/>
        </p:nvSpPr>
        <p:spPr bwMode="auto">
          <a:xfrm>
            <a:off x="6120578" y="3228975"/>
            <a:ext cx="2247989"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Danny Sran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Mgr. Construction - New Growth Markets </a:t>
            </a:r>
            <a:r>
              <a:rPr lang="fr-FR" altLang="en-US" sz="1600" dirty="0">
                <a:solidFill>
                  <a:schemeClr val="tx1"/>
                </a:solidFill>
                <a:ea typeface="SimSun" pitchFamily="2" charset="-122"/>
                <a:cs typeface="Arial" pitchFamily="34" charset="0"/>
              </a:rPr>
              <a:t> TELUS</a:t>
            </a:r>
            <a:endParaRPr lang="en-CA" altLang="en-US" sz="1600" dirty="0">
              <a:solidFill>
                <a:schemeClr val="tx1"/>
              </a:solidFill>
              <a:ea typeface="SimSun" pitchFamily="2" charset="-122"/>
              <a:cs typeface="Arial" pitchFamily="34" charset="0"/>
            </a:endParaRPr>
          </a:p>
        </p:txBody>
      </p:sp>
      <p:pic>
        <p:nvPicPr>
          <p:cNvPr id="8" name="Picture 4" descr="Image result for Leviton Manufacturing Co., Inc.">
            <a:extLst>
              <a:ext uri="{FF2B5EF4-FFF2-40B4-BE49-F238E27FC236}">
                <a16:creationId xmlns:a16="http://schemas.microsoft.com/office/drawing/2014/main" id="{50728E74-D789-4185-9169-5F4ABDBCB2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4638" y="4694337"/>
            <a:ext cx="1544409" cy="59053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3</a:t>
            </a:fld>
            <a:endParaRPr lang="en-US"/>
          </a:p>
        </p:txBody>
      </p:sp>
      <p:pic>
        <p:nvPicPr>
          <p:cNvPr id="18" name="Picture 17" descr="http://www.bizneworleans.com/images/cache/cache_8/cache_3/cache_7/PEOPLE_JayMcLellan-43316738.jpeg?ver=1514316975&amp;aspectratio=0.82559339525284">
            <a:extLst>
              <a:ext uri="{FF2B5EF4-FFF2-40B4-BE49-F238E27FC236}">
                <a16:creationId xmlns:a16="http://schemas.microsoft.com/office/drawing/2014/main" id="{36ACF645-BADF-4B76-A169-B71C2B0543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280" t="8257" r="34192" b="68429"/>
          <a:stretch/>
        </p:blipFill>
        <p:spPr bwMode="auto">
          <a:xfrm>
            <a:off x="8494638" y="1323571"/>
            <a:ext cx="1813420" cy="18600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28B2B18-70E4-4459-8BAF-C659681B1338}"/>
              </a:ext>
            </a:extLst>
          </p:cNvPr>
          <p:cNvPicPr>
            <a:picLocks noChangeAspect="1"/>
          </p:cNvPicPr>
          <p:nvPr/>
        </p:nvPicPr>
        <p:blipFill rotWithShape="1">
          <a:blip r:embed="rId8">
            <a:extLst>
              <a:ext uri="{28A0092B-C50C-407E-A947-70E740481C1C}">
                <a14:useLocalDpi xmlns:a14="http://schemas.microsoft.com/office/drawing/2010/main" val="0"/>
              </a:ext>
            </a:extLst>
          </a:blip>
          <a:srcRect l="7275" t="3992" b="6147"/>
          <a:stretch/>
        </p:blipFill>
        <p:spPr bwMode="auto">
          <a:xfrm>
            <a:off x="6246953" y="1337360"/>
            <a:ext cx="1828800" cy="1829055"/>
          </a:xfrm>
          <a:prstGeom prst="rect">
            <a:avLst/>
          </a:prstGeom>
          <a:noFill/>
          <a:ln>
            <a:noFill/>
          </a:ln>
          <a:extLst>
            <a:ext uri="{53640926-AAD7-44D8-BBD7-CCE9431645EC}">
              <a14:shadowObscured xmlns:a14="http://schemas.microsoft.com/office/drawing/2010/main"/>
            </a:ext>
          </a:extLst>
        </p:spPr>
      </p:pic>
      <p:pic>
        <p:nvPicPr>
          <p:cNvPr id="11" name="Picture 2" descr="Image result for telus">
            <a:extLst>
              <a:ext uri="{FF2B5EF4-FFF2-40B4-BE49-F238E27FC236}">
                <a16:creationId xmlns:a16="http://schemas.microsoft.com/office/drawing/2014/main" id="{A4B58C44-D90D-4242-BD5F-2F856B3CDAC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804" t="39778" r="8024" b="38434"/>
          <a:stretch/>
        </p:blipFill>
        <p:spPr bwMode="auto">
          <a:xfrm>
            <a:off x="6120578" y="4473068"/>
            <a:ext cx="2145967" cy="56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 Inc.)</a:t>
            </a:r>
            <a:br>
              <a:rPr lang="en-US" sz="3200" dirty="0"/>
            </a:b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4</a:t>
            </a:fld>
            <a:endParaRPr lang="en-US"/>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3.1	Announcement of the new CHC Chair and CHC Vice-Chair:</a:t>
            </a:r>
          </a:p>
          <a:p>
            <a:endParaRPr lang="en-CA" dirty="0"/>
          </a:p>
        </p:txBody>
      </p:sp>
      <p:sp>
        <p:nvSpPr>
          <p:cNvPr id="10" name="Rectangle 9">
            <a:extLst>
              <a:ext uri="{FF2B5EF4-FFF2-40B4-BE49-F238E27FC236}">
                <a16:creationId xmlns:a16="http://schemas.microsoft.com/office/drawing/2014/main" id="{C8281BE1-855D-4505-8372-633652967CE9}"/>
              </a:ext>
            </a:extLst>
          </p:cNvPr>
          <p:cNvSpPr/>
          <p:nvPr/>
        </p:nvSpPr>
        <p:spPr>
          <a:xfrm>
            <a:off x="1715547" y="2103957"/>
            <a:ext cx="9040535" cy="1846659"/>
          </a:xfrm>
          <a:prstGeom prst="rect">
            <a:avLst/>
          </a:prstGeom>
        </p:spPr>
        <p:txBody>
          <a:bodyPr wrap="square">
            <a:spAutoFit/>
          </a:bodyPr>
          <a:lstStyle/>
          <a:p>
            <a:pPr>
              <a:spcAft>
                <a:spcPts val="0"/>
              </a:spcAft>
            </a:pPr>
            <a:r>
              <a:rPr lang="en-US" sz="2400" b="1" dirty="0">
                <a:solidFill>
                  <a:schemeClr val="tx2"/>
                </a:solidFill>
              </a:rPr>
              <a:t>“Thanks to all for your support during my tenure as Chair of the CHC. It is my honor to pass the Chairmanship into the capable hands of Mr. Roy Perry of Alarm.com.”  </a:t>
            </a:r>
          </a:p>
          <a:p>
            <a:pPr>
              <a:spcAft>
                <a:spcPts val="0"/>
              </a:spcAft>
            </a:pPr>
            <a:r>
              <a:rPr lang="en-US" sz="2400" dirty="0">
                <a:solidFill>
                  <a:schemeClr val="tx2"/>
                </a:solidFill>
              </a:rPr>
              <a:t>Past CHC Chair, Jay McLellan, VP, Leviton Manufacturing Co., Inc.</a:t>
            </a:r>
          </a:p>
          <a:p>
            <a:pPr>
              <a:spcAft>
                <a:spcPts val="0"/>
              </a:spcAft>
            </a:pPr>
            <a:endParaRPr lang="en-CA" b="1" i="1" dirty="0">
              <a:latin typeface="Calibri" panose="020F0502020204030204" pitchFamily="34" charset="0"/>
              <a:ea typeface="Calibri" panose="020F0502020204030204" pitchFamily="34" charset="0"/>
            </a:endParaRPr>
          </a:p>
        </p:txBody>
      </p:sp>
      <p:sp>
        <p:nvSpPr>
          <p:cNvPr id="11" name="Rectangle 5">
            <a:extLst>
              <a:ext uri="{FF2B5EF4-FFF2-40B4-BE49-F238E27FC236}">
                <a16:creationId xmlns:a16="http://schemas.microsoft.com/office/drawing/2014/main" id="{FD59D193-2A2E-4741-9150-17ACC634CC3F}"/>
              </a:ext>
            </a:extLst>
          </p:cNvPr>
          <p:cNvSpPr>
            <a:spLocks noChangeArrowheads="1"/>
          </p:cNvSpPr>
          <p:nvPr/>
        </p:nvSpPr>
        <p:spPr bwMode="auto">
          <a:xfrm>
            <a:off x="3544347" y="4018836"/>
            <a:ext cx="2655032"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Roy Perry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VP </a:t>
            </a:r>
            <a:r>
              <a:rPr lang="fr-FR" altLang="en-US" sz="1600" dirty="0" err="1">
                <a:solidFill>
                  <a:schemeClr val="tx1"/>
                </a:solidFill>
                <a:ea typeface="SimSun" pitchFamily="2" charset="-122"/>
                <a:cs typeface="Arial" pitchFamily="34" charset="0"/>
              </a:rPr>
              <a:t>Ecosystem</a:t>
            </a:r>
            <a:r>
              <a:rPr lang="fr-FR" altLang="en-US" sz="1600" dirty="0">
                <a:solidFill>
                  <a:schemeClr val="tx1"/>
                </a:solidFill>
                <a:ea typeface="SimSun" pitchFamily="2" charset="-122"/>
                <a:cs typeface="Arial" pitchFamily="34" charset="0"/>
              </a:rPr>
              <a:t> Alliances</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Alarm.com</a:t>
            </a:r>
            <a:endParaRPr lang="en-CA" altLang="en-US" sz="1600" dirty="0">
              <a:solidFill>
                <a:schemeClr val="tx1"/>
              </a:solidFill>
              <a:ea typeface="SimSun" pitchFamily="2" charset="-122"/>
              <a:cs typeface="Arial" pitchFamily="34" charset="0"/>
            </a:endParaRPr>
          </a:p>
        </p:txBody>
      </p:sp>
      <p:pic>
        <p:nvPicPr>
          <p:cNvPr id="12" name="Picture 2" descr="C:\Users\walkerg\AppData\Local\Microsoft\Windows\Temporary Internet Files\Content.Outlook\MH9LZ0E4\Perry09.jpg">
            <a:extLst>
              <a:ext uri="{FF2B5EF4-FFF2-40B4-BE49-F238E27FC236}">
                <a16:creationId xmlns:a16="http://schemas.microsoft.com/office/drawing/2014/main" id="{D6E31E44-4468-4151-A938-ADCCFDE0AC29}"/>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t="5777" b="26990"/>
          <a:stretch/>
        </p:blipFill>
        <p:spPr bwMode="auto">
          <a:xfrm>
            <a:off x="1715547" y="4036071"/>
            <a:ext cx="1828800" cy="18366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caba.org/images/logos/100010.jpg">
            <a:extLst>
              <a:ext uri="{FF2B5EF4-FFF2-40B4-BE49-F238E27FC236}">
                <a16:creationId xmlns:a16="http://schemas.microsoft.com/office/drawing/2014/main" id="{A0DF3300-5F10-4D13-8D95-EAF272B25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347" y="4999545"/>
            <a:ext cx="2154932" cy="48486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a:extLst>
              <a:ext uri="{FF2B5EF4-FFF2-40B4-BE49-F238E27FC236}">
                <a16:creationId xmlns:a16="http://schemas.microsoft.com/office/drawing/2014/main" id="{186584A9-1DC5-42D4-ADDD-9A964656BA5F}"/>
              </a:ext>
            </a:extLst>
          </p:cNvPr>
          <p:cNvSpPr>
            <a:spLocks noChangeArrowheads="1"/>
          </p:cNvSpPr>
          <p:nvPr/>
        </p:nvSpPr>
        <p:spPr bwMode="auto">
          <a:xfrm>
            <a:off x="8303651" y="4018836"/>
            <a:ext cx="2247989"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Danny Sran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Mgr. Construction - New Growth Markets </a:t>
            </a:r>
            <a:r>
              <a:rPr lang="fr-FR" altLang="en-US" sz="1600" dirty="0">
                <a:solidFill>
                  <a:schemeClr val="tx1"/>
                </a:solidFill>
                <a:ea typeface="SimSun" pitchFamily="2" charset="-122"/>
                <a:cs typeface="Arial" pitchFamily="34" charset="0"/>
              </a:rPr>
              <a:t> TELUS</a:t>
            </a:r>
            <a:endParaRPr lang="en-CA" altLang="en-US" sz="1600" dirty="0">
              <a:solidFill>
                <a:schemeClr val="tx1"/>
              </a:solidFill>
              <a:ea typeface="SimSun" pitchFamily="2" charset="-122"/>
              <a:cs typeface="Arial" pitchFamily="34" charset="0"/>
            </a:endParaRPr>
          </a:p>
        </p:txBody>
      </p:sp>
      <p:pic>
        <p:nvPicPr>
          <p:cNvPr id="15" name="Picture 14">
            <a:extLst>
              <a:ext uri="{FF2B5EF4-FFF2-40B4-BE49-F238E27FC236}">
                <a16:creationId xmlns:a16="http://schemas.microsoft.com/office/drawing/2014/main" id="{0DAB056B-9243-4098-9785-A8729EA690B3}"/>
              </a:ext>
            </a:extLst>
          </p:cNvPr>
          <p:cNvPicPr>
            <a:picLocks noChangeAspect="1"/>
          </p:cNvPicPr>
          <p:nvPr/>
        </p:nvPicPr>
        <p:blipFill rotWithShape="1">
          <a:blip r:embed="rId4">
            <a:extLst>
              <a:ext uri="{28A0092B-C50C-407E-A947-70E740481C1C}">
                <a14:useLocalDpi xmlns:a14="http://schemas.microsoft.com/office/drawing/2010/main" val="0"/>
              </a:ext>
            </a:extLst>
          </a:blip>
          <a:srcRect l="7275" t="3992" b="6147"/>
          <a:stretch/>
        </p:blipFill>
        <p:spPr bwMode="auto">
          <a:xfrm>
            <a:off x="6337115" y="4043704"/>
            <a:ext cx="1828800" cy="1829055"/>
          </a:xfrm>
          <a:prstGeom prst="rect">
            <a:avLst/>
          </a:prstGeom>
          <a:noFill/>
          <a:ln>
            <a:noFill/>
          </a:ln>
          <a:extLst>
            <a:ext uri="{53640926-AAD7-44D8-BBD7-CCE9431645EC}">
              <a14:shadowObscured xmlns:a14="http://schemas.microsoft.com/office/drawing/2010/main"/>
            </a:ext>
          </a:extLst>
        </p:spPr>
      </p:pic>
      <p:pic>
        <p:nvPicPr>
          <p:cNvPr id="16" name="Picture 2" descr="Image result for telus">
            <a:extLst>
              <a:ext uri="{FF2B5EF4-FFF2-40B4-BE49-F238E27FC236}">
                <a16:creationId xmlns:a16="http://schemas.microsoft.com/office/drawing/2014/main" id="{DD8C54E9-9675-4587-9D58-D949466BCB7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04" t="39778" r="8024" b="38434"/>
          <a:stretch/>
        </p:blipFill>
        <p:spPr bwMode="auto">
          <a:xfrm>
            <a:off x="8354661" y="5241975"/>
            <a:ext cx="2145967" cy="56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9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Roy Perry (Alarm.com, Inc.)</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5</a:t>
            </a:fld>
            <a:endParaRPr lang="en-US"/>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0512425"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3.2	Motion to approve past CHC Minutes:</a:t>
            </a:r>
          </a:p>
          <a:p>
            <a:endParaRPr lang="en-CA" dirty="0"/>
          </a:p>
        </p:txBody>
      </p:sp>
      <p:pic>
        <p:nvPicPr>
          <p:cNvPr id="17" name="Picture 4" descr="http://newdesignfile.com/postpic/2013/11/icon-meeting-agenda-and-minutes_332524.jpg">
            <a:extLst>
              <a:ext uri="{FF2B5EF4-FFF2-40B4-BE49-F238E27FC236}">
                <a16:creationId xmlns:a16="http://schemas.microsoft.com/office/drawing/2014/main" id="{FB05D3D8-F9EA-47C7-80E6-01BF7DFC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272" y="2004290"/>
            <a:ext cx="4534082" cy="36666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65FFE34-F1A0-43C4-8CF6-AC4B8E2EF13B}"/>
              </a:ext>
            </a:extLst>
          </p:cNvPr>
          <p:cNvSpPr/>
          <p:nvPr/>
        </p:nvSpPr>
        <p:spPr>
          <a:xfrm>
            <a:off x="6880707" y="3545226"/>
            <a:ext cx="3925838" cy="584775"/>
          </a:xfrm>
          <a:prstGeom prst="rect">
            <a:avLst/>
          </a:prstGeom>
        </p:spPr>
        <p:txBody>
          <a:bodyPr wrap="square">
            <a:spAutoFit/>
          </a:bodyPr>
          <a:lstStyle/>
          <a:p>
            <a:r>
              <a:rPr lang="en-US" sz="3200" dirty="0">
                <a:solidFill>
                  <a:schemeClr val="tx2"/>
                </a:solidFill>
              </a:rPr>
              <a:t>www.caba.org/chc</a:t>
            </a:r>
          </a:p>
        </p:txBody>
      </p:sp>
    </p:spTree>
    <p:extLst>
      <p:ext uri="{BB962C8B-B14F-4D97-AF65-F5344CB8AC3E}">
        <p14:creationId xmlns:p14="http://schemas.microsoft.com/office/powerpoint/2010/main" val="427964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132A68-6489-44CB-8378-C35B469F3E56}"/>
              </a:ext>
            </a:extLst>
          </p:cNvPr>
          <p:cNvSpPr>
            <a:spLocks noGrp="1"/>
          </p:cNvSpPr>
          <p:nvPr>
            <p:ph type="title"/>
          </p:nvPr>
        </p:nvSpPr>
        <p:spPr>
          <a:xfrm>
            <a:off x="838202" y="71518"/>
            <a:ext cx="9815621" cy="524107"/>
          </a:xfrm>
        </p:spPr>
        <p:txBody>
          <a:bodyPr/>
          <a:lstStyle/>
          <a:p>
            <a:r>
              <a:rPr lang="en-CA" b="1" dirty="0"/>
              <a:t>4. </a:t>
            </a:r>
            <a:r>
              <a:rPr lang="en-US" b="1" dirty="0"/>
              <a:t>“The Connected Home - A Perspective from the Field” </a:t>
            </a:r>
            <a:br>
              <a:rPr lang="en-US" b="1" dirty="0"/>
            </a:br>
            <a:r>
              <a:rPr lang="en-US" sz="2800" dirty="0"/>
              <a:t>Roy Perry (Alarm.com, Inc.)</a:t>
            </a:r>
            <a:br>
              <a:rPr lang="en-US" sz="3200" dirty="0"/>
            </a:br>
            <a:endParaRPr lang="en-CA" dirty="0"/>
          </a:p>
        </p:txBody>
      </p:sp>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1"/>
          </p:nvPr>
        </p:nvSpPr>
        <p:spPr/>
        <p:txBody>
          <a:bodyPr/>
          <a:lstStyle/>
          <a:p>
            <a:fld id="{4658F449-AC56-C64A-8488-86A10DE691DA}" type="slidenum">
              <a:rPr lang="en-US" smtClean="0"/>
              <a:pPr/>
              <a:t>6</a:t>
            </a:fld>
            <a:endParaRPr lang="en-US"/>
          </a:p>
        </p:txBody>
      </p:sp>
      <p:pic>
        <p:nvPicPr>
          <p:cNvPr id="6" name="Picture 5" descr="Presentation1 - PowerPoint">
            <a:extLst>
              <a:ext uri="{FF2B5EF4-FFF2-40B4-BE49-F238E27FC236}">
                <a16:creationId xmlns:a16="http://schemas.microsoft.com/office/drawing/2014/main" id="{F4D8E3B9-CF93-4635-B648-344462A847A0}"/>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t="46737"/>
          <a:stretch>
            <a:fillRect/>
          </a:stretch>
        </p:blipFill>
        <p:spPr bwMode="auto">
          <a:xfrm>
            <a:off x="4664536" y="4633242"/>
            <a:ext cx="2162952" cy="1427540"/>
          </a:xfrm>
          <a:prstGeom prst="rect">
            <a:avLst/>
          </a:prstGeom>
          <a:noFill/>
          <a:ln>
            <a:noFill/>
          </a:ln>
        </p:spPr>
      </p:pic>
      <p:pic>
        <p:nvPicPr>
          <p:cNvPr id="8" name="Picture 7" descr="C:\Users\mansouzo\AppData\Local\Microsoft\Windows\INetCache\Content.Outlook\B0AW3R4F\#2.jpg">
            <a:extLst>
              <a:ext uri="{FF2B5EF4-FFF2-40B4-BE49-F238E27FC236}">
                <a16:creationId xmlns:a16="http://schemas.microsoft.com/office/drawing/2014/main" id="{2A85B555-D9B7-445F-9C13-55EC4B032F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06187" y="1394742"/>
            <a:ext cx="2279650" cy="3238500"/>
          </a:xfrm>
          <a:prstGeom prst="rect">
            <a:avLst/>
          </a:prstGeom>
          <a:noFill/>
          <a:ln>
            <a:noFill/>
          </a:ln>
        </p:spPr>
      </p:pic>
    </p:spTree>
    <p:extLst>
      <p:ext uri="{BB962C8B-B14F-4D97-AF65-F5344CB8AC3E}">
        <p14:creationId xmlns:p14="http://schemas.microsoft.com/office/powerpoint/2010/main" val="269319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88" y="762493"/>
            <a:ext cx="6916000" cy="2466400"/>
          </a:xfrm>
        </p:spPr>
        <p:txBody>
          <a:bodyPr/>
          <a:lstStyle/>
          <a:p>
            <a:r>
              <a:rPr lang="en-US" sz="3733" b="1" dirty="0"/>
              <a:t>The Connected Home – </a:t>
            </a:r>
            <a:br>
              <a:rPr lang="en-US" sz="3733" b="1" dirty="0"/>
            </a:br>
            <a:r>
              <a:rPr lang="en-US" sz="3733" b="1" dirty="0"/>
              <a:t>A Perspective from the Field </a:t>
            </a:r>
            <a:endParaRPr lang="en-US" sz="3733" dirty="0"/>
          </a:p>
        </p:txBody>
      </p:sp>
      <p:sp>
        <p:nvSpPr>
          <p:cNvPr id="5" name="TextBox 4"/>
          <p:cNvSpPr txBox="1"/>
          <p:nvPr/>
        </p:nvSpPr>
        <p:spPr>
          <a:xfrm>
            <a:off x="2473228" y="2733651"/>
            <a:ext cx="8434361" cy="1272143"/>
          </a:xfrm>
          <a:prstGeom prst="rect">
            <a:avLst/>
          </a:prstGeom>
          <a:noFill/>
          <a:ln>
            <a:noFill/>
          </a:ln>
        </p:spPr>
        <p:txBody>
          <a:bodyPr spcFirstLastPara="1" wrap="square" lIns="121900" tIns="121900" rIns="121900" bIns="121900" anchor="ctr" anchorCtr="0"/>
          <a:lstStyle>
            <a:defPPr marR="0" lvl="0" algn="l" rtl="0">
              <a:lnSpc>
                <a:spcPct val="100000"/>
              </a:lnSpc>
              <a:spcBef>
                <a:spcPts val="0"/>
              </a:spcBef>
              <a:spcAft>
                <a:spcPts val="0"/>
              </a:spcAft>
            </a:defPPr>
            <a:lvl1pPr algn="r">
              <a:buClr>
                <a:srgbClr val="4B286D"/>
              </a:buClr>
              <a:buSzPts val="4800"/>
              <a:buFont typeface="Helvetica Neue Light"/>
              <a:buNone/>
              <a:defRPr sz="2800" b="1">
                <a:solidFill>
                  <a:srgbClr val="4B286D"/>
                </a:solidFill>
                <a:latin typeface="Helvetica Neue Light"/>
                <a:ea typeface="Helvetica Neue Light"/>
                <a:cs typeface="Helvetica Neue Light"/>
                <a:sym typeface="Helvetica Neue Light"/>
              </a:defRPr>
            </a:lvl1pPr>
            <a:lvl2pPr>
              <a:buClr>
                <a:schemeClr val="dk1"/>
              </a:buClr>
              <a:buSzPts val="4800"/>
              <a:buNone/>
              <a:defRPr sz="4800">
                <a:solidFill>
                  <a:schemeClr val="dk1"/>
                </a:solidFill>
              </a:defRPr>
            </a:lvl2pPr>
            <a:lvl3pPr>
              <a:buClr>
                <a:schemeClr val="dk1"/>
              </a:buClr>
              <a:buSzPts val="4800"/>
              <a:buNone/>
              <a:defRPr sz="4800">
                <a:solidFill>
                  <a:schemeClr val="dk1"/>
                </a:solidFill>
              </a:defRPr>
            </a:lvl3pPr>
            <a:lvl4pPr>
              <a:buClr>
                <a:schemeClr val="dk1"/>
              </a:buClr>
              <a:buSzPts val="4800"/>
              <a:buNone/>
              <a:defRPr sz="4800">
                <a:solidFill>
                  <a:schemeClr val="dk1"/>
                </a:solidFill>
              </a:defRPr>
            </a:lvl4pPr>
            <a:lvl5pPr>
              <a:buClr>
                <a:schemeClr val="dk1"/>
              </a:buClr>
              <a:buSzPts val="4800"/>
              <a:buNone/>
              <a:defRPr sz="4800">
                <a:solidFill>
                  <a:schemeClr val="dk1"/>
                </a:solidFill>
              </a:defRPr>
            </a:lvl5pPr>
            <a:lvl6pPr>
              <a:buClr>
                <a:schemeClr val="dk1"/>
              </a:buClr>
              <a:buSzPts val="4800"/>
              <a:buNone/>
              <a:defRPr sz="4800">
                <a:solidFill>
                  <a:schemeClr val="dk1"/>
                </a:solidFill>
              </a:defRPr>
            </a:lvl6pPr>
            <a:lvl7pPr>
              <a:buClr>
                <a:schemeClr val="dk1"/>
              </a:buClr>
              <a:buSzPts val="4800"/>
              <a:buNone/>
              <a:defRPr sz="4800">
                <a:solidFill>
                  <a:schemeClr val="dk1"/>
                </a:solidFill>
              </a:defRPr>
            </a:lvl7pPr>
            <a:lvl8pPr>
              <a:buClr>
                <a:schemeClr val="dk1"/>
              </a:buClr>
              <a:buSzPts val="4800"/>
              <a:buNone/>
              <a:defRPr sz="4800">
                <a:solidFill>
                  <a:schemeClr val="dk1"/>
                </a:solidFill>
              </a:defRPr>
            </a:lvl8pPr>
            <a:lvl9pPr>
              <a:buClr>
                <a:schemeClr val="dk1"/>
              </a:buClr>
              <a:buSzPts val="4800"/>
              <a:buNone/>
              <a:defRPr sz="4800">
                <a:solidFill>
                  <a:schemeClr val="dk1"/>
                </a:solidFill>
              </a:defRPr>
            </a:lvl9pPr>
          </a:lstStyle>
          <a:p>
            <a:pPr defTabSz="1219170"/>
            <a:r>
              <a:rPr lang="en-CA" sz="1867" kern="0" dirty="0"/>
              <a:t>Zouheir Mansourati, Ph.D.</a:t>
            </a:r>
          </a:p>
          <a:p>
            <a:pPr defTabSz="1219170"/>
            <a:r>
              <a:rPr lang="en-CA" sz="1867" kern="0" dirty="0"/>
              <a:t>VP, Customer Network Implementation</a:t>
            </a:r>
          </a:p>
          <a:p>
            <a:pPr defTabSz="1219170"/>
            <a:r>
              <a:rPr lang="en-CA" sz="1867" kern="0" dirty="0"/>
              <a:t>TELUS</a:t>
            </a:r>
            <a:endParaRPr lang="en-US" sz="1867" kern="0" dirty="0"/>
          </a:p>
        </p:txBody>
      </p:sp>
      <p:sp>
        <p:nvSpPr>
          <p:cNvPr id="6" name="TextBox 5"/>
          <p:cNvSpPr txBox="1"/>
          <p:nvPr/>
        </p:nvSpPr>
        <p:spPr>
          <a:xfrm>
            <a:off x="4851058" y="4622791"/>
            <a:ext cx="6056530" cy="954300"/>
          </a:xfrm>
          <a:prstGeom prst="rect">
            <a:avLst/>
          </a:prstGeom>
          <a:noFill/>
        </p:spPr>
        <p:txBody>
          <a:bodyPr wrap="none" rtlCol="0">
            <a:spAutoFit/>
          </a:bodyPr>
          <a:lstStyle/>
          <a:p>
            <a:pPr algn="r" defTabSz="1219170">
              <a:buClr>
                <a:srgbClr val="000000"/>
              </a:buClr>
            </a:pPr>
            <a:endParaRPr lang="en-US" sz="1867" kern="0" dirty="0">
              <a:solidFill>
                <a:srgbClr val="000000"/>
              </a:solidFill>
              <a:latin typeface="Arial"/>
              <a:cs typeface="Arial"/>
              <a:sym typeface="Arial"/>
            </a:endParaRPr>
          </a:p>
          <a:p>
            <a:pPr algn="r" defTabSz="1219170">
              <a:buClr>
                <a:srgbClr val="000000"/>
              </a:buClr>
            </a:pPr>
            <a:r>
              <a:rPr lang="en-US" sz="1867" kern="0" dirty="0">
                <a:solidFill>
                  <a:srgbClr val="000000"/>
                </a:solidFill>
                <a:latin typeface="Arial"/>
                <a:cs typeface="Arial"/>
                <a:sym typeface="Arial"/>
              </a:rPr>
              <a:t> </a:t>
            </a:r>
            <a:r>
              <a:rPr lang="en-US" sz="1867" b="1" kern="0" dirty="0">
                <a:solidFill>
                  <a:srgbClr val="4B286D"/>
                </a:solidFill>
                <a:latin typeface="Helvetica Neue Light"/>
                <a:ea typeface="Helvetica Neue Light"/>
                <a:cs typeface="Helvetica Neue Light"/>
                <a:sym typeface="Helvetica Neue Light"/>
              </a:rPr>
              <a:t>CABA Connected Home Council (CHC) Webinar</a:t>
            </a:r>
          </a:p>
          <a:p>
            <a:pPr algn="r" defTabSz="1219170">
              <a:buClr>
                <a:srgbClr val="000000"/>
              </a:buClr>
            </a:pPr>
            <a:r>
              <a:rPr lang="en-US" sz="1867" kern="0" dirty="0">
                <a:solidFill>
                  <a:srgbClr val="4B286D"/>
                </a:solidFill>
                <a:latin typeface="Helvetica Neue Light"/>
                <a:ea typeface="Helvetica Neue Light"/>
                <a:cs typeface="Helvetica Neue Light"/>
                <a:sym typeface="Helvetica Neue Light"/>
              </a:rPr>
              <a:t>Tuesday, February 12, 2019, 12 NOON – 1:30 PM (ET)</a:t>
            </a:r>
          </a:p>
        </p:txBody>
      </p:sp>
    </p:spTree>
    <p:extLst>
      <p:ext uri="{BB962C8B-B14F-4D97-AF65-F5344CB8AC3E}">
        <p14:creationId xmlns:p14="http://schemas.microsoft.com/office/powerpoint/2010/main" val="304640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45"/>
          <p:cNvPicPr preferRelativeResize="0"/>
          <p:nvPr/>
        </p:nvPicPr>
        <p:blipFill rotWithShape="1">
          <a:blip r:embed="rId3">
            <a:alphaModFix/>
          </a:blip>
          <a:srcRect l="11992" r="237"/>
          <a:stretch/>
        </p:blipFill>
        <p:spPr>
          <a:xfrm>
            <a:off x="8573272" y="3621021"/>
            <a:ext cx="2650601" cy="1680000"/>
          </a:xfrm>
          <a:prstGeom prst="rect">
            <a:avLst/>
          </a:prstGeom>
          <a:noFill/>
          <a:ln>
            <a:noFill/>
          </a:ln>
        </p:spPr>
      </p:pic>
      <p:sp>
        <p:nvSpPr>
          <p:cNvPr id="407" name="Google Shape;407;p45"/>
          <p:cNvSpPr txBox="1">
            <a:spLocks noGrp="1"/>
          </p:cNvSpPr>
          <p:nvPr>
            <p:ph type="title" idx="4294967295"/>
          </p:nvPr>
        </p:nvSpPr>
        <p:spPr>
          <a:xfrm>
            <a:off x="0" y="376233"/>
            <a:ext cx="12192000" cy="1143200"/>
          </a:xfrm>
          <a:prstGeom prst="rect">
            <a:avLst/>
          </a:prstGeom>
          <a:noFill/>
          <a:ln>
            <a:noFill/>
          </a:ln>
        </p:spPr>
        <p:txBody>
          <a:bodyPr spcFirstLastPara="1" wrap="square" lIns="121900" tIns="121900" rIns="121900" bIns="121900" anchor="ctr" anchorCtr="0">
            <a:noAutofit/>
          </a:bodyPr>
          <a:lstStyle/>
          <a:p>
            <a:pPr algn="ctr"/>
            <a:r>
              <a:rPr lang="en-CA" sz="4267"/>
              <a:t>Powered by </a:t>
            </a:r>
            <a:r>
              <a:rPr lang="en-CA" sz="4267" b="1"/>
              <a:t>TELUS PureFibre</a:t>
            </a:r>
            <a:br>
              <a:rPr lang="en-CA" sz="4267"/>
            </a:br>
            <a:r>
              <a:rPr lang="en-CA" sz="3733"/>
              <a:t>The </a:t>
            </a:r>
            <a:r>
              <a:rPr lang="en-CA" sz="3733" b="1"/>
              <a:t>#1</a:t>
            </a:r>
            <a:r>
              <a:rPr lang="en-CA" sz="3733"/>
              <a:t> Internet technology for speed and reliability.</a:t>
            </a:r>
            <a:endParaRPr sz="3733" b="1">
              <a:latin typeface="Helvetica Neue"/>
              <a:ea typeface="Helvetica Neue"/>
              <a:cs typeface="Helvetica Neue"/>
              <a:sym typeface="Helvetica Neue"/>
            </a:endParaRPr>
          </a:p>
        </p:txBody>
      </p:sp>
      <p:sp>
        <p:nvSpPr>
          <p:cNvPr id="408" name="Google Shape;408;p45"/>
          <p:cNvSpPr txBox="1"/>
          <p:nvPr/>
        </p:nvSpPr>
        <p:spPr>
          <a:xfrm>
            <a:off x="590800" y="1663233"/>
            <a:ext cx="11010400" cy="93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CA" sz="1600" kern="0">
                <a:solidFill>
                  <a:srgbClr val="000000"/>
                </a:solidFill>
                <a:latin typeface="Helvetica Neue Light"/>
                <a:ea typeface="Helvetica Neue Light"/>
                <a:cs typeface="Helvetica Neue Light"/>
                <a:sym typeface="Helvetica Neue Light"/>
              </a:rPr>
              <a:t>Available in more than </a:t>
            </a:r>
            <a:r>
              <a:rPr lang="en-CA" sz="1600" b="1" kern="0">
                <a:solidFill>
                  <a:srgbClr val="000000"/>
                </a:solidFill>
                <a:latin typeface="Helvetica Neue Light"/>
                <a:ea typeface="Helvetica Neue Light"/>
                <a:cs typeface="Helvetica Neue Light"/>
                <a:sym typeface="Helvetica Neue Light"/>
              </a:rPr>
              <a:t>110</a:t>
            </a:r>
            <a:r>
              <a:rPr lang="en-CA" sz="1600" kern="0">
                <a:solidFill>
                  <a:srgbClr val="000000"/>
                </a:solidFill>
                <a:latin typeface="Helvetica Neue Light"/>
                <a:ea typeface="Helvetica Neue Light"/>
                <a:cs typeface="Helvetica Neue Light"/>
                <a:sym typeface="Helvetica Neue Light"/>
              </a:rPr>
              <a:t> communities, TELUS PureFibre provides the speed, reliability and </a:t>
            </a:r>
            <a:r>
              <a:rPr lang="en-CA" sz="1600" kern="0">
                <a:solidFill>
                  <a:srgbClr val="000000"/>
                </a:solidFill>
                <a:latin typeface="Arial"/>
                <a:ea typeface="Arial"/>
                <a:cs typeface="Arial"/>
                <a:sym typeface="Arial"/>
              </a:rPr>
              <a:t>capacity needed to support the growing bandwidth demands of connected home, security and health solutions for generations to come.</a:t>
            </a:r>
            <a:endParaRPr sz="1600" kern="0">
              <a:solidFill>
                <a:srgbClr val="000000"/>
              </a:solidFill>
              <a:latin typeface="Helvetica Neue Light"/>
              <a:ea typeface="Helvetica Neue Light"/>
              <a:cs typeface="Helvetica Neue Light"/>
              <a:sym typeface="Helvetica Neue Light"/>
            </a:endParaRPr>
          </a:p>
        </p:txBody>
      </p:sp>
      <p:pic>
        <p:nvPicPr>
          <p:cNvPr id="409" name="Google Shape;409;p45" descr="Internet 300"/>
          <p:cNvPicPr preferRelativeResize="0"/>
          <p:nvPr/>
        </p:nvPicPr>
        <p:blipFill rotWithShape="1">
          <a:blip r:embed="rId4">
            <a:alphaModFix/>
          </a:blip>
          <a:srcRect/>
          <a:stretch/>
        </p:blipFill>
        <p:spPr>
          <a:xfrm>
            <a:off x="935514" y="3669478"/>
            <a:ext cx="3168497" cy="1919108"/>
          </a:xfrm>
          <a:prstGeom prst="rect">
            <a:avLst/>
          </a:prstGeom>
          <a:noFill/>
          <a:ln>
            <a:noFill/>
          </a:ln>
        </p:spPr>
      </p:pic>
      <p:pic>
        <p:nvPicPr>
          <p:cNvPr id="410" name="Google Shape;410;p45" descr="https://images.ctfassets.net/3cqlnin176yn/5eb72UNWkosgGcuY4kOoW/bcd4b2a7649d62d455269e95796e0ab6/hummingbird-bg.jpg"/>
          <p:cNvPicPr preferRelativeResize="0"/>
          <p:nvPr/>
        </p:nvPicPr>
        <p:blipFill rotWithShape="1">
          <a:blip r:embed="rId5">
            <a:alphaModFix/>
          </a:blip>
          <a:srcRect/>
          <a:stretch/>
        </p:blipFill>
        <p:spPr>
          <a:xfrm>
            <a:off x="4846673" y="3800927"/>
            <a:ext cx="2514331" cy="1561675"/>
          </a:xfrm>
          <a:prstGeom prst="rect">
            <a:avLst/>
          </a:prstGeom>
          <a:noFill/>
          <a:ln>
            <a:noFill/>
          </a:ln>
        </p:spPr>
      </p:pic>
      <p:sp>
        <p:nvSpPr>
          <p:cNvPr id="411" name="Google Shape;411;p45"/>
          <p:cNvSpPr/>
          <p:nvPr/>
        </p:nvSpPr>
        <p:spPr>
          <a:xfrm>
            <a:off x="1223618" y="3074543"/>
            <a:ext cx="2592289" cy="450468"/>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1400"/>
            </a:pPr>
            <a:r>
              <a:rPr lang="en-CA" sz="1867" kern="0">
                <a:solidFill>
                  <a:srgbClr val="666666"/>
                </a:solidFill>
                <a:latin typeface="Arial"/>
                <a:ea typeface="Arial"/>
                <a:cs typeface="Arial"/>
                <a:sym typeface="Arial"/>
              </a:rPr>
              <a:t>Best Internet</a:t>
            </a:r>
            <a:endParaRPr sz="1867" kern="0">
              <a:solidFill>
                <a:srgbClr val="666666"/>
              </a:solidFill>
              <a:latin typeface="Arial"/>
              <a:ea typeface="Arial"/>
              <a:cs typeface="Arial"/>
              <a:sym typeface="Arial"/>
            </a:endParaRPr>
          </a:p>
        </p:txBody>
      </p:sp>
      <p:sp>
        <p:nvSpPr>
          <p:cNvPr id="412" name="Google Shape;412;p45"/>
          <p:cNvSpPr/>
          <p:nvPr/>
        </p:nvSpPr>
        <p:spPr>
          <a:xfrm>
            <a:off x="8405965" y="3074543"/>
            <a:ext cx="2592289" cy="450468"/>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1400"/>
            </a:pPr>
            <a:r>
              <a:rPr lang="en-CA" sz="1867" kern="0">
                <a:solidFill>
                  <a:srgbClr val="666666"/>
                </a:solidFill>
                <a:latin typeface="Arial"/>
                <a:ea typeface="Arial"/>
                <a:cs typeface="Arial"/>
                <a:sym typeface="Arial"/>
              </a:rPr>
              <a:t>Best TV</a:t>
            </a:r>
            <a:endParaRPr sz="1867" kern="0">
              <a:solidFill>
                <a:srgbClr val="666666"/>
              </a:solidFill>
              <a:latin typeface="Arial"/>
              <a:ea typeface="Arial"/>
              <a:cs typeface="Arial"/>
              <a:sym typeface="Arial"/>
            </a:endParaRPr>
          </a:p>
        </p:txBody>
      </p:sp>
      <p:sp>
        <p:nvSpPr>
          <p:cNvPr id="413" name="Google Shape;413;p45"/>
          <p:cNvSpPr/>
          <p:nvPr/>
        </p:nvSpPr>
        <p:spPr>
          <a:xfrm>
            <a:off x="4807696" y="3074543"/>
            <a:ext cx="2592289" cy="450468"/>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1400"/>
            </a:pPr>
            <a:r>
              <a:rPr lang="en-CA" sz="1867" kern="0">
                <a:solidFill>
                  <a:srgbClr val="666666"/>
                </a:solidFill>
                <a:latin typeface="Arial"/>
                <a:ea typeface="Arial"/>
                <a:cs typeface="Arial"/>
                <a:sym typeface="Arial"/>
              </a:rPr>
              <a:t>Best home coverage</a:t>
            </a:r>
            <a:endParaRPr sz="1867" kern="0">
              <a:solidFill>
                <a:srgbClr val="666666"/>
              </a:solidFill>
              <a:latin typeface="Arial"/>
              <a:ea typeface="Arial"/>
              <a:cs typeface="Arial"/>
              <a:sym typeface="Arial"/>
            </a:endParaRPr>
          </a:p>
        </p:txBody>
      </p:sp>
      <p:sp>
        <p:nvSpPr>
          <p:cNvPr id="414" name="Google Shape;414;p45"/>
          <p:cNvSpPr/>
          <p:nvPr/>
        </p:nvSpPr>
        <p:spPr>
          <a:xfrm>
            <a:off x="0" y="5497200"/>
            <a:ext cx="12192000" cy="750800"/>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buSzPts val="1400"/>
            </a:pPr>
            <a:endParaRPr sz="1867" kern="0">
              <a:solidFill>
                <a:srgbClr val="4B286D"/>
              </a:solidFill>
              <a:latin typeface="Helvetica Neue Light"/>
              <a:ea typeface="Helvetica Neue Light"/>
              <a:cs typeface="Helvetica Neue Light"/>
              <a:sym typeface="Helvetica Neue Light"/>
            </a:endParaRPr>
          </a:p>
        </p:txBody>
      </p:sp>
      <p:sp>
        <p:nvSpPr>
          <p:cNvPr id="415" name="Google Shape;415;p45"/>
          <p:cNvSpPr/>
          <p:nvPr/>
        </p:nvSpPr>
        <p:spPr>
          <a:xfrm>
            <a:off x="1223618" y="5636685"/>
            <a:ext cx="2592289" cy="611316"/>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1200"/>
            </a:pPr>
            <a:r>
              <a:rPr lang="en-CA" sz="1600" b="1" kern="0" dirty="0">
                <a:solidFill>
                  <a:srgbClr val="666666"/>
                </a:solidFill>
                <a:latin typeface="Arial"/>
                <a:cs typeface="Arial"/>
                <a:sym typeface="Arial"/>
              </a:rPr>
              <a:t>750 Mbps</a:t>
            </a:r>
            <a:r>
              <a:rPr lang="en-CA" sz="1600" b="1" kern="0" dirty="0">
                <a:solidFill>
                  <a:srgbClr val="666666"/>
                </a:solidFill>
                <a:latin typeface="Arial"/>
                <a:ea typeface="Arial"/>
                <a:cs typeface="Arial"/>
                <a:sym typeface="Arial"/>
              </a:rPr>
              <a:t>/750 Mbps symmetrical*</a:t>
            </a:r>
            <a:endParaRPr sz="1600" b="1" kern="0" dirty="0">
              <a:solidFill>
                <a:srgbClr val="666666"/>
              </a:solidFill>
              <a:latin typeface="Arial"/>
              <a:ea typeface="Arial"/>
              <a:cs typeface="Arial"/>
              <a:sym typeface="Arial"/>
            </a:endParaRPr>
          </a:p>
        </p:txBody>
      </p:sp>
      <p:sp>
        <p:nvSpPr>
          <p:cNvPr id="416" name="Google Shape;416;p45"/>
          <p:cNvSpPr/>
          <p:nvPr/>
        </p:nvSpPr>
        <p:spPr>
          <a:xfrm>
            <a:off x="4807696" y="5647367"/>
            <a:ext cx="2592289" cy="450468"/>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en-CA" sz="1600" b="1" kern="0">
                <a:solidFill>
                  <a:srgbClr val="666666"/>
                </a:solidFill>
                <a:latin typeface="Arial"/>
                <a:ea typeface="Arial"/>
                <a:cs typeface="Arial"/>
                <a:sym typeface="Arial"/>
              </a:rPr>
              <a:t>TELUS Boost Wi-Fi </a:t>
            </a:r>
            <a:endParaRPr sz="1600" b="1" kern="0">
              <a:solidFill>
                <a:srgbClr val="666666"/>
              </a:solidFill>
              <a:latin typeface="Arial"/>
              <a:ea typeface="Arial"/>
              <a:cs typeface="Arial"/>
              <a:sym typeface="Arial"/>
            </a:endParaRPr>
          </a:p>
        </p:txBody>
      </p:sp>
      <p:sp>
        <p:nvSpPr>
          <p:cNvPr id="417" name="Google Shape;417;p45"/>
          <p:cNvSpPr/>
          <p:nvPr/>
        </p:nvSpPr>
        <p:spPr>
          <a:xfrm>
            <a:off x="8405965" y="5647367"/>
            <a:ext cx="2592289" cy="450468"/>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1200"/>
            </a:pPr>
            <a:r>
              <a:rPr lang="en-CA" sz="1600" b="1" kern="0">
                <a:solidFill>
                  <a:srgbClr val="666666"/>
                </a:solidFill>
                <a:latin typeface="Arial"/>
                <a:ea typeface="Arial"/>
                <a:cs typeface="Arial"/>
                <a:sym typeface="Arial"/>
              </a:rPr>
              <a:t>Optik 4K with HDR</a:t>
            </a:r>
            <a:endParaRPr sz="1600" b="1" kern="0">
              <a:solidFill>
                <a:srgbClr val="666666"/>
              </a:solidFill>
              <a:latin typeface="Arial"/>
              <a:ea typeface="Arial"/>
              <a:cs typeface="Arial"/>
              <a:sym typeface="Arial"/>
            </a:endParaRPr>
          </a:p>
        </p:txBody>
      </p:sp>
      <p:cxnSp>
        <p:nvCxnSpPr>
          <p:cNvPr id="418" name="Google Shape;418;p45"/>
          <p:cNvCxnSpPr/>
          <p:nvPr/>
        </p:nvCxnSpPr>
        <p:spPr>
          <a:xfrm>
            <a:off x="4315719" y="5362602"/>
            <a:ext cx="0" cy="1042729"/>
          </a:xfrm>
          <a:prstGeom prst="straightConnector1">
            <a:avLst/>
          </a:prstGeom>
          <a:noFill/>
          <a:ln w="19050" cap="flat" cmpd="sng">
            <a:solidFill>
              <a:schemeClr val="lt1"/>
            </a:solidFill>
            <a:prstDash val="solid"/>
            <a:round/>
            <a:headEnd type="none" w="sm" len="sm"/>
            <a:tailEnd type="none" w="sm" len="sm"/>
          </a:ln>
        </p:spPr>
      </p:cxnSp>
      <p:cxnSp>
        <p:nvCxnSpPr>
          <p:cNvPr id="419" name="Google Shape;419;p45"/>
          <p:cNvCxnSpPr/>
          <p:nvPr/>
        </p:nvCxnSpPr>
        <p:spPr>
          <a:xfrm>
            <a:off x="7907635" y="5418602"/>
            <a:ext cx="0" cy="1042729"/>
          </a:xfrm>
          <a:prstGeom prst="straightConnector1">
            <a:avLst/>
          </a:prstGeom>
          <a:noFill/>
          <a:ln w="19050" cap="flat" cmpd="sng">
            <a:solidFill>
              <a:schemeClr val="lt1"/>
            </a:solidFill>
            <a:prstDash val="solid"/>
            <a:round/>
            <a:headEnd type="none" w="sm" len="sm"/>
            <a:tailEnd type="none" w="sm" len="sm"/>
          </a:ln>
        </p:spPr>
      </p:cxnSp>
      <p:sp>
        <p:nvSpPr>
          <p:cNvPr id="16" name="Google Shape;415;p45"/>
          <p:cNvSpPr/>
          <p:nvPr/>
        </p:nvSpPr>
        <p:spPr>
          <a:xfrm>
            <a:off x="1219996" y="6264221"/>
            <a:ext cx="2592289" cy="450468"/>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1200"/>
            </a:pPr>
            <a:r>
              <a:rPr lang="en-CA" sz="1333" b="1" kern="0" dirty="0">
                <a:solidFill>
                  <a:srgbClr val="666666"/>
                </a:solidFill>
                <a:latin typeface="Arial"/>
                <a:cs typeface="Arial"/>
                <a:sym typeface="Arial"/>
              </a:rPr>
              <a:t>*In some locations: </a:t>
            </a:r>
          </a:p>
          <a:p>
            <a:pPr algn="ctr" defTabSz="1219170">
              <a:buClr>
                <a:srgbClr val="000000"/>
              </a:buClr>
              <a:buSzPts val="1200"/>
            </a:pPr>
            <a:r>
              <a:rPr lang="en-CA" sz="1333" b="1" kern="0" dirty="0">
                <a:solidFill>
                  <a:srgbClr val="666666"/>
                </a:solidFill>
                <a:latin typeface="Arial"/>
                <a:cs typeface="Arial"/>
                <a:sym typeface="Arial"/>
              </a:rPr>
              <a:t>950 down/750 up</a:t>
            </a:r>
            <a:endParaRPr sz="1333" b="1" kern="0" dirty="0">
              <a:solidFill>
                <a:srgbClr val="666666"/>
              </a:solidFill>
              <a:latin typeface="Arial"/>
              <a:cs typeface="Arial"/>
              <a:sym typeface="Arial"/>
            </a:endParaRPr>
          </a:p>
        </p:txBody>
      </p:sp>
    </p:spTree>
    <p:extLst>
      <p:ext uri="{BB962C8B-B14F-4D97-AF65-F5344CB8AC3E}">
        <p14:creationId xmlns:p14="http://schemas.microsoft.com/office/powerpoint/2010/main" val="147466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46"/>
          <p:cNvPicPr preferRelativeResize="0"/>
          <p:nvPr/>
        </p:nvPicPr>
        <p:blipFill rotWithShape="1">
          <a:blip r:embed="rId3">
            <a:alphaModFix/>
          </a:blip>
          <a:srcRect/>
          <a:stretch/>
        </p:blipFill>
        <p:spPr>
          <a:xfrm>
            <a:off x="3837471" y="5333155"/>
            <a:ext cx="1214600" cy="1214600"/>
          </a:xfrm>
          <a:prstGeom prst="rect">
            <a:avLst/>
          </a:prstGeom>
          <a:noFill/>
          <a:ln>
            <a:noFill/>
          </a:ln>
        </p:spPr>
      </p:pic>
      <p:pic>
        <p:nvPicPr>
          <p:cNvPr id="426" name="Google Shape;426;p46"/>
          <p:cNvPicPr preferRelativeResize="0"/>
          <p:nvPr/>
        </p:nvPicPr>
        <p:blipFill rotWithShape="1">
          <a:blip r:embed="rId4">
            <a:alphaModFix/>
          </a:blip>
          <a:srcRect/>
          <a:stretch/>
        </p:blipFill>
        <p:spPr>
          <a:xfrm>
            <a:off x="1551285" y="5382338"/>
            <a:ext cx="1243300" cy="1243300"/>
          </a:xfrm>
          <a:prstGeom prst="rect">
            <a:avLst/>
          </a:prstGeom>
          <a:noFill/>
          <a:ln>
            <a:noFill/>
          </a:ln>
        </p:spPr>
      </p:pic>
      <p:pic>
        <p:nvPicPr>
          <p:cNvPr id="427" name="Google Shape;427;p46"/>
          <p:cNvPicPr preferRelativeResize="0"/>
          <p:nvPr/>
        </p:nvPicPr>
        <p:blipFill rotWithShape="1">
          <a:blip r:embed="rId5">
            <a:alphaModFix/>
          </a:blip>
          <a:srcRect/>
          <a:stretch/>
        </p:blipFill>
        <p:spPr>
          <a:xfrm>
            <a:off x="2487934" y="4281450"/>
            <a:ext cx="1689233" cy="933852"/>
          </a:xfrm>
          <a:prstGeom prst="rect">
            <a:avLst/>
          </a:prstGeom>
          <a:noFill/>
          <a:ln>
            <a:noFill/>
          </a:ln>
        </p:spPr>
      </p:pic>
      <p:sp>
        <p:nvSpPr>
          <p:cNvPr id="428" name="Google Shape;428;p46"/>
          <p:cNvSpPr/>
          <p:nvPr/>
        </p:nvSpPr>
        <p:spPr>
          <a:xfrm>
            <a:off x="7424967" y="2567584"/>
            <a:ext cx="3966000" cy="3966000"/>
          </a:xfrm>
          <a:prstGeom prst="ellipse">
            <a:avLst/>
          </a:prstGeom>
          <a:noFill/>
          <a:ln w="19050" cap="flat" cmpd="sng">
            <a:solidFill>
              <a:srgbClr val="66CC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400"/>
            </a:pPr>
            <a:endParaRPr sz="1867" kern="0">
              <a:solidFill>
                <a:srgbClr val="000000"/>
              </a:solidFill>
              <a:latin typeface="Helvetica Neue Light"/>
              <a:ea typeface="Helvetica Neue Light"/>
              <a:cs typeface="Helvetica Neue Light"/>
              <a:sym typeface="Helvetica Neue Light"/>
            </a:endParaRPr>
          </a:p>
        </p:txBody>
      </p:sp>
      <p:pic>
        <p:nvPicPr>
          <p:cNvPr id="429" name="Google Shape;429;p46"/>
          <p:cNvPicPr preferRelativeResize="0"/>
          <p:nvPr/>
        </p:nvPicPr>
        <p:blipFill rotWithShape="1">
          <a:blip r:embed="rId6">
            <a:alphaModFix/>
          </a:blip>
          <a:srcRect t="15482" b="11895"/>
          <a:stretch/>
        </p:blipFill>
        <p:spPr>
          <a:xfrm>
            <a:off x="8902049" y="2877600"/>
            <a:ext cx="1011839" cy="1306000"/>
          </a:xfrm>
          <a:prstGeom prst="rect">
            <a:avLst/>
          </a:prstGeom>
          <a:noFill/>
          <a:ln>
            <a:noFill/>
          </a:ln>
        </p:spPr>
      </p:pic>
      <p:pic>
        <p:nvPicPr>
          <p:cNvPr id="430" name="Google Shape;430;p46"/>
          <p:cNvPicPr preferRelativeResize="0"/>
          <p:nvPr/>
        </p:nvPicPr>
        <p:blipFill rotWithShape="1">
          <a:blip r:embed="rId7">
            <a:alphaModFix/>
          </a:blip>
          <a:srcRect/>
          <a:stretch/>
        </p:blipFill>
        <p:spPr>
          <a:xfrm>
            <a:off x="7978134" y="3340497"/>
            <a:ext cx="764300" cy="756508"/>
          </a:xfrm>
          <a:prstGeom prst="rect">
            <a:avLst/>
          </a:prstGeom>
          <a:noFill/>
          <a:ln>
            <a:noFill/>
          </a:ln>
        </p:spPr>
      </p:pic>
      <p:pic>
        <p:nvPicPr>
          <p:cNvPr id="431" name="Google Shape;431;p46"/>
          <p:cNvPicPr preferRelativeResize="0"/>
          <p:nvPr/>
        </p:nvPicPr>
        <p:blipFill rotWithShape="1">
          <a:blip r:embed="rId8">
            <a:alphaModFix/>
          </a:blip>
          <a:srcRect/>
          <a:stretch/>
        </p:blipFill>
        <p:spPr>
          <a:xfrm>
            <a:off x="10142567" y="5171456"/>
            <a:ext cx="686400" cy="568923"/>
          </a:xfrm>
          <a:prstGeom prst="rect">
            <a:avLst/>
          </a:prstGeom>
          <a:noFill/>
          <a:ln>
            <a:noFill/>
          </a:ln>
        </p:spPr>
      </p:pic>
      <p:pic>
        <p:nvPicPr>
          <p:cNvPr id="432" name="Google Shape;432;p46"/>
          <p:cNvPicPr preferRelativeResize="0"/>
          <p:nvPr/>
        </p:nvPicPr>
        <p:blipFill rotWithShape="1">
          <a:blip r:embed="rId9">
            <a:alphaModFix/>
          </a:blip>
          <a:srcRect/>
          <a:stretch/>
        </p:blipFill>
        <p:spPr>
          <a:xfrm>
            <a:off x="7978141" y="5145201"/>
            <a:ext cx="764283" cy="621433"/>
          </a:xfrm>
          <a:prstGeom prst="rect">
            <a:avLst/>
          </a:prstGeom>
          <a:noFill/>
          <a:ln>
            <a:noFill/>
          </a:ln>
        </p:spPr>
      </p:pic>
      <p:sp>
        <p:nvSpPr>
          <p:cNvPr id="433" name="Google Shape;433;p46"/>
          <p:cNvSpPr txBox="1"/>
          <p:nvPr/>
        </p:nvSpPr>
        <p:spPr>
          <a:xfrm>
            <a:off x="590800" y="1663233"/>
            <a:ext cx="11010400" cy="93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1200"/>
            </a:pPr>
            <a:r>
              <a:rPr lang="en-CA" sz="1600" kern="0">
                <a:solidFill>
                  <a:srgbClr val="000000"/>
                </a:solidFill>
                <a:latin typeface="Helvetica Neue Light"/>
                <a:ea typeface="Helvetica Neue Light"/>
                <a:cs typeface="Helvetica Neue Light"/>
                <a:sym typeface="Helvetica Neue Light"/>
              </a:rPr>
              <a:t>TELUS SmartHome Security is a home security solution that unlocks the potential of a fully customized connected home with seamless hardware integration and white-glove installation; all powered by the TELUS network.</a:t>
            </a:r>
            <a:endParaRPr sz="1600" kern="0">
              <a:solidFill>
                <a:srgbClr val="000000"/>
              </a:solidFill>
              <a:latin typeface="Helvetica Neue Light"/>
              <a:ea typeface="Helvetica Neue Light"/>
              <a:cs typeface="Helvetica Neue Light"/>
              <a:sym typeface="Helvetica Neue Light"/>
            </a:endParaRPr>
          </a:p>
        </p:txBody>
      </p:sp>
      <p:sp>
        <p:nvSpPr>
          <p:cNvPr id="434" name="Google Shape;434;p46"/>
          <p:cNvSpPr txBox="1">
            <a:spLocks noGrp="1"/>
          </p:cNvSpPr>
          <p:nvPr>
            <p:ph type="title" idx="4294967295"/>
          </p:nvPr>
        </p:nvSpPr>
        <p:spPr>
          <a:xfrm>
            <a:off x="0" y="376233"/>
            <a:ext cx="12192000" cy="1143200"/>
          </a:xfrm>
          <a:prstGeom prst="rect">
            <a:avLst/>
          </a:prstGeom>
          <a:noFill/>
          <a:ln>
            <a:noFill/>
          </a:ln>
        </p:spPr>
        <p:txBody>
          <a:bodyPr spcFirstLastPara="1" wrap="square" lIns="121900" tIns="121900" rIns="121900" bIns="121900" anchor="ctr" anchorCtr="0">
            <a:noAutofit/>
          </a:bodyPr>
          <a:lstStyle/>
          <a:p>
            <a:pPr algn="ctr"/>
            <a:r>
              <a:rPr lang="en-CA" sz="4267"/>
              <a:t>TELUS is positioned to offer incremental</a:t>
            </a:r>
            <a:br>
              <a:rPr lang="en-CA" sz="4267"/>
            </a:br>
            <a:r>
              <a:rPr lang="en-CA" sz="4267"/>
              <a:t>value </a:t>
            </a:r>
            <a:r>
              <a:rPr lang="en-CA" sz="4267" b="1">
                <a:latin typeface="Helvetica Neue"/>
                <a:ea typeface="Helvetica Neue"/>
                <a:cs typeface="Helvetica Neue"/>
                <a:sym typeface="Helvetica Neue"/>
              </a:rPr>
              <a:t>beyond traditional services</a:t>
            </a:r>
            <a:r>
              <a:rPr lang="en-CA" sz="4267">
                <a:latin typeface="Helvetica Neue"/>
                <a:ea typeface="Helvetica Neue"/>
                <a:cs typeface="Helvetica Neue"/>
                <a:sym typeface="Helvetica Neue"/>
              </a:rPr>
              <a:t>.</a:t>
            </a:r>
            <a:r>
              <a:rPr lang="en-CA" sz="4267" b="1">
                <a:latin typeface="Helvetica Neue"/>
                <a:ea typeface="Helvetica Neue"/>
                <a:cs typeface="Helvetica Neue"/>
                <a:sym typeface="Helvetica Neue"/>
              </a:rPr>
              <a:t> </a:t>
            </a:r>
            <a:endParaRPr sz="4267" b="1">
              <a:latin typeface="Helvetica Neue"/>
              <a:ea typeface="Helvetica Neue"/>
              <a:cs typeface="Helvetica Neue"/>
              <a:sym typeface="Helvetica Neue"/>
            </a:endParaRPr>
          </a:p>
        </p:txBody>
      </p:sp>
      <p:pic>
        <p:nvPicPr>
          <p:cNvPr id="435" name="Google Shape;435;p46"/>
          <p:cNvPicPr preferRelativeResize="0"/>
          <p:nvPr/>
        </p:nvPicPr>
        <p:blipFill rotWithShape="1">
          <a:blip r:embed="rId10">
            <a:alphaModFix/>
          </a:blip>
          <a:srcRect/>
          <a:stretch/>
        </p:blipFill>
        <p:spPr>
          <a:xfrm>
            <a:off x="9064768" y="5338567"/>
            <a:ext cx="686411" cy="848300"/>
          </a:xfrm>
          <a:prstGeom prst="rect">
            <a:avLst/>
          </a:prstGeom>
          <a:noFill/>
          <a:ln>
            <a:noFill/>
          </a:ln>
        </p:spPr>
      </p:pic>
      <p:pic>
        <p:nvPicPr>
          <p:cNvPr id="436" name="Google Shape;436;p46"/>
          <p:cNvPicPr preferRelativeResize="0"/>
          <p:nvPr/>
        </p:nvPicPr>
        <p:blipFill rotWithShape="1">
          <a:blip r:embed="rId11">
            <a:alphaModFix/>
          </a:blip>
          <a:srcRect/>
          <a:stretch/>
        </p:blipFill>
        <p:spPr>
          <a:xfrm>
            <a:off x="10328933" y="3340501"/>
            <a:ext cx="313671" cy="756500"/>
          </a:xfrm>
          <a:prstGeom prst="rect">
            <a:avLst/>
          </a:prstGeom>
          <a:noFill/>
          <a:ln>
            <a:noFill/>
          </a:ln>
        </p:spPr>
      </p:pic>
      <p:pic>
        <p:nvPicPr>
          <p:cNvPr id="437" name="Google Shape;437;p46"/>
          <p:cNvPicPr preferRelativeResize="0"/>
          <p:nvPr/>
        </p:nvPicPr>
        <p:blipFill rotWithShape="1">
          <a:blip r:embed="rId12">
            <a:alphaModFix/>
          </a:blip>
          <a:srcRect/>
          <a:stretch/>
        </p:blipFill>
        <p:spPr>
          <a:xfrm>
            <a:off x="697733" y="2747133"/>
            <a:ext cx="2116836" cy="1243200"/>
          </a:xfrm>
          <a:prstGeom prst="rect">
            <a:avLst/>
          </a:prstGeom>
          <a:noFill/>
          <a:ln>
            <a:noFill/>
          </a:ln>
        </p:spPr>
      </p:pic>
      <p:pic>
        <p:nvPicPr>
          <p:cNvPr id="438" name="Google Shape;438;p46"/>
          <p:cNvPicPr preferRelativeResize="0"/>
          <p:nvPr/>
        </p:nvPicPr>
        <p:blipFill rotWithShape="1">
          <a:blip r:embed="rId13">
            <a:alphaModFix/>
          </a:blip>
          <a:srcRect/>
          <a:stretch/>
        </p:blipFill>
        <p:spPr>
          <a:xfrm>
            <a:off x="636151" y="5358384"/>
            <a:ext cx="1011867" cy="1011867"/>
          </a:xfrm>
          <a:prstGeom prst="rect">
            <a:avLst/>
          </a:prstGeom>
          <a:noFill/>
          <a:ln>
            <a:noFill/>
          </a:ln>
        </p:spPr>
      </p:pic>
      <p:pic>
        <p:nvPicPr>
          <p:cNvPr id="439" name="Google Shape;439;p46"/>
          <p:cNvPicPr preferRelativeResize="0"/>
          <p:nvPr/>
        </p:nvPicPr>
        <p:blipFill rotWithShape="1">
          <a:blip r:embed="rId14">
            <a:alphaModFix/>
          </a:blip>
          <a:srcRect/>
          <a:stretch/>
        </p:blipFill>
        <p:spPr>
          <a:xfrm>
            <a:off x="4177165" y="4257173"/>
            <a:ext cx="1011867" cy="1011895"/>
          </a:xfrm>
          <a:prstGeom prst="rect">
            <a:avLst/>
          </a:prstGeom>
          <a:noFill/>
          <a:ln>
            <a:noFill/>
          </a:ln>
        </p:spPr>
      </p:pic>
      <p:pic>
        <p:nvPicPr>
          <p:cNvPr id="440" name="Google Shape;440;p46"/>
          <p:cNvPicPr preferRelativeResize="0"/>
          <p:nvPr/>
        </p:nvPicPr>
        <p:blipFill rotWithShape="1">
          <a:blip r:embed="rId15">
            <a:alphaModFix/>
          </a:blip>
          <a:srcRect/>
          <a:stretch/>
        </p:blipFill>
        <p:spPr>
          <a:xfrm>
            <a:off x="1374932" y="4054448"/>
            <a:ext cx="1214600" cy="1214600"/>
          </a:xfrm>
          <a:prstGeom prst="rect">
            <a:avLst/>
          </a:prstGeom>
          <a:noFill/>
          <a:ln>
            <a:noFill/>
          </a:ln>
        </p:spPr>
      </p:pic>
      <p:pic>
        <p:nvPicPr>
          <p:cNvPr id="441" name="Google Shape;441;p46"/>
          <p:cNvPicPr preferRelativeResize="0"/>
          <p:nvPr/>
        </p:nvPicPr>
        <p:blipFill rotWithShape="1">
          <a:blip r:embed="rId16">
            <a:alphaModFix/>
          </a:blip>
          <a:srcRect/>
          <a:stretch/>
        </p:blipFill>
        <p:spPr>
          <a:xfrm>
            <a:off x="2762515" y="5440166"/>
            <a:ext cx="969967" cy="969967"/>
          </a:xfrm>
          <a:prstGeom prst="rect">
            <a:avLst/>
          </a:prstGeom>
          <a:noFill/>
          <a:ln>
            <a:noFill/>
          </a:ln>
        </p:spPr>
      </p:pic>
      <p:pic>
        <p:nvPicPr>
          <p:cNvPr id="442" name="Google Shape;442;p46"/>
          <p:cNvPicPr preferRelativeResize="0"/>
          <p:nvPr/>
        </p:nvPicPr>
        <p:blipFill rotWithShape="1">
          <a:blip r:embed="rId17">
            <a:alphaModFix/>
          </a:blip>
          <a:srcRect/>
          <a:stretch/>
        </p:blipFill>
        <p:spPr>
          <a:xfrm>
            <a:off x="5157083" y="5516317"/>
            <a:ext cx="848300" cy="848300"/>
          </a:xfrm>
          <a:prstGeom prst="rect">
            <a:avLst/>
          </a:prstGeom>
          <a:noFill/>
          <a:ln>
            <a:noFill/>
          </a:ln>
        </p:spPr>
      </p:pic>
      <p:sp>
        <p:nvSpPr>
          <p:cNvPr id="443" name="Google Shape;443;p46"/>
          <p:cNvSpPr txBox="1"/>
          <p:nvPr/>
        </p:nvSpPr>
        <p:spPr>
          <a:xfrm>
            <a:off x="2860167" y="2867367"/>
            <a:ext cx="3531600" cy="1143200"/>
          </a:xfrm>
          <a:prstGeom prst="rect">
            <a:avLst/>
          </a:prstGeom>
          <a:noFill/>
          <a:ln>
            <a:noFill/>
          </a:ln>
        </p:spPr>
        <p:txBody>
          <a:bodyPr spcFirstLastPara="1" wrap="square" lIns="121900" tIns="121900" rIns="121900" bIns="121900" anchor="ctr" anchorCtr="0">
            <a:noAutofit/>
          </a:bodyPr>
          <a:lstStyle/>
          <a:p>
            <a:pPr defTabSz="1219170">
              <a:buClr>
                <a:srgbClr val="000000"/>
              </a:buClr>
              <a:buSzPts val="1000"/>
            </a:pPr>
            <a:r>
              <a:rPr lang="en-CA" sz="1333" kern="0">
                <a:solidFill>
                  <a:srgbClr val="7F7F7F"/>
                </a:solidFill>
                <a:latin typeface="Helvetica Neue Light"/>
                <a:ea typeface="Helvetica Neue Light"/>
                <a:cs typeface="Helvetica Neue Light"/>
                <a:sym typeface="Helvetica Neue Light"/>
              </a:rPr>
              <a:t>DIY smart home solutions require </a:t>
            </a:r>
            <a:r>
              <a:rPr lang="en-CA" sz="1333" b="1" kern="0">
                <a:solidFill>
                  <a:srgbClr val="7F7F7F"/>
                </a:solidFill>
                <a:latin typeface="Helvetica Neue"/>
                <a:ea typeface="Helvetica Neue"/>
                <a:cs typeface="Helvetica Neue"/>
                <a:sym typeface="Helvetica Neue"/>
              </a:rPr>
              <a:t>time and effort </a:t>
            </a:r>
            <a:r>
              <a:rPr lang="en-CA" sz="1333" kern="0">
                <a:solidFill>
                  <a:srgbClr val="7F7F7F"/>
                </a:solidFill>
                <a:latin typeface="Helvetica Neue Light"/>
                <a:ea typeface="Helvetica Neue Light"/>
                <a:cs typeface="Helvetica Neue Light"/>
                <a:sym typeface="Helvetica Neue Light"/>
              </a:rPr>
              <a:t>to solution </a:t>
            </a:r>
            <a:r>
              <a:rPr lang="en-CA" sz="1333" b="1" kern="0">
                <a:solidFill>
                  <a:srgbClr val="7F7F7F"/>
                </a:solidFill>
                <a:latin typeface="Helvetica Neue"/>
                <a:ea typeface="Helvetica Neue"/>
                <a:cs typeface="Helvetica Neue"/>
                <a:sym typeface="Helvetica Neue"/>
              </a:rPr>
              <a:t>infrastructure </a:t>
            </a:r>
            <a:r>
              <a:rPr lang="en-CA" sz="1333" kern="0">
                <a:solidFill>
                  <a:srgbClr val="7F7F7F"/>
                </a:solidFill>
                <a:latin typeface="Helvetica Neue Light"/>
                <a:ea typeface="Helvetica Neue Light"/>
                <a:cs typeface="Helvetica Neue Light"/>
                <a:sym typeface="Helvetica Neue Light"/>
              </a:rPr>
              <a:t>(internet provider), </a:t>
            </a:r>
            <a:r>
              <a:rPr lang="en-CA" sz="1333" b="1" kern="0">
                <a:solidFill>
                  <a:srgbClr val="7F7F7F"/>
                </a:solidFill>
                <a:latin typeface="Helvetica Neue"/>
                <a:ea typeface="Helvetica Neue"/>
                <a:cs typeface="Helvetica Neue"/>
                <a:sym typeface="Helvetica Neue"/>
              </a:rPr>
              <a:t>platform</a:t>
            </a:r>
            <a:r>
              <a:rPr lang="en-CA" sz="1333" kern="0">
                <a:solidFill>
                  <a:srgbClr val="7F7F7F"/>
                </a:solidFill>
                <a:latin typeface="Helvetica Neue Light"/>
                <a:ea typeface="Helvetica Neue Light"/>
                <a:cs typeface="Helvetica Neue Light"/>
                <a:sym typeface="Helvetica Neue Light"/>
              </a:rPr>
              <a:t> (Homekit, Google, etc.) and </a:t>
            </a:r>
            <a:r>
              <a:rPr lang="en-CA" sz="1333" b="1" kern="0">
                <a:solidFill>
                  <a:srgbClr val="7F7F7F"/>
                </a:solidFill>
                <a:latin typeface="Helvetica Neue"/>
                <a:ea typeface="Helvetica Neue"/>
                <a:cs typeface="Helvetica Neue"/>
                <a:sym typeface="Helvetica Neue"/>
              </a:rPr>
              <a:t>compatibility </a:t>
            </a:r>
            <a:r>
              <a:rPr lang="en-CA" sz="1333" kern="0">
                <a:solidFill>
                  <a:srgbClr val="7F7F7F"/>
                </a:solidFill>
                <a:latin typeface="Helvetica Neue Light"/>
                <a:ea typeface="Helvetica Neue Light"/>
                <a:cs typeface="Helvetica Neue Light"/>
                <a:sym typeface="Helvetica Neue Light"/>
              </a:rPr>
              <a:t>between OTT smart home accessories.</a:t>
            </a:r>
            <a:endParaRPr sz="1333" kern="0">
              <a:solidFill>
                <a:srgbClr val="7F7F7F"/>
              </a:solidFill>
              <a:latin typeface="Helvetica Neue Light"/>
              <a:ea typeface="Helvetica Neue Light"/>
              <a:cs typeface="Helvetica Neue Light"/>
              <a:sym typeface="Helvetica Neue Light"/>
            </a:endParaRPr>
          </a:p>
        </p:txBody>
      </p:sp>
      <p:cxnSp>
        <p:nvCxnSpPr>
          <p:cNvPr id="444" name="Google Shape;444;p46"/>
          <p:cNvCxnSpPr/>
          <p:nvPr/>
        </p:nvCxnSpPr>
        <p:spPr>
          <a:xfrm>
            <a:off x="6725067" y="2832067"/>
            <a:ext cx="0" cy="3541200"/>
          </a:xfrm>
          <a:prstGeom prst="straightConnector1">
            <a:avLst/>
          </a:prstGeom>
          <a:noFill/>
          <a:ln w="9525" cap="flat" cmpd="sng">
            <a:solidFill>
              <a:srgbClr val="7F7F7F"/>
            </a:solidFill>
            <a:prstDash val="solid"/>
            <a:round/>
            <a:headEnd type="none" w="sm" len="sm"/>
            <a:tailEnd type="none" w="sm" len="sm"/>
          </a:ln>
        </p:spPr>
      </p:cxnSp>
      <p:sp>
        <p:nvSpPr>
          <p:cNvPr id="445" name="Google Shape;445;p46"/>
          <p:cNvSpPr txBox="1"/>
          <p:nvPr/>
        </p:nvSpPr>
        <p:spPr>
          <a:xfrm>
            <a:off x="7424967" y="4233633"/>
            <a:ext cx="3966000" cy="801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200"/>
            </a:pPr>
            <a:r>
              <a:rPr lang="en-CA" sz="1600" kern="0">
                <a:solidFill>
                  <a:srgbClr val="7F7F7F"/>
                </a:solidFill>
                <a:latin typeface="Helvetica Neue Light"/>
                <a:ea typeface="Helvetica Neue Light"/>
                <a:cs typeface="Helvetica Neue Light"/>
                <a:sym typeface="Helvetica Neue Light"/>
              </a:rPr>
              <a:t>TELUS offers a </a:t>
            </a:r>
            <a:r>
              <a:rPr lang="en-CA" sz="1600" b="1" kern="0">
                <a:solidFill>
                  <a:srgbClr val="7F7F7F"/>
                </a:solidFill>
                <a:latin typeface="Helvetica Neue"/>
                <a:ea typeface="Helvetica Neue"/>
                <a:cs typeface="Helvetica Neue"/>
                <a:sym typeface="Helvetica Neue"/>
              </a:rPr>
              <a:t>single, integrated solution</a:t>
            </a:r>
            <a:r>
              <a:rPr lang="en-CA" sz="1600" kern="0">
                <a:solidFill>
                  <a:srgbClr val="7F7F7F"/>
                </a:solidFill>
                <a:latin typeface="Helvetica Neue Light"/>
                <a:ea typeface="Helvetica Neue Light"/>
                <a:cs typeface="Helvetica Neue Light"/>
                <a:sym typeface="Helvetica Neue Light"/>
              </a:rPr>
              <a:t>, powered by Alarm.com</a:t>
            </a:r>
            <a:endParaRPr sz="1600" kern="0">
              <a:solidFill>
                <a:srgbClr val="7F7F7F"/>
              </a:solidFill>
              <a:latin typeface="Arial"/>
              <a:ea typeface="Arial"/>
              <a:cs typeface="Arial"/>
              <a:sym typeface="Arial"/>
            </a:endParaRPr>
          </a:p>
        </p:txBody>
      </p:sp>
    </p:spTree>
    <p:extLst>
      <p:ext uri="{BB962C8B-B14F-4D97-AF65-F5344CB8AC3E}">
        <p14:creationId xmlns:p14="http://schemas.microsoft.com/office/powerpoint/2010/main" val="2191733159"/>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Master slid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1033</Words>
  <Application>Microsoft Office PowerPoint</Application>
  <PresentationFormat>Widescreen</PresentationFormat>
  <Paragraphs>221</Paragraphs>
  <Slides>22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Helvetica Neue</vt:lpstr>
      <vt:lpstr>Helvetica Neue Light</vt:lpstr>
      <vt:lpstr>Montserrat</vt:lpstr>
      <vt:lpstr>Montserrat Light</vt:lpstr>
      <vt:lpstr>Noto Sans Symbols</vt:lpstr>
      <vt:lpstr>CABA Presentation 1</vt:lpstr>
      <vt:lpstr>Master slide</vt:lpstr>
      <vt:lpstr>Connected Home Council (CHC) Webinar  Tuesday, February 12, 2019, 12 NOON – 1:30 PM (ET)  </vt:lpstr>
      <vt:lpstr>1.  Agenda Greg Walker (CABA) </vt:lpstr>
      <vt:lpstr>2.  Call to Order, Welcome, Introductions, About the CHC Roy Perry (Alarm.com, Inc.) </vt:lpstr>
      <vt:lpstr>3.  Administrative  Roy Perry (Alarm.com, Inc.) </vt:lpstr>
      <vt:lpstr>3.  Administrative  Roy Perry (Alarm.com, Inc.)</vt:lpstr>
      <vt:lpstr>4. “The Connected Home - A Perspective from the Field”  Roy Perry (Alarm.com, Inc.) </vt:lpstr>
      <vt:lpstr>The Connected Home –  A Perspective from the Field </vt:lpstr>
      <vt:lpstr>Powered by TELUS PureFibre The #1 Internet technology for speed and reliability.</vt:lpstr>
      <vt:lpstr>TELUS is positioned to offer incremental value beyond traditional services. </vt:lpstr>
      <vt:lpstr>PowerPoint Presentation</vt:lpstr>
      <vt:lpstr>PowerPoint Presentation</vt:lpstr>
      <vt:lpstr>Thank You</vt:lpstr>
      <vt:lpstr>4. “The Connected Home - A Perspective from the Field”   Roy Perry (Alarm.com)</vt:lpstr>
      <vt:lpstr>5.  Research Update Obiorah Ike (ABB, Inc) </vt:lpstr>
      <vt:lpstr>5.  Research Update Danny Sran (TELUS)</vt:lpstr>
      <vt:lpstr>6.  White Paper Sub-Committee Update  Ken Wacks (Ken Wacks Associates)</vt:lpstr>
      <vt:lpstr>6.  White Paper Sub-Committee Update  Ken Wacks (Ken Wacks Associates)</vt:lpstr>
      <vt:lpstr>6.  White Paper Sub-Committee Update  Ken Wacks (Ken Wacks Associates)</vt:lpstr>
      <vt:lpstr>7.  New Business Andrew Glennie (CABA) </vt:lpstr>
      <vt:lpstr>7.  New Business Roy Perry (Alarm.com)</vt:lpstr>
      <vt:lpstr>8.  Announcements  Ron Zimmer (CABA)</vt:lpstr>
      <vt:lpstr>9.  Adjournment Roy Perry (Alarm.com)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Rawlson King</cp:lastModifiedBy>
  <cp:revision>33</cp:revision>
  <dcterms:created xsi:type="dcterms:W3CDTF">2018-08-09T13:04:51Z</dcterms:created>
  <dcterms:modified xsi:type="dcterms:W3CDTF">2019-02-12T18:46:21Z</dcterms:modified>
</cp:coreProperties>
</file>